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handoutMasterIdLst>
    <p:handoutMasterId r:id="rId13"/>
  </p:handoutMasterIdLst>
  <p:sldIdLst>
    <p:sldId id="256" r:id="rId2"/>
    <p:sldId id="258" r:id="rId3"/>
    <p:sldId id="257" r:id="rId4"/>
    <p:sldId id="264" r:id="rId5"/>
    <p:sldId id="259" r:id="rId6"/>
    <p:sldId id="260" r:id="rId7"/>
    <p:sldId id="261" r:id="rId8"/>
    <p:sldId id="262" r:id="rId9"/>
    <p:sldId id="265" r:id="rId10"/>
    <p:sldId id="263" r:id="rId11"/>
  </p:sldIdLst>
  <p:sldSz cx="12192000" cy="6858000"/>
  <p:notesSz cx="6888163" cy="1002188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744" autoAdjust="0"/>
    <p:restoredTop sz="94343" autoAdjust="0"/>
  </p:normalViewPr>
  <p:slideViewPr>
    <p:cSldViewPr snapToGrid="0">
      <p:cViewPr varScale="1">
        <p:scale>
          <a:sx n="79" d="100"/>
          <a:sy n="79" d="100"/>
        </p:scale>
        <p:origin x="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3292" y="0"/>
            <a:ext cx="2984871" cy="502835"/>
          </a:xfrm>
          <a:prstGeom prst="rect">
            <a:avLst/>
          </a:prstGeom>
        </p:spPr>
        <p:txBody>
          <a:bodyPr vert="horz" lIns="96625" tIns="48312" rIns="96625" bIns="48312" rtlCol="1"/>
          <a:lstStyle>
            <a:lvl1pPr algn="r">
              <a:defRPr sz="1300"/>
            </a:lvl1pPr>
          </a:lstStyle>
          <a:p>
            <a:endParaRPr lang="he-IL"/>
          </a:p>
        </p:txBody>
      </p:sp>
      <p:sp>
        <p:nvSpPr>
          <p:cNvPr id="3" name="מציין מיקום של תאריך 2"/>
          <p:cNvSpPr>
            <a:spLocks noGrp="1"/>
          </p:cNvSpPr>
          <p:nvPr>
            <p:ph type="dt" sz="quarter" idx="1"/>
          </p:nvPr>
        </p:nvSpPr>
        <p:spPr>
          <a:xfrm>
            <a:off x="1595" y="0"/>
            <a:ext cx="2984871" cy="502835"/>
          </a:xfrm>
          <a:prstGeom prst="rect">
            <a:avLst/>
          </a:prstGeom>
        </p:spPr>
        <p:txBody>
          <a:bodyPr vert="horz" lIns="96625" tIns="48312" rIns="96625" bIns="48312" rtlCol="1"/>
          <a:lstStyle>
            <a:lvl1pPr algn="l">
              <a:defRPr sz="1300"/>
            </a:lvl1pPr>
          </a:lstStyle>
          <a:p>
            <a:fld id="{FFA626AE-65F5-4A6B-8823-2FE68A93A8F6}" type="datetimeFigureOut">
              <a:rPr lang="he-IL" smtClean="0"/>
              <a:t>י"ג/אב/תשפ"א</a:t>
            </a:fld>
            <a:endParaRPr lang="he-IL"/>
          </a:p>
        </p:txBody>
      </p:sp>
      <p:sp>
        <p:nvSpPr>
          <p:cNvPr id="4" name="מציין מיקום של כותרת תחתונה 3"/>
          <p:cNvSpPr>
            <a:spLocks noGrp="1"/>
          </p:cNvSpPr>
          <p:nvPr>
            <p:ph type="ftr" sz="quarter" idx="2"/>
          </p:nvPr>
        </p:nvSpPr>
        <p:spPr>
          <a:xfrm>
            <a:off x="3903292" y="9519055"/>
            <a:ext cx="2984871" cy="502834"/>
          </a:xfrm>
          <a:prstGeom prst="rect">
            <a:avLst/>
          </a:prstGeom>
        </p:spPr>
        <p:txBody>
          <a:bodyPr vert="horz" lIns="96625" tIns="48312" rIns="96625" bIns="48312" rtlCol="1" anchor="b"/>
          <a:lstStyle>
            <a:lvl1pPr algn="r">
              <a:defRPr sz="1300"/>
            </a:lvl1pPr>
          </a:lstStyle>
          <a:p>
            <a:endParaRPr lang="he-IL"/>
          </a:p>
        </p:txBody>
      </p:sp>
      <p:sp>
        <p:nvSpPr>
          <p:cNvPr id="5" name="מציין מיקום של מספר שקופית 4"/>
          <p:cNvSpPr>
            <a:spLocks noGrp="1"/>
          </p:cNvSpPr>
          <p:nvPr>
            <p:ph type="sldNum" sz="quarter" idx="3"/>
          </p:nvPr>
        </p:nvSpPr>
        <p:spPr>
          <a:xfrm>
            <a:off x="1595" y="9519055"/>
            <a:ext cx="2984871" cy="502834"/>
          </a:xfrm>
          <a:prstGeom prst="rect">
            <a:avLst/>
          </a:prstGeom>
        </p:spPr>
        <p:txBody>
          <a:bodyPr vert="horz" lIns="96625" tIns="48312" rIns="96625" bIns="48312" rtlCol="1" anchor="b"/>
          <a:lstStyle>
            <a:lvl1pPr algn="l">
              <a:defRPr sz="1300"/>
            </a:lvl1pPr>
          </a:lstStyle>
          <a:p>
            <a:fld id="{7EF9457F-6625-4D1A-8377-E0D7D2FDB6FB}" type="slidenum">
              <a:rPr lang="he-IL" smtClean="0"/>
              <a:t>‹#›</a:t>
            </a:fld>
            <a:endParaRPr lang="he-IL"/>
          </a:p>
        </p:txBody>
      </p:sp>
    </p:spTree>
    <p:extLst>
      <p:ext uri="{BB962C8B-B14F-4D97-AF65-F5344CB8AC3E}">
        <p14:creationId xmlns:p14="http://schemas.microsoft.com/office/powerpoint/2010/main" val="238044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3292" y="0"/>
            <a:ext cx="2984871" cy="502835"/>
          </a:xfrm>
          <a:prstGeom prst="rect">
            <a:avLst/>
          </a:prstGeom>
        </p:spPr>
        <p:txBody>
          <a:bodyPr vert="horz" lIns="96625" tIns="48312" rIns="96625" bIns="48312" rtlCol="1"/>
          <a:lstStyle>
            <a:lvl1pPr algn="r">
              <a:defRPr sz="1300"/>
            </a:lvl1pPr>
          </a:lstStyle>
          <a:p>
            <a:endParaRPr lang="he-IL"/>
          </a:p>
        </p:txBody>
      </p:sp>
      <p:sp>
        <p:nvSpPr>
          <p:cNvPr id="3" name="מציין מיקום של תאריך 2"/>
          <p:cNvSpPr>
            <a:spLocks noGrp="1"/>
          </p:cNvSpPr>
          <p:nvPr>
            <p:ph type="dt" idx="1"/>
          </p:nvPr>
        </p:nvSpPr>
        <p:spPr>
          <a:xfrm>
            <a:off x="1595" y="0"/>
            <a:ext cx="2984871" cy="502835"/>
          </a:xfrm>
          <a:prstGeom prst="rect">
            <a:avLst/>
          </a:prstGeom>
        </p:spPr>
        <p:txBody>
          <a:bodyPr vert="horz" lIns="96625" tIns="48312" rIns="96625" bIns="48312" rtlCol="1"/>
          <a:lstStyle>
            <a:lvl1pPr algn="l">
              <a:defRPr sz="1300"/>
            </a:lvl1pPr>
          </a:lstStyle>
          <a:p>
            <a:fld id="{E3563F09-6BC2-4B1D-9B2E-7605437DC4EC}" type="datetimeFigureOut">
              <a:rPr lang="he-IL" smtClean="0"/>
              <a:t>י"ג/אב/תשפ"א</a:t>
            </a:fld>
            <a:endParaRPr lang="he-IL"/>
          </a:p>
        </p:txBody>
      </p:sp>
      <p:sp>
        <p:nvSpPr>
          <p:cNvPr id="4" name="מציין מיקום של תמונת שקופית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1" anchor="ctr"/>
          <a:lstStyle/>
          <a:p>
            <a:endParaRPr lang="he-IL"/>
          </a:p>
        </p:txBody>
      </p:sp>
      <p:sp>
        <p:nvSpPr>
          <p:cNvPr id="5" name="מציין מיקום של הערות 4"/>
          <p:cNvSpPr>
            <a:spLocks noGrp="1"/>
          </p:cNvSpPr>
          <p:nvPr>
            <p:ph type="body" sz="quarter" idx="3"/>
          </p:nvPr>
        </p:nvSpPr>
        <p:spPr>
          <a:xfrm>
            <a:off x="688817" y="4823034"/>
            <a:ext cx="5510530" cy="3946118"/>
          </a:xfrm>
          <a:prstGeom prst="rect">
            <a:avLst/>
          </a:prstGeom>
        </p:spPr>
        <p:txBody>
          <a:bodyPr vert="horz" lIns="96625" tIns="48312" rIns="96625" bIns="48312"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903292" y="9519055"/>
            <a:ext cx="2984871" cy="502834"/>
          </a:xfrm>
          <a:prstGeom prst="rect">
            <a:avLst/>
          </a:prstGeom>
        </p:spPr>
        <p:txBody>
          <a:bodyPr vert="horz" lIns="96625" tIns="48312" rIns="96625" bIns="48312"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95" y="9519055"/>
            <a:ext cx="2984871" cy="502834"/>
          </a:xfrm>
          <a:prstGeom prst="rect">
            <a:avLst/>
          </a:prstGeom>
        </p:spPr>
        <p:txBody>
          <a:bodyPr vert="horz" lIns="96625" tIns="48312" rIns="96625" bIns="48312" rtlCol="1" anchor="b"/>
          <a:lstStyle>
            <a:lvl1pPr algn="l">
              <a:defRPr sz="1300"/>
            </a:lvl1pPr>
          </a:lstStyle>
          <a:p>
            <a:fld id="{6952E88D-DF37-4377-B8F5-EE7AEFD4DBAB}" type="slidenum">
              <a:rPr lang="he-IL" smtClean="0"/>
              <a:t>‹#›</a:t>
            </a:fld>
            <a:endParaRPr lang="he-IL"/>
          </a:p>
        </p:txBody>
      </p:sp>
    </p:spTree>
    <p:extLst>
      <p:ext uri="{BB962C8B-B14F-4D97-AF65-F5344CB8AC3E}">
        <p14:creationId xmlns:p14="http://schemas.microsoft.com/office/powerpoint/2010/main" val="27571994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A6B8FF-9B82-4FC3-BC92-37DA838F4F2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E46DBB8-62DA-43C7-A38D-DF904152D8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155045A-8983-439F-AFDB-C3D91DA03E63}"/>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5" name="מציין מיקום של כותרת תחתונה 4">
            <a:extLst>
              <a:ext uri="{FF2B5EF4-FFF2-40B4-BE49-F238E27FC236}">
                <a16:creationId xmlns:a16="http://schemas.microsoft.com/office/drawing/2014/main" id="{53CB79FB-4E3F-4134-9E51-20E37806DEE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6321418-3732-433F-BB45-12DBA0180A1C}"/>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387834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78F21C-8CF3-42E7-BC88-21C13381F8F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C68F06B-F3DA-44D0-81EF-8DABF9F2C7EF}"/>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7D5B38B-9D60-4567-B83B-C422B5B31A51}"/>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5" name="מציין מיקום של כותרת תחתונה 4">
            <a:extLst>
              <a:ext uri="{FF2B5EF4-FFF2-40B4-BE49-F238E27FC236}">
                <a16:creationId xmlns:a16="http://schemas.microsoft.com/office/drawing/2014/main" id="{02F1E015-B7DC-4BBB-A056-273E24F5797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44397FF-03F1-4252-B24C-E1E828D0B19C}"/>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166291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293546E-A6E0-4C63-B653-3DD08CF32B4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757CDB8-58FD-47F9-B6BB-008CE865399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2603272-654B-4D30-992A-1C04420C9814}"/>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5" name="מציין מיקום של כותרת תחתונה 4">
            <a:extLst>
              <a:ext uri="{FF2B5EF4-FFF2-40B4-BE49-F238E27FC236}">
                <a16:creationId xmlns:a16="http://schemas.microsoft.com/office/drawing/2014/main" id="{7E1DCFAC-2360-4EA9-B840-46D63E18065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019408C-40F1-4710-AF38-C8B66FDDA3C8}"/>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247316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408449-F108-4EAD-8BA8-DE72A6985D3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6C476F9-481E-4617-9C7F-29C57A402D5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80884CD-1F82-4DA1-A7B1-D8B7BE516BEE}"/>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5" name="מציין מיקום של כותרת תחתונה 4">
            <a:extLst>
              <a:ext uri="{FF2B5EF4-FFF2-40B4-BE49-F238E27FC236}">
                <a16:creationId xmlns:a16="http://schemas.microsoft.com/office/drawing/2014/main" id="{ED7F2B0B-FD44-4D17-8E4A-1030238A37D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C9528E4-47E7-424F-A693-1079A23C863F}"/>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35174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3682D7-F4BC-43EB-BF0C-DB80ACA4367E}"/>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41BFB8F-0727-436A-BBF0-56D0B4763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3072576-3FF1-4F06-AE48-6BE4BF17D928}"/>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5" name="מציין מיקום של כותרת תחתונה 4">
            <a:extLst>
              <a:ext uri="{FF2B5EF4-FFF2-40B4-BE49-F238E27FC236}">
                <a16:creationId xmlns:a16="http://schemas.microsoft.com/office/drawing/2014/main" id="{5B648F01-DC6C-4708-9BD5-E4EFC2BA30D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6C2D44E-8913-43A2-A5AF-8DBE1F991BE6}"/>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148409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2DB720-1ABC-4E33-9DC7-2A20CF6460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30737B4-2563-424A-8D3B-934B63D6281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6A29703-2DE2-430C-A7E0-53DD83FE0A9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217702D3-310B-4936-ADF0-B6F1D6710BA9}"/>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6" name="מציין מיקום של כותרת תחתונה 5">
            <a:extLst>
              <a:ext uri="{FF2B5EF4-FFF2-40B4-BE49-F238E27FC236}">
                <a16:creationId xmlns:a16="http://schemas.microsoft.com/office/drawing/2014/main" id="{1DC17EFD-9EDD-4E93-9734-3533C5B0B2A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0F9583F-BD20-43CD-8661-05FC99561938}"/>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425051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14621B-941C-4433-A405-52BE17C102D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0628C02-1027-44C9-AF6A-8D2ADF0BA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C9D62D7-8921-4959-929F-23E3050EFF4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3DC2BBB-B055-446A-94E4-C5EA1A413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96B09A8-CBB4-4443-A0CB-6A499E36DCE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5E27321-56AA-4DF8-85AC-C6A1995B6179}"/>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8" name="מציין מיקום של כותרת תחתונה 7">
            <a:extLst>
              <a:ext uri="{FF2B5EF4-FFF2-40B4-BE49-F238E27FC236}">
                <a16:creationId xmlns:a16="http://schemas.microsoft.com/office/drawing/2014/main" id="{614F460E-871A-445D-9903-305580943590}"/>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A1C742E-44C9-4B64-9623-4A46A2C54F4E}"/>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232556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75A422-F53D-40AE-A59E-639791BFC5F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DF55666-4B7C-49BD-A62D-915674FB9365}"/>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4" name="מציין מיקום של כותרת תחתונה 3">
            <a:extLst>
              <a:ext uri="{FF2B5EF4-FFF2-40B4-BE49-F238E27FC236}">
                <a16:creationId xmlns:a16="http://schemas.microsoft.com/office/drawing/2014/main" id="{FDD4C860-FC94-4D75-B2E7-63391F21C92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25BE6FB-D488-4961-827C-6D37675313DD}"/>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395888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9AEC487F-19DB-459E-85DB-C07A2A79DFFE}"/>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3" name="מציין מיקום של כותרת תחתונה 2">
            <a:extLst>
              <a:ext uri="{FF2B5EF4-FFF2-40B4-BE49-F238E27FC236}">
                <a16:creationId xmlns:a16="http://schemas.microsoft.com/office/drawing/2014/main" id="{102D7761-9E27-482D-ACD4-1310227AE45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E4041C5-E43C-41C0-9ADC-B8BCFBA8E85E}"/>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357205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4F29A5-7ADA-4BE6-A73B-67058B9AA72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339C8BD-8890-4268-A78E-E92CADE65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C76FF7E-F8C9-4671-A8DC-162434F57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D4D2440-969E-418A-A1D1-90708A8A147B}"/>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6" name="מציין מיקום של כותרת תחתונה 5">
            <a:extLst>
              <a:ext uri="{FF2B5EF4-FFF2-40B4-BE49-F238E27FC236}">
                <a16:creationId xmlns:a16="http://schemas.microsoft.com/office/drawing/2014/main" id="{E2A2A051-DB5A-40D5-8296-FEF539F84B4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7F8F866-872A-40BB-BFD4-E47AD12AAB61}"/>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361020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10B2F2-A38F-46FE-B6A4-938E6C0386A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81D7DF8-BD07-4EB8-9C38-E4B94C118E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389E7AF-6725-4984-804E-EECE17198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1C9987C-4950-460D-B234-094D048619E5}"/>
              </a:ext>
            </a:extLst>
          </p:cNvPr>
          <p:cNvSpPr>
            <a:spLocks noGrp="1"/>
          </p:cNvSpPr>
          <p:nvPr>
            <p:ph type="dt" sz="half" idx="10"/>
          </p:nvPr>
        </p:nvSpPr>
        <p:spPr/>
        <p:txBody>
          <a:bodyPr/>
          <a:lstStyle/>
          <a:p>
            <a:fld id="{EEF033D0-474A-469D-9AF3-750C1BBD6A79}" type="datetimeFigureOut">
              <a:rPr lang="he-IL" smtClean="0"/>
              <a:t>י"ג/אב/תשפ"א</a:t>
            </a:fld>
            <a:endParaRPr lang="he-IL"/>
          </a:p>
        </p:txBody>
      </p:sp>
      <p:sp>
        <p:nvSpPr>
          <p:cNvPr id="6" name="מציין מיקום של כותרת תחתונה 5">
            <a:extLst>
              <a:ext uri="{FF2B5EF4-FFF2-40B4-BE49-F238E27FC236}">
                <a16:creationId xmlns:a16="http://schemas.microsoft.com/office/drawing/2014/main" id="{476ECA97-5DEA-458A-BC13-BCED2412118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772667E-5620-4743-BB99-8F3FAEA66B93}"/>
              </a:ext>
            </a:extLst>
          </p:cNvPr>
          <p:cNvSpPr>
            <a:spLocks noGrp="1"/>
          </p:cNvSpPr>
          <p:nvPr>
            <p:ph type="sldNum" sz="quarter" idx="12"/>
          </p:nvPr>
        </p:nvSpPr>
        <p:spPr/>
        <p:txBody>
          <a:bodyPr/>
          <a:lstStyle/>
          <a:p>
            <a:fld id="{9177FFB5-0CC8-4003-9ECE-228F8C10FC1F}" type="slidenum">
              <a:rPr lang="he-IL" smtClean="0"/>
              <a:t>‹#›</a:t>
            </a:fld>
            <a:endParaRPr lang="he-IL"/>
          </a:p>
        </p:txBody>
      </p:sp>
    </p:spTree>
    <p:extLst>
      <p:ext uri="{BB962C8B-B14F-4D97-AF65-F5344CB8AC3E}">
        <p14:creationId xmlns:p14="http://schemas.microsoft.com/office/powerpoint/2010/main" val="222353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A9C1548-9183-487D-84BE-25833F32142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8BB0C0C-6894-4626-9942-D0DBB3FB6EB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A0059A3-9FBE-4340-9655-8E68D143241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F033D0-474A-469D-9AF3-750C1BBD6A79}" type="datetimeFigureOut">
              <a:rPr lang="he-IL" smtClean="0"/>
              <a:t>י"ג/אב/תשפ"א</a:t>
            </a:fld>
            <a:endParaRPr lang="he-IL"/>
          </a:p>
        </p:txBody>
      </p:sp>
      <p:sp>
        <p:nvSpPr>
          <p:cNvPr id="5" name="מציין מיקום של כותרת תחתונה 4">
            <a:extLst>
              <a:ext uri="{FF2B5EF4-FFF2-40B4-BE49-F238E27FC236}">
                <a16:creationId xmlns:a16="http://schemas.microsoft.com/office/drawing/2014/main" id="{11F795C5-8E14-49C7-89A2-3568AC6E3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829E6BB-08C8-4C96-A584-9876CE90C38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177FFB5-0CC8-4003-9ECE-228F8C10FC1F}" type="slidenum">
              <a:rPr lang="he-IL" smtClean="0"/>
              <a:t>‹#›</a:t>
            </a:fld>
            <a:endParaRPr lang="he-IL"/>
          </a:p>
        </p:txBody>
      </p:sp>
    </p:spTree>
    <p:extLst>
      <p:ext uri="{BB962C8B-B14F-4D97-AF65-F5344CB8AC3E}">
        <p14:creationId xmlns:p14="http://schemas.microsoft.com/office/powerpoint/2010/main" val="79820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he.wikipedia.org/wiki/%D7%9E%D7%A4%D7%A8%D7%A5_%D7%97%D7%99%D7%A4%D7%9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lemonginger.blogspot.com/2013/10/blog-post_20.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Desktop/&#1495;&#1497;&#1492;%20&#1505;&#1497;&#1499;&#1493;&#1501;%20&#1492;&#1506;&#1489;&#1493;&#1491;&#1492;.docx"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תמונה 19">
            <a:extLst>
              <a:ext uri="{FF2B5EF4-FFF2-40B4-BE49-F238E27FC236}">
                <a16:creationId xmlns:a16="http://schemas.microsoft.com/office/drawing/2014/main" id="{3F94ED18-4ED6-4971-94EF-79D48EC17C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id="{EB7740AB-400F-4C25-B714-E02C7B946B94}"/>
              </a:ext>
            </a:extLst>
          </p:cNvPr>
          <p:cNvSpPr>
            <a:spLocks noGrp="1"/>
          </p:cNvSpPr>
          <p:nvPr>
            <p:ph type="ctrTitle"/>
          </p:nvPr>
        </p:nvSpPr>
        <p:spPr/>
        <p:txBody>
          <a:bodyPr>
            <a:normAutofit/>
          </a:bodyPr>
          <a:lstStyle/>
          <a:p>
            <a:r>
              <a:rPr lang="he-IL" sz="6600" dirty="0" err="1">
                <a:cs typeface="+mn-cs"/>
              </a:rPr>
              <a:t>פרוייקט</a:t>
            </a:r>
            <a:r>
              <a:rPr lang="he-IL" sz="6600" dirty="0">
                <a:cs typeface="+mn-cs"/>
              </a:rPr>
              <a:t> הקשר הרב דורי</a:t>
            </a:r>
            <a:br>
              <a:rPr lang="he-IL" sz="6600" dirty="0">
                <a:cs typeface="+mn-cs"/>
              </a:rPr>
            </a:br>
            <a:r>
              <a:rPr lang="he-IL" sz="6600" dirty="0" err="1">
                <a:cs typeface="+mn-cs"/>
              </a:rPr>
              <a:t>מאת:חיה</a:t>
            </a:r>
            <a:r>
              <a:rPr lang="he-IL" sz="6600" dirty="0">
                <a:cs typeface="+mn-cs"/>
              </a:rPr>
              <a:t> קורתי</a:t>
            </a:r>
          </a:p>
        </p:txBody>
      </p:sp>
      <p:pic>
        <p:nvPicPr>
          <p:cNvPr id="6" name="תמונה 5">
            <a:extLst>
              <a:ext uri="{FF2B5EF4-FFF2-40B4-BE49-F238E27FC236}">
                <a16:creationId xmlns:a16="http://schemas.microsoft.com/office/drawing/2014/main" id="{0AF0DA22-EC29-4533-82B8-242A5AE829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14588" y="4131017"/>
            <a:ext cx="3757055" cy="2122852"/>
          </a:xfrm>
          <a:prstGeom prst="rect">
            <a:avLst/>
          </a:prstGeom>
          <a:ln>
            <a:noFill/>
          </a:ln>
          <a:effectLst>
            <a:softEdge rad="112500"/>
          </a:effectLst>
        </p:spPr>
      </p:pic>
      <p:pic>
        <p:nvPicPr>
          <p:cNvPr id="8" name="תמונה 7">
            <a:extLst>
              <a:ext uri="{FF2B5EF4-FFF2-40B4-BE49-F238E27FC236}">
                <a16:creationId xmlns:a16="http://schemas.microsoft.com/office/drawing/2014/main" id="{807488BA-8F4B-4B66-A58B-D4C2567338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3756" y="604131"/>
            <a:ext cx="3568811" cy="1010180"/>
          </a:xfrm>
          <a:prstGeom prst="rect">
            <a:avLst/>
          </a:prstGeom>
          <a:ln>
            <a:noFill/>
          </a:ln>
          <a:effectLst>
            <a:softEdge rad="112500"/>
          </a:effectLst>
        </p:spPr>
      </p:pic>
      <p:pic>
        <p:nvPicPr>
          <p:cNvPr id="14" name="תמונה 13">
            <a:extLst>
              <a:ext uri="{FF2B5EF4-FFF2-40B4-BE49-F238E27FC236}">
                <a16:creationId xmlns:a16="http://schemas.microsoft.com/office/drawing/2014/main" id="{075EDDA7-1217-488B-8E7A-A0F2704E4D1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10173" y="0"/>
            <a:ext cx="2194483" cy="1875033"/>
          </a:xfrm>
          <a:prstGeom prst="rect">
            <a:avLst/>
          </a:prstGeom>
          <a:ln>
            <a:noFill/>
          </a:ln>
          <a:effectLst>
            <a:softEdge rad="112500"/>
          </a:effectLst>
        </p:spPr>
      </p:pic>
    </p:spTree>
    <p:extLst>
      <p:ext uri="{BB962C8B-B14F-4D97-AF65-F5344CB8AC3E}">
        <p14:creationId xmlns:p14="http://schemas.microsoft.com/office/powerpoint/2010/main" val="279639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10EDEF5D-C2AE-4CF1-8EC6-0725F1850205}"/>
              </a:ext>
            </a:extLst>
          </p:cNvPr>
          <p:cNvPicPr>
            <a:picLocks noChangeAspect="1"/>
          </p:cNvPicPr>
          <p:nvPr/>
        </p:nvPicPr>
        <p:blipFill>
          <a:blip r:embed="rId2"/>
          <a:stretch>
            <a:fillRect/>
          </a:stretch>
        </p:blipFill>
        <p:spPr>
          <a:xfrm>
            <a:off x="0" y="1"/>
            <a:ext cx="12192000" cy="6857999"/>
          </a:xfrm>
          <a:prstGeom prst="rect">
            <a:avLst/>
          </a:prstGeom>
        </p:spPr>
      </p:pic>
      <p:sp>
        <p:nvSpPr>
          <p:cNvPr id="3" name="TextBox 2"/>
          <p:cNvSpPr txBox="1"/>
          <p:nvPr/>
        </p:nvSpPr>
        <p:spPr>
          <a:xfrm>
            <a:off x="4765963" y="259088"/>
            <a:ext cx="7426037" cy="5632311"/>
          </a:xfrm>
          <a:prstGeom prst="rect">
            <a:avLst/>
          </a:prstGeom>
          <a:noFill/>
        </p:spPr>
        <p:txBody>
          <a:bodyPr wrap="square" rtlCol="1">
            <a:spAutoFit/>
          </a:bodyPr>
          <a:lstStyle/>
          <a:p>
            <a:r>
              <a:rPr lang="he-IL" sz="4000" dirty="0" smtClean="0"/>
              <a:t>-החוויה </a:t>
            </a:r>
            <a:r>
              <a:rPr lang="he-IL" sz="4000" dirty="0"/>
              <a:t>שלי מהתוכנית ובעבודה עם סבתא דבי</a:t>
            </a:r>
            <a:br>
              <a:rPr lang="he-IL" sz="4000" dirty="0"/>
            </a:br>
            <a:r>
              <a:rPr lang="he-IL" sz="4000" dirty="0" smtClean="0"/>
              <a:t>-מה </a:t>
            </a:r>
            <a:r>
              <a:rPr lang="he-IL" sz="4000" dirty="0"/>
              <a:t>הייתי רוצה לאחל לסבתא שלי</a:t>
            </a:r>
            <a:r>
              <a:rPr lang="he-IL" sz="4000" dirty="0" smtClean="0"/>
              <a:t>?</a:t>
            </a:r>
          </a:p>
          <a:p>
            <a:r>
              <a:rPr lang="he-IL" sz="4000" dirty="0" smtClean="0"/>
              <a:t>-היה לי מאד כיף ונחמד לראות את השורשים המשפחתיים שלי!</a:t>
            </a:r>
          </a:p>
          <a:p>
            <a:r>
              <a:rPr lang="he-IL" sz="4000" dirty="0" smtClean="0"/>
              <a:t>בנוסף היה לי מאד כיף לשאול את סבתא שאלות.</a:t>
            </a:r>
          </a:p>
          <a:p>
            <a:r>
              <a:rPr lang="he-IL" sz="4000" dirty="0" smtClean="0"/>
              <a:t>-אני מאחלת לסבתא בריאות,ונחת מהנכדים הרבים שלה</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9848" t="3154" r="1066" b="29045"/>
          <a:stretch/>
        </p:blipFill>
        <p:spPr>
          <a:xfrm>
            <a:off x="496388" y="440949"/>
            <a:ext cx="4493623" cy="2246811"/>
          </a:xfrm>
          <a:prstGeom prst="rect">
            <a:avLst/>
          </a:prstGeom>
          <a:ln>
            <a:noFill/>
          </a:ln>
          <a:effectLst>
            <a:softEdge rad="112500"/>
          </a:effectLst>
        </p:spPr>
      </p:pic>
      <p:sp>
        <p:nvSpPr>
          <p:cNvPr id="9" name="TextBox 8"/>
          <p:cNvSpPr txBox="1"/>
          <p:nvPr/>
        </p:nvSpPr>
        <p:spPr>
          <a:xfrm>
            <a:off x="496388" y="2687760"/>
            <a:ext cx="4062549" cy="2308324"/>
          </a:xfrm>
          <a:prstGeom prst="rect">
            <a:avLst/>
          </a:prstGeom>
          <a:noFill/>
        </p:spPr>
        <p:txBody>
          <a:bodyPr wrap="square" rtlCol="1">
            <a:spAutoFit/>
          </a:bodyPr>
          <a:lstStyle/>
          <a:p>
            <a:r>
              <a:rPr lang="he-IL" sz="4800" dirty="0" smtClean="0"/>
              <a:t>הנכדים של סבתא במשפחה שלי</a:t>
            </a:r>
            <a:endParaRPr lang="he-IL" sz="4800" dirty="0"/>
          </a:p>
        </p:txBody>
      </p:sp>
    </p:spTree>
    <p:extLst>
      <p:ext uri="{BB962C8B-B14F-4D97-AF65-F5344CB8AC3E}">
        <p14:creationId xmlns:p14="http://schemas.microsoft.com/office/powerpoint/2010/main" val="653196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C4A82943-3E0F-4BE0-9520-E5C120E9737D}"/>
              </a:ext>
            </a:extLst>
          </p:cNvPr>
          <p:cNvPicPr>
            <a:picLocks noChangeAspect="1"/>
          </p:cNvPicPr>
          <p:nvPr/>
        </p:nvPicPr>
        <p:blipFill>
          <a:blip r:embed="rId2"/>
          <a:stretch>
            <a:fillRect/>
          </a:stretch>
        </p:blipFill>
        <p:spPr>
          <a:xfrm>
            <a:off x="0" y="-180474"/>
            <a:ext cx="12192000" cy="6857999"/>
          </a:xfrm>
          <a:prstGeom prst="rect">
            <a:avLst/>
          </a:prstGeom>
        </p:spPr>
      </p:pic>
      <p:sp>
        <p:nvSpPr>
          <p:cNvPr id="2" name="כותרת 1">
            <a:extLst>
              <a:ext uri="{FF2B5EF4-FFF2-40B4-BE49-F238E27FC236}">
                <a16:creationId xmlns:a16="http://schemas.microsoft.com/office/drawing/2014/main" id="{FB930174-256D-4013-8E92-112A72F5851D}"/>
              </a:ext>
            </a:extLst>
          </p:cNvPr>
          <p:cNvSpPr>
            <a:spLocks noGrp="1"/>
          </p:cNvSpPr>
          <p:nvPr>
            <p:ph type="title"/>
          </p:nvPr>
        </p:nvSpPr>
        <p:spPr>
          <a:xfrm>
            <a:off x="1475237" y="1922962"/>
            <a:ext cx="10515600" cy="1325563"/>
          </a:xfrm>
        </p:spPr>
        <p:txBody>
          <a:bodyPr>
            <a:noAutofit/>
          </a:bodyPr>
          <a:lstStyle/>
          <a:p>
            <a:pPr algn="ctr"/>
            <a:r>
              <a:rPr lang="he-IL" sz="4800" dirty="0" err="1">
                <a:latin typeface="Calibri" panose="020F0502020204030204" pitchFamily="34" charset="0"/>
                <a:cs typeface="+mn-cs"/>
              </a:rPr>
              <a:t>שם:חיה</a:t>
            </a:r>
            <a:r>
              <a:rPr lang="he-IL" sz="4800" dirty="0">
                <a:latin typeface="Calibri" panose="020F0502020204030204" pitchFamily="34" charset="0"/>
                <a:cs typeface="+mn-cs"/>
              </a:rPr>
              <a:t> קורתי</a:t>
            </a:r>
            <a:br>
              <a:rPr lang="he-IL" sz="4800" dirty="0">
                <a:latin typeface="Calibri" panose="020F0502020204030204" pitchFamily="34" charset="0"/>
                <a:cs typeface="+mn-cs"/>
              </a:rPr>
            </a:br>
            <a:r>
              <a:rPr lang="he-IL" sz="4800" dirty="0">
                <a:latin typeface="Calibri" panose="020F0502020204030204" pitchFamily="34" charset="0"/>
                <a:cs typeface="+mn-cs"/>
              </a:rPr>
              <a:t>בית </a:t>
            </a:r>
            <a:r>
              <a:rPr lang="he-IL" sz="4800" dirty="0" err="1">
                <a:latin typeface="Calibri" panose="020F0502020204030204" pitchFamily="34" charset="0"/>
                <a:cs typeface="+mn-cs"/>
              </a:rPr>
              <a:t>ספר:בנות</a:t>
            </a:r>
            <a:r>
              <a:rPr lang="he-IL" sz="4800" dirty="0">
                <a:latin typeface="Calibri" panose="020F0502020204030204" pitchFamily="34" charset="0"/>
                <a:cs typeface="+mn-cs"/>
              </a:rPr>
              <a:t> מנחם</a:t>
            </a:r>
            <a:br>
              <a:rPr lang="he-IL" sz="4800" dirty="0">
                <a:latin typeface="Calibri" panose="020F0502020204030204" pitchFamily="34" charset="0"/>
                <a:cs typeface="+mn-cs"/>
              </a:rPr>
            </a:br>
            <a:r>
              <a:rPr lang="he-IL" sz="4800" dirty="0">
                <a:latin typeface="Calibri" panose="020F0502020204030204" pitchFamily="34" charset="0"/>
                <a:cs typeface="+mn-cs"/>
              </a:rPr>
              <a:t>מורה </a:t>
            </a:r>
            <a:r>
              <a:rPr lang="he-IL" sz="4800" dirty="0" err="1">
                <a:latin typeface="Calibri" panose="020F0502020204030204" pitchFamily="34" charset="0"/>
                <a:cs typeface="+mn-cs"/>
              </a:rPr>
              <a:t>מנחה:המורה</a:t>
            </a:r>
            <a:r>
              <a:rPr lang="he-IL" sz="4800" dirty="0">
                <a:latin typeface="Calibri" panose="020F0502020204030204" pitchFamily="34" charset="0"/>
                <a:cs typeface="+mn-cs"/>
              </a:rPr>
              <a:t> </a:t>
            </a:r>
            <a:r>
              <a:rPr lang="he-IL" sz="4800" dirty="0" err="1">
                <a:latin typeface="Calibri" panose="020F0502020204030204" pitchFamily="34" charset="0"/>
                <a:cs typeface="+mn-cs"/>
              </a:rPr>
              <a:t>מושקי</a:t>
            </a:r>
            <a:r>
              <a:rPr lang="he-IL" sz="4800" dirty="0">
                <a:latin typeface="Calibri" panose="020F0502020204030204" pitchFamily="34" charset="0"/>
                <a:cs typeface="+mn-cs"/>
              </a:rPr>
              <a:t> כהן</a:t>
            </a:r>
            <a:br>
              <a:rPr lang="he-IL" sz="4800" dirty="0">
                <a:latin typeface="Calibri" panose="020F0502020204030204" pitchFamily="34" charset="0"/>
                <a:cs typeface="+mn-cs"/>
              </a:rPr>
            </a:br>
            <a:r>
              <a:rPr lang="he-IL" sz="4800" dirty="0">
                <a:latin typeface="Calibri" panose="020F0502020204030204" pitchFamily="34" charset="0"/>
                <a:cs typeface="+mn-cs"/>
              </a:rPr>
              <a:t>שם </a:t>
            </a:r>
            <a:r>
              <a:rPr lang="he-IL" sz="4800" dirty="0" err="1">
                <a:latin typeface="Calibri" panose="020F0502020204030204" pitchFamily="34" charset="0"/>
                <a:cs typeface="+mn-cs"/>
              </a:rPr>
              <a:t>הסבתא:דבי</a:t>
            </a:r>
            <a:r>
              <a:rPr lang="he-IL" sz="4800" dirty="0">
                <a:latin typeface="Calibri" panose="020F0502020204030204" pitchFamily="34" charset="0"/>
                <a:cs typeface="+mn-cs"/>
              </a:rPr>
              <a:t/>
            </a:r>
            <a:br>
              <a:rPr lang="he-IL" sz="4800" dirty="0">
                <a:latin typeface="Calibri" panose="020F0502020204030204" pitchFamily="34" charset="0"/>
                <a:cs typeface="+mn-cs"/>
              </a:rPr>
            </a:br>
            <a:r>
              <a:rPr lang="he-IL" sz="4800" dirty="0">
                <a:latin typeface="Calibri" panose="020F0502020204030204" pitchFamily="34" charset="0"/>
                <a:cs typeface="+mn-cs"/>
              </a:rPr>
              <a:t>שם </a:t>
            </a:r>
            <a:r>
              <a:rPr lang="he-IL" sz="4800" dirty="0" err="1">
                <a:latin typeface="Calibri" panose="020F0502020204030204" pitchFamily="34" charset="0"/>
                <a:cs typeface="+mn-cs"/>
              </a:rPr>
              <a:t>משפחה:קורתי</a:t>
            </a:r>
            <a:r>
              <a:rPr lang="he-IL" sz="4800" dirty="0">
                <a:latin typeface="Calibri" panose="020F0502020204030204" pitchFamily="34" charset="0"/>
                <a:cs typeface="+mn-cs"/>
              </a:rPr>
              <a:t/>
            </a:r>
            <a:br>
              <a:rPr lang="he-IL" sz="4800" dirty="0">
                <a:latin typeface="Calibri" panose="020F0502020204030204" pitchFamily="34" charset="0"/>
                <a:cs typeface="+mn-cs"/>
              </a:rPr>
            </a:br>
            <a:r>
              <a:rPr lang="he-IL" sz="4800" dirty="0">
                <a:latin typeface="Calibri" panose="020F0502020204030204" pitchFamily="34" charset="0"/>
                <a:cs typeface="+mn-cs"/>
              </a:rPr>
              <a:t/>
            </a:r>
            <a:br>
              <a:rPr lang="he-IL" sz="4800" dirty="0">
                <a:latin typeface="Calibri" panose="020F0502020204030204" pitchFamily="34" charset="0"/>
                <a:cs typeface="+mn-cs"/>
              </a:rPr>
            </a:br>
            <a:endParaRPr lang="he-IL" sz="4800" dirty="0">
              <a:latin typeface="Calibri" panose="020F0502020204030204" pitchFamily="34" charset="0"/>
              <a:cs typeface="+mn-cs"/>
            </a:endParaRPr>
          </a:p>
        </p:txBody>
      </p:sp>
      <p:pic>
        <p:nvPicPr>
          <p:cNvPr id="5" name="תמונה 4">
            <a:extLst>
              <a:ext uri="{FF2B5EF4-FFF2-40B4-BE49-F238E27FC236}">
                <a16:creationId xmlns:a16="http://schemas.microsoft.com/office/drawing/2014/main" id="{4A40DEBE-209F-497B-A0BA-7837A0D667FD}"/>
              </a:ext>
            </a:extLst>
          </p:cNvPr>
          <p:cNvPicPr>
            <a:picLocks noChangeAspect="1"/>
          </p:cNvPicPr>
          <p:nvPr/>
        </p:nvPicPr>
        <p:blipFill>
          <a:blip r:embed="rId3"/>
          <a:stretch>
            <a:fillRect/>
          </a:stretch>
        </p:blipFill>
        <p:spPr>
          <a:xfrm>
            <a:off x="407397" y="2336797"/>
            <a:ext cx="3712786" cy="4340728"/>
          </a:xfrm>
          <a:prstGeom prst="rect">
            <a:avLst/>
          </a:prstGeom>
          <a:ln>
            <a:noFill/>
          </a:ln>
          <a:effectLst>
            <a:softEdge rad="112500"/>
          </a:effectLst>
        </p:spPr>
      </p:pic>
    </p:spTree>
    <p:extLst>
      <p:ext uri="{BB962C8B-B14F-4D97-AF65-F5344CB8AC3E}">
        <p14:creationId xmlns:p14="http://schemas.microsoft.com/office/powerpoint/2010/main" val="741883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C7DA342D-19AD-427E-AAC2-D9B3ED16708F}"/>
              </a:ext>
            </a:extLst>
          </p:cNvPr>
          <p:cNvPicPr>
            <a:picLocks noChangeAspect="1"/>
          </p:cNvPicPr>
          <p:nvPr/>
        </p:nvPicPr>
        <p:blipFill>
          <a:blip r:embed="rId2"/>
          <a:stretch>
            <a:fillRect/>
          </a:stretch>
        </p:blipFill>
        <p:spPr>
          <a:xfrm>
            <a:off x="0" y="0"/>
            <a:ext cx="12192000" cy="6857999"/>
          </a:xfrm>
          <a:prstGeom prst="rect">
            <a:avLst/>
          </a:prstGeom>
        </p:spPr>
      </p:pic>
      <p:sp>
        <p:nvSpPr>
          <p:cNvPr id="2" name="כותרת 1">
            <a:extLst>
              <a:ext uri="{FF2B5EF4-FFF2-40B4-BE49-F238E27FC236}">
                <a16:creationId xmlns:a16="http://schemas.microsoft.com/office/drawing/2014/main" id="{1297B2D7-1BB9-455B-9323-3C480B5D025E}"/>
              </a:ext>
            </a:extLst>
          </p:cNvPr>
          <p:cNvSpPr>
            <a:spLocks noGrp="1"/>
          </p:cNvSpPr>
          <p:nvPr>
            <p:ph type="title"/>
          </p:nvPr>
        </p:nvSpPr>
        <p:spPr>
          <a:xfrm>
            <a:off x="2847234" y="4452720"/>
            <a:ext cx="9048750" cy="709613"/>
          </a:xfrm>
        </p:spPr>
        <p:txBody>
          <a:bodyPr>
            <a:noAutofit/>
          </a:bodyPr>
          <a:lstStyle/>
          <a:p>
            <a:r>
              <a:rPr lang="he-IL" sz="3600" dirty="0">
                <a:latin typeface="Calibri" panose="020F0502020204030204" pitchFamily="34" charset="0"/>
                <a:cs typeface="+mn-cs"/>
              </a:rPr>
              <a:t>החפץ שסבתא שלי סיפרה לי עליו הוא קופסת שוקולד(!) מלפני 70 </a:t>
            </a:r>
            <a:r>
              <a:rPr lang="he-IL" sz="3600" dirty="0" err="1">
                <a:latin typeface="Calibri" panose="020F0502020204030204" pitchFamily="34" charset="0"/>
                <a:cs typeface="+mn-cs"/>
              </a:rPr>
              <a:t>שנה,שבתוכה</a:t>
            </a:r>
            <a:r>
              <a:rPr lang="he-IL" sz="3600" dirty="0">
                <a:latin typeface="Calibri" panose="020F0502020204030204" pitchFamily="34" charset="0"/>
                <a:cs typeface="+mn-cs"/>
              </a:rPr>
              <a:t> נמצאים תלתלים שהיו לסבתי בילדותה. שמדינת ישראל הייתה בת ארבע סבתא הייתה בת שלוש,סבתא נסעה עם סבתא רבה ע"ה, </a:t>
            </a:r>
            <a:r>
              <a:rPr lang="he-IL" sz="3600" dirty="0" smtClean="0">
                <a:latin typeface="Calibri" panose="020F0502020204030204" pitchFamily="34" charset="0"/>
                <a:cs typeface="+mn-cs"/>
              </a:rPr>
              <a:t>(סבתא </a:t>
            </a:r>
            <a:r>
              <a:rPr lang="he-IL" sz="3600" dirty="0">
                <a:latin typeface="Calibri" panose="020F0502020204030204" pitchFamily="34" charset="0"/>
                <a:cs typeface="+mn-cs"/>
              </a:rPr>
              <a:t>רבה נפטרה כשהייתי בת </a:t>
            </a:r>
            <a:r>
              <a:rPr lang="he-IL" sz="3600" dirty="0" smtClean="0">
                <a:latin typeface="Calibri" panose="020F0502020204030204" pitchFamily="34" charset="0"/>
                <a:cs typeface="+mn-cs"/>
              </a:rPr>
              <a:t>תשע) לדרום אפריקה למשפחתה.</a:t>
            </a:r>
            <a:br>
              <a:rPr lang="he-IL" sz="3600" dirty="0" smtClean="0">
                <a:latin typeface="Calibri" panose="020F0502020204030204" pitchFamily="34" charset="0"/>
                <a:cs typeface="+mn-cs"/>
              </a:rPr>
            </a:br>
            <a:r>
              <a:rPr lang="he-IL" sz="3600" dirty="0" smtClean="0">
                <a:latin typeface="Calibri" panose="020F0502020204030204" pitchFamily="34" charset="0"/>
                <a:cs typeface="+mn-cs"/>
              </a:rPr>
              <a:t>סבתא </a:t>
            </a:r>
            <a:r>
              <a:rPr lang="he-IL" sz="3600" dirty="0">
                <a:latin typeface="Calibri" panose="020F0502020204030204" pitchFamily="34" charset="0"/>
                <a:cs typeface="+mn-cs"/>
              </a:rPr>
              <a:t>רבה נתנה לסבתא שלי את הקופסא הזו שקיבלה מהמשפחה שלה </a:t>
            </a:r>
            <a:r>
              <a:rPr lang="he-IL" sz="3600" dirty="0" smtClean="0">
                <a:latin typeface="Calibri" panose="020F0502020204030204" pitchFamily="34" charset="0"/>
                <a:cs typeface="+mn-cs"/>
              </a:rPr>
              <a:t>מדרום </a:t>
            </a:r>
            <a:r>
              <a:rPr lang="he-IL" sz="3600" dirty="0" err="1">
                <a:latin typeface="Calibri" panose="020F0502020204030204" pitchFamily="34" charset="0"/>
                <a:cs typeface="+mn-cs"/>
              </a:rPr>
              <a:t>אפריקה,כדי</a:t>
            </a:r>
            <a:r>
              <a:rPr lang="he-IL" sz="3600" dirty="0">
                <a:latin typeface="Calibri" panose="020F0502020204030204" pitchFamily="34" charset="0"/>
                <a:cs typeface="+mn-cs"/>
              </a:rPr>
              <a:t> שתשמור את מה שיש בתוך הקופסא.</a:t>
            </a:r>
            <a:br>
              <a:rPr lang="he-IL" sz="3600" dirty="0">
                <a:latin typeface="Calibri" panose="020F0502020204030204" pitchFamily="34" charset="0"/>
                <a:cs typeface="+mn-cs"/>
              </a:rPr>
            </a:br>
            <a:r>
              <a:rPr lang="he-IL" sz="3600" dirty="0">
                <a:latin typeface="Calibri" panose="020F0502020204030204" pitchFamily="34" charset="0"/>
                <a:cs typeface="+mn-cs"/>
              </a:rPr>
              <a:t>הקופסא הייתה קופסת </a:t>
            </a:r>
            <a:r>
              <a:rPr lang="he-IL" sz="3600" dirty="0" err="1">
                <a:latin typeface="Calibri" panose="020F0502020204030204" pitchFamily="34" charset="0"/>
                <a:cs typeface="+mn-cs"/>
              </a:rPr>
              <a:t>שוקולד,לתוך</a:t>
            </a:r>
            <a:r>
              <a:rPr lang="he-IL" sz="3600" dirty="0">
                <a:latin typeface="Calibri" panose="020F0502020204030204" pitchFamily="34" charset="0"/>
                <a:cs typeface="+mn-cs"/>
              </a:rPr>
              <a:t> הקופסא הכניסה סבתא רבה את התלתלים של סבתא </a:t>
            </a:r>
            <a:r>
              <a:rPr lang="he-IL" sz="3600" dirty="0" smtClean="0">
                <a:latin typeface="Calibri" panose="020F0502020204030204" pitchFamily="34" charset="0"/>
                <a:cs typeface="+mn-cs"/>
              </a:rPr>
              <a:t>דבי כשסיפרו אותה בפעם הראשונה.</a:t>
            </a:r>
            <a:br>
              <a:rPr lang="he-IL" sz="3600" dirty="0" smtClean="0">
                <a:latin typeface="Calibri" panose="020F0502020204030204" pitchFamily="34" charset="0"/>
                <a:cs typeface="+mn-cs"/>
              </a:rPr>
            </a:br>
            <a:r>
              <a:rPr lang="he-IL" sz="3600" dirty="0" smtClean="0">
                <a:latin typeface="Calibri" panose="020F0502020204030204" pitchFamily="34" charset="0"/>
                <a:cs typeface="+mn-cs"/>
              </a:rPr>
              <a:t/>
            </a:r>
            <a:br>
              <a:rPr lang="he-IL" sz="3600" dirty="0" smtClean="0">
                <a:latin typeface="Calibri" panose="020F0502020204030204" pitchFamily="34" charset="0"/>
                <a:cs typeface="+mn-cs"/>
              </a:rPr>
            </a:br>
            <a:r>
              <a:rPr lang="he-IL" sz="3600" dirty="0">
                <a:latin typeface="Calibri" panose="020F0502020204030204" pitchFamily="34" charset="0"/>
                <a:cs typeface="+mn-cs"/>
              </a:rPr>
              <a:t/>
            </a:r>
            <a:br>
              <a:rPr lang="he-IL" sz="3600" dirty="0">
                <a:latin typeface="Calibri" panose="020F0502020204030204" pitchFamily="34" charset="0"/>
                <a:cs typeface="+mn-cs"/>
              </a:rPr>
            </a:br>
            <a:r>
              <a:rPr lang="he-IL" sz="3600" dirty="0" smtClean="0">
                <a:latin typeface="Calibri" panose="020F0502020204030204" pitchFamily="34" charset="0"/>
                <a:cs typeface="+mn-cs"/>
              </a:rPr>
              <a:t/>
            </a:r>
            <a:br>
              <a:rPr lang="he-IL" sz="3600" dirty="0" smtClean="0">
                <a:latin typeface="Calibri" panose="020F0502020204030204" pitchFamily="34" charset="0"/>
                <a:cs typeface="+mn-cs"/>
              </a:rPr>
            </a:br>
            <a:r>
              <a:rPr lang="he-IL" sz="3600" dirty="0">
                <a:latin typeface="Calibri" panose="020F0502020204030204" pitchFamily="34" charset="0"/>
                <a:cs typeface="+mn-cs"/>
              </a:rPr>
              <a:t/>
            </a:r>
            <a:br>
              <a:rPr lang="he-IL" sz="3600" dirty="0">
                <a:latin typeface="Calibri" panose="020F0502020204030204" pitchFamily="34" charset="0"/>
                <a:cs typeface="+mn-cs"/>
              </a:rPr>
            </a:br>
            <a:r>
              <a:rPr lang="he-IL" sz="3600" dirty="0" smtClean="0">
                <a:latin typeface="Calibri" panose="020F0502020204030204" pitchFamily="34" charset="0"/>
                <a:cs typeface="+mn-cs"/>
              </a:rPr>
              <a:t>            </a:t>
            </a:r>
            <a:r>
              <a:rPr lang="he-IL" sz="3600" dirty="0">
                <a:latin typeface="Calibri" panose="020F0502020204030204" pitchFamily="34" charset="0"/>
                <a:cs typeface="+mn-cs"/>
              </a:rPr>
              <a:t/>
            </a:r>
            <a:br>
              <a:rPr lang="he-IL" sz="3600" dirty="0">
                <a:latin typeface="Calibri" panose="020F0502020204030204" pitchFamily="34" charset="0"/>
                <a:cs typeface="+mn-cs"/>
              </a:rPr>
            </a:br>
            <a:r>
              <a:rPr lang="he-IL" sz="3600" dirty="0">
                <a:latin typeface="Calibri" panose="020F0502020204030204" pitchFamily="34" charset="0"/>
                <a:cs typeface="+mn-cs"/>
              </a:rPr>
              <a:t/>
            </a:r>
            <a:br>
              <a:rPr lang="he-IL" sz="3600" dirty="0">
                <a:latin typeface="Calibri" panose="020F0502020204030204" pitchFamily="34" charset="0"/>
                <a:cs typeface="+mn-cs"/>
              </a:rPr>
            </a:br>
            <a:endParaRPr lang="he-IL" sz="3600" dirty="0">
              <a:latin typeface="Calibri" panose="020F0502020204030204" pitchFamily="34" charset="0"/>
              <a:cs typeface="+mn-cs"/>
            </a:endParaRPr>
          </a:p>
        </p:txBody>
      </p:sp>
      <p:pic>
        <p:nvPicPr>
          <p:cNvPr id="9" name="תמונה 8">
            <a:extLst>
              <a:ext uri="{FF2B5EF4-FFF2-40B4-BE49-F238E27FC236}">
                <a16:creationId xmlns:a16="http://schemas.microsoft.com/office/drawing/2014/main" id="{92059CC3-BAEF-4DAB-8DDF-EE03717C6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055" b="37140"/>
          <a:stretch/>
        </p:blipFill>
        <p:spPr>
          <a:xfrm>
            <a:off x="334385" y="102976"/>
            <a:ext cx="2512849" cy="1743557"/>
          </a:xfrm>
          <a:prstGeom prst="rect">
            <a:avLst/>
          </a:prstGeom>
          <a:ln>
            <a:noFill/>
          </a:ln>
          <a:effectLst>
            <a:softEdge rad="112500"/>
          </a:effectLst>
        </p:spPr>
      </p:pic>
      <p:pic>
        <p:nvPicPr>
          <p:cNvPr id="3" name="תמונה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385" y="4807527"/>
            <a:ext cx="2836486" cy="1876940"/>
          </a:xfrm>
          <a:prstGeom prst="rect">
            <a:avLst/>
          </a:prstGeom>
          <a:ln>
            <a:noFill/>
          </a:ln>
          <a:effectLst>
            <a:softEdge rad="112500"/>
          </a:effectLst>
        </p:spPr>
      </p:pic>
    </p:spTree>
    <p:extLst>
      <p:ext uri="{BB962C8B-B14F-4D97-AF65-F5344CB8AC3E}">
        <p14:creationId xmlns:p14="http://schemas.microsoft.com/office/powerpoint/2010/main" val="2921261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2" name="כותרת 1"/>
          <p:cNvSpPr>
            <a:spLocks noGrp="1"/>
          </p:cNvSpPr>
          <p:nvPr>
            <p:ph type="title"/>
          </p:nvPr>
        </p:nvSpPr>
        <p:spPr/>
        <p:txBody>
          <a:bodyPr>
            <a:normAutofit fontScale="90000"/>
          </a:bodyPr>
          <a:lstStyle/>
          <a:p>
            <a:r>
              <a:rPr lang="he-IL" sz="6600" dirty="0" smtClean="0">
                <a:cs typeface="+mn-cs"/>
              </a:rPr>
              <a:t>קופסת השוקולד מדרום אפריקה ובתוכה התלתלים</a:t>
            </a:r>
            <a:endParaRPr lang="he-IL" sz="6600" dirty="0">
              <a:cs typeface="+mn-cs"/>
            </a:endParaRP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1178" r="12014" b="4143"/>
          <a:stretch/>
        </p:blipFill>
        <p:spPr>
          <a:xfrm rot="16200000">
            <a:off x="2154130" y="2278820"/>
            <a:ext cx="2881750" cy="4808034"/>
          </a:xfrm>
          <a:prstGeom prst="rect">
            <a:avLst/>
          </a:prstGeom>
          <a:ln>
            <a:noFill/>
          </a:ln>
          <a:effectLst>
            <a:softEdge rad="112500"/>
          </a:effec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7247818" y="2261252"/>
            <a:ext cx="3599246" cy="4811826"/>
          </a:xfrm>
          <a:prstGeom prst="rect">
            <a:avLst/>
          </a:prstGeom>
          <a:ln>
            <a:noFill/>
          </a:ln>
          <a:effectLst>
            <a:softEdge rad="112500"/>
          </a:effectLst>
        </p:spPr>
      </p:pic>
      <p:sp>
        <p:nvSpPr>
          <p:cNvPr id="7" name="Down Arrow 6"/>
          <p:cNvSpPr/>
          <p:nvPr/>
        </p:nvSpPr>
        <p:spPr>
          <a:xfrm>
            <a:off x="2272145" y="1690687"/>
            <a:ext cx="942108" cy="969385"/>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8" name="Down Arrow 7"/>
          <p:cNvSpPr/>
          <p:nvPr/>
        </p:nvSpPr>
        <p:spPr>
          <a:xfrm>
            <a:off x="8478981" y="1690686"/>
            <a:ext cx="942108" cy="969385"/>
          </a:xfrm>
          <a:prstGeom prst="down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890187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תמונה 12">
            <a:extLst>
              <a:ext uri="{FF2B5EF4-FFF2-40B4-BE49-F238E27FC236}">
                <a16:creationId xmlns:a16="http://schemas.microsoft.com/office/drawing/2014/main" id="{C1BEA5BC-D46E-4B80-A7EE-4F14E906FD62}"/>
              </a:ext>
            </a:extLst>
          </p:cNvPr>
          <p:cNvPicPr>
            <a:picLocks noChangeAspect="1"/>
          </p:cNvPicPr>
          <p:nvPr/>
        </p:nvPicPr>
        <p:blipFill>
          <a:blip r:embed="rId2"/>
          <a:stretch>
            <a:fillRect/>
          </a:stretch>
        </p:blipFill>
        <p:spPr>
          <a:xfrm>
            <a:off x="-16042" y="1"/>
            <a:ext cx="12192000" cy="6857999"/>
          </a:xfrm>
          <a:prstGeom prst="rect">
            <a:avLst/>
          </a:prstGeom>
        </p:spPr>
      </p:pic>
      <p:sp>
        <p:nvSpPr>
          <p:cNvPr id="5" name="סימן חיסור 4">
            <a:extLst>
              <a:ext uri="{FF2B5EF4-FFF2-40B4-BE49-F238E27FC236}">
                <a16:creationId xmlns:a16="http://schemas.microsoft.com/office/drawing/2014/main" id="{7E231768-25F0-4900-92C8-D0E5E9D156FF}"/>
              </a:ext>
            </a:extLst>
          </p:cNvPr>
          <p:cNvSpPr/>
          <p:nvPr/>
        </p:nvSpPr>
        <p:spPr>
          <a:xfrm>
            <a:off x="3613072" y="2940391"/>
            <a:ext cx="3138311" cy="2494845"/>
          </a:xfrm>
          <a:prstGeom prst="mathMin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a:extLst>
              <a:ext uri="{FF2B5EF4-FFF2-40B4-BE49-F238E27FC236}">
                <a16:creationId xmlns:a16="http://schemas.microsoft.com/office/drawing/2014/main" id="{EB41E92A-B24E-4F41-9C50-B0A1C9E5F630}"/>
              </a:ext>
            </a:extLst>
          </p:cNvPr>
          <p:cNvPicPr>
            <a:picLocks noChangeAspect="1"/>
          </p:cNvPicPr>
          <p:nvPr/>
        </p:nvPicPr>
        <p:blipFill>
          <a:blip r:embed="rId3"/>
          <a:stretch>
            <a:fillRect/>
          </a:stretch>
        </p:blipFill>
        <p:spPr>
          <a:xfrm>
            <a:off x="2414253" y="1360639"/>
            <a:ext cx="2316681" cy="603556"/>
          </a:xfrm>
          <a:prstGeom prst="rect">
            <a:avLst/>
          </a:prstGeom>
        </p:spPr>
      </p:pic>
      <p:pic>
        <p:nvPicPr>
          <p:cNvPr id="7" name="תמונה 6">
            <a:extLst>
              <a:ext uri="{FF2B5EF4-FFF2-40B4-BE49-F238E27FC236}">
                <a16:creationId xmlns:a16="http://schemas.microsoft.com/office/drawing/2014/main" id="{81DD57C3-075E-420C-AEF0-DF4BC6E22349}"/>
              </a:ext>
            </a:extLst>
          </p:cNvPr>
          <p:cNvPicPr>
            <a:picLocks noChangeAspect="1"/>
          </p:cNvPicPr>
          <p:nvPr/>
        </p:nvPicPr>
        <p:blipFill>
          <a:blip r:embed="rId3"/>
          <a:stretch>
            <a:fillRect/>
          </a:stretch>
        </p:blipFill>
        <p:spPr>
          <a:xfrm>
            <a:off x="3917507" y="2622990"/>
            <a:ext cx="2316681" cy="603556"/>
          </a:xfrm>
          <a:prstGeom prst="rect">
            <a:avLst/>
          </a:prstGeom>
        </p:spPr>
      </p:pic>
      <p:pic>
        <p:nvPicPr>
          <p:cNvPr id="8" name="תמונה 7">
            <a:extLst>
              <a:ext uri="{FF2B5EF4-FFF2-40B4-BE49-F238E27FC236}">
                <a16:creationId xmlns:a16="http://schemas.microsoft.com/office/drawing/2014/main" id="{BB703217-FCD4-44CB-8394-79102C2E1EA8}"/>
              </a:ext>
            </a:extLst>
          </p:cNvPr>
          <p:cNvPicPr>
            <a:picLocks noChangeAspect="1"/>
          </p:cNvPicPr>
          <p:nvPr/>
        </p:nvPicPr>
        <p:blipFill>
          <a:blip r:embed="rId3"/>
          <a:stretch>
            <a:fillRect/>
          </a:stretch>
        </p:blipFill>
        <p:spPr>
          <a:xfrm>
            <a:off x="5533705" y="1350902"/>
            <a:ext cx="2316681" cy="603556"/>
          </a:xfrm>
          <a:prstGeom prst="rect">
            <a:avLst/>
          </a:prstGeom>
        </p:spPr>
      </p:pic>
      <p:sp>
        <p:nvSpPr>
          <p:cNvPr id="9" name="תיבת טקסט 8">
            <a:extLst>
              <a:ext uri="{FF2B5EF4-FFF2-40B4-BE49-F238E27FC236}">
                <a16:creationId xmlns:a16="http://schemas.microsoft.com/office/drawing/2014/main" id="{BFE3AFC0-0378-456D-9698-026D9F1DDA67}"/>
              </a:ext>
            </a:extLst>
          </p:cNvPr>
          <p:cNvSpPr txBox="1"/>
          <p:nvPr/>
        </p:nvSpPr>
        <p:spPr>
          <a:xfrm>
            <a:off x="3723122" y="3885341"/>
            <a:ext cx="2638986" cy="523220"/>
          </a:xfrm>
          <a:prstGeom prst="rect">
            <a:avLst/>
          </a:prstGeom>
          <a:noFill/>
        </p:spPr>
        <p:txBody>
          <a:bodyPr wrap="square" rtlCol="1">
            <a:spAutoFit/>
          </a:bodyPr>
          <a:lstStyle/>
          <a:p>
            <a:r>
              <a:rPr lang="he-IL" sz="2800" dirty="0">
                <a:latin typeface="Calibri" panose="020F0502020204030204" pitchFamily="34" charset="0"/>
              </a:rPr>
              <a:t>אני-חיה </a:t>
            </a:r>
            <a:r>
              <a:rPr lang="he-IL" sz="2800" dirty="0" err="1">
                <a:latin typeface="Calibri" panose="020F0502020204030204" pitchFamily="34" charset="0"/>
              </a:rPr>
              <a:t>מושקא</a:t>
            </a:r>
            <a:endParaRPr lang="he-IL" sz="2800" dirty="0">
              <a:latin typeface="Calibri" panose="020F0502020204030204" pitchFamily="34" charset="0"/>
            </a:endParaRPr>
          </a:p>
        </p:txBody>
      </p:sp>
      <p:sp>
        <p:nvSpPr>
          <p:cNvPr id="10" name="תיבת טקסט 9">
            <a:extLst>
              <a:ext uri="{FF2B5EF4-FFF2-40B4-BE49-F238E27FC236}">
                <a16:creationId xmlns:a16="http://schemas.microsoft.com/office/drawing/2014/main" id="{56580733-A6D9-4F13-85C2-746C8CE9CF87}"/>
              </a:ext>
            </a:extLst>
          </p:cNvPr>
          <p:cNvSpPr txBox="1"/>
          <p:nvPr/>
        </p:nvSpPr>
        <p:spPr>
          <a:xfrm>
            <a:off x="4118865" y="2654930"/>
            <a:ext cx="1693333" cy="523220"/>
          </a:xfrm>
          <a:prstGeom prst="rect">
            <a:avLst/>
          </a:prstGeom>
          <a:noFill/>
        </p:spPr>
        <p:txBody>
          <a:bodyPr wrap="square" rtlCol="1">
            <a:spAutoFit/>
          </a:bodyPr>
          <a:lstStyle/>
          <a:p>
            <a:r>
              <a:rPr lang="he-IL" sz="2800" dirty="0">
                <a:latin typeface="Calibri" panose="020F0502020204030204" pitchFamily="34" charset="0"/>
              </a:rPr>
              <a:t>סבתא דבי</a:t>
            </a:r>
          </a:p>
        </p:txBody>
      </p:sp>
      <p:sp>
        <p:nvSpPr>
          <p:cNvPr id="11" name="תיבת טקסט 10">
            <a:extLst>
              <a:ext uri="{FF2B5EF4-FFF2-40B4-BE49-F238E27FC236}">
                <a16:creationId xmlns:a16="http://schemas.microsoft.com/office/drawing/2014/main" id="{855AF6CD-6F50-480D-BA2F-55575535EF25}"/>
              </a:ext>
            </a:extLst>
          </p:cNvPr>
          <p:cNvSpPr txBox="1"/>
          <p:nvPr/>
        </p:nvSpPr>
        <p:spPr>
          <a:xfrm>
            <a:off x="2429806" y="1164265"/>
            <a:ext cx="1941689" cy="830997"/>
          </a:xfrm>
          <a:prstGeom prst="rect">
            <a:avLst/>
          </a:prstGeom>
          <a:noFill/>
        </p:spPr>
        <p:txBody>
          <a:bodyPr wrap="square" rtlCol="1">
            <a:spAutoFit/>
          </a:bodyPr>
          <a:lstStyle/>
          <a:p>
            <a:r>
              <a:rPr lang="he-IL" sz="4800" dirty="0">
                <a:latin typeface="Calibri" panose="020F0502020204030204" pitchFamily="34" charset="0"/>
              </a:rPr>
              <a:t>יהודית</a:t>
            </a:r>
          </a:p>
        </p:txBody>
      </p:sp>
      <p:sp>
        <p:nvSpPr>
          <p:cNvPr id="12" name="תיבת טקסט 11">
            <a:extLst>
              <a:ext uri="{FF2B5EF4-FFF2-40B4-BE49-F238E27FC236}">
                <a16:creationId xmlns:a16="http://schemas.microsoft.com/office/drawing/2014/main" id="{5A570823-6762-4747-94AB-7353865BB2BA}"/>
              </a:ext>
            </a:extLst>
          </p:cNvPr>
          <p:cNvSpPr txBox="1"/>
          <p:nvPr/>
        </p:nvSpPr>
        <p:spPr>
          <a:xfrm>
            <a:off x="5375026" y="1208318"/>
            <a:ext cx="1952978" cy="830997"/>
          </a:xfrm>
          <a:prstGeom prst="rect">
            <a:avLst/>
          </a:prstGeom>
          <a:noFill/>
        </p:spPr>
        <p:txBody>
          <a:bodyPr wrap="square" rtlCol="1">
            <a:spAutoFit/>
          </a:bodyPr>
          <a:lstStyle/>
          <a:p>
            <a:r>
              <a:rPr lang="he-IL" sz="4800" dirty="0">
                <a:latin typeface="Calibri" panose="020F0502020204030204" pitchFamily="34" charset="0"/>
              </a:rPr>
              <a:t>שאול</a:t>
            </a:r>
          </a:p>
        </p:txBody>
      </p:sp>
      <p:pic>
        <p:nvPicPr>
          <p:cNvPr id="14" name="תמונה 13">
            <a:extLst>
              <a:ext uri="{FF2B5EF4-FFF2-40B4-BE49-F238E27FC236}">
                <a16:creationId xmlns:a16="http://schemas.microsoft.com/office/drawing/2014/main" id="{57B99633-1B47-4C1E-81F2-760A3FCA401C}"/>
              </a:ext>
            </a:extLst>
          </p:cNvPr>
          <p:cNvPicPr>
            <a:picLocks noChangeAspect="1"/>
          </p:cNvPicPr>
          <p:nvPr/>
        </p:nvPicPr>
        <p:blipFill>
          <a:blip r:embed="rId4"/>
          <a:stretch>
            <a:fillRect/>
          </a:stretch>
        </p:blipFill>
        <p:spPr>
          <a:xfrm>
            <a:off x="8840459" y="1096824"/>
            <a:ext cx="2475191" cy="4804064"/>
          </a:xfrm>
          <a:prstGeom prst="rect">
            <a:avLst/>
          </a:prstGeom>
          <a:ln>
            <a:noFill/>
          </a:ln>
          <a:effectLst>
            <a:softEdge rad="112500"/>
          </a:effectLst>
        </p:spPr>
      </p:pic>
      <p:pic>
        <p:nvPicPr>
          <p:cNvPr id="17" name="תמונה 16">
            <a:extLst>
              <a:ext uri="{FF2B5EF4-FFF2-40B4-BE49-F238E27FC236}">
                <a16:creationId xmlns:a16="http://schemas.microsoft.com/office/drawing/2014/main" id="{28167220-8B06-4A19-B6DE-3B15D0262E25}"/>
              </a:ext>
            </a:extLst>
          </p:cNvPr>
          <p:cNvPicPr>
            <a:picLocks noChangeAspect="1"/>
          </p:cNvPicPr>
          <p:nvPr/>
        </p:nvPicPr>
        <p:blipFill>
          <a:blip r:embed="rId5"/>
          <a:stretch>
            <a:fillRect/>
          </a:stretch>
        </p:blipFill>
        <p:spPr>
          <a:xfrm>
            <a:off x="468532" y="3067240"/>
            <a:ext cx="3254590" cy="3382089"/>
          </a:xfrm>
          <a:prstGeom prst="rect">
            <a:avLst/>
          </a:prstGeom>
          <a:ln>
            <a:noFill/>
          </a:ln>
          <a:effectLst>
            <a:softEdge rad="112500"/>
          </a:effectLst>
        </p:spPr>
      </p:pic>
    </p:spTree>
    <p:extLst>
      <p:ext uri="{BB962C8B-B14F-4D97-AF65-F5344CB8AC3E}">
        <p14:creationId xmlns:p14="http://schemas.microsoft.com/office/powerpoint/2010/main" val="471939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0A89F9D-902A-4970-89A1-B0543649509A}"/>
              </a:ext>
            </a:extLst>
          </p:cNvPr>
          <p:cNvPicPr>
            <a:picLocks noChangeAspect="1"/>
          </p:cNvPicPr>
          <p:nvPr/>
        </p:nvPicPr>
        <p:blipFill>
          <a:blip r:embed="rId2"/>
          <a:stretch>
            <a:fillRect/>
          </a:stretch>
        </p:blipFill>
        <p:spPr>
          <a:xfrm>
            <a:off x="0" y="-20919"/>
            <a:ext cx="12192000" cy="6857999"/>
          </a:xfrm>
          <a:prstGeom prst="rect">
            <a:avLst/>
          </a:prstGeom>
        </p:spPr>
      </p:pic>
      <p:sp>
        <p:nvSpPr>
          <p:cNvPr id="2" name="כותרת 1">
            <a:extLst>
              <a:ext uri="{FF2B5EF4-FFF2-40B4-BE49-F238E27FC236}">
                <a16:creationId xmlns:a16="http://schemas.microsoft.com/office/drawing/2014/main" id="{0B2E22AB-1245-4E52-8F67-FF72F7ECEC17}"/>
              </a:ext>
            </a:extLst>
          </p:cNvPr>
          <p:cNvSpPr>
            <a:spLocks noGrp="1"/>
          </p:cNvSpPr>
          <p:nvPr>
            <p:ph type="title"/>
          </p:nvPr>
        </p:nvSpPr>
        <p:spPr>
          <a:xfrm>
            <a:off x="576996" y="991774"/>
            <a:ext cx="11038008" cy="2355051"/>
          </a:xfrm>
        </p:spPr>
        <p:txBody>
          <a:bodyPr>
            <a:noAutofit/>
          </a:bodyPr>
          <a:lstStyle/>
          <a:p>
            <a:r>
              <a:rPr lang="he-IL" dirty="0">
                <a:latin typeface="Calibri" panose="020F0502020204030204" pitchFamily="34" charset="0"/>
                <a:cs typeface="+mn-cs"/>
              </a:rPr>
              <a:t>נולדתי בעיר </a:t>
            </a:r>
            <a:r>
              <a:rPr lang="he-IL" dirty="0" smtClean="0">
                <a:latin typeface="Calibri" panose="020F0502020204030204" pitchFamily="34" charset="0"/>
                <a:cs typeface="+mn-cs"/>
              </a:rPr>
              <a:t>חיפה לפני 72 שנים.</a:t>
            </a:r>
            <a:r>
              <a:rPr lang="he-IL" dirty="0">
                <a:latin typeface="Calibri" panose="020F0502020204030204" pitchFamily="34" charset="0"/>
                <a:cs typeface="+mn-cs"/>
              </a:rPr>
              <a:t/>
            </a:r>
            <a:br>
              <a:rPr lang="he-IL" dirty="0">
                <a:latin typeface="Calibri" panose="020F0502020204030204" pitchFamily="34" charset="0"/>
                <a:cs typeface="+mn-cs"/>
              </a:rPr>
            </a:br>
            <a:r>
              <a:rPr lang="he-IL" dirty="0">
                <a:latin typeface="Calibri" panose="020F0502020204030204" pitchFamily="34" charset="0"/>
                <a:cs typeface="+mn-cs"/>
              </a:rPr>
              <a:t>קראו לי בשם דבורה על שם דבורה </a:t>
            </a:r>
            <a:r>
              <a:rPr lang="he-IL" dirty="0" smtClean="0">
                <a:latin typeface="Calibri" panose="020F0502020204030204" pitchFamily="34" charset="0"/>
                <a:cs typeface="+mn-cs"/>
              </a:rPr>
              <a:t>הנביאה.</a:t>
            </a:r>
            <a:r>
              <a:rPr lang="he-IL" dirty="0">
                <a:latin typeface="Calibri" panose="020F0502020204030204" pitchFamily="34" charset="0"/>
                <a:cs typeface="+mn-cs"/>
              </a:rPr>
              <a:t/>
            </a:r>
            <a:br>
              <a:rPr lang="he-IL" dirty="0">
                <a:latin typeface="Calibri" panose="020F0502020204030204" pitchFamily="34" charset="0"/>
                <a:cs typeface="+mn-cs"/>
              </a:rPr>
            </a:br>
            <a:r>
              <a:rPr lang="he-IL" dirty="0">
                <a:latin typeface="Calibri" panose="020F0502020204030204" pitchFamily="34" charset="0"/>
                <a:cs typeface="+mn-cs"/>
              </a:rPr>
              <a:t>אמא-ניהלה מעון,ספרנית,משרד לעזרה לזקנים</a:t>
            </a:r>
            <a:br>
              <a:rPr lang="he-IL" dirty="0">
                <a:latin typeface="Calibri" panose="020F0502020204030204" pitchFamily="34" charset="0"/>
                <a:cs typeface="+mn-cs"/>
              </a:rPr>
            </a:br>
            <a:r>
              <a:rPr lang="he-IL" dirty="0">
                <a:latin typeface="Calibri" panose="020F0502020204030204" pitchFamily="34" charset="0"/>
                <a:cs typeface="+mn-cs"/>
              </a:rPr>
              <a:t>אבא-תפקיד סודי </a:t>
            </a:r>
            <a:r>
              <a:rPr lang="he-IL" dirty="0" smtClean="0">
                <a:latin typeface="Calibri" panose="020F0502020204030204" pitchFamily="34" charset="0"/>
                <a:cs typeface="+mn-cs"/>
              </a:rPr>
              <a:t>בצבא.</a:t>
            </a:r>
            <a:r>
              <a:rPr lang="he-IL" dirty="0">
                <a:latin typeface="Calibri" panose="020F0502020204030204" pitchFamily="34" charset="0"/>
                <a:cs typeface="+mn-cs"/>
              </a:rPr>
              <a:t/>
            </a:r>
            <a:br>
              <a:rPr lang="he-IL" dirty="0">
                <a:latin typeface="Calibri" panose="020F0502020204030204" pitchFamily="34" charset="0"/>
                <a:cs typeface="+mn-cs"/>
              </a:rPr>
            </a:br>
            <a:endParaRPr lang="he-IL" dirty="0">
              <a:latin typeface="Calibri" panose="020F0502020204030204" pitchFamily="34" charset="0"/>
              <a:cs typeface="+mn-cs"/>
            </a:endParaRPr>
          </a:p>
        </p:txBody>
      </p:sp>
      <p:pic>
        <p:nvPicPr>
          <p:cNvPr id="10" name="תמונה 9">
            <a:extLst>
              <a:ext uri="{FF2B5EF4-FFF2-40B4-BE49-F238E27FC236}">
                <a16:creationId xmlns:a16="http://schemas.microsoft.com/office/drawing/2014/main" id="{AD60606A-1F93-46F5-AC90-C303373FED29}"/>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324857" y="3192545"/>
            <a:ext cx="4747489" cy="3560617"/>
          </a:xfrm>
          <a:prstGeom prst="rect">
            <a:avLst/>
          </a:prstGeom>
          <a:ln>
            <a:noFill/>
          </a:ln>
          <a:effectLst>
            <a:softEdge rad="112500"/>
          </a:effectLst>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t="8191" b="8762"/>
          <a:stretch/>
        </p:blipFill>
        <p:spPr>
          <a:xfrm>
            <a:off x="8425543" y="3466993"/>
            <a:ext cx="2927162" cy="3249918"/>
          </a:xfrm>
          <a:prstGeom prst="rect">
            <a:avLst/>
          </a:prstGeom>
          <a:ln>
            <a:noFill/>
          </a:ln>
          <a:effectLst>
            <a:softEdge rad="112500"/>
          </a:effectLst>
        </p:spPr>
      </p:pic>
    </p:spTree>
    <p:extLst>
      <p:ext uri="{BB962C8B-B14F-4D97-AF65-F5344CB8AC3E}">
        <p14:creationId xmlns:p14="http://schemas.microsoft.com/office/powerpoint/2010/main" val="175708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F249AAB-D768-4864-A8D5-9505C3A0FEAF}"/>
              </a:ext>
            </a:extLst>
          </p:cNvPr>
          <p:cNvPicPr>
            <a:picLocks noChangeAspect="1"/>
          </p:cNvPicPr>
          <p:nvPr/>
        </p:nvPicPr>
        <p:blipFill>
          <a:blip r:embed="rId2"/>
          <a:stretch>
            <a:fillRect/>
          </a:stretch>
        </p:blipFill>
        <p:spPr>
          <a:xfrm>
            <a:off x="0" y="0"/>
            <a:ext cx="12192000" cy="6857999"/>
          </a:xfrm>
          <a:prstGeom prst="rect">
            <a:avLst/>
          </a:prstGeom>
        </p:spPr>
      </p:pic>
      <p:sp>
        <p:nvSpPr>
          <p:cNvPr id="2" name="כותרת 1">
            <a:extLst>
              <a:ext uri="{FF2B5EF4-FFF2-40B4-BE49-F238E27FC236}">
                <a16:creationId xmlns:a16="http://schemas.microsoft.com/office/drawing/2014/main" id="{0B10BC7A-B5C7-4CB5-BC28-CAC579E873D2}"/>
              </a:ext>
            </a:extLst>
          </p:cNvPr>
          <p:cNvSpPr>
            <a:spLocks noGrp="1"/>
          </p:cNvSpPr>
          <p:nvPr>
            <p:ph type="title"/>
          </p:nvPr>
        </p:nvSpPr>
        <p:spPr>
          <a:xfrm>
            <a:off x="838200" y="1051718"/>
            <a:ext cx="10515600" cy="1325563"/>
          </a:xfrm>
        </p:spPr>
        <p:txBody>
          <a:bodyPr>
            <a:noAutofit/>
          </a:bodyPr>
          <a:lstStyle/>
          <a:p>
            <a:r>
              <a:rPr lang="he-IL" sz="4800" u="sng" dirty="0">
                <a:latin typeface="Calibri" panose="020F0502020204030204" pitchFamily="34" charset="0"/>
                <a:cs typeface="+mn-cs"/>
              </a:rPr>
              <a:t>תרופת סבתא נגד רגליים </a:t>
            </a:r>
            <a:r>
              <a:rPr lang="he-IL" sz="4800" u="sng" dirty="0" smtClean="0">
                <a:latin typeface="Calibri" panose="020F0502020204030204" pitchFamily="34" charset="0"/>
                <a:cs typeface="+mn-cs"/>
              </a:rPr>
              <a:t>שמנות:</a:t>
            </a:r>
            <a:r>
              <a:rPr lang="he-IL" sz="4800" dirty="0">
                <a:latin typeface="Calibri" panose="020F0502020204030204" pitchFamily="34" charset="0"/>
                <a:cs typeface="+mn-cs"/>
              </a:rPr>
              <a:t/>
            </a:r>
            <a:br>
              <a:rPr lang="he-IL" sz="4800" dirty="0">
                <a:latin typeface="Calibri" panose="020F0502020204030204" pitchFamily="34" charset="0"/>
                <a:cs typeface="+mn-cs"/>
              </a:rPr>
            </a:br>
            <a:r>
              <a:rPr lang="he-IL" sz="4800" dirty="0">
                <a:latin typeface="Calibri" panose="020F0502020204030204" pitchFamily="34" charset="0"/>
                <a:cs typeface="+mn-cs"/>
              </a:rPr>
              <a:t>סבתא שלי אומרת שאמא שלה הייתה כל הזמן אומרת לה </a:t>
            </a:r>
            <a:r>
              <a:rPr lang="he-IL" sz="4800" dirty="0" smtClean="0">
                <a:latin typeface="Calibri" panose="020F0502020204030204" pitchFamily="34" charset="0"/>
                <a:cs typeface="+mn-cs"/>
              </a:rPr>
              <a:t>שכאשר היא </a:t>
            </a:r>
            <a:r>
              <a:rPr lang="he-IL" sz="4800" dirty="0">
                <a:latin typeface="Calibri" panose="020F0502020204030204" pitchFamily="34" charset="0"/>
                <a:cs typeface="+mn-cs"/>
              </a:rPr>
              <a:t>אוכלת </a:t>
            </a:r>
            <a:r>
              <a:rPr lang="he-IL" sz="4800" dirty="0" smtClean="0">
                <a:latin typeface="Calibri" panose="020F0502020204030204" pitchFamily="34" charset="0"/>
                <a:cs typeface="+mn-cs"/>
              </a:rPr>
              <a:t>שתשב, </a:t>
            </a:r>
            <a:r>
              <a:rPr lang="he-IL" sz="4800" dirty="0">
                <a:latin typeface="Calibri" panose="020F0502020204030204" pitchFamily="34" charset="0"/>
                <a:cs typeface="+mn-cs"/>
              </a:rPr>
              <a:t>כי אם אוכלים בעמידה זה גורם לכך שבעתיד הרגליים יהיו שמנות.</a:t>
            </a:r>
          </a:p>
        </p:txBody>
      </p:sp>
      <p:pic>
        <p:nvPicPr>
          <p:cNvPr id="6" name="תמונה 5">
            <a:extLst>
              <a:ext uri="{FF2B5EF4-FFF2-40B4-BE49-F238E27FC236}">
                <a16:creationId xmlns:a16="http://schemas.microsoft.com/office/drawing/2014/main" id="{A59EED24-6146-4177-879B-A6971244997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117961" y="3428999"/>
            <a:ext cx="4956265" cy="3283526"/>
          </a:xfrm>
          <a:prstGeom prst="rect">
            <a:avLst/>
          </a:prstGeom>
          <a:ln>
            <a:noFill/>
          </a:ln>
          <a:effectLst>
            <a:softEdge rad="112500"/>
          </a:effectLst>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4629" y="3374517"/>
            <a:ext cx="2605644" cy="3483481"/>
          </a:xfrm>
          <a:prstGeom prst="rect">
            <a:avLst/>
          </a:prstGeom>
          <a:ln>
            <a:noFill/>
          </a:ln>
          <a:effectLst>
            <a:softEdge rad="112500"/>
          </a:effectLst>
        </p:spPr>
      </p:pic>
    </p:spTree>
    <p:extLst>
      <p:ext uri="{BB962C8B-B14F-4D97-AF65-F5344CB8AC3E}">
        <p14:creationId xmlns:p14="http://schemas.microsoft.com/office/powerpoint/2010/main" val="2310741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10EDEF5D-C2AE-4CF1-8EC6-0725F1850205}"/>
              </a:ext>
            </a:extLst>
          </p:cNvPr>
          <p:cNvPicPr>
            <a:picLocks noChangeAspect="1"/>
          </p:cNvPicPr>
          <p:nvPr/>
        </p:nvPicPr>
        <p:blipFill>
          <a:blip r:embed="rId2"/>
          <a:stretch>
            <a:fillRect/>
          </a:stretch>
        </p:blipFill>
        <p:spPr>
          <a:xfrm>
            <a:off x="0" y="0"/>
            <a:ext cx="12192000" cy="6857999"/>
          </a:xfrm>
          <a:prstGeom prst="rect">
            <a:avLst/>
          </a:prstGeom>
        </p:spPr>
      </p:pic>
      <p:sp>
        <p:nvSpPr>
          <p:cNvPr id="2" name="כותרת 1">
            <a:extLst>
              <a:ext uri="{FF2B5EF4-FFF2-40B4-BE49-F238E27FC236}">
                <a16:creationId xmlns:a16="http://schemas.microsoft.com/office/drawing/2014/main" id="{DC51C6BD-90B7-458F-BA51-10FE46E63A5B}"/>
              </a:ext>
            </a:extLst>
          </p:cNvPr>
          <p:cNvSpPr>
            <a:spLocks noGrp="1"/>
          </p:cNvSpPr>
          <p:nvPr>
            <p:ph type="title"/>
          </p:nvPr>
        </p:nvSpPr>
        <p:spPr>
          <a:xfrm>
            <a:off x="924243" y="1579053"/>
            <a:ext cx="11089106" cy="2833687"/>
          </a:xfrm>
        </p:spPr>
        <p:txBody>
          <a:bodyPr>
            <a:noAutofit/>
          </a:bodyPr>
          <a:lstStyle/>
          <a:p>
            <a:r>
              <a:rPr lang="he-IL" sz="4800" dirty="0">
                <a:latin typeface="Calibri" panose="020F0502020204030204" pitchFamily="34" charset="0"/>
                <a:cs typeface="+mn-cs"/>
              </a:rPr>
              <a:t>מה משמח אותך?</a:t>
            </a:r>
            <a:br>
              <a:rPr lang="he-IL" sz="4800" dirty="0">
                <a:latin typeface="Calibri" panose="020F0502020204030204" pitchFamily="34" charset="0"/>
                <a:cs typeface="+mn-cs"/>
              </a:rPr>
            </a:br>
            <a:r>
              <a:rPr lang="he-IL" sz="4800" dirty="0">
                <a:solidFill>
                  <a:srgbClr val="FF0000"/>
                </a:solidFill>
                <a:latin typeface="Calibri" panose="020F0502020204030204" pitchFamily="34" charset="0"/>
                <a:cs typeface="+mn-cs"/>
              </a:rPr>
              <a:t>-הילדים והנכדים בעיקר</a:t>
            </a:r>
            <a:r>
              <a:rPr lang="he-IL" sz="4800" dirty="0">
                <a:latin typeface="Calibri" panose="020F0502020204030204" pitchFamily="34" charset="0"/>
                <a:cs typeface="+mn-cs"/>
              </a:rPr>
              <a:t>.</a:t>
            </a:r>
            <a:br>
              <a:rPr lang="he-IL" sz="4800" dirty="0">
                <a:latin typeface="Calibri" panose="020F0502020204030204" pitchFamily="34" charset="0"/>
                <a:cs typeface="+mn-cs"/>
              </a:rPr>
            </a:br>
            <a:r>
              <a:rPr lang="he-IL" sz="4800" dirty="0">
                <a:latin typeface="Calibri" panose="020F0502020204030204" pitchFamily="34" charset="0"/>
                <a:cs typeface="+mn-cs"/>
              </a:rPr>
              <a:t>תחפושת מיוחדת </a:t>
            </a:r>
            <a:r>
              <a:rPr lang="he-IL" sz="4800" dirty="0" err="1">
                <a:latin typeface="Calibri" panose="020F0502020204030204" pitchFamily="34" charset="0"/>
                <a:cs typeface="+mn-cs"/>
              </a:rPr>
              <a:t>שהיתה</a:t>
            </a:r>
            <a:r>
              <a:rPr lang="he-IL" sz="4800" dirty="0">
                <a:latin typeface="Calibri" panose="020F0502020204030204" pitchFamily="34" charset="0"/>
                <a:cs typeface="+mn-cs"/>
              </a:rPr>
              <a:t> לך?</a:t>
            </a:r>
            <a:br>
              <a:rPr lang="he-IL" sz="4800" dirty="0">
                <a:latin typeface="Calibri" panose="020F0502020204030204" pitchFamily="34" charset="0"/>
                <a:cs typeface="+mn-cs"/>
              </a:rPr>
            </a:br>
            <a:r>
              <a:rPr lang="he-IL" sz="4800" dirty="0">
                <a:solidFill>
                  <a:srgbClr val="FF0000"/>
                </a:solidFill>
                <a:latin typeface="Calibri" panose="020F0502020204030204" pitchFamily="34" charset="0"/>
                <a:cs typeface="+mn-cs"/>
              </a:rPr>
              <a:t>-לא הייתה לי כי לא אהבתי להתחפש אבל בגן התחפשתי לכלנית</a:t>
            </a:r>
            <a:r>
              <a:rPr lang="he-IL" sz="4800" dirty="0" smtClean="0">
                <a:solidFill>
                  <a:srgbClr val="FF0000"/>
                </a:solidFill>
                <a:latin typeface="Calibri" panose="020F0502020204030204" pitchFamily="34" charset="0"/>
                <a:cs typeface="+mn-cs"/>
              </a:rPr>
              <a:t>.</a:t>
            </a:r>
            <a:r>
              <a:rPr lang="he-IL" sz="4800" dirty="0" smtClean="0">
                <a:latin typeface="Calibri" panose="020F0502020204030204" pitchFamily="34" charset="0"/>
                <a:cs typeface="+mn-cs"/>
              </a:rPr>
              <a:t/>
            </a:r>
            <a:br>
              <a:rPr lang="he-IL" sz="4800" dirty="0" smtClean="0">
                <a:latin typeface="Calibri" panose="020F0502020204030204" pitchFamily="34" charset="0"/>
                <a:cs typeface="+mn-cs"/>
              </a:rPr>
            </a:br>
            <a:r>
              <a:rPr lang="he-IL" sz="4800" dirty="0" smtClean="0">
                <a:latin typeface="Calibri" panose="020F0502020204030204" pitchFamily="34" charset="0"/>
                <a:cs typeface="+mn-cs"/>
              </a:rPr>
              <a:t>ואני זוכרת גם שהתחפשתי למלכת אסתר.</a:t>
            </a:r>
            <a:r>
              <a:rPr lang="he-IL" sz="4800" dirty="0">
                <a:latin typeface="Calibri" panose="020F0502020204030204" pitchFamily="34" charset="0"/>
                <a:cs typeface="+mn-cs"/>
              </a:rPr>
              <a:t/>
            </a:r>
            <a:br>
              <a:rPr lang="he-IL" sz="4800" dirty="0">
                <a:latin typeface="Calibri" panose="020F0502020204030204" pitchFamily="34" charset="0"/>
                <a:cs typeface="+mn-cs"/>
              </a:rPr>
            </a:br>
            <a:r>
              <a:rPr lang="he-IL" sz="4800" dirty="0">
                <a:latin typeface="Calibri" panose="020F0502020204030204" pitchFamily="34" charset="0"/>
                <a:cs typeface="+mn-cs"/>
              </a:rPr>
              <a:t>מה הטיפ שלך כדי לשמוח בכל מצב?</a:t>
            </a:r>
            <a:br>
              <a:rPr lang="he-IL" sz="4800" dirty="0">
                <a:latin typeface="Calibri" panose="020F0502020204030204" pitchFamily="34" charset="0"/>
                <a:cs typeface="+mn-cs"/>
              </a:rPr>
            </a:br>
            <a:r>
              <a:rPr lang="he-IL" sz="4800" dirty="0">
                <a:solidFill>
                  <a:srgbClr val="FF0000"/>
                </a:solidFill>
                <a:latin typeface="Calibri" panose="020F0502020204030204" pitchFamily="34" charset="0"/>
                <a:cs typeface="+mn-cs"/>
              </a:rPr>
              <a:t>-להסתכל על נקודות האור </a:t>
            </a:r>
            <a:r>
              <a:rPr lang="he-IL" sz="4800" dirty="0" err="1">
                <a:solidFill>
                  <a:srgbClr val="FF0000"/>
                </a:solidFill>
                <a:latin typeface="Calibri" panose="020F0502020204030204" pitchFamily="34" charset="0"/>
                <a:cs typeface="+mn-cs"/>
              </a:rPr>
              <a:t>בחיים,גם</a:t>
            </a:r>
            <a:r>
              <a:rPr lang="he-IL" sz="4800" dirty="0">
                <a:solidFill>
                  <a:srgbClr val="FF0000"/>
                </a:solidFill>
                <a:latin typeface="Calibri" panose="020F0502020204030204" pitchFamily="34" charset="0"/>
                <a:cs typeface="+mn-cs"/>
              </a:rPr>
              <a:t> על הדברים </a:t>
            </a:r>
            <a:r>
              <a:rPr lang="he-IL" sz="4800" dirty="0" smtClean="0">
                <a:solidFill>
                  <a:srgbClr val="FF0000"/>
                </a:solidFill>
                <a:latin typeface="Calibri" panose="020F0502020204030204" pitchFamily="34" charset="0"/>
                <a:cs typeface="+mn-cs"/>
              </a:rPr>
              <a:t>הקטנים ולהיות עסוקה.</a:t>
            </a:r>
            <a:endParaRPr lang="he-IL" sz="4800" dirty="0">
              <a:solidFill>
                <a:srgbClr val="FF0000"/>
              </a:solidFill>
              <a:latin typeface="Calibri" panose="020F0502020204030204" pitchFamily="34" charset="0"/>
              <a:cs typeface="+mn-cs"/>
            </a:endParaRPr>
          </a:p>
        </p:txBody>
      </p:sp>
      <p:pic>
        <p:nvPicPr>
          <p:cNvPr id="6" name="תמונה 5">
            <a:extLst>
              <a:ext uri="{FF2B5EF4-FFF2-40B4-BE49-F238E27FC236}">
                <a16:creationId xmlns:a16="http://schemas.microsoft.com/office/drawing/2014/main" id="{A8971A4A-17AB-484C-BA8D-FEF4D62CB1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319" y="112421"/>
            <a:ext cx="2775679" cy="1847088"/>
          </a:xfrm>
          <a:prstGeom prst="rect">
            <a:avLst/>
          </a:prstGeom>
          <a:ln>
            <a:noFill/>
          </a:ln>
          <a:effectLst>
            <a:softEdge rad="112500"/>
          </a:effectLst>
        </p:spPr>
      </p:pic>
    </p:spTree>
    <p:extLst>
      <p:ext uri="{BB962C8B-B14F-4D97-AF65-F5344CB8AC3E}">
        <p14:creationId xmlns:p14="http://schemas.microsoft.com/office/powerpoint/2010/main" val="153322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1034143" y="2319229"/>
            <a:ext cx="10515600" cy="1325563"/>
          </a:xfrm>
        </p:spPr>
        <p:txBody>
          <a:bodyPr>
            <a:noAutofit/>
          </a:bodyPr>
          <a:lstStyle/>
          <a:p>
            <a:r>
              <a:rPr lang="he-IL" sz="5400" dirty="0" smtClean="0">
                <a:cs typeface="+mn-cs"/>
              </a:rPr>
              <a:t>מצורף למצגת הסיפור של סבתא דבי כקובץ נפרד.</a:t>
            </a:r>
            <a:br>
              <a:rPr lang="he-IL" sz="5400" dirty="0" smtClean="0">
                <a:cs typeface="+mn-cs"/>
              </a:rPr>
            </a:br>
            <a:r>
              <a:rPr lang="he-IL" sz="5400" dirty="0" smtClean="0">
                <a:cs typeface="+mn-cs"/>
              </a:rPr>
              <a:t>תמונה זו קשורה לסיפור,ותוסבר בסיפור(בקובץ)</a:t>
            </a:r>
            <a:br>
              <a:rPr lang="he-IL" sz="5400" dirty="0" smtClean="0">
                <a:cs typeface="+mn-cs"/>
              </a:rPr>
            </a:br>
            <a:r>
              <a:rPr lang="he-IL" sz="5400" dirty="0" smtClean="0">
                <a:cs typeface="+mn-cs"/>
              </a:rPr>
              <a:t>לכניסה לסיפור לחצו כאן:</a:t>
            </a:r>
            <a:r>
              <a:rPr lang="en-US" sz="5400" dirty="0" smtClean="0">
                <a:cs typeface="+mn-cs"/>
                <a:hlinkClick r:id="rId3" action="ppaction://hlinkfile"/>
              </a:rPr>
              <a:t>..\Desktop\</a:t>
            </a:r>
            <a:r>
              <a:rPr lang="he-IL" sz="5400" dirty="0" smtClean="0">
                <a:cs typeface="+mn-cs"/>
                <a:hlinkClick r:id="rId3" action="ppaction://hlinkfile"/>
              </a:rPr>
              <a:t>חיה סיכום העבודה.</a:t>
            </a:r>
            <a:r>
              <a:rPr lang="en-US" sz="5400" dirty="0" err="1" smtClean="0">
                <a:cs typeface="+mn-cs"/>
                <a:hlinkClick r:id="rId3" action="ppaction://hlinkfile"/>
              </a:rPr>
              <a:t>docx</a:t>
            </a:r>
            <a:r>
              <a:rPr lang="he-IL" sz="5400" dirty="0" smtClean="0">
                <a:cs typeface="+mn-cs"/>
              </a:rPr>
              <a:t/>
            </a:r>
            <a:br>
              <a:rPr lang="he-IL" sz="5400" dirty="0" smtClean="0">
                <a:cs typeface="+mn-cs"/>
              </a:rPr>
            </a:br>
            <a:endParaRPr lang="he-IL" sz="5400" dirty="0">
              <a:cs typeface="+mn-cs"/>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880" y="2541042"/>
            <a:ext cx="3229085" cy="4316958"/>
          </a:xfrm>
          <a:prstGeom prst="rect">
            <a:avLst/>
          </a:prstGeom>
          <a:ln>
            <a:noFill/>
          </a:ln>
          <a:effectLst>
            <a:softEdge rad="112500"/>
          </a:effectLst>
        </p:spPr>
      </p:pic>
    </p:spTree>
    <p:extLst>
      <p:ext uri="{BB962C8B-B14F-4D97-AF65-F5344CB8AC3E}">
        <p14:creationId xmlns:p14="http://schemas.microsoft.com/office/powerpoint/2010/main" val="3883618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335</Words>
  <Application>Microsoft Office PowerPoint</Application>
  <PresentationFormat>מסך רחב</PresentationFormat>
  <Paragraphs>17</Paragraphs>
  <Slides>10</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10</vt:i4>
      </vt:variant>
    </vt:vector>
  </HeadingPairs>
  <TitlesOfParts>
    <vt:vector size="15" baseType="lpstr">
      <vt:lpstr>Arial</vt:lpstr>
      <vt:lpstr>Calibri</vt:lpstr>
      <vt:lpstr>Calibri Light</vt:lpstr>
      <vt:lpstr>Times New Roman</vt:lpstr>
      <vt:lpstr>ערכת נושא Office</vt:lpstr>
      <vt:lpstr>פרוייקט הקשר הרב דורי מאת:חיה קורתי</vt:lpstr>
      <vt:lpstr>שם:חיה קורתי בית ספר:בנות מנחם מורה מנחה:המורה מושקי כהן שם הסבתא:דבי שם משפחה:קורתי  </vt:lpstr>
      <vt:lpstr>החפץ שסבתא שלי סיפרה לי עליו הוא קופסת שוקולד(!) מלפני 70 שנה,שבתוכה נמצאים תלתלים שהיו לסבתי בילדותה. שמדינת ישראל הייתה בת ארבע סבתא הייתה בת שלוש,סבתא נסעה עם סבתא רבה ע"ה, (סבתא רבה נפטרה כשהייתי בת תשע) לדרום אפריקה למשפחתה. סבתא רבה נתנה לסבתא שלי את הקופסא הזו שקיבלה מהמשפחה שלה מדרום אפריקה,כדי שתשמור את מה שיש בתוך הקופסא. הקופסא הייתה קופסת שוקולד,לתוך הקופסא הכניסה סבתא רבה את התלתלים של סבתא דבי כשסיפרו אותה בפעם הראשונה.                   </vt:lpstr>
      <vt:lpstr>קופסת השוקולד מדרום אפריקה ובתוכה התלתלים</vt:lpstr>
      <vt:lpstr>מצגת של PowerPoint‏</vt:lpstr>
      <vt:lpstr>נולדתי בעיר חיפה לפני 72 שנים. קראו לי בשם דבורה על שם דבורה הנביאה. אמא-ניהלה מעון,ספרנית,משרד לעזרה לזקנים אבא-תפקיד סודי בצבא. </vt:lpstr>
      <vt:lpstr>תרופת סבתא נגד רגליים שמנות: סבתא שלי אומרת שאמא שלה הייתה כל הזמן אומרת לה שכאשר היא אוכלת שתשב, כי אם אוכלים בעמידה זה גורם לכך שבעתיד הרגליים יהיו שמנות.</vt:lpstr>
      <vt:lpstr>מה משמח אותך? -הילדים והנכדים בעיקר. תחפושת מיוחדת שהיתה לך? -לא הייתה לי כי לא אהבתי להתחפש אבל בגן התחפשתי לכלנית. ואני זוכרת גם שהתחפשתי למלכת אסתר. מה הטיפ שלך כדי לשמוח בכל מצב? -להסתכל על נקודות האור בחיים,גם על הדברים הקטנים ולהיות עסוקה.</vt:lpstr>
      <vt:lpstr>מצורף למצגת הסיפור של סבתא דבי כקובץ נפרד. תמונה זו קשורה לסיפור,ותוסבר בסיפור(בקובץ) לכניסה לסיפור לחצו כאן:..\Desktop\חיה סיכום העבודה.docx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פרוייקט הקשר הרב דורי מאת:חיה קורתי</dc:title>
  <dc:creator>Owner</dc:creator>
  <cp:lastModifiedBy>Tami</cp:lastModifiedBy>
  <cp:revision>56</cp:revision>
  <cp:lastPrinted>2021-05-02T10:00:06Z</cp:lastPrinted>
  <dcterms:created xsi:type="dcterms:W3CDTF">2021-03-04T06:42:44Z</dcterms:created>
  <dcterms:modified xsi:type="dcterms:W3CDTF">2021-07-22T10:01:29Z</dcterms:modified>
</cp:coreProperties>
</file>