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63"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90" d="100"/>
          <a:sy n="90" d="100"/>
        </p:scale>
        <p:origin x="124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96D031D-B94D-450F-8E70-9F80064755DA}" type="slidenum">
              <a:rPr lang="he-IL" smtClean="0"/>
              <a:t>‹#›</a:t>
            </a:fld>
            <a:endParaRPr lang="he-IL"/>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he-IL"/>
              <a:t>לחץ כדי לערוך סגנון כותרת של תבנית בסיס</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96D031D-B94D-450F-8E70-9F80064755DA}" type="slidenum">
              <a:rPr lang="he-IL" smtClean="0"/>
              <a:t>‹#›</a:t>
            </a:fld>
            <a:endParaRPr lang="he-IL"/>
          </a:p>
        </p:txBody>
      </p:sp>
      <p:sp>
        <p:nvSpPr>
          <p:cNvPr id="8" name="Title 7"/>
          <p:cNvSpPr>
            <a:spLocks noGrp="1"/>
          </p:cNvSpPr>
          <p:nvPr>
            <p:ph type="title"/>
          </p:nvPr>
        </p:nvSpPr>
        <p:spPr/>
        <p:txBody>
          <a:bodyPr/>
          <a:lstStyle/>
          <a:p>
            <a:r>
              <a:rPr lang="he-IL"/>
              <a:t>לחץ כדי לערוך סגנון כותרת של תבנית בסיס</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96D031D-B94D-450F-8E70-9F80064755DA}" type="slidenum">
              <a:rPr lang="he-IL" smtClean="0"/>
              <a:t>‹#›</a:t>
            </a:fld>
            <a:endParaRPr lang="he-IL"/>
          </a:p>
        </p:txBody>
      </p:sp>
      <p:sp>
        <p:nvSpPr>
          <p:cNvPr id="8" name="Title 7"/>
          <p:cNvSpPr>
            <a:spLocks noGrp="1"/>
          </p:cNvSpPr>
          <p:nvPr>
            <p:ph type="title"/>
          </p:nvPr>
        </p:nvSpPr>
        <p:spPr/>
        <p:txBody>
          <a:bodyPr/>
          <a:lstStyle/>
          <a:p>
            <a:r>
              <a:rPr lang="he-IL"/>
              <a:t>לחץ כדי לערוך סגנון כותרת של תבנית בסיס</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he-IL"/>
              <a:t>לחץ כדי לערוך סגנונות טקסט של תבנית בסיס</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896D031D-B94D-450F-8E70-9F80064755DA}" type="slidenum">
              <a:rPr lang="he-IL" smtClean="0"/>
              <a:t>‹#›</a:t>
            </a:fld>
            <a:endParaRPr lang="he-IL"/>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96D031D-B94D-450F-8E70-9F80064755DA}" type="slidenum">
              <a:rPr lang="he-IL" smtClean="0"/>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13988C3-3FA3-469F-9E61-4BD63BD8B455}" type="datetimeFigureOut">
              <a:rPr lang="he-IL" smtClean="0"/>
              <a:t>י"א/סיון/תשפ"א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96D031D-B94D-450F-8E70-9F80064755DA}" type="slidenum">
              <a:rPr lang="he-IL" smtClean="0"/>
              <a:t>‹#›</a:t>
            </a:fld>
            <a:endParaRPr lang="he-IL"/>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he-IL"/>
              <a:t>לחץ כדי לערוך סגנון כותרת של תבנית בסיס</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13988C3-3FA3-469F-9E61-4BD63BD8B455}" type="datetimeFigureOut">
              <a:rPr lang="he-IL" smtClean="0"/>
              <a:t>י"א/סיון/תשפ"א</a:t>
            </a:fld>
            <a:endParaRPr lang="he-IL"/>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he-I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96D031D-B94D-450F-8E70-9F80064755DA}" type="slidenum">
              <a:rPr lang="he-IL" smtClean="0"/>
              <a:t>‹#›</a:t>
            </a:fld>
            <a:endParaRPr lang="he-I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fif"/><Relationship Id="rId1" Type="http://schemas.openxmlformats.org/officeDocument/2006/relationships/slideLayout" Target="../slideLayouts/slideLayout1.xml"/><Relationship Id="rId4" Type="http://schemas.openxmlformats.org/officeDocument/2006/relationships/image" Target="../media/image4.jf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06118" y="3645024"/>
            <a:ext cx="8432921" cy="2592288"/>
          </a:xfrm>
        </p:spPr>
        <p:txBody>
          <a:bodyPr>
            <a:noAutofit/>
          </a:bodyPr>
          <a:lstStyle/>
          <a:p>
            <a:pPr algn="r"/>
            <a:r>
              <a:rPr lang="he-IL" sz="4000" b="1" i="1" dirty="0">
                <a:latin typeface="Guttman Yad-Brush" pitchFamily="2" charset="-79"/>
                <a:cs typeface="+mj-cs"/>
              </a:rPr>
              <a:t>מגיש: </a:t>
            </a:r>
            <a:r>
              <a:rPr lang="he-IL" sz="4000" b="1" i="1" dirty="0" err="1">
                <a:latin typeface="Guttman Yad-Brush" pitchFamily="2" charset="-79"/>
                <a:cs typeface="+mj-cs"/>
              </a:rPr>
              <a:t>יניר</a:t>
            </a:r>
            <a:r>
              <a:rPr lang="he-IL" sz="4000" b="1" i="1" dirty="0">
                <a:latin typeface="Guttman Yad-Brush" pitchFamily="2" charset="-79"/>
                <a:cs typeface="+mj-cs"/>
              </a:rPr>
              <a:t> חלפון</a:t>
            </a:r>
          </a:p>
          <a:p>
            <a:pPr algn="r"/>
            <a:r>
              <a:rPr lang="he-IL" sz="4000" b="1" i="1" dirty="0">
                <a:latin typeface="Guttman Yad-Brush" pitchFamily="2" charset="-79"/>
                <a:cs typeface="+mj-cs"/>
              </a:rPr>
              <a:t>כיתה יא' 7</a:t>
            </a:r>
          </a:p>
          <a:p>
            <a:pPr algn="r"/>
            <a:r>
              <a:rPr lang="he-IL" sz="4000" b="1" i="1" dirty="0">
                <a:latin typeface="Guttman Yad-Brush" pitchFamily="2" charset="-79"/>
                <a:cs typeface="+mj-cs"/>
              </a:rPr>
              <a:t>בית ספר : מדעים אומניות נהריה</a:t>
            </a:r>
          </a:p>
          <a:p>
            <a:pPr algn="r"/>
            <a:r>
              <a:rPr lang="he-IL" sz="4000" b="1" i="1" dirty="0">
                <a:latin typeface="Guttman Yad-Brush" pitchFamily="2" charset="-79"/>
                <a:cs typeface="+mj-cs"/>
              </a:rPr>
              <a:t>ישוב : נהריה</a:t>
            </a:r>
          </a:p>
          <a:p>
            <a:pPr algn="r"/>
            <a:r>
              <a:rPr lang="he-IL" sz="4000" b="1" i="1" dirty="0">
                <a:latin typeface="Guttman Yad-Brush" pitchFamily="2" charset="-79"/>
                <a:cs typeface="+mj-cs"/>
              </a:rPr>
              <a:t> </a:t>
            </a:r>
          </a:p>
        </p:txBody>
      </p:sp>
      <p:sp>
        <p:nvSpPr>
          <p:cNvPr id="2" name="כותרת 1"/>
          <p:cNvSpPr>
            <a:spLocks noGrp="1"/>
          </p:cNvSpPr>
          <p:nvPr>
            <p:ph type="ctrTitle"/>
          </p:nvPr>
        </p:nvSpPr>
        <p:spPr>
          <a:xfrm>
            <a:off x="1763688" y="548680"/>
            <a:ext cx="7175351" cy="1793167"/>
          </a:xfrm>
        </p:spPr>
        <p:txBody>
          <a:bodyPr/>
          <a:lstStyle/>
          <a:p>
            <a:r>
              <a:rPr lang="he-IL" sz="7200" dirty="0"/>
              <a:t>הקשר הרב דורי</a:t>
            </a:r>
          </a:p>
        </p:txBody>
      </p:sp>
    </p:spTree>
    <p:extLst>
      <p:ext uri="{BB962C8B-B14F-4D97-AF65-F5344CB8AC3E}">
        <p14:creationId xmlns:p14="http://schemas.microsoft.com/office/powerpoint/2010/main" val="248223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410550" y="3702116"/>
            <a:ext cx="4248472" cy="2700858"/>
          </a:xfrm>
          <a:prstGeom prst="rect">
            <a:avLst/>
          </a:prstGeom>
        </p:spPr>
      </p:pic>
      <p:sp>
        <p:nvSpPr>
          <p:cNvPr id="2" name="כותרת משנה 1"/>
          <p:cNvSpPr>
            <a:spLocks noGrp="1"/>
          </p:cNvSpPr>
          <p:nvPr>
            <p:ph type="subTitle" idx="1"/>
          </p:nvPr>
        </p:nvSpPr>
        <p:spPr/>
        <p:txBody>
          <a:bodyPr/>
          <a:lstStyle/>
          <a:p>
            <a:endParaRPr lang="he-IL" dirty="0"/>
          </a:p>
        </p:txBody>
      </p:sp>
      <p:sp>
        <p:nvSpPr>
          <p:cNvPr id="3" name="כותרת 2"/>
          <p:cNvSpPr>
            <a:spLocks noGrp="1"/>
          </p:cNvSpPr>
          <p:nvPr>
            <p:ph type="ctrTitle"/>
          </p:nvPr>
        </p:nvSpPr>
        <p:spPr>
          <a:xfrm>
            <a:off x="395536" y="332656"/>
            <a:ext cx="8748464" cy="3672408"/>
          </a:xfrm>
        </p:spPr>
        <p:txBody>
          <a:bodyPr/>
          <a:lstStyle/>
          <a:p>
            <a:pPr algn="r"/>
            <a:r>
              <a:rPr lang="he-IL" sz="3200" dirty="0"/>
              <a:t>הייתי נחשב בזמן הילדות שלי בבית הספר כילד "מקובל" בחברה עם המון חברים וגם חברות מכל שכבות הגיל אבל היו לי 5 חברים קרובים "חברים הכי טובים".</a:t>
            </a:r>
            <a:br>
              <a:rPr lang="he-IL" sz="3200" dirty="0"/>
            </a:br>
            <a:r>
              <a:rPr lang="he-IL" sz="3200" dirty="0"/>
              <a:t>כולנו גרנו באותה השכונה ממש אחד ליד השני ולכן כל הזמן היינו ביחד גם בבית הספר וגם אחרי הלימודים. </a:t>
            </a:r>
          </a:p>
        </p:txBody>
      </p:sp>
    </p:spTree>
    <p:extLst>
      <p:ext uri="{BB962C8B-B14F-4D97-AF65-F5344CB8AC3E}">
        <p14:creationId xmlns:p14="http://schemas.microsoft.com/office/powerpoint/2010/main" val="56716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529527" y="479587"/>
            <a:ext cx="7175351" cy="4074635"/>
          </a:xfrm>
        </p:spPr>
        <p:txBody>
          <a:bodyPr/>
          <a:lstStyle/>
          <a:p>
            <a:pPr algn="r"/>
            <a:r>
              <a:rPr lang="he-IL" sz="2400" dirty="0"/>
              <a:t>בזמנו לא היו המשחקים שיש היום כמו מחשבים , טלפונים חכמים וכל מני </a:t>
            </a:r>
            <a:r>
              <a:rPr lang="he-IL" sz="2400" dirty="0" err="1"/>
              <a:t>ג'אדטים</a:t>
            </a:r>
            <a:r>
              <a:rPr lang="he-IL" sz="2400" dirty="0"/>
              <a:t> למיניהם ,לכן שיחקנו במשחקי כדור ובמיוחד כדורגל, במשחקים מאולתרים כמו חמש אבנים , ארבע מקלות , שבע אבנים ובכל מיני משחקי חברה אחרים. בשעות הפנאי הייתי אוהב לבלות עם חברים בים (מנהג קבוע),לבלות עם המשפחה בפיקניקים וסתם להסתובב עם החברים בערבים.</a:t>
            </a:r>
          </a:p>
        </p:txBody>
      </p:sp>
      <p:pic>
        <p:nvPicPr>
          <p:cNvPr id="4" name="תמונה 3"/>
          <p:cNvPicPr>
            <a:picLocks noChangeAspect="1"/>
          </p:cNvPicPr>
          <p:nvPr/>
        </p:nvPicPr>
        <p:blipFill>
          <a:blip r:embed="rId2"/>
          <a:stretch>
            <a:fillRect/>
          </a:stretch>
        </p:blipFill>
        <p:spPr>
          <a:xfrm>
            <a:off x="6205065" y="4554222"/>
            <a:ext cx="2469094" cy="1847248"/>
          </a:xfrm>
          <a:prstGeom prst="rect">
            <a:avLst/>
          </a:prstGeom>
        </p:spPr>
      </p:pic>
      <p:pic>
        <p:nvPicPr>
          <p:cNvPr id="5" name="תמונה 4"/>
          <p:cNvPicPr>
            <a:picLocks noChangeAspect="1"/>
          </p:cNvPicPr>
          <p:nvPr/>
        </p:nvPicPr>
        <p:blipFill>
          <a:blip r:embed="rId3"/>
          <a:stretch>
            <a:fillRect/>
          </a:stretch>
        </p:blipFill>
        <p:spPr>
          <a:xfrm>
            <a:off x="3375357" y="4554222"/>
            <a:ext cx="2462997" cy="1847248"/>
          </a:xfrm>
          <a:prstGeom prst="rect">
            <a:avLst/>
          </a:prstGeom>
        </p:spPr>
      </p:pic>
      <p:pic>
        <p:nvPicPr>
          <p:cNvPr id="6" name="תמונה 5"/>
          <p:cNvPicPr>
            <a:picLocks noChangeAspect="1"/>
          </p:cNvPicPr>
          <p:nvPr/>
        </p:nvPicPr>
        <p:blipFill>
          <a:blip r:embed="rId4"/>
          <a:stretch>
            <a:fillRect/>
          </a:stretch>
        </p:blipFill>
        <p:spPr>
          <a:xfrm>
            <a:off x="539552" y="4569980"/>
            <a:ext cx="2469094" cy="1847248"/>
          </a:xfrm>
          <a:prstGeom prst="rect">
            <a:avLst/>
          </a:prstGeom>
        </p:spPr>
      </p:pic>
    </p:spTree>
    <p:extLst>
      <p:ext uri="{BB962C8B-B14F-4D97-AF65-F5344CB8AC3E}">
        <p14:creationId xmlns:p14="http://schemas.microsoft.com/office/powerpoint/2010/main" val="358329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418256" y="404664"/>
            <a:ext cx="7474224" cy="4896544"/>
          </a:xfrm>
        </p:spPr>
        <p:txBody>
          <a:bodyPr/>
          <a:lstStyle/>
          <a:p>
            <a:pPr algn="r"/>
            <a:r>
              <a:rPr lang="he-IL" sz="2400" dirty="0"/>
              <a:t>מכיתה א' ועד כיתה ד' למדתי בבית הספר רמב"ם בעכו ,זה היה בית ספר ממלכתי דתי וההורים רשמו אותי לביה"ס הזה כי חונכנו בבית מסורתי דתי.</a:t>
            </a:r>
            <a:br>
              <a:rPr lang="he-IL" sz="2400" dirty="0"/>
            </a:br>
            <a:r>
              <a:rPr lang="he-IL" sz="2400" dirty="0"/>
              <a:t>שם למדנו את אותם המקצועות שיש אותם גם כיום.</a:t>
            </a:r>
            <a:br>
              <a:rPr lang="he-IL" sz="2400" dirty="0"/>
            </a:br>
            <a:r>
              <a:rPr lang="he-IL" sz="2400" dirty="0"/>
              <a:t>אבל בגלל יחס המורים הנוקשה באותם שנים המורים היו מכים אותנו על היד עם סרגלים בגלל שלא היינו מתנהגים כיאות אז ההורים שלי העבירו אותי מכיתה ה' לביה"ס א. ד. גורדון </a:t>
            </a:r>
            <a:r>
              <a:rPr lang="he-IL" sz="2400" dirty="0" err="1"/>
              <a:t>הביה"ס</a:t>
            </a:r>
            <a:r>
              <a:rPr lang="he-IL" sz="2400" dirty="0"/>
              <a:t> היה חילוני אבל היה כבוד בין המורים לתלמידים שהעונשים שם היו להביא את ההורים לשיחה . </a:t>
            </a:r>
            <a:br>
              <a:rPr lang="he-IL" sz="2400" dirty="0"/>
            </a:br>
            <a:r>
              <a:rPr lang="he-IL" sz="2400" dirty="0"/>
              <a:t>לא הייתה לנו תלבושת אחידה וכל תלמיד היה מגיע לכיתה באיזה לבוש שהיה נוח לו, אבל בטקסים ובחגים היינו מגיעים עם חולצה לבנה. </a:t>
            </a:r>
          </a:p>
        </p:txBody>
      </p:sp>
    </p:spTree>
    <p:extLst>
      <p:ext uri="{BB962C8B-B14F-4D97-AF65-F5344CB8AC3E}">
        <p14:creationId xmlns:p14="http://schemas.microsoft.com/office/powerpoint/2010/main" val="1266950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817581" y="476672"/>
            <a:ext cx="7175351" cy="4448785"/>
          </a:xfrm>
        </p:spPr>
        <p:txBody>
          <a:bodyPr/>
          <a:lstStyle/>
          <a:p>
            <a:pPr algn="r"/>
            <a:r>
              <a:rPr lang="he-IL" sz="3200" dirty="0"/>
              <a:t>היו לנו טיולים כפיים ופעילויות  </a:t>
            </a:r>
            <a:r>
              <a:rPr lang="he-IL" sz="3200" dirty="0" err="1"/>
              <a:t>ב"גדנע</a:t>
            </a:r>
            <a:r>
              <a:rPr lang="he-IL" sz="3200" dirty="0"/>
              <a:t>" שזה פעילויות כמו של ה"צופים" של היום או הנוער ה"עובד והלומד". </a:t>
            </a:r>
          </a:p>
        </p:txBody>
      </p:sp>
      <p:pic>
        <p:nvPicPr>
          <p:cNvPr id="4" name="תמונה 3"/>
          <p:cNvPicPr>
            <a:picLocks noChangeAspect="1"/>
          </p:cNvPicPr>
          <p:nvPr/>
        </p:nvPicPr>
        <p:blipFill>
          <a:blip r:embed="rId2"/>
          <a:stretch>
            <a:fillRect/>
          </a:stretch>
        </p:blipFill>
        <p:spPr>
          <a:xfrm>
            <a:off x="1331640" y="3580233"/>
            <a:ext cx="4627265" cy="2944623"/>
          </a:xfrm>
          <a:prstGeom prst="rect">
            <a:avLst/>
          </a:prstGeom>
        </p:spPr>
      </p:pic>
      <p:pic>
        <p:nvPicPr>
          <p:cNvPr id="5" name="תמונה 4"/>
          <p:cNvPicPr>
            <a:picLocks noChangeAspect="1"/>
          </p:cNvPicPr>
          <p:nvPr/>
        </p:nvPicPr>
        <p:blipFill>
          <a:blip r:embed="rId3"/>
          <a:stretch>
            <a:fillRect/>
          </a:stretch>
        </p:blipFill>
        <p:spPr>
          <a:xfrm>
            <a:off x="5692248" y="2828501"/>
            <a:ext cx="3121423" cy="2261812"/>
          </a:xfrm>
          <a:prstGeom prst="rect">
            <a:avLst/>
          </a:prstGeom>
        </p:spPr>
      </p:pic>
      <p:pic>
        <p:nvPicPr>
          <p:cNvPr id="6" name="תמונה 5"/>
          <p:cNvPicPr>
            <a:picLocks noChangeAspect="1"/>
          </p:cNvPicPr>
          <p:nvPr/>
        </p:nvPicPr>
        <p:blipFill>
          <a:blip r:embed="rId4"/>
          <a:stretch>
            <a:fillRect/>
          </a:stretch>
        </p:blipFill>
        <p:spPr>
          <a:xfrm>
            <a:off x="288020" y="2263510"/>
            <a:ext cx="2371550" cy="1652159"/>
          </a:xfrm>
          <a:prstGeom prst="rect">
            <a:avLst/>
          </a:prstGeom>
        </p:spPr>
      </p:pic>
    </p:spTree>
    <p:extLst>
      <p:ext uri="{BB962C8B-B14F-4D97-AF65-F5344CB8AC3E}">
        <p14:creationId xmlns:p14="http://schemas.microsoft.com/office/powerpoint/2010/main" val="45942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187624" y="260648"/>
            <a:ext cx="7175351" cy="4925457"/>
          </a:xfrm>
        </p:spPr>
        <p:txBody>
          <a:bodyPr/>
          <a:lstStyle/>
          <a:p>
            <a:pPr algn="r"/>
            <a:r>
              <a:rPr lang="he-IL" sz="2400" dirty="0"/>
              <a:t>את בר המצווה שלי חגגנו בחנייה של מקום העבודה של אבי שעבד ב"תנובה". סגרו לכבודנו את הרחבה ושם עשינו את טקס בר המצווה .</a:t>
            </a:r>
            <a:br>
              <a:rPr lang="he-IL" sz="2400" dirty="0"/>
            </a:br>
            <a:r>
              <a:rPr lang="he-IL" sz="2400" dirty="0"/>
              <a:t>את הפרשה שלי "חיי שרה" בספר בראשית אני לא קראתי אלא הרב של בית הכנסת .את הבר מצווה שלי חגגנו ביום שני בתאריך כ' בחשוון </a:t>
            </a:r>
            <a:r>
              <a:rPr lang="he-IL" sz="2400" dirty="0" err="1"/>
              <a:t>התשכ"ו</a:t>
            </a:r>
            <a:r>
              <a:rPr lang="he-IL" sz="2400" dirty="0"/>
              <a:t> תאריך לועזי 15/11/1965</a:t>
            </a:r>
            <a:br>
              <a:rPr lang="he-IL" sz="2400" dirty="0"/>
            </a:br>
            <a:r>
              <a:rPr lang="he-IL" sz="2400" dirty="0"/>
              <a:t>המתנה היחידה שקיבלתי הייתה שעון שקיבלתי מדוד שלי שעבד רק 24 שעות ואז התקלקל . </a:t>
            </a:r>
            <a:br>
              <a:rPr lang="he-IL" sz="2400" dirty="0"/>
            </a:br>
            <a:endParaRPr lang="he-IL" sz="2400" dirty="0"/>
          </a:p>
        </p:txBody>
      </p:sp>
      <p:pic>
        <p:nvPicPr>
          <p:cNvPr id="4" name="תמונה 3"/>
          <p:cNvPicPr>
            <a:picLocks noChangeAspect="1"/>
          </p:cNvPicPr>
          <p:nvPr/>
        </p:nvPicPr>
        <p:blipFill>
          <a:blip r:embed="rId2"/>
          <a:stretch>
            <a:fillRect/>
          </a:stretch>
        </p:blipFill>
        <p:spPr>
          <a:xfrm>
            <a:off x="4923899" y="3952121"/>
            <a:ext cx="2645893" cy="2200847"/>
          </a:xfrm>
          <a:prstGeom prst="rect">
            <a:avLst/>
          </a:prstGeom>
        </p:spPr>
      </p:pic>
      <p:pic>
        <p:nvPicPr>
          <p:cNvPr id="5" name="תמונה 4"/>
          <p:cNvPicPr>
            <a:picLocks noChangeAspect="1"/>
          </p:cNvPicPr>
          <p:nvPr/>
        </p:nvPicPr>
        <p:blipFill>
          <a:blip r:embed="rId3"/>
          <a:stretch>
            <a:fillRect/>
          </a:stretch>
        </p:blipFill>
        <p:spPr>
          <a:xfrm>
            <a:off x="1918576" y="3952121"/>
            <a:ext cx="2560542" cy="2200847"/>
          </a:xfrm>
          <a:prstGeom prst="rect">
            <a:avLst/>
          </a:prstGeom>
        </p:spPr>
      </p:pic>
    </p:spTree>
    <p:extLst>
      <p:ext uri="{BB962C8B-B14F-4D97-AF65-F5344CB8AC3E}">
        <p14:creationId xmlns:p14="http://schemas.microsoft.com/office/powerpoint/2010/main" val="411477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539552" y="548680"/>
            <a:ext cx="8208912" cy="1793167"/>
          </a:xfrm>
        </p:spPr>
        <p:txBody>
          <a:bodyPr/>
          <a:lstStyle/>
          <a:p>
            <a:pPr algn="r"/>
            <a:r>
              <a:rPr lang="he-IL" sz="2000" dirty="0"/>
              <a:t>היה לנו חדר אוכל בבית הספר ,אבל לא היה מבחר של אוכל ובקושי היינו נכנסים לשם ,רוב הזמן היינו מביאים אוכל מהבית (אין כמו אוכל של </a:t>
            </a:r>
            <a:r>
              <a:rPr lang="he-IL" sz="2000" dirty="0" err="1"/>
              <a:t>אמא</a:t>
            </a:r>
            <a:r>
              <a:rPr lang="he-IL" sz="2000" dirty="0"/>
              <a:t>).</a:t>
            </a:r>
            <a:br>
              <a:rPr lang="he-IL" sz="2000" dirty="0"/>
            </a:br>
            <a:r>
              <a:rPr lang="he-IL" sz="2000" dirty="0"/>
              <a:t>את המאכל שזכור לי מהילדות שאהבתי </a:t>
            </a:r>
            <a:r>
              <a:rPr lang="he-IL" sz="2000" dirty="0" err="1"/>
              <a:t>שאמא</a:t>
            </a:r>
            <a:r>
              <a:rPr lang="he-IL" sz="2000" dirty="0"/>
              <a:t> שלי הייתה מכינה לי זה דייסה עם ריבה למרות שזה נשמע מאוד דל אבל זה משהו שמאוד אהבתי . </a:t>
            </a:r>
            <a:br>
              <a:rPr lang="he-IL" sz="2000" dirty="0"/>
            </a:br>
            <a:r>
              <a:rPr lang="he-IL" sz="2000" dirty="0"/>
              <a:t>המצב הכלכלי בבית היה מאוד קשה לכן לא היו לנו מותרות של ממתקים וכדומה.</a:t>
            </a:r>
            <a:br>
              <a:rPr lang="he-IL" sz="2000" dirty="0"/>
            </a:br>
            <a:r>
              <a:rPr lang="he-IL" sz="2000" dirty="0"/>
              <a:t>אבל אבי היה מפנק אותנו פעם בשבוע לפחות.</a:t>
            </a:r>
          </a:p>
        </p:txBody>
      </p:sp>
      <p:pic>
        <p:nvPicPr>
          <p:cNvPr id="4" name="תמונה 3"/>
          <p:cNvPicPr>
            <a:picLocks noChangeAspect="1"/>
          </p:cNvPicPr>
          <p:nvPr/>
        </p:nvPicPr>
        <p:blipFill>
          <a:blip r:embed="rId2"/>
          <a:stretch>
            <a:fillRect/>
          </a:stretch>
        </p:blipFill>
        <p:spPr>
          <a:xfrm>
            <a:off x="971600" y="4054823"/>
            <a:ext cx="3391298" cy="2254497"/>
          </a:xfrm>
          <a:prstGeom prst="rect">
            <a:avLst/>
          </a:prstGeom>
        </p:spPr>
      </p:pic>
    </p:spTree>
    <p:extLst>
      <p:ext uri="{BB962C8B-B14F-4D97-AF65-F5344CB8AC3E}">
        <p14:creationId xmlns:p14="http://schemas.microsoft.com/office/powerpoint/2010/main" val="276775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691680" y="4611485"/>
            <a:ext cx="5637010" cy="882119"/>
          </a:xfrm>
        </p:spPr>
        <p:txBody>
          <a:bodyPr/>
          <a:lstStyle/>
          <a:p>
            <a:endParaRPr lang="he-IL" dirty="0"/>
          </a:p>
        </p:txBody>
      </p:sp>
      <p:sp>
        <p:nvSpPr>
          <p:cNvPr id="3" name="כותרת 2"/>
          <p:cNvSpPr>
            <a:spLocks noGrp="1"/>
          </p:cNvSpPr>
          <p:nvPr>
            <p:ph type="ctrTitle"/>
          </p:nvPr>
        </p:nvSpPr>
        <p:spPr>
          <a:xfrm>
            <a:off x="1473795" y="548680"/>
            <a:ext cx="7175351" cy="1793167"/>
          </a:xfrm>
        </p:spPr>
        <p:txBody>
          <a:bodyPr/>
          <a:lstStyle/>
          <a:p>
            <a:pPr algn="r"/>
            <a:r>
              <a:rPr lang="he-IL" sz="2400" dirty="0"/>
              <a:t>את התקופה שהייתי בתנועת "הנוער העובד והלומד" אני לא אשכח , זו הייתה תקופה שנהניתי בה בילדות שלי .</a:t>
            </a:r>
            <a:br>
              <a:rPr lang="he-IL" sz="2400" dirty="0"/>
            </a:br>
            <a:r>
              <a:rPr lang="he-IL" sz="2400" dirty="0"/>
              <a:t>היינו מחכים ליום שלישי בשבוע להיפגש במועדון (מקלט) כל החברים , משחקים במשחקים כמו טניס שולחן , משחקי קופסא למיניהם ויוצאים לקומזיצים . </a:t>
            </a:r>
          </a:p>
        </p:txBody>
      </p:sp>
      <p:pic>
        <p:nvPicPr>
          <p:cNvPr id="4" name="תמונה 3"/>
          <p:cNvPicPr>
            <a:picLocks noChangeAspect="1"/>
          </p:cNvPicPr>
          <p:nvPr/>
        </p:nvPicPr>
        <p:blipFill>
          <a:blip r:embed="rId2"/>
          <a:stretch>
            <a:fillRect/>
          </a:stretch>
        </p:blipFill>
        <p:spPr>
          <a:xfrm>
            <a:off x="1890268" y="3851529"/>
            <a:ext cx="2402032" cy="2402032"/>
          </a:xfrm>
          <a:prstGeom prst="rect">
            <a:avLst/>
          </a:prstGeom>
        </p:spPr>
      </p:pic>
      <p:pic>
        <p:nvPicPr>
          <p:cNvPr id="5" name="תמונה 4"/>
          <p:cNvPicPr>
            <a:picLocks noChangeAspect="1"/>
          </p:cNvPicPr>
          <p:nvPr/>
        </p:nvPicPr>
        <p:blipFill>
          <a:blip r:embed="rId3"/>
          <a:stretch>
            <a:fillRect/>
          </a:stretch>
        </p:blipFill>
        <p:spPr>
          <a:xfrm>
            <a:off x="5614729" y="3879790"/>
            <a:ext cx="1835055" cy="2402032"/>
          </a:xfrm>
          <a:prstGeom prst="rect">
            <a:avLst/>
          </a:prstGeom>
        </p:spPr>
      </p:pic>
    </p:spTree>
    <p:extLst>
      <p:ext uri="{BB962C8B-B14F-4D97-AF65-F5344CB8AC3E}">
        <p14:creationId xmlns:p14="http://schemas.microsoft.com/office/powerpoint/2010/main" val="3334882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763688" y="2564904"/>
            <a:ext cx="5637010" cy="882119"/>
          </a:xfrm>
        </p:spPr>
        <p:txBody>
          <a:bodyPr>
            <a:noAutofit/>
          </a:bodyPr>
          <a:lstStyle/>
          <a:p>
            <a:pPr algn="ctr"/>
            <a:r>
              <a:rPr lang="he-IL" sz="4800" dirty="0"/>
              <a:t>חלק ג' – תרבות </a:t>
            </a:r>
          </a:p>
          <a:p>
            <a:pPr algn="ctr"/>
            <a:r>
              <a:rPr lang="he-IL" sz="4800" dirty="0"/>
              <a:t>זיכרונות משנות ה-20</a:t>
            </a:r>
          </a:p>
        </p:txBody>
      </p:sp>
      <p:sp>
        <p:nvSpPr>
          <p:cNvPr id="3" name="כותרת 2"/>
          <p:cNvSpPr>
            <a:spLocks noGrp="1"/>
          </p:cNvSpPr>
          <p:nvPr>
            <p:ph type="ctrTitle"/>
          </p:nvPr>
        </p:nvSpPr>
        <p:spPr>
          <a:xfrm>
            <a:off x="2843808" y="332656"/>
            <a:ext cx="7175351" cy="1793167"/>
          </a:xfrm>
        </p:spPr>
        <p:txBody>
          <a:bodyPr/>
          <a:lstStyle/>
          <a:p>
            <a:r>
              <a:rPr lang="he-IL" dirty="0"/>
              <a:t>הקשר הרב דורי</a:t>
            </a:r>
          </a:p>
        </p:txBody>
      </p:sp>
    </p:spTree>
    <p:extLst>
      <p:ext uri="{BB962C8B-B14F-4D97-AF65-F5344CB8AC3E}">
        <p14:creationId xmlns:p14="http://schemas.microsoft.com/office/powerpoint/2010/main" val="370735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043608" y="332656"/>
            <a:ext cx="7175351" cy="1793167"/>
          </a:xfrm>
        </p:spPr>
        <p:txBody>
          <a:bodyPr/>
          <a:lstStyle/>
          <a:p>
            <a:pPr algn="r"/>
            <a:r>
              <a:rPr lang="he-IL" sz="2400" dirty="0"/>
              <a:t>סגנונות המוסיקה בשנות ה-20 שלי היו תחילת שנות ה-70 בהם התעניינו במוסיקת הרוק , הייתי מקשיב למוסיקה של הזמר "קליף </a:t>
            </a:r>
            <a:r>
              <a:rPr lang="he-IL" sz="2400" dirty="0" err="1"/>
              <a:t>ריצר'ד</a:t>
            </a:r>
            <a:r>
              <a:rPr lang="he-IL" sz="2400" dirty="0"/>
              <a:t> ולמלך הרוק "אלביס פרסלי" ,ללהקות "קווין" </a:t>
            </a:r>
            <a:r>
              <a:rPr lang="he-IL" sz="2400" dirty="0" err="1"/>
              <a:t>ו"קלידס</a:t>
            </a:r>
            <a:r>
              <a:rPr lang="he-IL" sz="2400" dirty="0"/>
              <a:t> קלין </a:t>
            </a:r>
            <a:r>
              <a:rPr lang="he-IL" sz="2400" dirty="0" err="1"/>
              <a:t>ווטר</a:t>
            </a:r>
            <a:r>
              <a:rPr lang="he-IL" sz="2400" dirty="0"/>
              <a:t>".</a:t>
            </a:r>
            <a:br>
              <a:rPr lang="he-IL" sz="2400" dirty="0"/>
            </a:br>
            <a:br>
              <a:rPr lang="he-IL" sz="2400" dirty="0"/>
            </a:br>
            <a:br>
              <a:rPr lang="he-IL" sz="2400" dirty="0"/>
            </a:br>
            <a:endParaRPr lang="he-IL" sz="2400" dirty="0"/>
          </a:p>
        </p:txBody>
      </p:sp>
      <p:pic>
        <p:nvPicPr>
          <p:cNvPr id="4" name="תמונה 3"/>
          <p:cNvPicPr>
            <a:picLocks noChangeAspect="1"/>
          </p:cNvPicPr>
          <p:nvPr/>
        </p:nvPicPr>
        <p:blipFill>
          <a:blip r:embed="rId2"/>
          <a:stretch>
            <a:fillRect/>
          </a:stretch>
        </p:blipFill>
        <p:spPr>
          <a:xfrm>
            <a:off x="3514658" y="2640613"/>
            <a:ext cx="2719052" cy="2078916"/>
          </a:xfrm>
          <a:prstGeom prst="rect">
            <a:avLst/>
          </a:prstGeom>
        </p:spPr>
      </p:pic>
      <p:pic>
        <p:nvPicPr>
          <p:cNvPr id="5" name="תמונה 4"/>
          <p:cNvPicPr>
            <a:picLocks noChangeAspect="1"/>
          </p:cNvPicPr>
          <p:nvPr/>
        </p:nvPicPr>
        <p:blipFill>
          <a:blip r:embed="rId3"/>
          <a:stretch>
            <a:fillRect/>
          </a:stretch>
        </p:blipFill>
        <p:spPr>
          <a:xfrm>
            <a:off x="2767427" y="5223248"/>
            <a:ext cx="3609145" cy="1542422"/>
          </a:xfrm>
          <a:prstGeom prst="rect">
            <a:avLst/>
          </a:prstGeom>
        </p:spPr>
      </p:pic>
      <p:pic>
        <p:nvPicPr>
          <p:cNvPr id="6" name="תמונה 5"/>
          <p:cNvPicPr>
            <a:picLocks noChangeAspect="1"/>
          </p:cNvPicPr>
          <p:nvPr/>
        </p:nvPicPr>
        <p:blipFill>
          <a:blip r:embed="rId4"/>
          <a:stretch>
            <a:fillRect/>
          </a:stretch>
        </p:blipFill>
        <p:spPr>
          <a:xfrm>
            <a:off x="6233710" y="3587510"/>
            <a:ext cx="2517866" cy="1822862"/>
          </a:xfrm>
          <a:prstGeom prst="rect">
            <a:avLst/>
          </a:prstGeom>
        </p:spPr>
      </p:pic>
      <p:pic>
        <p:nvPicPr>
          <p:cNvPr id="7" name="תמונה 6"/>
          <p:cNvPicPr>
            <a:picLocks noChangeAspect="1"/>
          </p:cNvPicPr>
          <p:nvPr/>
        </p:nvPicPr>
        <p:blipFill>
          <a:blip r:embed="rId5"/>
          <a:stretch>
            <a:fillRect/>
          </a:stretch>
        </p:blipFill>
        <p:spPr>
          <a:xfrm>
            <a:off x="448483" y="3315623"/>
            <a:ext cx="2975106" cy="1981372"/>
          </a:xfrm>
          <a:prstGeom prst="rect">
            <a:avLst/>
          </a:prstGeom>
        </p:spPr>
      </p:pic>
    </p:spTree>
    <p:extLst>
      <p:ext uri="{BB962C8B-B14F-4D97-AF65-F5344CB8AC3E}">
        <p14:creationId xmlns:p14="http://schemas.microsoft.com/office/powerpoint/2010/main" val="159907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467544" y="196119"/>
            <a:ext cx="8640960" cy="1792722"/>
          </a:xfrm>
        </p:spPr>
        <p:txBody>
          <a:bodyPr/>
          <a:lstStyle/>
          <a:p>
            <a:pPr algn="r"/>
            <a:r>
              <a:rPr lang="he-IL" sz="2400" dirty="0"/>
              <a:t>את שנות ה-20 של חיי העברנו בדרכי בידור שונים כמו:</a:t>
            </a:r>
            <a:br>
              <a:rPr lang="he-IL" sz="2400" dirty="0"/>
            </a:br>
            <a:r>
              <a:rPr lang="he-IL" sz="2400" dirty="0"/>
              <a:t>סרטים בהצגות בוקר בבתי הקולנוע שהיו גם מארחים הופעות של זמרים ובדרנים למיניהם.  הסתובבנו המון בדיסקוטקים אבל במקום מגורי היו רק 2 מועדונים שנהגנו לרקוד בהם </a:t>
            </a:r>
            <a:br>
              <a:rPr lang="he-IL" sz="2400" dirty="0"/>
            </a:br>
            <a:r>
              <a:rPr lang="he-IL" sz="2400" dirty="0"/>
              <a:t>" פולו 11 " ו- "</a:t>
            </a:r>
            <a:r>
              <a:rPr lang="he-IL" sz="2400" dirty="0" err="1"/>
              <a:t>ראדר</a:t>
            </a:r>
            <a:r>
              <a:rPr lang="he-IL" sz="2400" dirty="0"/>
              <a:t>" .</a:t>
            </a:r>
            <a:br>
              <a:rPr lang="he-IL" sz="2400" dirty="0"/>
            </a:br>
            <a:r>
              <a:rPr lang="he-IL" sz="2400" dirty="0"/>
              <a:t>בשנות ה-70 היו הרבה סגנונות ריקוד , אבל אני אהבתי רק את הרוק , טוויסט וריקוד </a:t>
            </a:r>
            <a:r>
              <a:rPr lang="he-IL" sz="2400" dirty="0" err="1"/>
              <a:t>ה"צרלסטון</a:t>
            </a:r>
            <a:r>
              <a:rPr lang="he-IL" sz="2400" dirty="0"/>
              <a:t>" שזהו ריקוד סווינג.</a:t>
            </a:r>
            <a:br>
              <a:rPr lang="he-IL" sz="2400" dirty="0"/>
            </a:br>
            <a:endParaRPr lang="he-IL" sz="2400" dirty="0"/>
          </a:p>
        </p:txBody>
      </p:sp>
      <p:pic>
        <p:nvPicPr>
          <p:cNvPr id="4" name="תמונה 3"/>
          <p:cNvPicPr>
            <a:picLocks noChangeAspect="1"/>
          </p:cNvPicPr>
          <p:nvPr/>
        </p:nvPicPr>
        <p:blipFill>
          <a:blip r:embed="rId2"/>
          <a:stretch>
            <a:fillRect/>
          </a:stretch>
        </p:blipFill>
        <p:spPr>
          <a:xfrm>
            <a:off x="3347864" y="5052545"/>
            <a:ext cx="2137926" cy="1643331"/>
          </a:xfrm>
          <a:prstGeom prst="rect">
            <a:avLst/>
          </a:prstGeom>
        </p:spPr>
      </p:pic>
      <p:pic>
        <p:nvPicPr>
          <p:cNvPr id="5" name="תמונה 4"/>
          <p:cNvPicPr>
            <a:picLocks noChangeAspect="1"/>
          </p:cNvPicPr>
          <p:nvPr/>
        </p:nvPicPr>
        <p:blipFill>
          <a:blip r:embed="rId3"/>
          <a:stretch>
            <a:fillRect/>
          </a:stretch>
        </p:blipFill>
        <p:spPr>
          <a:xfrm>
            <a:off x="5358053" y="3498216"/>
            <a:ext cx="3505504" cy="1402202"/>
          </a:xfrm>
          <a:prstGeom prst="rect">
            <a:avLst/>
          </a:prstGeom>
        </p:spPr>
      </p:pic>
      <p:pic>
        <p:nvPicPr>
          <p:cNvPr id="6" name="תמונה 5"/>
          <p:cNvPicPr>
            <a:picLocks noChangeAspect="1"/>
          </p:cNvPicPr>
          <p:nvPr/>
        </p:nvPicPr>
        <p:blipFill>
          <a:blip r:embed="rId4"/>
          <a:stretch>
            <a:fillRect/>
          </a:stretch>
        </p:blipFill>
        <p:spPr>
          <a:xfrm>
            <a:off x="467544" y="3573016"/>
            <a:ext cx="3505504" cy="1304657"/>
          </a:xfrm>
          <a:prstGeom prst="rect">
            <a:avLst/>
          </a:prstGeom>
        </p:spPr>
      </p:pic>
    </p:spTree>
    <p:extLst>
      <p:ext uri="{BB962C8B-B14F-4D97-AF65-F5344CB8AC3E}">
        <p14:creationId xmlns:p14="http://schemas.microsoft.com/office/powerpoint/2010/main" val="26480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473795" y="4980537"/>
            <a:ext cx="5637010" cy="882119"/>
          </a:xfrm>
        </p:spPr>
        <p:txBody>
          <a:bodyPr/>
          <a:lstStyle/>
          <a:p>
            <a:endParaRPr lang="he-IL"/>
          </a:p>
        </p:txBody>
      </p:sp>
      <p:sp>
        <p:nvSpPr>
          <p:cNvPr id="3" name="כותרת 2"/>
          <p:cNvSpPr>
            <a:spLocks noGrp="1"/>
          </p:cNvSpPr>
          <p:nvPr>
            <p:ph type="ctrTitle"/>
          </p:nvPr>
        </p:nvSpPr>
        <p:spPr>
          <a:xfrm>
            <a:off x="817581" y="3060282"/>
            <a:ext cx="7175351" cy="1793167"/>
          </a:xfrm>
        </p:spPr>
        <p:txBody>
          <a:bodyPr/>
          <a:lstStyle/>
          <a:p>
            <a:endParaRPr lang="he-IL"/>
          </a:p>
        </p:txBody>
      </p:sp>
      <p:graphicFrame>
        <p:nvGraphicFramePr>
          <p:cNvPr id="4" name="אובייקט 3"/>
          <p:cNvGraphicFramePr>
            <a:graphicFrameLocks noChangeAspect="1"/>
          </p:cNvGraphicFramePr>
          <p:nvPr>
            <p:extLst>
              <p:ext uri="{D42A27DB-BD31-4B8C-83A1-F6EECF244321}">
                <p14:modId xmlns:p14="http://schemas.microsoft.com/office/powerpoint/2010/main" val="2778960286"/>
              </p:ext>
            </p:extLst>
          </p:nvPr>
        </p:nvGraphicFramePr>
        <p:xfrm>
          <a:off x="70992" y="-99392"/>
          <a:ext cx="9073008" cy="6803968"/>
        </p:xfrm>
        <a:graphic>
          <a:graphicData uri="http://schemas.openxmlformats.org/presentationml/2006/ole">
            <mc:AlternateContent xmlns:mc="http://schemas.openxmlformats.org/markup-compatibility/2006">
              <mc:Choice xmlns:v="urn:schemas-microsoft-com:vml" Requires="v">
                <p:oleObj name="מצגת" r:id="rId2" imgW="4099519" imgH="3075590" progId="PowerPoint.Show.12">
                  <p:embed/>
                </p:oleObj>
              </mc:Choice>
              <mc:Fallback>
                <p:oleObj name="מצגת" r:id="rId2" imgW="4099519" imgH="3075590" progId="PowerPoint.Show.12">
                  <p:embed/>
                  <p:pic>
                    <p:nvPicPr>
                      <p:cNvPr id="0" name=""/>
                      <p:cNvPicPr/>
                      <p:nvPr/>
                    </p:nvPicPr>
                    <p:blipFill>
                      <a:blip r:embed="rId3"/>
                      <a:stretch>
                        <a:fillRect/>
                      </a:stretch>
                    </p:blipFill>
                    <p:spPr>
                      <a:xfrm>
                        <a:off x="70992" y="-99392"/>
                        <a:ext cx="9073008" cy="6803968"/>
                      </a:xfrm>
                      <a:prstGeom prst="rect">
                        <a:avLst/>
                      </a:prstGeom>
                    </p:spPr>
                  </p:pic>
                </p:oleObj>
              </mc:Fallback>
            </mc:AlternateContent>
          </a:graphicData>
        </a:graphic>
      </p:graphicFrame>
    </p:spTree>
    <p:extLst>
      <p:ext uri="{BB962C8B-B14F-4D97-AF65-F5344CB8AC3E}">
        <p14:creationId xmlns:p14="http://schemas.microsoft.com/office/powerpoint/2010/main" val="210964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59126" y="4354492"/>
            <a:ext cx="5637010" cy="882119"/>
          </a:xfrm>
        </p:spPr>
        <p:txBody>
          <a:bodyPr>
            <a:normAutofit/>
          </a:bodyPr>
          <a:lstStyle/>
          <a:p>
            <a:r>
              <a:rPr lang="he-IL" sz="2000" b="1" dirty="0"/>
              <a:t>אמצעים ואופני בידור</a:t>
            </a:r>
            <a:br>
              <a:rPr lang="he-IL" sz="2000" b="1" dirty="0"/>
            </a:br>
            <a:endParaRPr lang="he-IL" sz="2000" b="1" dirty="0"/>
          </a:p>
        </p:txBody>
      </p:sp>
      <p:sp>
        <p:nvSpPr>
          <p:cNvPr id="3" name="כותרת 2"/>
          <p:cNvSpPr>
            <a:spLocks noGrp="1"/>
          </p:cNvSpPr>
          <p:nvPr>
            <p:ph type="ctrTitle"/>
          </p:nvPr>
        </p:nvSpPr>
        <p:spPr>
          <a:xfrm>
            <a:off x="1454376" y="-2707366"/>
            <a:ext cx="7175351" cy="3744416"/>
          </a:xfrm>
        </p:spPr>
        <p:txBody>
          <a:bodyPr/>
          <a:lstStyle/>
          <a:p>
            <a:pPr algn="r"/>
            <a:br>
              <a:rPr lang="he-IL" sz="2000" dirty="0"/>
            </a:br>
            <a:br>
              <a:rPr lang="he-IL" sz="2000" dirty="0"/>
            </a:br>
            <a:br>
              <a:rPr lang="he-IL" sz="2000" dirty="0"/>
            </a:br>
            <a:br>
              <a:rPr lang="he-IL" sz="2000" dirty="0"/>
            </a:br>
            <a:br>
              <a:rPr lang="he-IL" sz="2000" dirty="0"/>
            </a:br>
            <a:br>
              <a:rPr lang="he-IL" sz="2000" dirty="0"/>
            </a:br>
            <a:br>
              <a:rPr lang="he-IL" sz="2000" dirty="0"/>
            </a:br>
            <a:br>
              <a:rPr lang="he-IL" sz="2000" dirty="0"/>
            </a:br>
            <a:br>
              <a:rPr lang="he-IL" sz="2000" dirty="0"/>
            </a:br>
            <a:br>
              <a:rPr lang="he-IL" sz="2000" dirty="0"/>
            </a:br>
            <a:r>
              <a:rPr lang="he-IL" sz="2000" dirty="0"/>
              <a:t>אופני הבידור בשנות השבעים היו דלים לעומת האמצעים שיש היום , אבל ...בשבילנו זה הספיק ידענו להוציא את הטוב מכל דבר .</a:t>
            </a:r>
            <a:r>
              <a:rPr lang="he-IL" sz="2000" dirty="0" err="1"/>
              <a:t>הטלויזיה</a:t>
            </a:r>
            <a:r>
              <a:rPr lang="he-IL" sz="2000" dirty="0"/>
              <a:t> הייתה בשחור לבן אבל היו לנו כבלים פירטיים. הפטיפון ישן אבל הוציא מוסיקה שאהבנו. הרדיו היה גדול ומגושם ובקושי היו תחנות אבל שמענו "שירים ושערים" .</a:t>
            </a:r>
            <a:br>
              <a:rPr lang="he-IL" sz="2000" dirty="0"/>
            </a:br>
            <a:endParaRPr lang="he-IL" sz="2000" dirty="0"/>
          </a:p>
        </p:txBody>
      </p:sp>
      <p:pic>
        <p:nvPicPr>
          <p:cNvPr id="4" name="תמונה 3"/>
          <p:cNvPicPr>
            <a:picLocks noChangeAspect="1"/>
          </p:cNvPicPr>
          <p:nvPr/>
        </p:nvPicPr>
        <p:blipFill>
          <a:blip r:embed="rId2"/>
          <a:stretch>
            <a:fillRect/>
          </a:stretch>
        </p:blipFill>
        <p:spPr>
          <a:xfrm>
            <a:off x="2869152" y="3741791"/>
            <a:ext cx="3493311" cy="1310754"/>
          </a:xfrm>
          <a:prstGeom prst="rect">
            <a:avLst/>
          </a:prstGeom>
        </p:spPr>
      </p:pic>
      <p:pic>
        <p:nvPicPr>
          <p:cNvPr id="5" name="תמונה 4"/>
          <p:cNvPicPr>
            <a:picLocks noChangeAspect="1"/>
          </p:cNvPicPr>
          <p:nvPr/>
        </p:nvPicPr>
        <p:blipFill>
          <a:blip r:embed="rId3"/>
          <a:stretch>
            <a:fillRect/>
          </a:stretch>
        </p:blipFill>
        <p:spPr>
          <a:xfrm>
            <a:off x="5674205" y="5236611"/>
            <a:ext cx="3292125" cy="1396105"/>
          </a:xfrm>
          <a:prstGeom prst="rect">
            <a:avLst/>
          </a:prstGeom>
        </p:spPr>
      </p:pic>
      <p:pic>
        <p:nvPicPr>
          <p:cNvPr id="6" name="תמונה 5"/>
          <p:cNvPicPr>
            <a:picLocks noChangeAspect="1"/>
          </p:cNvPicPr>
          <p:nvPr/>
        </p:nvPicPr>
        <p:blipFill>
          <a:blip r:embed="rId4"/>
          <a:stretch>
            <a:fillRect/>
          </a:stretch>
        </p:blipFill>
        <p:spPr>
          <a:xfrm>
            <a:off x="539552" y="5236611"/>
            <a:ext cx="3493311" cy="1304657"/>
          </a:xfrm>
          <a:prstGeom prst="rect">
            <a:avLst/>
          </a:prstGeom>
        </p:spPr>
      </p:pic>
      <p:pic>
        <p:nvPicPr>
          <p:cNvPr id="7" name="תמונה 6"/>
          <p:cNvPicPr>
            <a:picLocks noChangeAspect="1"/>
          </p:cNvPicPr>
          <p:nvPr/>
        </p:nvPicPr>
        <p:blipFill>
          <a:blip r:embed="rId5"/>
          <a:stretch>
            <a:fillRect/>
          </a:stretch>
        </p:blipFill>
        <p:spPr>
          <a:xfrm>
            <a:off x="5796136" y="2546292"/>
            <a:ext cx="3048264" cy="1286367"/>
          </a:xfrm>
          <a:prstGeom prst="rect">
            <a:avLst/>
          </a:prstGeom>
        </p:spPr>
      </p:pic>
      <p:pic>
        <p:nvPicPr>
          <p:cNvPr id="8" name="תמונה 7"/>
          <p:cNvPicPr>
            <a:picLocks noChangeAspect="1"/>
          </p:cNvPicPr>
          <p:nvPr/>
        </p:nvPicPr>
        <p:blipFill>
          <a:blip r:embed="rId6"/>
          <a:stretch>
            <a:fillRect/>
          </a:stretch>
        </p:blipFill>
        <p:spPr>
          <a:xfrm>
            <a:off x="395536" y="2510371"/>
            <a:ext cx="3286029" cy="1383912"/>
          </a:xfrm>
          <a:prstGeom prst="rect">
            <a:avLst/>
          </a:prstGeom>
        </p:spPr>
      </p:pic>
    </p:spTree>
    <p:extLst>
      <p:ext uri="{BB962C8B-B14F-4D97-AF65-F5344CB8AC3E}">
        <p14:creationId xmlns:p14="http://schemas.microsoft.com/office/powerpoint/2010/main" val="90225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539552" y="-99392"/>
            <a:ext cx="8831535" cy="1793167"/>
          </a:xfrm>
        </p:spPr>
        <p:txBody>
          <a:bodyPr/>
          <a:lstStyle/>
          <a:p>
            <a:pPr algn="r"/>
            <a:br>
              <a:rPr lang="he-IL" sz="2800" dirty="0"/>
            </a:br>
            <a:r>
              <a:rPr lang="he-IL" sz="2800" dirty="0"/>
              <a:t>תקשורת בשנות השבעים הייתה דלה מאוד השתמשנו בטלפון חוגה שהיה בבית וגם טלפון ציבורי עם אסימונים כדי לדבר עם חברים או משפחה.</a:t>
            </a:r>
            <a:br>
              <a:rPr lang="he-IL" sz="2800" dirty="0"/>
            </a:br>
            <a:r>
              <a:rPr lang="he-IL" sz="2800" dirty="0"/>
              <a:t>בדואר בקושי השתמשנו כי רוב המשפחה גרה קרוב .</a:t>
            </a:r>
            <a:br>
              <a:rPr lang="he-IL" sz="2800" dirty="0"/>
            </a:br>
            <a:r>
              <a:rPr lang="he-IL" sz="2800" dirty="0"/>
              <a:t>וכשרצינו להיפגש כל החברים אז הלכנו ברגל אחד לשני. </a:t>
            </a:r>
            <a:br>
              <a:rPr lang="he-IL" sz="2800" dirty="0"/>
            </a:br>
            <a:br>
              <a:rPr lang="he-IL" sz="2800" dirty="0"/>
            </a:br>
            <a:br>
              <a:rPr lang="he-IL" sz="2800" dirty="0"/>
            </a:br>
            <a:br>
              <a:rPr lang="he-IL" sz="2800" dirty="0"/>
            </a:br>
            <a:br>
              <a:rPr lang="he-IL" sz="2800" dirty="0"/>
            </a:br>
            <a:br>
              <a:rPr lang="he-IL" sz="2800" dirty="0"/>
            </a:br>
            <a:br>
              <a:rPr lang="he-IL" sz="2800" dirty="0"/>
            </a:br>
            <a:br>
              <a:rPr lang="he-IL" sz="2800" dirty="0"/>
            </a:br>
            <a:br>
              <a:rPr lang="he-IL" sz="2800" dirty="0"/>
            </a:br>
            <a:r>
              <a:rPr lang="he-IL" sz="2800" dirty="0"/>
              <a:t>את אמצעי ה</a:t>
            </a:r>
            <a:br>
              <a:rPr lang="he-IL" sz="2800" dirty="0"/>
            </a:br>
            <a:br>
              <a:rPr lang="he-IL" sz="2800" dirty="0"/>
            </a:br>
            <a:br>
              <a:rPr lang="he-IL" sz="2800" dirty="0"/>
            </a:br>
            <a:endParaRPr lang="he-IL" sz="2800" dirty="0"/>
          </a:p>
        </p:txBody>
      </p:sp>
      <p:pic>
        <p:nvPicPr>
          <p:cNvPr id="4" name="תמונה 3"/>
          <p:cNvPicPr>
            <a:picLocks noChangeAspect="1"/>
          </p:cNvPicPr>
          <p:nvPr/>
        </p:nvPicPr>
        <p:blipFill>
          <a:blip r:embed="rId2"/>
          <a:stretch>
            <a:fillRect/>
          </a:stretch>
        </p:blipFill>
        <p:spPr>
          <a:xfrm>
            <a:off x="278383" y="3429000"/>
            <a:ext cx="3645724" cy="1255885"/>
          </a:xfrm>
          <a:prstGeom prst="rect">
            <a:avLst/>
          </a:prstGeom>
        </p:spPr>
      </p:pic>
      <p:pic>
        <p:nvPicPr>
          <p:cNvPr id="5" name="תמונה 4"/>
          <p:cNvPicPr>
            <a:picLocks noChangeAspect="1"/>
          </p:cNvPicPr>
          <p:nvPr/>
        </p:nvPicPr>
        <p:blipFill>
          <a:blip r:embed="rId3"/>
          <a:stretch>
            <a:fillRect/>
          </a:stretch>
        </p:blipFill>
        <p:spPr>
          <a:xfrm>
            <a:off x="7082163" y="5029090"/>
            <a:ext cx="2047318" cy="1540557"/>
          </a:xfrm>
          <a:prstGeom prst="rect">
            <a:avLst/>
          </a:prstGeom>
        </p:spPr>
      </p:pic>
      <p:pic>
        <p:nvPicPr>
          <p:cNvPr id="6" name="תמונה 5"/>
          <p:cNvPicPr>
            <a:picLocks noChangeAspect="1"/>
          </p:cNvPicPr>
          <p:nvPr/>
        </p:nvPicPr>
        <p:blipFill>
          <a:blip r:embed="rId4"/>
          <a:stretch>
            <a:fillRect/>
          </a:stretch>
        </p:blipFill>
        <p:spPr>
          <a:xfrm>
            <a:off x="3689345" y="5052545"/>
            <a:ext cx="3060457" cy="1493649"/>
          </a:xfrm>
          <a:prstGeom prst="rect">
            <a:avLst/>
          </a:prstGeom>
        </p:spPr>
      </p:pic>
      <p:pic>
        <p:nvPicPr>
          <p:cNvPr id="7" name="תמונה 6"/>
          <p:cNvPicPr>
            <a:picLocks noChangeAspect="1"/>
          </p:cNvPicPr>
          <p:nvPr/>
        </p:nvPicPr>
        <p:blipFill>
          <a:blip r:embed="rId5"/>
          <a:stretch>
            <a:fillRect/>
          </a:stretch>
        </p:blipFill>
        <p:spPr>
          <a:xfrm>
            <a:off x="298333" y="4886890"/>
            <a:ext cx="3042168" cy="1707028"/>
          </a:xfrm>
          <a:prstGeom prst="rect">
            <a:avLst/>
          </a:prstGeom>
        </p:spPr>
      </p:pic>
    </p:spTree>
    <p:extLst>
      <p:ext uri="{BB962C8B-B14F-4D97-AF65-F5344CB8AC3E}">
        <p14:creationId xmlns:p14="http://schemas.microsoft.com/office/powerpoint/2010/main" val="348293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619672" y="2420888"/>
            <a:ext cx="5637010" cy="882119"/>
          </a:xfrm>
        </p:spPr>
        <p:txBody>
          <a:bodyPr>
            <a:noAutofit/>
          </a:bodyPr>
          <a:lstStyle/>
          <a:p>
            <a:pPr algn="ctr"/>
            <a:r>
              <a:rPr lang="he-IL" sz="4800" dirty="0"/>
              <a:t>חלק ד' </a:t>
            </a:r>
          </a:p>
          <a:p>
            <a:pPr algn="ctr"/>
            <a:r>
              <a:rPr lang="he-IL" sz="4800" dirty="0"/>
              <a:t>בית ומשפחה</a:t>
            </a:r>
          </a:p>
        </p:txBody>
      </p:sp>
      <p:sp>
        <p:nvSpPr>
          <p:cNvPr id="3" name="כותרת 2"/>
          <p:cNvSpPr>
            <a:spLocks noGrp="1"/>
          </p:cNvSpPr>
          <p:nvPr>
            <p:ph type="ctrTitle"/>
          </p:nvPr>
        </p:nvSpPr>
        <p:spPr>
          <a:xfrm>
            <a:off x="1763688" y="836712"/>
            <a:ext cx="7642851" cy="4448785"/>
          </a:xfrm>
        </p:spPr>
        <p:txBody>
          <a:bodyPr/>
          <a:lstStyle/>
          <a:p>
            <a:r>
              <a:rPr lang="he-IL" dirty="0"/>
              <a:t>הקשר הרב דורי </a:t>
            </a:r>
          </a:p>
        </p:txBody>
      </p:sp>
    </p:spTree>
    <p:extLst>
      <p:ext uri="{BB962C8B-B14F-4D97-AF65-F5344CB8AC3E}">
        <p14:creationId xmlns:p14="http://schemas.microsoft.com/office/powerpoint/2010/main" val="167888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611560" y="476672"/>
            <a:ext cx="8424936" cy="6381328"/>
          </a:xfrm>
        </p:spPr>
        <p:txBody>
          <a:bodyPr/>
          <a:lstStyle/>
          <a:p>
            <a:pPr algn="r"/>
            <a:r>
              <a:rPr lang="he-IL" sz="2000" dirty="0"/>
              <a:t>הקשרים שנוצרו בין גברים לנשים בשנות ה-20 לחיי היו כשהחברים מכירים אחד לשני, או במסיבות שמתראים כולם וגם המשפחות רצו לשדך את הבת של ... לבן של ... בכדי שיהיו רגועים שהילדים שלהם נמצאים במשפחות טובות כיוון שהילדים נשאו בגילאים צעירים ולכן זה היה חשוב ,בזמנו לא היו רשתות חברתיות כמו </a:t>
            </a:r>
            <a:r>
              <a:rPr lang="he-IL" sz="2000" dirty="0" err="1"/>
              <a:t>פייסבוק</a:t>
            </a:r>
            <a:r>
              <a:rPr lang="he-IL" sz="2000" dirty="0"/>
              <a:t> או </a:t>
            </a:r>
            <a:r>
              <a:rPr lang="he-IL" sz="2000" dirty="0" err="1"/>
              <a:t>וואטסאפ</a:t>
            </a:r>
            <a:r>
              <a:rPr lang="he-IL" sz="2000" dirty="0"/>
              <a:t> או כל חברת הכרויות באינטרנט כמו היום, פשוט היינו צריכים לצאת מהבית ולבלות וככה היינו מכירים חברים חדשים וחברות חדשות פשוט להיפגש פנים מול פנים .</a:t>
            </a:r>
            <a:br>
              <a:rPr lang="he-IL" sz="2000" dirty="0"/>
            </a:br>
            <a:r>
              <a:rPr lang="he-IL" sz="2000" dirty="0"/>
              <a:t>אופי החיזור של שנות השבעים בעיקר בצורה מילולית וגלויה "את מוצאת חן בעיניי , אפשר להזמין אותך לרקוד או סרט ? </a:t>
            </a:r>
            <a:br>
              <a:rPr lang="he-IL" sz="2000" dirty="0"/>
            </a:br>
            <a:r>
              <a:rPr lang="he-IL" sz="2000" dirty="0"/>
              <a:t>בשנים אלו האינטימיות התבטאה ביחס בין אישי והרבה כבוד להורים ולבת זוג , אם רצינו זמן לעצמנו לשוחח לבד או להעביר חוויות זה היה בעיקר על חוף הים או לבד בסרט. למרות שזה היה נדיר כיוון שההורים תמיד דאגו שיוצמד אלינו אח או אחות גדולים.</a:t>
            </a:r>
          </a:p>
        </p:txBody>
      </p:sp>
    </p:spTree>
    <p:extLst>
      <p:ext uri="{BB962C8B-B14F-4D97-AF65-F5344CB8AC3E}">
        <p14:creationId xmlns:p14="http://schemas.microsoft.com/office/powerpoint/2010/main" val="100013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973910" y="367613"/>
            <a:ext cx="7175351" cy="4664809"/>
          </a:xfrm>
        </p:spPr>
        <p:txBody>
          <a:bodyPr/>
          <a:lstStyle/>
          <a:p>
            <a:pPr algn="r"/>
            <a:r>
              <a:rPr lang="he-IL" sz="2400" dirty="0"/>
              <a:t>בשנות העשרים של חיי לא היו יחסים קרובים בין הורים לילדים כיוון שהיינו תשעה אחים ואחיות בגילאים שונים וההורים היו רב הזמן בעבודה כדי לפרנס את המשפחה.</a:t>
            </a:r>
            <a:br>
              <a:rPr lang="he-IL" sz="2400" dirty="0"/>
            </a:br>
            <a:r>
              <a:rPr lang="he-IL" sz="2400" dirty="0"/>
              <a:t>והקשר המשפחתי העמוק נוצר יותר בין האחים והאחיות כיוון שההורים היו בעבודה והאחים היו מגדלים אחד את השני. </a:t>
            </a:r>
            <a:br>
              <a:rPr lang="he-IL" sz="2400" dirty="0"/>
            </a:br>
            <a:r>
              <a:rPr lang="he-IL" sz="2400" dirty="0"/>
              <a:t>אבי ז"ל היה איש עבודה מסור ,סגור מבחינה רגשית וקשוח בכל מה שקשור לחינוך הילדים.</a:t>
            </a:r>
            <a:br>
              <a:rPr lang="he-IL" sz="2400" dirty="0"/>
            </a:br>
            <a:r>
              <a:rPr lang="he-IL" sz="2400" dirty="0"/>
              <a:t>עם </a:t>
            </a:r>
            <a:r>
              <a:rPr lang="he-IL" sz="2400" dirty="0" err="1"/>
              <a:t>אימי</a:t>
            </a:r>
            <a:r>
              <a:rPr lang="he-IL" sz="2400" dirty="0"/>
              <a:t> ז"ל היה אפשר לדבר בעת צרה ולהתייעץ והקרבה אליה הייתה יותר נגישה. </a:t>
            </a:r>
          </a:p>
        </p:txBody>
      </p:sp>
      <p:pic>
        <p:nvPicPr>
          <p:cNvPr id="4" name="תמונה 3"/>
          <p:cNvPicPr>
            <a:picLocks noChangeAspect="1"/>
          </p:cNvPicPr>
          <p:nvPr/>
        </p:nvPicPr>
        <p:blipFill>
          <a:blip r:embed="rId2"/>
          <a:stretch>
            <a:fillRect/>
          </a:stretch>
        </p:blipFill>
        <p:spPr>
          <a:xfrm>
            <a:off x="519688" y="3933056"/>
            <a:ext cx="1908213" cy="2591025"/>
          </a:xfrm>
          <a:prstGeom prst="rect">
            <a:avLst/>
          </a:prstGeom>
        </p:spPr>
      </p:pic>
    </p:spTree>
    <p:extLst>
      <p:ext uri="{BB962C8B-B14F-4D97-AF65-F5344CB8AC3E}">
        <p14:creationId xmlns:p14="http://schemas.microsoft.com/office/powerpoint/2010/main" val="2416838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539553" y="404664"/>
            <a:ext cx="8424936" cy="5184576"/>
          </a:xfrm>
        </p:spPr>
        <p:txBody>
          <a:bodyPr/>
          <a:lstStyle/>
          <a:p>
            <a:pPr algn="r"/>
            <a:r>
              <a:rPr lang="he-IL" sz="3200" dirty="0"/>
              <a:t>בשנות העשרים המוקדמות שלי יצאתי למסיבת יום הולדת של אחד מחבריי הטובים , הייתי צריך לעזור לו עם ציוד למסיבה כשהעמסתי את הציוד לרכב ראיתי את אחותי הקטנה עם כמה מחברותיה ליד הבית שלנו ושאלתי אותם אם הם רוצות לבוא למסיבה ושם הכרתי אותה .. את אשתי לעתיד , דיברנו צחקנו </a:t>
            </a:r>
            <a:r>
              <a:rPr lang="he-IL" sz="3200" dirty="0" err="1"/>
              <a:t>ונהננו</a:t>
            </a:r>
            <a:r>
              <a:rPr lang="he-IL" sz="3200" dirty="0"/>
              <a:t> מאוד .</a:t>
            </a:r>
            <a:br>
              <a:rPr lang="he-IL" sz="3200" dirty="0"/>
            </a:br>
            <a:r>
              <a:rPr lang="he-IL" sz="3200" dirty="0"/>
              <a:t>ובזמן שהחזרתי אותה לביתה ביקשתי שנשמור על קשר ומשם הקשר רק התחזק ונהיה רציני מאוד .</a:t>
            </a:r>
            <a:br>
              <a:rPr lang="he-IL" sz="3200" dirty="0"/>
            </a:br>
            <a:endParaRPr lang="he-IL" sz="3200" dirty="0"/>
          </a:p>
        </p:txBody>
      </p:sp>
    </p:spTree>
    <p:extLst>
      <p:ext uri="{BB962C8B-B14F-4D97-AF65-F5344CB8AC3E}">
        <p14:creationId xmlns:p14="http://schemas.microsoft.com/office/powerpoint/2010/main" val="326669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323529" y="260648"/>
            <a:ext cx="8820472" cy="4664809"/>
          </a:xfrm>
        </p:spPr>
        <p:txBody>
          <a:bodyPr/>
          <a:lstStyle/>
          <a:p>
            <a:pPr algn="r"/>
            <a:r>
              <a:rPr lang="he-IL" sz="2000" dirty="0"/>
              <a:t>בגיל 26 לחיי כאשר היא רק בת 19 התחתנו והבאנו לעולם 5 ילדים ארבע בנים ובת אחת.</a:t>
            </a:r>
            <a:br>
              <a:rPr lang="he-IL" sz="2000" dirty="0"/>
            </a:br>
            <a:r>
              <a:rPr lang="he-IL" sz="2000" dirty="0"/>
              <a:t> * הבכור דוד כיום בן 42 נשוי לעינת ולהם  3 ילדים </a:t>
            </a:r>
            <a:r>
              <a:rPr lang="he-IL" sz="2000" dirty="0" err="1"/>
              <a:t>יניר</a:t>
            </a:r>
            <a:r>
              <a:rPr lang="he-IL" sz="2000" dirty="0"/>
              <a:t> בן 17  לי-שי בת 13  ועתי בן 5.</a:t>
            </a:r>
            <a:br>
              <a:rPr lang="he-IL" sz="2000" dirty="0"/>
            </a:br>
            <a:r>
              <a:rPr lang="he-IL" sz="2000" dirty="0"/>
              <a:t> * אחריו הגיע ארז כיום בן 38 נשוי לקארין ולו יש 2 ילדים </a:t>
            </a:r>
            <a:r>
              <a:rPr lang="he-IL" sz="2000" dirty="0" err="1"/>
              <a:t>אנאל</a:t>
            </a:r>
            <a:r>
              <a:rPr lang="he-IL" sz="2000" dirty="0"/>
              <a:t> בת 7 ויהונתן בן 5  .</a:t>
            </a:r>
            <a:br>
              <a:rPr lang="he-IL" sz="2000" dirty="0"/>
            </a:br>
            <a:r>
              <a:rPr lang="he-IL" sz="2000" dirty="0"/>
              <a:t> * רועי בן 35 נשוי לבת-אל.</a:t>
            </a:r>
            <a:br>
              <a:rPr lang="he-IL" sz="2000" dirty="0"/>
            </a:br>
            <a:r>
              <a:rPr lang="he-IL" sz="2000" dirty="0"/>
              <a:t> * אחריו הגיעה הבת הילה בת 31 עדיין רווקה .</a:t>
            </a:r>
            <a:br>
              <a:rPr lang="he-IL" sz="2000" dirty="0"/>
            </a:br>
            <a:r>
              <a:rPr lang="he-IL" sz="2000" dirty="0"/>
              <a:t> * אחרון ובן הזקונים הוא זוהר בן 27 נשוי למיכל עם ילדה נועם בת 2 וילד נוסף בדרך.</a:t>
            </a:r>
          </a:p>
        </p:txBody>
      </p:sp>
      <p:pic>
        <p:nvPicPr>
          <p:cNvPr id="4" name="תמונה 3"/>
          <p:cNvPicPr>
            <a:picLocks noChangeAspect="1"/>
          </p:cNvPicPr>
          <p:nvPr/>
        </p:nvPicPr>
        <p:blipFill>
          <a:blip r:embed="rId2"/>
          <a:stretch>
            <a:fillRect/>
          </a:stretch>
        </p:blipFill>
        <p:spPr>
          <a:xfrm>
            <a:off x="3239144" y="3717032"/>
            <a:ext cx="3817116" cy="2817753"/>
          </a:xfrm>
          <a:prstGeom prst="rect">
            <a:avLst/>
          </a:prstGeom>
        </p:spPr>
      </p:pic>
      <p:pic>
        <p:nvPicPr>
          <p:cNvPr id="5" name="תמונה 4"/>
          <p:cNvPicPr>
            <a:picLocks noChangeAspect="1"/>
          </p:cNvPicPr>
          <p:nvPr/>
        </p:nvPicPr>
        <p:blipFill>
          <a:blip r:embed="rId3"/>
          <a:stretch>
            <a:fillRect/>
          </a:stretch>
        </p:blipFill>
        <p:spPr>
          <a:xfrm>
            <a:off x="538516" y="3191015"/>
            <a:ext cx="2160346" cy="3343770"/>
          </a:xfrm>
          <a:prstGeom prst="rect">
            <a:avLst/>
          </a:prstGeom>
        </p:spPr>
      </p:pic>
    </p:spTree>
    <p:extLst>
      <p:ext uri="{BB962C8B-B14F-4D97-AF65-F5344CB8AC3E}">
        <p14:creationId xmlns:p14="http://schemas.microsoft.com/office/powerpoint/2010/main" val="2878032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395536" y="332656"/>
            <a:ext cx="8568952" cy="4248472"/>
          </a:xfrm>
        </p:spPr>
        <p:txBody>
          <a:bodyPr/>
          <a:lstStyle/>
          <a:p>
            <a:pPr algn="r"/>
            <a:r>
              <a:rPr lang="he-IL" dirty="0"/>
              <a:t>אני וסבי בבר המצווה שלי</a:t>
            </a:r>
          </a:p>
        </p:txBody>
      </p:sp>
      <p:pic>
        <p:nvPicPr>
          <p:cNvPr id="4" name="תמונה 3"/>
          <p:cNvPicPr>
            <a:picLocks noChangeAspect="1"/>
          </p:cNvPicPr>
          <p:nvPr/>
        </p:nvPicPr>
        <p:blipFill>
          <a:blip r:embed="rId2"/>
          <a:stretch>
            <a:fillRect/>
          </a:stretch>
        </p:blipFill>
        <p:spPr>
          <a:xfrm>
            <a:off x="1979712" y="1556792"/>
            <a:ext cx="5297883" cy="4724809"/>
          </a:xfrm>
          <a:prstGeom prst="rect">
            <a:avLst/>
          </a:prstGeom>
        </p:spPr>
      </p:pic>
    </p:spTree>
    <p:extLst>
      <p:ext uri="{BB962C8B-B14F-4D97-AF65-F5344CB8AC3E}">
        <p14:creationId xmlns:p14="http://schemas.microsoft.com/office/powerpoint/2010/main" val="21503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539552" y="2060848"/>
            <a:ext cx="8085282" cy="4248472"/>
          </a:xfrm>
        </p:spPr>
        <p:txBody>
          <a:bodyPr/>
          <a:lstStyle/>
          <a:p>
            <a:pPr algn="r"/>
            <a:r>
              <a:rPr lang="he-IL" dirty="0"/>
              <a:t>בחרתי בסבא שלי מצד אבי בנושא הקשר הרב דורי </a:t>
            </a:r>
          </a:p>
          <a:p>
            <a:pPr algn="r"/>
            <a:r>
              <a:rPr lang="he-IL" dirty="0"/>
              <a:t>אספר בקצרה על תולדות החיים של סבי יעקב חלפון ובתוך הסיפור חיים שלו אכניס את הנושאים המרכזיים שבחרתי כמו : היסטוריה , בית ומשפחה , ותרבות .</a:t>
            </a:r>
          </a:p>
          <a:p>
            <a:pPr algn="r"/>
            <a:endParaRPr lang="he-IL" dirty="0"/>
          </a:p>
        </p:txBody>
      </p:sp>
      <p:sp>
        <p:nvSpPr>
          <p:cNvPr id="3" name="כותרת 2"/>
          <p:cNvSpPr>
            <a:spLocks noGrp="1"/>
          </p:cNvSpPr>
          <p:nvPr>
            <p:ph type="ctrTitle"/>
          </p:nvPr>
        </p:nvSpPr>
        <p:spPr>
          <a:xfrm>
            <a:off x="539552" y="548680"/>
            <a:ext cx="8399487" cy="1793167"/>
          </a:xfrm>
        </p:spPr>
        <p:txBody>
          <a:bodyPr/>
          <a:lstStyle/>
          <a:p>
            <a:pPr algn="r"/>
            <a:r>
              <a:rPr lang="he-IL" dirty="0"/>
              <a:t>נושאים מרכזיים בסיפור</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098" y="3794436"/>
            <a:ext cx="2590800" cy="1847850"/>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80" y="3854015"/>
            <a:ext cx="2466975" cy="1847850"/>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3792529"/>
            <a:ext cx="2143125" cy="1951249"/>
          </a:xfrm>
          <a:prstGeom prst="rect">
            <a:avLst/>
          </a:prstGeom>
        </p:spPr>
      </p:pic>
    </p:spTree>
    <p:extLst>
      <p:ext uri="{BB962C8B-B14F-4D97-AF65-F5344CB8AC3E}">
        <p14:creationId xmlns:p14="http://schemas.microsoft.com/office/powerpoint/2010/main" val="253379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1331640" y="5157192"/>
            <a:ext cx="5637010" cy="882119"/>
          </a:xfrm>
        </p:spPr>
        <p:txBody>
          <a:bodyPr/>
          <a:lstStyle/>
          <a:p>
            <a:endParaRPr lang="he-IL" dirty="0"/>
          </a:p>
        </p:txBody>
      </p:sp>
      <p:sp>
        <p:nvSpPr>
          <p:cNvPr id="3" name="כותרת 2"/>
          <p:cNvSpPr>
            <a:spLocks noGrp="1"/>
          </p:cNvSpPr>
          <p:nvPr>
            <p:ph type="ctrTitle"/>
          </p:nvPr>
        </p:nvSpPr>
        <p:spPr>
          <a:xfrm>
            <a:off x="1547664" y="188640"/>
            <a:ext cx="7175351" cy="1793167"/>
          </a:xfrm>
        </p:spPr>
        <p:txBody>
          <a:bodyPr/>
          <a:lstStyle/>
          <a:p>
            <a:pPr algn="r"/>
            <a:r>
              <a:rPr lang="he-IL" sz="2000" dirty="0"/>
              <a:t>קצת על עצמי ...</a:t>
            </a:r>
            <a:br>
              <a:rPr lang="he-IL" sz="2000" dirty="0"/>
            </a:br>
            <a:br>
              <a:rPr lang="he-IL" sz="2000" dirty="0"/>
            </a:br>
            <a:r>
              <a:rPr lang="he-IL" sz="2000" dirty="0"/>
              <a:t>קוראים לי יעקב חלפון אני בן 69 ונולדתי ב-8/11/1952 בבית החולים "מלבן" בנהריה (גליל מערבי).  </a:t>
            </a:r>
            <a:br>
              <a:rPr lang="he-IL" sz="2000" dirty="0"/>
            </a:br>
            <a:r>
              <a:rPr lang="he-IL" sz="2000" dirty="0"/>
              <a:t>קוראים לי על שם סבא שלי יעקב אבא של אבי דוד .</a:t>
            </a:r>
            <a:br>
              <a:rPr lang="he-IL" sz="2000" dirty="0"/>
            </a:br>
            <a:r>
              <a:rPr lang="he-IL" sz="2000" dirty="0"/>
              <a:t>גדלתי בשיכוני המזרח בעיר עכו עם הורי ועם 9 אחיי ואחיותיי,  גרנו בבית קרקע קטן בעל חדר וחצי .</a:t>
            </a:r>
            <a:br>
              <a:rPr lang="he-IL" sz="2000" dirty="0"/>
            </a:br>
            <a:r>
              <a:rPr lang="he-IL" sz="2000" dirty="0"/>
              <a:t> הבית היה מסודר מבחינת שירותים מקלחת ומטבח .</a:t>
            </a:r>
            <a:br>
              <a:rPr lang="he-IL" sz="2000" dirty="0"/>
            </a:br>
            <a:r>
              <a:rPr lang="he-IL" sz="2000" dirty="0"/>
              <a:t>השכונה שגרנו בה הייתה שכונה יהודית קטנה והיה בית כנסת קטן שבו התפללנו בשבתות וחגים .</a:t>
            </a:r>
            <a:br>
              <a:rPr lang="he-IL" sz="2000" dirty="0"/>
            </a:br>
            <a:r>
              <a:rPr lang="he-IL" sz="2000" dirty="0"/>
              <a:t>גרנו קצת רחוק מהים אבל היינו רוכבים על אופניים ולפעמים הלכנו ברגל עד לחוף כדי לשחות.</a:t>
            </a:r>
            <a:br>
              <a:rPr lang="he-IL" sz="2000" dirty="0"/>
            </a:br>
            <a:r>
              <a:rPr lang="he-IL" sz="2000" dirty="0"/>
              <a:t>למדתי עד כיתה ח' והפסקתי ללמוד כדי לצאת לעבוד ולעזור להוריי מבחינה כספית .</a:t>
            </a:r>
            <a:br>
              <a:rPr lang="he-IL" sz="2000" dirty="0"/>
            </a:br>
            <a:endParaRPr lang="he-IL" sz="2000" dirty="0"/>
          </a:p>
        </p:txBody>
      </p:sp>
      <p:pic>
        <p:nvPicPr>
          <p:cNvPr id="2050" name="Picture 2" descr="C:\Users\user\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4797152"/>
            <a:ext cx="3566988" cy="1848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797152"/>
            <a:ext cx="3385865" cy="184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062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835696" y="260648"/>
            <a:ext cx="7175351" cy="1793167"/>
          </a:xfrm>
        </p:spPr>
        <p:txBody>
          <a:bodyPr/>
          <a:lstStyle/>
          <a:p>
            <a:pPr algn="r"/>
            <a:r>
              <a:rPr lang="he-IL" sz="2400" dirty="0"/>
              <a:t>בגיל 18 התגייסתי לצה"ל לחטיבת גולני </a:t>
            </a:r>
            <a:r>
              <a:rPr lang="he-IL" sz="2400" dirty="0" err="1"/>
              <a:t>ושירתתי</a:t>
            </a:r>
            <a:r>
              <a:rPr lang="he-IL" sz="2400" dirty="0"/>
              <a:t> 3 וחצי שנים בעקבות מלחמת יום הכיפורים.</a:t>
            </a:r>
            <a:br>
              <a:rPr lang="he-IL" sz="2400" dirty="0"/>
            </a:br>
            <a:r>
              <a:rPr lang="he-IL" sz="2400" dirty="0"/>
              <a:t>כשהשתחררתי מהצבא שיחקתי בתור שחקן כדורגל בהפועל עכו במשך 14 שנים והספקתי להתחתן ולהביא לעולם 5 ילדים .</a:t>
            </a:r>
            <a:br>
              <a:rPr lang="he-IL" sz="2400" dirty="0"/>
            </a:br>
            <a:r>
              <a:rPr lang="he-IL" sz="2400" dirty="0"/>
              <a:t>היום אני עובד בחברה להדברת עשבי בר מזה 30 שנים ונמצא לפני פרישה ופנסיה.</a:t>
            </a:r>
            <a:br>
              <a:rPr lang="he-IL" sz="2400" dirty="0"/>
            </a:br>
            <a:endParaRPr lang="he-IL" sz="2400" dirty="0"/>
          </a:p>
        </p:txBody>
      </p:sp>
      <p:pic>
        <p:nvPicPr>
          <p:cNvPr id="3076" name="Picture 4" descr="C:\Users\user\Desktop\Scan_Pic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128683"/>
            <a:ext cx="117723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Scan_Pic0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159933"/>
            <a:ext cx="1067947" cy="15121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Desktop\תמונות לעבודה\Scan_Pic0005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792" y="3191597"/>
            <a:ext cx="2100795" cy="338772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esktop\תמונות לעבודה\Scan_Pic00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159933"/>
            <a:ext cx="2187575" cy="33877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Desktop\תמונות לעבודה\Scan_Pic00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731" y="4903032"/>
            <a:ext cx="2340149" cy="166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5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3306488" y="5785077"/>
            <a:ext cx="5637010" cy="882119"/>
          </a:xfrm>
        </p:spPr>
        <p:txBody>
          <a:bodyPr/>
          <a:lstStyle/>
          <a:p>
            <a:endParaRPr lang="he-IL" dirty="0"/>
          </a:p>
        </p:txBody>
      </p:sp>
      <p:sp>
        <p:nvSpPr>
          <p:cNvPr id="3" name="כותרת 2"/>
          <p:cNvSpPr>
            <a:spLocks noGrp="1"/>
          </p:cNvSpPr>
          <p:nvPr>
            <p:ph type="ctrTitle"/>
          </p:nvPr>
        </p:nvSpPr>
        <p:spPr>
          <a:xfrm>
            <a:off x="1835696" y="260648"/>
            <a:ext cx="7175351" cy="1793167"/>
          </a:xfrm>
        </p:spPr>
        <p:txBody>
          <a:bodyPr/>
          <a:lstStyle/>
          <a:p>
            <a:pPr algn="r"/>
            <a:r>
              <a:rPr lang="he-IL" sz="2400" dirty="0"/>
              <a:t>שם הורי הם דוד ושרה (זהרי) חלפון שהביאו לעולם 10 ילדים . </a:t>
            </a:r>
            <a:br>
              <a:rPr lang="he-IL" sz="2400" dirty="0"/>
            </a:br>
            <a:r>
              <a:rPr lang="he-IL" sz="2400" dirty="0"/>
              <a:t>לבכורה קוראים נעמי ואחריה הגיעו סימה ,יפה , יעקב(אני),כוכי, זוג תאומים מוני(משה) ושושנה, אבי ואז הגיעו עוד זוג תאומות רחל ואביבה. אבא עבד בכל ימי חייו במפעל תנובה ,</a:t>
            </a:r>
            <a:r>
              <a:rPr lang="he-IL" sz="2400" dirty="0" err="1"/>
              <a:t>אימי</a:t>
            </a:r>
            <a:r>
              <a:rPr lang="he-IL" sz="2400" dirty="0"/>
              <a:t> עבדה במשק בית .</a:t>
            </a:r>
            <a:br>
              <a:rPr lang="he-IL" sz="2400" dirty="0"/>
            </a:br>
            <a:r>
              <a:rPr lang="he-IL" sz="2400" dirty="0"/>
              <a:t>הורי באו מבית דתי , אבי חבש כיפה לראשו </a:t>
            </a:r>
            <a:r>
              <a:rPr lang="he-IL" sz="2400" dirty="0" err="1"/>
              <a:t>ואימי</a:t>
            </a:r>
            <a:r>
              <a:rPr lang="he-IL" sz="2400" dirty="0"/>
              <a:t> עם כיסוי ראש .</a:t>
            </a:r>
            <a:br>
              <a:rPr lang="he-IL" sz="2400" dirty="0"/>
            </a:br>
            <a:endParaRPr lang="he-IL" sz="2400" dirty="0"/>
          </a:p>
        </p:txBody>
      </p:sp>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546343"/>
            <a:ext cx="2468563"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56991"/>
            <a:ext cx="2206803" cy="331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descr="D:\dudu\Pictures\My Pictures\חתונה\F10000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4546342"/>
            <a:ext cx="2952328" cy="212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63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a:xfrm>
            <a:off x="333331" y="5805264"/>
            <a:ext cx="5637010" cy="882119"/>
          </a:xfrm>
        </p:spPr>
        <p:txBody>
          <a:bodyPr>
            <a:normAutofit/>
          </a:bodyPr>
          <a:lstStyle/>
          <a:p>
            <a:r>
              <a:rPr lang="he-IL" sz="3200" b="1" i="1" dirty="0"/>
              <a:t>יהי זכרם ברוך</a:t>
            </a:r>
          </a:p>
        </p:txBody>
      </p:sp>
      <p:sp>
        <p:nvSpPr>
          <p:cNvPr id="3" name="כותרת 2"/>
          <p:cNvSpPr>
            <a:spLocks noGrp="1"/>
          </p:cNvSpPr>
          <p:nvPr>
            <p:ph type="ctrTitle"/>
          </p:nvPr>
        </p:nvSpPr>
        <p:spPr>
          <a:xfrm>
            <a:off x="1691680" y="332656"/>
            <a:ext cx="7175351" cy="1793167"/>
          </a:xfrm>
        </p:spPr>
        <p:txBody>
          <a:bodyPr/>
          <a:lstStyle/>
          <a:p>
            <a:pPr algn="r"/>
            <a:r>
              <a:rPr lang="he-IL" sz="2400" dirty="0"/>
              <a:t>אחותי הבכורה נעמי נפטרה ממחלה בגיל 64 .</a:t>
            </a:r>
            <a:br>
              <a:rPr lang="he-IL" sz="2400" dirty="0"/>
            </a:br>
            <a:r>
              <a:rPr lang="he-IL" sz="2400" dirty="0"/>
              <a:t>אחי מוני (משה) נהרג בתאונת עבודה בגיל 42 .</a:t>
            </a:r>
            <a:br>
              <a:rPr lang="he-IL" sz="2400" dirty="0"/>
            </a:br>
            <a:endParaRPr lang="he-IL" sz="2400" dirty="0"/>
          </a:p>
        </p:txBody>
      </p:sp>
      <p:pic>
        <p:nvPicPr>
          <p:cNvPr id="5124" name="Picture 4" descr="C:\Users\user\Desktop\Scan_Pic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889867"/>
            <a:ext cx="2642153" cy="373546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Desktop\תמונות לעבודה\Scan_Pic0005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246" y="1853952"/>
            <a:ext cx="2545221" cy="380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79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691680" y="260648"/>
            <a:ext cx="7175351" cy="1793167"/>
          </a:xfrm>
        </p:spPr>
        <p:txBody>
          <a:bodyPr/>
          <a:lstStyle/>
          <a:p>
            <a:pPr algn="r"/>
            <a:r>
              <a:rPr lang="he-IL" sz="2400" dirty="0"/>
              <a:t>בילדותי </a:t>
            </a:r>
            <a:r>
              <a:rPr lang="he-IL" sz="2400" dirty="0" err="1"/>
              <a:t>אמא</a:t>
            </a:r>
            <a:r>
              <a:rPr lang="he-IL" sz="2400" dirty="0"/>
              <a:t> נהגה להכין קוסקוס , מרק שעועית ומטבוחה , בימי שישי הייתה מכינה דגים מרוקאים חריפים .</a:t>
            </a:r>
            <a:br>
              <a:rPr lang="he-IL" sz="2400" dirty="0"/>
            </a:br>
            <a:r>
              <a:rPr lang="he-IL" sz="2400" dirty="0"/>
              <a:t>ובשבת היינו אוכלים חמין (</a:t>
            </a:r>
            <a:r>
              <a:rPr lang="he-IL" sz="2400" dirty="0" err="1"/>
              <a:t>ס'חנה</a:t>
            </a:r>
            <a:r>
              <a:rPr lang="he-IL" sz="2400" dirty="0"/>
              <a:t>). </a:t>
            </a:r>
            <a:br>
              <a:rPr lang="he-IL" sz="2400" dirty="0"/>
            </a:br>
            <a:r>
              <a:rPr lang="he-IL" sz="2400" dirty="0"/>
              <a:t>גרנו בשכונה יהודית ורב המפגשים היו בבית הכנסת .</a:t>
            </a:r>
            <a:br>
              <a:rPr lang="he-IL" sz="2400" dirty="0"/>
            </a:br>
            <a:r>
              <a:rPr lang="he-IL" sz="2400" dirty="0"/>
              <a:t>בשכונה </a:t>
            </a:r>
            <a:r>
              <a:rPr lang="he-IL" sz="2400"/>
              <a:t>הייתה צרכנייה </a:t>
            </a:r>
            <a:r>
              <a:rPr lang="he-IL" sz="2400" dirty="0"/>
              <a:t>ישנה שמכרה את כל מוצרי המכולת ולידו הייתה חנות פירות וירקות.</a:t>
            </a:r>
            <a:br>
              <a:rPr lang="he-IL" sz="2400" dirty="0"/>
            </a:br>
            <a:r>
              <a:rPr lang="he-IL" sz="2400" dirty="0"/>
              <a:t>כל תושבי השכונה היו קונים במכולת וגם </a:t>
            </a:r>
            <a:r>
              <a:rPr lang="he-IL" sz="2400" dirty="0" err="1"/>
              <a:t>אמא</a:t>
            </a:r>
            <a:r>
              <a:rPr lang="he-IL" sz="2400" dirty="0"/>
              <a:t> קנתה מוצרים לבישול ליום יום ובשבתות בעיקר .</a:t>
            </a:r>
            <a:br>
              <a:rPr lang="he-IL" sz="2400" dirty="0"/>
            </a:br>
            <a:br>
              <a:rPr lang="he-IL" sz="2400" dirty="0"/>
            </a:br>
            <a:r>
              <a:rPr lang="he-IL" sz="2400" dirty="0"/>
              <a:t>כיום אני חי מעל הבית שגדלתי בו עם אשתי וילדיי.</a:t>
            </a:r>
          </a:p>
        </p:txBody>
      </p:sp>
    </p:spTree>
    <p:extLst>
      <p:ext uri="{BB962C8B-B14F-4D97-AF65-F5344CB8AC3E}">
        <p14:creationId xmlns:p14="http://schemas.microsoft.com/office/powerpoint/2010/main" val="399477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endParaRPr lang="he-IL"/>
          </a:p>
        </p:txBody>
      </p:sp>
      <p:sp>
        <p:nvSpPr>
          <p:cNvPr id="3" name="כותרת 2"/>
          <p:cNvSpPr>
            <a:spLocks noGrp="1"/>
          </p:cNvSpPr>
          <p:nvPr>
            <p:ph type="ctrTitle"/>
          </p:nvPr>
        </p:nvSpPr>
        <p:spPr>
          <a:xfrm>
            <a:off x="1995860" y="908720"/>
            <a:ext cx="7175351" cy="1793167"/>
          </a:xfrm>
        </p:spPr>
        <p:txBody>
          <a:bodyPr/>
          <a:lstStyle/>
          <a:p>
            <a:pPr algn="ctr"/>
            <a:r>
              <a:rPr lang="he-IL" dirty="0"/>
              <a:t>הקשר הרב דורי </a:t>
            </a:r>
            <a:br>
              <a:rPr lang="he-IL" dirty="0"/>
            </a:br>
            <a:br>
              <a:rPr lang="he-IL" dirty="0"/>
            </a:br>
            <a:r>
              <a:rPr lang="he-IL" dirty="0"/>
              <a:t>   חלק ב' :  היסטוריה</a:t>
            </a:r>
            <a:br>
              <a:rPr lang="he-IL" dirty="0"/>
            </a:br>
            <a:br>
              <a:rPr lang="he-IL" dirty="0"/>
            </a:br>
            <a:r>
              <a:rPr lang="he-IL" dirty="0"/>
              <a:t>זיכרונות ילדות</a:t>
            </a:r>
          </a:p>
        </p:txBody>
      </p:sp>
    </p:spTree>
    <p:extLst>
      <p:ext uri="{BB962C8B-B14F-4D97-AF65-F5344CB8AC3E}">
        <p14:creationId xmlns:p14="http://schemas.microsoft.com/office/powerpoint/2010/main" val="1953487217"/>
      </p:ext>
    </p:extLst>
  </p:cSld>
  <p:clrMapOvr>
    <a:masterClrMapping/>
  </p:clrMapOvr>
</p:sld>
</file>

<file path=ppt/theme/theme1.xml><?xml version="1.0" encoding="utf-8"?>
<a:theme xmlns:a="http://schemas.openxmlformats.org/drawingml/2006/main" name="זרם מדחף">
  <a:themeElements>
    <a:clrScheme name="זרם מדחף">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זרם מדחף">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זרם מדחף">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285</TotalTime>
  <Words>1568</Words>
  <Application>Microsoft Office PowerPoint</Application>
  <PresentationFormat>‫הצגה על המסך (4:3)</PresentationFormat>
  <Paragraphs>39</Paragraphs>
  <Slides>27</Slides>
  <Notes>0</Notes>
  <HiddenSlides>0</HiddenSlides>
  <MMClips>0</MMClips>
  <ScaleCrop>false</ScaleCrop>
  <HeadingPairs>
    <vt:vector size="8" baseType="variant">
      <vt:variant>
        <vt:lpstr>גופנים בשימוש</vt:lpstr>
      </vt:variant>
      <vt:variant>
        <vt:i4>3</vt:i4>
      </vt:variant>
      <vt:variant>
        <vt:lpstr>ערכת נושא</vt:lpstr>
      </vt:variant>
      <vt:variant>
        <vt:i4>1</vt:i4>
      </vt:variant>
      <vt:variant>
        <vt:lpstr>שרתי OLE מוטבעים</vt:lpstr>
      </vt:variant>
      <vt:variant>
        <vt:i4>1</vt:i4>
      </vt:variant>
      <vt:variant>
        <vt:lpstr>כותרות שקופיות</vt:lpstr>
      </vt:variant>
      <vt:variant>
        <vt:i4>27</vt:i4>
      </vt:variant>
    </vt:vector>
  </HeadingPairs>
  <TitlesOfParts>
    <vt:vector size="32" baseType="lpstr">
      <vt:lpstr>Georgia</vt:lpstr>
      <vt:lpstr>Guttman Yad-Brush</vt:lpstr>
      <vt:lpstr>Trebuchet MS</vt:lpstr>
      <vt:lpstr>זרם מדחף</vt:lpstr>
      <vt:lpstr>מצגת</vt:lpstr>
      <vt:lpstr>הקשר הרב דורי</vt:lpstr>
      <vt:lpstr>מצגת של PowerPoint‏</vt:lpstr>
      <vt:lpstr>נושאים מרכזיים בסיפור</vt:lpstr>
      <vt:lpstr>קצת על עצמי ...  קוראים לי יעקב חלפון אני בן 69 ונולדתי ב-8/11/1952 בבית החולים "מלבן" בנהריה (גליל מערבי).   קוראים לי על שם סבא שלי יעקב אבא של אבי דוד . גדלתי בשיכוני המזרח בעיר עכו עם הורי ועם 9 אחיי ואחיותיי,  גרנו בבית קרקע קטן בעל חדר וחצי .  הבית היה מסודר מבחינת שירותים מקלחת ומטבח . השכונה שגרנו בה הייתה שכונה יהודית קטנה והיה בית כנסת קטן שבו התפללנו בשבתות וחגים . גרנו קצת רחוק מהים אבל היינו רוכבים על אופניים ולפעמים הלכנו ברגל עד לחוף כדי לשחות. למדתי עד כיתה ח' והפסקתי ללמוד כדי לצאת לעבוד ולעזור להוריי מבחינה כספית . </vt:lpstr>
      <vt:lpstr>בגיל 18 התגייסתי לצה"ל לחטיבת גולני ושירתתי 3 וחצי שנים בעקבות מלחמת יום הכיפורים. כשהשתחררתי מהצבא שיחקתי בתור שחקן כדורגל בהפועל עכו במשך 14 שנים והספקתי להתחתן ולהביא לעולם 5 ילדים . היום אני עובד בחברה להדברת עשבי בר מזה 30 שנים ונמצא לפני פרישה ופנסיה. </vt:lpstr>
      <vt:lpstr>שם הורי הם דוד ושרה (זהרי) חלפון שהביאו לעולם 10 ילדים .  לבכורה קוראים נעמי ואחריה הגיעו סימה ,יפה , יעקב(אני),כוכי, זוג תאומים מוני(משה) ושושנה, אבי ואז הגיעו עוד זוג תאומות רחל ואביבה. אבא עבד בכל ימי חייו במפעל תנובה ,אימי עבדה במשק בית . הורי באו מבית דתי , אבי חבש כיפה לראשו ואימי עם כיסוי ראש . </vt:lpstr>
      <vt:lpstr>אחותי הבכורה נעמי נפטרה ממחלה בגיל 64 . אחי מוני (משה) נהרג בתאונת עבודה בגיל 42 . </vt:lpstr>
      <vt:lpstr>בילדותי אמא נהגה להכין קוסקוס , מרק שעועית ומטבוחה , בימי שישי הייתה מכינה דגים מרוקאים חריפים . ובשבת היינו אוכלים חמין (ס'חנה).  גרנו בשכונה יהודית ורב המפגשים היו בבית הכנסת . בשכונה הייתה צרכנייה ישנה שמכרה את כל מוצרי המכולת ולידו הייתה חנות פירות וירקות. כל תושבי השכונה היו קונים במכולת וגם אמא קנתה מוצרים לבישול ליום יום ובשבתות בעיקר .  כיום אני חי מעל הבית שגדלתי בו עם אשתי וילדיי.</vt:lpstr>
      <vt:lpstr>הקשר הרב דורי      חלק ב' :  היסטוריה  זיכרונות ילדות</vt:lpstr>
      <vt:lpstr>הייתי נחשב בזמן הילדות שלי בבית הספר כילד "מקובל" בחברה עם המון חברים וגם חברות מכל שכבות הגיל אבל היו לי 5 חברים קרובים "חברים הכי טובים". כולנו גרנו באותה השכונה ממש אחד ליד השני ולכן כל הזמן היינו ביחד גם בבית הספר וגם אחרי הלימודים. </vt:lpstr>
      <vt:lpstr>בזמנו לא היו המשחקים שיש היום כמו מחשבים , טלפונים חכמים וכל מני ג'אדטים למיניהם ,לכן שיחקנו במשחקי כדור ובמיוחד כדורגל, במשחקים מאולתרים כמו חמש אבנים , ארבע מקלות , שבע אבנים ובכל מיני משחקי חברה אחרים. בשעות הפנאי הייתי אוהב לבלות עם חברים בים (מנהג קבוע),לבלות עם המשפחה בפיקניקים וסתם להסתובב עם החברים בערבים.</vt:lpstr>
      <vt:lpstr>מכיתה א' ועד כיתה ד' למדתי בבית הספר רמב"ם בעכו ,זה היה בית ספר ממלכתי דתי וההורים רשמו אותי לביה"ס הזה כי חונכנו בבית מסורתי דתי. שם למדנו את אותם המקצועות שיש אותם גם כיום. אבל בגלל יחס המורים הנוקשה באותם שנים המורים היו מכים אותנו על היד עם סרגלים בגלל שלא היינו מתנהגים כיאות אז ההורים שלי העבירו אותי מכיתה ה' לביה"ס א. ד. גורדון הביה"ס היה חילוני אבל היה כבוד בין המורים לתלמידים שהעונשים שם היו להביא את ההורים לשיחה .  לא הייתה לנו תלבושת אחידה וכל תלמיד היה מגיע לכיתה באיזה לבוש שהיה נוח לו, אבל בטקסים ובחגים היינו מגיעים עם חולצה לבנה. </vt:lpstr>
      <vt:lpstr>היו לנו טיולים כפיים ופעילויות  ב"גדנע" שזה פעילויות כמו של ה"צופים" של היום או הנוער ה"עובד והלומד". </vt:lpstr>
      <vt:lpstr>את בר המצווה שלי חגגנו בחנייה של מקום העבודה של אבי שעבד ב"תנובה". סגרו לכבודנו את הרחבה ושם עשינו את טקס בר המצווה . את הפרשה שלי "חיי שרה" בספר בראשית אני לא קראתי אלא הרב של בית הכנסת .את הבר מצווה שלי חגגנו ביום שני בתאריך כ' בחשוון התשכ"ו תאריך לועזי 15/11/1965 המתנה היחידה שקיבלתי הייתה שעון שקיבלתי מדוד שלי שעבד רק 24 שעות ואז התקלקל .  </vt:lpstr>
      <vt:lpstr>היה לנו חדר אוכל בבית הספר ,אבל לא היה מבחר של אוכל ובקושי היינו נכנסים לשם ,רוב הזמן היינו מביאים אוכל מהבית (אין כמו אוכל של אמא). את המאכל שזכור לי מהילדות שאהבתי שאמא שלי הייתה מכינה לי זה דייסה עם ריבה למרות שזה נשמע מאוד דל אבל זה משהו שמאוד אהבתי .  המצב הכלכלי בבית היה מאוד קשה לכן לא היו לנו מותרות של ממתקים וכדומה. אבל אבי היה מפנק אותנו פעם בשבוע לפחות.</vt:lpstr>
      <vt:lpstr>את התקופה שהייתי בתנועת "הנוער העובד והלומד" אני לא אשכח , זו הייתה תקופה שנהניתי בה בילדות שלי . היינו מחכים ליום שלישי בשבוע להיפגש במועדון (מקלט) כל החברים , משחקים במשחקים כמו טניס שולחן , משחקי קופסא למיניהם ויוצאים לקומזיצים . </vt:lpstr>
      <vt:lpstr>הקשר הרב דורי</vt:lpstr>
      <vt:lpstr>סגנונות המוסיקה בשנות ה-20 שלי היו תחילת שנות ה-70 בהם התעניינו במוסיקת הרוק , הייתי מקשיב למוסיקה של הזמר "קליף ריצר'ד ולמלך הרוק "אלביס פרסלי" ,ללהקות "קווין" ו"קלידס קלין ווטר".   </vt:lpstr>
      <vt:lpstr>את שנות ה-20 של חיי העברנו בדרכי בידור שונים כמו: סרטים בהצגות בוקר בבתי הקולנוע שהיו גם מארחים הופעות של זמרים ובדרנים למיניהם.  הסתובבנו המון בדיסקוטקים אבל במקום מגורי היו רק 2 מועדונים שנהגנו לרקוד בהם  " פולו 11 " ו- "ראדר" . בשנות ה-70 היו הרבה סגנונות ריקוד , אבל אני אהבתי רק את הרוק , טוויסט וריקוד ה"צרלסטון" שזהו ריקוד סווינג. </vt:lpstr>
      <vt:lpstr>          אופני הבידור בשנות השבעים היו דלים לעומת האמצעים שיש היום , אבל ...בשבילנו זה הספיק ידענו להוציא את הטוב מכל דבר .הטלויזיה הייתה בשחור לבן אבל היו לנו כבלים פירטיים. הפטיפון ישן אבל הוציא מוסיקה שאהבנו. הרדיו היה גדול ומגושם ובקושי היו תחנות אבל שמענו "שירים ושערים" . </vt:lpstr>
      <vt:lpstr> תקשורת בשנות השבעים הייתה דלה מאוד השתמשנו בטלפון חוגה שהיה בבית וגם טלפון ציבורי עם אסימונים כדי לדבר עם חברים או משפחה. בדואר בקושי השתמשנו כי רוב המשפחה גרה קרוב . וכשרצינו להיפגש כל החברים אז הלכנו ברגל אחד לשני.          את אמצעי ה   </vt:lpstr>
      <vt:lpstr>הקשר הרב דורי </vt:lpstr>
      <vt:lpstr>הקשרים שנוצרו בין גברים לנשים בשנות ה-20 לחיי היו כשהחברים מכירים אחד לשני, או במסיבות שמתראים כולם וגם המשפחות רצו לשדך את הבת של ... לבן של ... בכדי שיהיו רגועים שהילדים שלהם נמצאים במשפחות טובות כיוון שהילדים נשאו בגילאים צעירים ולכן זה היה חשוב ,בזמנו לא היו רשתות חברתיות כמו פייסבוק או וואטסאפ או כל חברת הכרויות באינטרנט כמו היום, פשוט היינו צריכים לצאת מהבית ולבלות וככה היינו מכירים חברים חדשים וחברות חדשות פשוט להיפגש פנים מול פנים . אופי החיזור של שנות השבעים בעיקר בצורה מילולית וגלויה "את מוצאת חן בעיניי , אפשר להזמין אותך לרקוד או סרט ?  בשנים אלו האינטימיות התבטאה ביחס בין אישי והרבה כבוד להורים ולבת זוג , אם רצינו זמן לעצמנו לשוחח לבד או להעביר חוויות זה היה בעיקר על חוף הים או לבד בסרט. למרות שזה היה נדיר כיוון שההורים תמיד דאגו שיוצמד אלינו אח או אחות גדולים.</vt:lpstr>
      <vt:lpstr>בשנות העשרים של חיי לא היו יחסים קרובים בין הורים לילדים כיוון שהיינו תשעה אחים ואחיות בגילאים שונים וההורים היו רב הזמן בעבודה כדי לפרנס את המשפחה. והקשר המשפחתי העמוק נוצר יותר בין האחים והאחיות כיוון שההורים היו בעבודה והאחים היו מגדלים אחד את השני.  אבי ז"ל היה איש עבודה מסור ,סגור מבחינה רגשית וקשוח בכל מה שקשור לחינוך הילדים. עם אימי ז"ל היה אפשר לדבר בעת צרה ולהתייעץ והקרבה אליה הייתה יותר נגישה. </vt:lpstr>
      <vt:lpstr>בשנות העשרים המוקדמות שלי יצאתי למסיבת יום הולדת של אחד מחבריי הטובים , הייתי צריך לעזור לו עם ציוד למסיבה כשהעמסתי את הציוד לרכב ראיתי את אחותי הקטנה עם כמה מחברותיה ליד הבית שלנו ושאלתי אותם אם הם רוצות לבוא למסיבה ושם הכרתי אותה .. את אשתי לעתיד , דיברנו צחקנו ונהננו מאוד . ובזמן שהחזרתי אותה לביתה ביקשתי שנשמור על קשר ומשם הקשר רק התחזק ונהיה רציני מאוד . </vt:lpstr>
      <vt:lpstr>בגיל 26 לחיי כאשר היא רק בת 19 התחתנו והבאנו לעולם 5 ילדים ארבע בנים ובת אחת.  * הבכור דוד כיום בן 42 נשוי לעינת ולהם  3 ילדים יניר בן 17  לי-שי בת 13  ועתי בן 5.  * אחריו הגיע ארז כיום בן 38 נשוי לקארין ולו יש 2 ילדים אנאל בת 7 ויהונתן בן 5  .  * רועי בן 35 נשוי לבת-אל.  * אחריו הגיעה הבת הילה בת 31 עדיין רווקה .  * אחרון ובן הזקונים הוא זוהר בן 27 נשוי למיכל עם ילדה נועם בת 2 וילד נוסף בדרך.</vt:lpstr>
      <vt:lpstr>אני וסבי בבר המצווה שלי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הקשר הרב דורי</dc:title>
  <dc:creator>user</dc:creator>
  <cp:lastModifiedBy>omer eytan</cp:lastModifiedBy>
  <cp:revision>23</cp:revision>
  <dcterms:created xsi:type="dcterms:W3CDTF">2016-02-04T18:34:28Z</dcterms:created>
  <dcterms:modified xsi:type="dcterms:W3CDTF">2021-05-22T17:47:18Z</dcterms:modified>
</cp:coreProperties>
</file>