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60" r:id="rId5"/>
    <p:sldId id="259" r:id="rId6"/>
    <p:sldId id="262" r:id="rId7"/>
    <p:sldId id="261" r:id="rId8"/>
    <p:sldId id="263" r:id="rId9"/>
    <p:sldId id="265" r:id="rId10"/>
    <p:sldId id="264" r:id="rId11"/>
    <p:sldId id="272" r:id="rId12"/>
    <p:sldId id="267" r:id="rId13"/>
    <p:sldId id="273" r:id="rId14"/>
    <p:sldId id="268" r:id="rId15"/>
    <p:sldId id="276" r:id="rId16"/>
    <p:sldId id="266" r:id="rId17"/>
    <p:sldId id="275" r:id="rId18"/>
    <p:sldId id="274" r:id="rId19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6" d="100"/>
          <a:sy n="76" d="100"/>
        </p:scale>
        <p:origin x="1000" y="36"/>
      </p:cViewPr>
      <p:guideLst>
        <p:guide orient="horz" pos="2160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B7B4170-AED6-491E-9418-78DA0F0FF586}" type="datetimeFigureOut">
              <a:rPr lang="he-IL" smtClean="0"/>
              <a:pPr/>
              <a:t>כ"ז/טבת/תשפ"א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8295FFC-BFBD-418F-958A-4CEB997C4819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95FFC-BFBD-418F-958A-4CEB997C4819}" type="slidenum">
              <a:rPr lang="he-IL" smtClean="0"/>
              <a:pPr/>
              <a:t>16</a:t>
            </a:fld>
            <a:endParaRPr lang="he-I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ctrTitle"/>
          </p:nvPr>
        </p:nvSpPr>
        <p:spPr>
          <a:xfrm>
            <a:off x="2286001" y="3124200"/>
            <a:ext cx="6172199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9" name="כותרת משנה 8"/>
          <p:cNvSpPr>
            <a:spLocks noGrp="1"/>
          </p:cNvSpPr>
          <p:nvPr>
            <p:ph type="subTitle" idx="1"/>
          </p:nvPr>
        </p:nvSpPr>
        <p:spPr>
          <a:xfrm>
            <a:off x="2286001" y="5003322"/>
            <a:ext cx="6172199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e-IL" smtClean="0"/>
              <a:t>לחץ כדי לערוך סגנון כותרת משנה של תבנית בסיס</a:t>
            </a:r>
            <a:endParaRPr kumimoji="0" lang="en-US"/>
          </a:p>
        </p:txBody>
      </p:sp>
      <p:sp>
        <p:nvSpPr>
          <p:cNvPr id="28" name="מציין מיקום של תאריך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2" y="1174097"/>
            <a:ext cx="2286000" cy="381000"/>
          </a:xfrm>
        </p:spPr>
        <p:txBody>
          <a:bodyPr/>
          <a:lstStyle/>
          <a:p>
            <a:fld id="{1D4F74C5-E749-4DAC-92EB-ECC94A2835EC}" type="datetimeFigureOut">
              <a:rPr lang="he-IL" smtClean="0"/>
              <a:pPr/>
              <a:t>כ"ז/טבת/תשפ"א</a:t>
            </a:fld>
            <a:endParaRPr lang="he-IL"/>
          </a:p>
        </p:txBody>
      </p:sp>
      <p:sp>
        <p:nvSpPr>
          <p:cNvPr id="17" name="מציין מיקום של כותרת תחתונה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70"/>
            <a:ext cx="3657600" cy="384047"/>
          </a:xfrm>
        </p:spPr>
        <p:txBody>
          <a:bodyPr/>
          <a:lstStyle/>
          <a:p>
            <a:endParaRPr lang="he-IL"/>
          </a:p>
        </p:txBody>
      </p:sp>
      <p:sp>
        <p:nvSpPr>
          <p:cNvPr id="10" name="מלבן 9"/>
          <p:cNvSpPr/>
          <p:nvPr/>
        </p:nvSpPr>
        <p:spPr bwMode="auto">
          <a:xfrm>
            <a:off x="381000" y="0"/>
            <a:ext cx="609601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מלבן 11"/>
          <p:cNvSpPr/>
          <p:nvPr/>
        </p:nvSpPr>
        <p:spPr bwMode="auto">
          <a:xfrm>
            <a:off x="276335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מלבן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מלבן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מחבר ישר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מחבר ישר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מחבר ישר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מחבר ישר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מחבר ישר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מחבר ישר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מלבן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אליפסה 20"/>
          <p:cNvSpPr/>
          <p:nvPr/>
        </p:nvSpPr>
        <p:spPr bwMode="auto">
          <a:xfrm>
            <a:off x="609601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אליפסה 22"/>
          <p:cNvSpPr/>
          <p:nvPr/>
        </p:nvSpPr>
        <p:spPr bwMode="auto">
          <a:xfrm>
            <a:off x="1309633" y="4866752"/>
            <a:ext cx="641423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אליפסה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אליפסה 25"/>
          <p:cNvSpPr/>
          <p:nvPr/>
        </p:nvSpPr>
        <p:spPr bwMode="auto">
          <a:xfrm>
            <a:off x="1664209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אליפסה 24"/>
          <p:cNvSpPr/>
          <p:nvPr/>
        </p:nvSpPr>
        <p:spPr>
          <a:xfrm>
            <a:off x="1904999" y="4495800"/>
            <a:ext cx="365761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מציין מיקום של מספר שקופית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1" cy="517524"/>
          </a:xfrm>
        </p:spPr>
        <p:txBody>
          <a:bodyPr/>
          <a:lstStyle/>
          <a:p>
            <a:fld id="{2A525E35-1203-47F1-8C73-98552FFCAEC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F74C5-E749-4DAC-92EB-ECC94A2835EC}" type="datetimeFigureOut">
              <a:rPr lang="he-IL" smtClean="0"/>
              <a:pPr/>
              <a:t>כ"ז/טבת/תשפ"א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25E35-1203-47F1-8C73-98552FFCAEC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1" y="274641"/>
            <a:ext cx="1676399" cy="5851525"/>
          </a:xfrm>
        </p:spPr>
        <p:txBody>
          <a:bodyPr vert="eaVert"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1" y="27464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F74C5-E749-4DAC-92EB-ECC94A2835EC}" type="datetimeFigureOut">
              <a:rPr lang="he-IL" smtClean="0"/>
              <a:pPr/>
              <a:t>כ"ז/טבת/תשפ"א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25E35-1203-47F1-8C73-98552FFCAEC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1" cy="4873752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4F74C5-E749-4DAC-92EB-ECC94A2835EC}" type="datetimeFigureOut">
              <a:rPr lang="he-IL" smtClean="0"/>
              <a:pPr/>
              <a:t>כ"ז/טבת/תשפ"א</a:t>
            </a:fld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A525E35-1203-47F1-8C73-98552FFCAEC3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0" name="מציין מיקום של כותרת תחתונה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286001" y="2895600"/>
            <a:ext cx="6172199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2286001" y="5010150"/>
            <a:ext cx="6172199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4F74C5-E749-4DAC-92EB-ECC94A2835EC}" type="datetimeFigureOut">
              <a:rPr lang="he-IL" smtClean="0"/>
              <a:pPr/>
              <a:t>כ"ז/טבת/תשפ"א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9"/>
            <a:ext cx="3657600" cy="384047"/>
          </a:xfrm>
        </p:spPr>
        <p:txBody>
          <a:bodyPr/>
          <a:lstStyle/>
          <a:p>
            <a:endParaRPr lang="he-IL"/>
          </a:p>
        </p:txBody>
      </p:sp>
      <p:sp>
        <p:nvSpPr>
          <p:cNvPr id="9" name="מלבן 8"/>
          <p:cNvSpPr/>
          <p:nvPr/>
        </p:nvSpPr>
        <p:spPr bwMode="auto">
          <a:xfrm>
            <a:off x="381000" y="0"/>
            <a:ext cx="609601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מלבן 9"/>
          <p:cNvSpPr/>
          <p:nvPr/>
        </p:nvSpPr>
        <p:spPr bwMode="auto">
          <a:xfrm>
            <a:off x="276335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מלבן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מלבן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מחבר ישר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מחבר ישר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מחבר ישר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מחבר ישר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מחבר ישר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מלבן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אליפסה 18"/>
          <p:cNvSpPr/>
          <p:nvPr/>
        </p:nvSpPr>
        <p:spPr bwMode="auto">
          <a:xfrm>
            <a:off x="609601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אליפסה 19"/>
          <p:cNvSpPr/>
          <p:nvPr/>
        </p:nvSpPr>
        <p:spPr bwMode="auto">
          <a:xfrm>
            <a:off x="1324705" y="4866752"/>
            <a:ext cx="641423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אליפסה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אליפסה 21"/>
          <p:cNvSpPr/>
          <p:nvPr/>
        </p:nvSpPr>
        <p:spPr bwMode="auto">
          <a:xfrm>
            <a:off x="1664209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אליפסה 22"/>
          <p:cNvSpPr/>
          <p:nvPr/>
        </p:nvSpPr>
        <p:spPr bwMode="auto">
          <a:xfrm>
            <a:off x="1879040" y="4479888"/>
            <a:ext cx="365761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מחבר ישר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1" cy="517524"/>
          </a:xfrm>
        </p:spPr>
        <p:txBody>
          <a:bodyPr/>
          <a:lstStyle/>
          <a:p>
            <a:fld id="{2A525E35-1203-47F1-8C73-98552FFCAEC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F74C5-E749-4DAC-92EB-ECC94A2835EC}" type="datetimeFigureOut">
              <a:rPr lang="he-IL" smtClean="0"/>
              <a:pPr/>
              <a:t>כ"ז/טבת/תשפ"א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25E35-1203-47F1-8C73-98552FFCAEC3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9" name="מציין מיקום תוכן 8"/>
          <p:cNvSpPr>
            <a:spLocks noGrp="1"/>
          </p:cNvSpPr>
          <p:nvPr>
            <p:ph sz="quarter" idx="1"/>
          </p:nvPr>
        </p:nvSpPr>
        <p:spPr>
          <a:xfrm>
            <a:off x="457201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2"/>
          </p:nvPr>
        </p:nvSpPr>
        <p:spPr>
          <a:xfrm>
            <a:off x="4270249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1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F74C5-E749-4DAC-92EB-ECC94A2835EC}" type="datetimeFigureOut">
              <a:rPr lang="he-IL" smtClean="0"/>
              <a:pPr/>
              <a:t>כ"ז/טבת/תשפ"א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25E35-1203-47F1-8C73-98552FFCAEC3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2"/>
          </p:nvPr>
        </p:nvSpPr>
        <p:spPr>
          <a:xfrm>
            <a:off x="457201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13" name="מציין מיקום תוכן 12"/>
          <p:cNvSpPr>
            <a:spLocks noGrp="1"/>
          </p:cNvSpPr>
          <p:nvPr>
            <p:ph sz="quarter" idx="4"/>
          </p:nvPr>
        </p:nvSpPr>
        <p:spPr>
          <a:xfrm>
            <a:off x="4371976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12" name="מציין מיקום טקסט 11"/>
          <p:cNvSpPr>
            <a:spLocks noGrp="1"/>
          </p:cNvSpPr>
          <p:nvPr>
            <p:ph type="body" sz="quarter" idx="1"/>
          </p:nvPr>
        </p:nvSpPr>
        <p:spPr>
          <a:xfrm>
            <a:off x="457201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4343401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6" name="מציין מיקום של תאריך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4F74C5-E749-4DAC-92EB-ECC94A2835EC}" type="datetimeFigureOut">
              <a:rPr lang="he-IL" smtClean="0"/>
              <a:pPr/>
              <a:t>כ"ז/טבת/תשפ"א</a:t>
            </a:fld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A525E35-1203-47F1-8C73-98552FFCAEC3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F74C5-E749-4DAC-92EB-ECC94A2835EC}" type="datetimeFigureOut">
              <a:rPr lang="he-IL" smtClean="0"/>
              <a:pPr/>
              <a:t>כ"ז/טבת/תשפ"א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25E35-1203-47F1-8C73-98552FFCAEC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חבר ישר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rot="5400000">
            <a:off x="3371850" y="3200401"/>
            <a:ext cx="6309360" cy="457199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6812281" y="274320"/>
            <a:ext cx="1527047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8" name="מחבר ישר 7"/>
          <p:cNvSpPr>
            <a:spLocks noChangeShapeType="1"/>
          </p:cNvSpPr>
          <p:nvPr/>
        </p:nvSpPr>
        <p:spPr bwMode="auto">
          <a:xfrm>
            <a:off x="6248399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מחבר ישר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מחבר ישר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מלבן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מחבר ישר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אליפסה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מציין מיקום תוכן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21" name="מציין מיקום של תאריך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4F74C5-E749-4DAC-92EB-ECC94A2835EC}" type="datetimeFigureOut">
              <a:rPr lang="he-IL" smtClean="0"/>
              <a:pPr/>
              <a:t>כ"ז/טבת/תשפ"א</a:t>
            </a:fld>
            <a:endParaRPr lang="he-IL"/>
          </a:p>
        </p:txBody>
      </p:sp>
      <p:sp>
        <p:nvSpPr>
          <p:cNvPr id="22" name="מציין מיקום של מספר שקופית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A525E35-1203-47F1-8C73-98552FFCAEC3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23" name="מציין מיקום של כותרת תחתונה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e-I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חבר ישר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אליפסה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rot="5400000">
            <a:off x="3350133" y="3200401"/>
            <a:ext cx="6309360" cy="457199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" y="0"/>
            <a:ext cx="6172199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he-IL" smtClean="0"/>
              <a:t>לחץ על הסמל כדי להוסיף תמונה</a:t>
            </a:r>
            <a:endParaRPr kumimoji="0" lang="en-US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10" name="מחבר ישר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מלבן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מחבר ישר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מחבר ישר 18"/>
          <p:cNvSpPr>
            <a:spLocks noChangeShapeType="1"/>
          </p:cNvSpPr>
          <p:nvPr/>
        </p:nvSpPr>
        <p:spPr bwMode="auto">
          <a:xfrm>
            <a:off x="6248399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מחבר ישר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מציין מיקום של תאריך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4F74C5-E749-4DAC-92EB-ECC94A2835EC}" type="datetimeFigureOut">
              <a:rPr lang="he-IL" smtClean="0"/>
              <a:pPr/>
              <a:t>כ"ז/טבת/תשפ"א</a:t>
            </a:fld>
            <a:endParaRPr lang="he-IL"/>
          </a:p>
        </p:txBody>
      </p:sp>
      <p:sp>
        <p:nvSpPr>
          <p:cNvPr id="18" name="מציין מיקום של מספר שקופית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A525E35-1203-47F1-8C73-98552FFCAEC3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21" name="מציין מיקום של כותרת תחתונה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מחבר ישר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מציין מיקום של כותרת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1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3" name="מציין מיקום טקסט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1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 smtClean="0"/>
              <a:t>רמה שנייה</a:t>
            </a:r>
          </a:p>
          <a:p>
            <a:pPr lvl="2" eaLnBrk="1" latinLnBrk="0" hangingPunct="1"/>
            <a:r>
              <a:rPr kumimoji="0" lang="he-IL" smtClean="0"/>
              <a:t>רמה שלישית</a:t>
            </a:r>
          </a:p>
          <a:p>
            <a:pPr lvl="3" eaLnBrk="1" latinLnBrk="0" hangingPunct="1"/>
            <a:r>
              <a:rPr kumimoji="0" lang="he-IL" smtClean="0"/>
              <a:t>רמה רביעית</a:t>
            </a:r>
          </a:p>
          <a:p>
            <a:pPr lvl="4" eaLnBrk="1" latinLnBrk="0" hangingPunct="1"/>
            <a:r>
              <a:rPr kumimoji="0" lang="he-IL" smtClean="0"/>
              <a:t>רמה חמישית</a:t>
            </a:r>
            <a:endParaRPr kumimoji="0" lang="en-US"/>
          </a:p>
        </p:txBody>
      </p:sp>
      <p:sp>
        <p:nvSpPr>
          <p:cNvPr id="14" name="מציין מיקום של תאריך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2"/>
            <a:ext cx="2011680" cy="384047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4F74C5-E749-4DAC-92EB-ECC94A2835EC}" type="datetimeFigureOut">
              <a:rPr lang="he-IL" smtClean="0"/>
              <a:pPr/>
              <a:t>כ"ז/טבת/תשפ"א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39"/>
            <a:ext cx="3200400" cy="365761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e-IL"/>
          </a:p>
        </p:txBody>
      </p:sp>
      <p:sp>
        <p:nvSpPr>
          <p:cNvPr id="7" name="מחבר ישר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מחבר ישר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מלבן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מחבר ישר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אליפסה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מציין מיקום של מספר שקופית 22"/>
          <p:cNvSpPr>
            <a:spLocks noGrp="1"/>
          </p:cNvSpPr>
          <p:nvPr>
            <p:ph type="sldNum" sz="quarter" idx="4"/>
          </p:nvPr>
        </p:nvSpPr>
        <p:spPr>
          <a:xfrm>
            <a:off x="8129017" y="5734050"/>
            <a:ext cx="609601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A525E35-1203-47F1-8C73-98552FFCAEC3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r" rtl="1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979712" y="0"/>
            <a:ext cx="64812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סבתא עדה וסוף הנכדה</a:t>
            </a:r>
            <a:endParaRPr lang="he-IL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3851920" y="692696"/>
            <a:ext cx="35654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הקשר הרב דורי</a:t>
            </a:r>
            <a:endParaRPr lang="he-IL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9" name="תמונה 8" descr="DSCF0689.jpg"/>
          <p:cNvPicPr>
            <a:picLocks noChangeAspect="1"/>
          </p:cNvPicPr>
          <p:nvPr/>
        </p:nvPicPr>
        <p:blipFill>
          <a:blip r:embed="rId2" cstate="print"/>
          <a:srcRect l="30469" t="17187" r="20312"/>
          <a:stretch>
            <a:fillRect/>
          </a:stretch>
        </p:blipFill>
        <p:spPr>
          <a:xfrm>
            <a:off x="3491880" y="1327052"/>
            <a:ext cx="4176464" cy="5270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1920" y="332656"/>
            <a:ext cx="4248471" cy="50167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 smtClean="0"/>
              <a:t>סבא ואני נפגשנו בשנת 1961.</a:t>
            </a:r>
          </a:p>
          <a:p>
            <a:r>
              <a:rPr lang="he-IL" sz="4000" dirty="0" smtClean="0"/>
              <a:t>ההיכרות בינינו נוצרה  על ידי שידוך.היות והורי לא היו מעוניינים שאתגייס לצבא . תוך ארבעה חודשים התחתנו, בשנת 1962.</a:t>
            </a:r>
          </a:p>
        </p:txBody>
      </p:sp>
      <p:pic>
        <p:nvPicPr>
          <p:cNvPr id="3" name="תמונה 2" descr="החתונה.jpg"/>
          <p:cNvPicPr>
            <a:picLocks noChangeAspect="1"/>
          </p:cNvPicPr>
          <p:nvPr/>
        </p:nvPicPr>
        <p:blipFill>
          <a:blip r:embed="rId2" cstate="print"/>
          <a:srcRect t="2497" r="4730" b="2598"/>
          <a:stretch>
            <a:fillRect/>
          </a:stretch>
        </p:blipFill>
        <p:spPr>
          <a:xfrm>
            <a:off x="251521" y="692696"/>
            <a:ext cx="3312368" cy="5472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9" y="332656"/>
            <a:ext cx="7776864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800" dirty="0" smtClean="0"/>
              <a:t>הייתי אמה צעירה בת 19 וחצי. בני הראשון דודי נולד בשנת 1963.לאחר מכאן נולדו חמשה ילדים נוספים.</a:t>
            </a:r>
          </a:p>
        </p:txBody>
      </p:sp>
      <p:pic>
        <p:nvPicPr>
          <p:cNvPr id="4" name="תמונה 3" descr="1.jpg"/>
          <p:cNvPicPr>
            <a:picLocks noChangeAspect="1"/>
          </p:cNvPicPr>
          <p:nvPr/>
        </p:nvPicPr>
        <p:blipFill>
          <a:blip r:embed="rId2" cstate="print"/>
          <a:srcRect r="2273" b="6268"/>
          <a:stretch>
            <a:fillRect/>
          </a:stretch>
        </p:blipFill>
        <p:spPr>
          <a:xfrm>
            <a:off x="1115616" y="2699538"/>
            <a:ext cx="6192688" cy="3897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76056" y="764705"/>
            <a:ext cx="3456384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יפית, אמה של סוף ובתה הראשונה של עדה...</a:t>
            </a:r>
          </a:p>
          <a:p>
            <a:r>
              <a:rPr lang="he-I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יפית החמודה: </a:t>
            </a:r>
            <a:endParaRPr lang="he-IL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תמונה 5" descr="אמא יפית.jpg"/>
          <p:cNvPicPr>
            <a:picLocks noChangeAspect="1"/>
          </p:cNvPicPr>
          <p:nvPr/>
        </p:nvPicPr>
        <p:blipFill>
          <a:blip r:embed="rId2" cstate="print"/>
          <a:srcRect t="1479" r="4878" b="3399"/>
          <a:stretch>
            <a:fillRect/>
          </a:stretch>
        </p:blipFill>
        <p:spPr>
          <a:xfrm>
            <a:off x="2699792" y="188640"/>
            <a:ext cx="2624159" cy="410445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תמונה 7" descr="סבא נורי ואמא יפית.jpg"/>
          <p:cNvPicPr>
            <a:picLocks noChangeAspect="1"/>
          </p:cNvPicPr>
          <p:nvPr/>
        </p:nvPicPr>
        <p:blipFill>
          <a:blip r:embed="rId3" cstate="print"/>
          <a:srcRect r="4568" b="3285"/>
          <a:stretch>
            <a:fillRect/>
          </a:stretch>
        </p:blipFill>
        <p:spPr>
          <a:xfrm>
            <a:off x="179512" y="2492896"/>
            <a:ext cx="2722608" cy="4174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פורים-ילדים.jpg"/>
          <p:cNvPicPr>
            <a:picLocks noChangeAspect="1"/>
          </p:cNvPicPr>
          <p:nvPr/>
        </p:nvPicPr>
        <p:blipFill>
          <a:blip r:embed="rId2" cstate="print"/>
          <a:srcRect l="1931" t="3298" r="1498" b="2723"/>
          <a:stretch>
            <a:fillRect/>
          </a:stretch>
        </p:blipFill>
        <p:spPr>
          <a:xfrm>
            <a:off x="251521" y="260648"/>
            <a:ext cx="3600400" cy="410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תמונה 2" descr="16.jpg"/>
          <p:cNvPicPr>
            <a:picLocks noChangeAspect="1"/>
          </p:cNvPicPr>
          <p:nvPr/>
        </p:nvPicPr>
        <p:blipFill>
          <a:blip r:embed="rId3" cstate="print"/>
          <a:srcRect l="4545" r="6818" b="4341"/>
          <a:stretch>
            <a:fillRect/>
          </a:stretch>
        </p:blipFill>
        <p:spPr>
          <a:xfrm>
            <a:off x="3275856" y="2564904"/>
            <a:ext cx="2808312" cy="4156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תמונה 3" descr="15.jpg"/>
          <p:cNvPicPr>
            <a:picLocks noChangeAspect="1"/>
          </p:cNvPicPr>
          <p:nvPr/>
        </p:nvPicPr>
        <p:blipFill>
          <a:blip r:embed="rId4" cstate="print"/>
          <a:srcRect l="5469" b="7915"/>
          <a:stretch>
            <a:fillRect/>
          </a:stretch>
        </p:blipFill>
        <p:spPr>
          <a:xfrm>
            <a:off x="5940152" y="404664"/>
            <a:ext cx="2489456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5" y="260650"/>
            <a:ext cx="5616623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הילדים בוגרים:</a:t>
            </a:r>
            <a:endParaRPr lang="he-IL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תמונה 2" descr="ילדים.jpg"/>
          <p:cNvPicPr>
            <a:picLocks noChangeAspect="1"/>
          </p:cNvPicPr>
          <p:nvPr/>
        </p:nvPicPr>
        <p:blipFill>
          <a:blip r:embed="rId2" cstate="print"/>
          <a:srcRect r="774"/>
          <a:stretch>
            <a:fillRect/>
          </a:stretch>
        </p:blipFill>
        <p:spPr>
          <a:xfrm>
            <a:off x="539553" y="1124744"/>
            <a:ext cx="7704855" cy="5176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3.jpg"/>
          <p:cNvPicPr>
            <a:picLocks noChangeAspect="1"/>
          </p:cNvPicPr>
          <p:nvPr/>
        </p:nvPicPr>
        <p:blipFill>
          <a:blip r:embed="rId2" cstate="print"/>
          <a:srcRect l="19118" t="16016" r="13328" b="782"/>
          <a:stretch>
            <a:fillRect/>
          </a:stretch>
        </p:blipFill>
        <p:spPr>
          <a:xfrm>
            <a:off x="4060845" y="2060848"/>
            <a:ext cx="4543603" cy="460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תמונה 4" descr="2.jpg"/>
          <p:cNvPicPr>
            <a:picLocks noChangeAspect="1"/>
          </p:cNvPicPr>
          <p:nvPr/>
        </p:nvPicPr>
        <p:blipFill>
          <a:blip r:embed="rId3" cstate="print"/>
          <a:srcRect t="15750" b="3533"/>
          <a:stretch>
            <a:fillRect/>
          </a:stretch>
        </p:blipFill>
        <p:spPr>
          <a:xfrm>
            <a:off x="251520" y="116632"/>
            <a:ext cx="5193792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23528" y="3356992"/>
            <a:ext cx="3384376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הנכדים הראשונים :</a:t>
            </a:r>
          </a:p>
          <a:p>
            <a:r>
              <a:rPr lang="he-IL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בן ודור</a:t>
            </a:r>
            <a:endParaRPr lang="he-I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1475656" y="188640"/>
            <a:ext cx="6624736" cy="187220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he-IL" sz="2400" b="1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זיכרונות מאירוע משמעותי</a:t>
            </a:r>
            <a:r>
              <a:rPr lang="en-US" sz="2400" b="1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/>
            </a:r>
            <a:br>
              <a:rPr lang="en-US" sz="2400" b="1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</a:br>
            <a:r>
              <a:rPr lang="he-IL" sz="2400" b="1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שהתרחש במדינת ישרא</a:t>
            </a:r>
            <a:r>
              <a:rPr lang="he-IL" sz="3600" b="1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ל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27784" y="2276873"/>
            <a:ext cx="6048672" cy="41549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400" dirty="0" smtClean="0">
                <a:cs typeface="+mj-cs"/>
              </a:rPr>
              <a:t>אירוע שזכור לי מילדותי אירע כשהייתי בכתה ג'. </a:t>
            </a:r>
            <a:r>
              <a:rPr lang="en-US" sz="4400" dirty="0" smtClean="0">
                <a:cs typeface="+mj-cs"/>
              </a:rPr>
              <a:t/>
            </a:r>
            <a:br>
              <a:rPr lang="en-US" sz="4400" dirty="0" smtClean="0">
                <a:cs typeface="+mj-cs"/>
              </a:rPr>
            </a:br>
            <a:r>
              <a:rPr lang="he-IL" sz="4400" dirty="0" smtClean="0">
                <a:cs typeface="+mj-cs"/>
              </a:rPr>
              <a:t>נשיא המדינה הראשון של מדינת ישראל, חיים ויצמן נפטר.זכור לי הטקס בחצר בבית-הספר וכמה היה לי עצוב.</a:t>
            </a:r>
            <a:endParaRPr lang="he-IL" sz="4400" dirty="0">
              <a:cs typeface="+mj-cs"/>
            </a:endParaRPr>
          </a:p>
        </p:txBody>
      </p:sp>
      <p:pic>
        <p:nvPicPr>
          <p:cNvPr id="1026" name="Picture 2" descr="http://tnuathaavoda.info/zope/home/1/b448_33/Chaim_weizmann.jpg?display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276874"/>
            <a:ext cx="2448272" cy="3705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556792"/>
            <a:ext cx="8208911" cy="50783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 smtClean="0"/>
              <a:t>בשנת 1983 האזנתי להרצאה של סוהרת מבית הסוהר נווה תירצה.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he-IL" sz="3600" b="1" dirty="0" smtClean="0"/>
              <a:t>התרגשתי מאד, ולאחר מכאן יצרתי קשר איתה.  הצעתי את עצמי להתנדב.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he-IL" sz="3600" b="1" dirty="0" smtClean="0"/>
              <a:t>כך אימצתי אסירה, שהייתי מבקרת אותה פעם בשבוע, במשך שנתיים.</a:t>
            </a:r>
          </a:p>
          <a:p>
            <a:r>
              <a:rPr lang="he-IL" sz="3600" b="1" dirty="0" smtClean="0"/>
              <a:t>האסירה חיכתה למפגשים האלו.</a:t>
            </a:r>
            <a:endParaRPr lang="en-US" sz="3600" dirty="0" smtClean="0"/>
          </a:p>
          <a:p>
            <a:r>
              <a:rPr lang="he-IL" sz="3600" b="1" dirty="0" smtClean="0"/>
              <a:t>עם הזמן נותק הקשר .</a:t>
            </a:r>
          </a:p>
          <a:p>
            <a:endParaRPr lang="he-IL" sz="3600" b="1" dirty="0" smtClean="0"/>
          </a:p>
        </p:txBody>
      </p:sp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539553" y="332658"/>
            <a:ext cx="8208961" cy="10064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3600" b="1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"הטבעתי חותם" במדינת ישראל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3131841" y="0"/>
            <a:ext cx="417614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8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לסיכום...</a:t>
            </a:r>
            <a:endParaRPr lang="he-IL" sz="8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4088" y="1340768"/>
            <a:ext cx="3240361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מאוד נהנינו לעבוד כצוות ונוצר בנינו קשר אינטימי. אנו מודות לשרה ולאנה,</a:t>
            </a:r>
            <a:endParaRPr lang="he-IL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2867205" y="4790762"/>
            <a:ext cx="580925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e-IL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ב-ה-צ-ל-ח-ה!</a:t>
            </a:r>
            <a:endParaRPr lang="he-IL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תמונה 4" descr="DSCF0788.jpg"/>
          <p:cNvPicPr>
            <a:picLocks noChangeAspect="1"/>
          </p:cNvPicPr>
          <p:nvPr/>
        </p:nvPicPr>
        <p:blipFill>
          <a:blip r:embed="rId2" cstate="print"/>
          <a:srcRect l="16750" t="12480" r="14280" b="16579"/>
          <a:stretch>
            <a:fillRect/>
          </a:stretch>
        </p:blipFill>
        <p:spPr>
          <a:xfrm rot="20851841">
            <a:off x="1465600" y="1653170"/>
            <a:ext cx="3888432" cy="2999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allAtOnce"/>
      <p:bldP spid="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3059833" y="548680"/>
            <a:ext cx="29642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עץ משפחה</a:t>
            </a:r>
            <a:endParaRPr lang="he-IL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פיצוץ 1 2"/>
          <p:cNvSpPr/>
          <p:nvPr/>
        </p:nvSpPr>
        <p:spPr>
          <a:xfrm>
            <a:off x="179511" y="1340768"/>
            <a:ext cx="1547665" cy="1440160"/>
          </a:xfrm>
          <a:prstGeom prst="irregularSeal1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פיצוץ 1 3"/>
          <p:cNvSpPr/>
          <p:nvPr/>
        </p:nvSpPr>
        <p:spPr>
          <a:xfrm>
            <a:off x="1763687" y="1268760"/>
            <a:ext cx="1547665" cy="1440160"/>
          </a:xfrm>
          <a:prstGeom prst="irregularSeal1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פיצוץ 1 4"/>
          <p:cNvSpPr/>
          <p:nvPr/>
        </p:nvSpPr>
        <p:spPr>
          <a:xfrm>
            <a:off x="7164288" y="1268760"/>
            <a:ext cx="1547665" cy="1440160"/>
          </a:xfrm>
          <a:prstGeom prst="irregularSeal1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פיצוץ 1 5"/>
          <p:cNvSpPr/>
          <p:nvPr/>
        </p:nvSpPr>
        <p:spPr>
          <a:xfrm>
            <a:off x="5436096" y="1340768"/>
            <a:ext cx="1547665" cy="1440160"/>
          </a:xfrm>
          <a:prstGeom prst="irregularSeal1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לב 6"/>
          <p:cNvSpPr/>
          <p:nvPr/>
        </p:nvSpPr>
        <p:spPr>
          <a:xfrm>
            <a:off x="2771800" y="1196752"/>
            <a:ext cx="360040" cy="288032"/>
          </a:xfrm>
          <a:prstGeom prst="hear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לב 7"/>
          <p:cNvSpPr/>
          <p:nvPr/>
        </p:nvSpPr>
        <p:spPr>
          <a:xfrm>
            <a:off x="6876257" y="1916832"/>
            <a:ext cx="360040" cy="288032"/>
          </a:xfrm>
          <a:prstGeom prst="hear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TextBox 8"/>
          <p:cNvSpPr txBox="1"/>
          <p:nvPr/>
        </p:nvSpPr>
        <p:spPr>
          <a:xfrm>
            <a:off x="7452320" y="1628801"/>
            <a:ext cx="86409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עדה </a:t>
            </a:r>
            <a:endParaRPr lang="he-IL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5796136" y="1700809"/>
            <a:ext cx="72008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נורי</a:t>
            </a:r>
            <a:endParaRPr lang="he-IL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123728" y="1700809"/>
            <a:ext cx="86409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נורית</a:t>
            </a:r>
            <a:endParaRPr lang="he-IL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323528" y="1772817"/>
            <a:ext cx="100862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חיליק</a:t>
            </a:r>
            <a:endParaRPr lang="he-IL" sz="2800" dirty="0"/>
          </a:p>
        </p:txBody>
      </p:sp>
      <p:sp>
        <p:nvSpPr>
          <p:cNvPr id="14" name="לב 13"/>
          <p:cNvSpPr/>
          <p:nvPr/>
        </p:nvSpPr>
        <p:spPr>
          <a:xfrm>
            <a:off x="1547664" y="1916832"/>
            <a:ext cx="360040" cy="288032"/>
          </a:xfrm>
          <a:prstGeom prst="hear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לב 14"/>
          <p:cNvSpPr/>
          <p:nvPr/>
        </p:nvSpPr>
        <p:spPr>
          <a:xfrm>
            <a:off x="2771800" y="620688"/>
            <a:ext cx="360040" cy="288032"/>
          </a:xfrm>
          <a:prstGeom prst="hear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לב 15"/>
          <p:cNvSpPr/>
          <p:nvPr/>
        </p:nvSpPr>
        <p:spPr>
          <a:xfrm>
            <a:off x="6084168" y="620688"/>
            <a:ext cx="360040" cy="288032"/>
          </a:xfrm>
          <a:prstGeom prst="hear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לב 16"/>
          <p:cNvSpPr/>
          <p:nvPr/>
        </p:nvSpPr>
        <p:spPr>
          <a:xfrm>
            <a:off x="4067945" y="4005064"/>
            <a:ext cx="360040" cy="288032"/>
          </a:xfrm>
          <a:prstGeom prst="hear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פיצוץ 1 17"/>
          <p:cNvSpPr/>
          <p:nvPr/>
        </p:nvSpPr>
        <p:spPr>
          <a:xfrm>
            <a:off x="6228183" y="2636912"/>
            <a:ext cx="1115616" cy="1008112"/>
          </a:xfrm>
          <a:prstGeom prst="irregularSeal1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פיצוץ 1 18"/>
          <p:cNvSpPr/>
          <p:nvPr/>
        </p:nvSpPr>
        <p:spPr>
          <a:xfrm>
            <a:off x="5076056" y="2708920"/>
            <a:ext cx="1187625" cy="1080120"/>
          </a:xfrm>
          <a:prstGeom prst="irregularSeal1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פיצוץ 1 19"/>
          <p:cNvSpPr/>
          <p:nvPr/>
        </p:nvSpPr>
        <p:spPr>
          <a:xfrm>
            <a:off x="7380313" y="2564904"/>
            <a:ext cx="1187625" cy="1080120"/>
          </a:xfrm>
          <a:prstGeom prst="irregularSeal1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פיצוץ 1 20"/>
          <p:cNvSpPr/>
          <p:nvPr/>
        </p:nvSpPr>
        <p:spPr>
          <a:xfrm>
            <a:off x="4427984" y="3429000"/>
            <a:ext cx="1547665" cy="1296144"/>
          </a:xfrm>
          <a:prstGeom prst="irregularSeal1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פיצוץ 1 21"/>
          <p:cNvSpPr/>
          <p:nvPr/>
        </p:nvSpPr>
        <p:spPr>
          <a:xfrm>
            <a:off x="6228184" y="3573016"/>
            <a:ext cx="1187625" cy="1080120"/>
          </a:xfrm>
          <a:prstGeom prst="irregularSeal1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פיצוץ 1 22"/>
          <p:cNvSpPr/>
          <p:nvPr/>
        </p:nvSpPr>
        <p:spPr>
          <a:xfrm>
            <a:off x="7452320" y="3429000"/>
            <a:ext cx="1187625" cy="1080120"/>
          </a:xfrm>
          <a:prstGeom prst="irregularSeal1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פיצוץ 1 23"/>
          <p:cNvSpPr/>
          <p:nvPr/>
        </p:nvSpPr>
        <p:spPr>
          <a:xfrm>
            <a:off x="2555777" y="3429000"/>
            <a:ext cx="1584176" cy="1440160"/>
          </a:xfrm>
          <a:prstGeom prst="irregularSeal1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פיצוץ 1 24"/>
          <p:cNvSpPr/>
          <p:nvPr/>
        </p:nvSpPr>
        <p:spPr>
          <a:xfrm>
            <a:off x="1763688" y="2852936"/>
            <a:ext cx="1187625" cy="1080120"/>
          </a:xfrm>
          <a:prstGeom prst="irregularSeal1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פיצוץ 1 25"/>
          <p:cNvSpPr/>
          <p:nvPr/>
        </p:nvSpPr>
        <p:spPr>
          <a:xfrm>
            <a:off x="323528" y="2852936"/>
            <a:ext cx="1187625" cy="1080120"/>
          </a:xfrm>
          <a:prstGeom prst="irregularSeal1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TextBox 26"/>
          <p:cNvSpPr txBox="1"/>
          <p:nvPr/>
        </p:nvSpPr>
        <p:spPr>
          <a:xfrm>
            <a:off x="5220072" y="2996954"/>
            <a:ext cx="7200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/>
              <a:t>דודי</a:t>
            </a:r>
            <a:endParaRPr lang="he-IL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7668344" y="3717033"/>
            <a:ext cx="7200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/>
              <a:t>לילך</a:t>
            </a:r>
            <a:endParaRPr lang="he-IL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7596335" y="2852938"/>
            <a:ext cx="7200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/>
              <a:t>אלי </a:t>
            </a:r>
            <a:endParaRPr lang="he-IL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6372199" y="2924946"/>
            <a:ext cx="7200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/>
              <a:t>טלי</a:t>
            </a:r>
            <a:endParaRPr lang="he-IL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4788024" y="3789041"/>
            <a:ext cx="72008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יפית</a:t>
            </a:r>
            <a:endParaRPr lang="he-IL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1835696" y="3140970"/>
            <a:ext cx="7200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/>
              <a:t>טלי</a:t>
            </a:r>
            <a:endParaRPr lang="he-IL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539552" y="3140970"/>
            <a:ext cx="7200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/>
              <a:t>שרון</a:t>
            </a:r>
            <a:endParaRPr lang="he-IL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6372201" y="3861050"/>
            <a:ext cx="79208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/>
              <a:t>יסמין</a:t>
            </a:r>
            <a:endParaRPr lang="he-IL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2915817" y="3861049"/>
            <a:ext cx="72008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ארז</a:t>
            </a:r>
            <a:endParaRPr lang="he-IL" sz="2800" dirty="0"/>
          </a:p>
        </p:txBody>
      </p:sp>
      <p:sp>
        <p:nvSpPr>
          <p:cNvPr id="36" name="לב 35"/>
          <p:cNvSpPr/>
          <p:nvPr/>
        </p:nvSpPr>
        <p:spPr>
          <a:xfrm>
            <a:off x="6084168" y="1196752"/>
            <a:ext cx="360040" cy="288032"/>
          </a:xfrm>
          <a:prstGeom prst="hear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0" name="פיצוץ 1 39"/>
          <p:cNvSpPr/>
          <p:nvPr/>
        </p:nvSpPr>
        <p:spPr>
          <a:xfrm>
            <a:off x="2483768" y="5157192"/>
            <a:ext cx="1187625" cy="1080120"/>
          </a:xfrm>
          <a:prstGeom prst="irregularSeal1">
            <a:avLst/>
          </a:prstGeom>
          <a:solidFill>
            <a:srgbClr val="92D050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1" name="פיצוץ 1 40"/>
          <p:cNvSpPr/>
          <p:nvPr/>
        </p:nvSpPr>
        <p:spPr>
          <a:xfrm>
            <a:off x="3923929" y="5085184"/>
            <a:ext cx="1187625" cy="1080120"/>
          </a:xfrm>
          <a:prstGeom prst="irregularSeal1">
            <a:avLst/>
          </a:prstGeom>
          <a:solidFill>
            <a:srgbClr val="92D050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2" name="פיצוץ 1 41"/>
          <p:cNvSpPr/>
          <p:nvPr/>
        </p:nvSpPr>
        <p:spPr>
          <a:xfrm>
            <a:off x="5364088" y="5085184"/>
            <a:ext cx="1187625" cy="1080120"/>
          </a:xfrm>
          <a:prstGeom prst="irregularSeal1">
            <a:avLst/>
          </a:prstGeom>
          <a:solidFill>
            <a:srgbClr val="92D050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3" name="TextBox 42"/>
          <p:cNvSpPr txBox="1"/>
          <p:nvPr/>
        </p:nvSpPr>
        <p:spPr>
          <a:xfrm>
            <a:off x="5436096" y="5373218"/>
            <a:ext cx="7200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/>
              <a:t>ים</a:t>
            </a:r>
            <a:endParaRPr lang="he-IL" sz="2400" dirty="0"/>
          </a:p>
        </p:txBody>
      </p:sp>
      <p:sp>
        <p:nvSpPr>
          <p:cNvPr id="44" name="TextBox 43"/>
          <p:cNvSpPr txBox="1"/>
          <p:nvPr/>
        </p:nvSpPr>
        <p:spPr>
          <a:xfrm>
            <a:off x="4067944" y="5373218"/>
            <a:ext cx="7200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/>
              <a:t>סוף</a:t>
            </a:r>
            <a:endParaRPr lang="he-IL" sz="2400" dirty="0"/>
          </a:p>
        </p:txBody>
      </p:sp>
      <p:sp>
        <p:nvSpPr>
          <p:cNvPr id="45" name="TextBox 44"/>
          <p:cNvSpPr txBox="1"/>
          <p:nvPr/>
        </p:nvSpPr>
        <p:spPr>
          <a:xfrm>
            <a:off x="2555777" y="5445226"/>
            <a:ext cx="7200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/>
              <a:t>שי</a:t>
            </a:r>
            <a:endParaRPr lang="he-IL" sz="2400" dirty="0"/>
          </a:p>
        </p:txBody>
      </p:sp>
      <p:sp>
        <p:nvSpPr>
          <p:cNvPr id="47" name="חץ למטה 46"/>
          <p:cNvSpPr/>
          <p:nvPr/>
        </p:nvSpPr>
        <p:spPr>
          <a:xfrm>
            <a:off x="827584" y="2492896"/>
            <a:ext cx="288032" cy="504056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8" name="חץ למטה 47"/>
          <p:cNvSpPr/>
          <p:nvPr/>
        </p:nvSpPr>
        <p:spPr>
          <a:xfrm>
            <a:off x="7308305" y="2348880"/>
            <a:ext cx="360040" cy="1368152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9" name="חץ למטה 48"/>
          <p:cNvSpPr/>
          <p:nvPr/>
        </p:nvSpPr>
        <p:spPr>
          <a:xfrm>
            <a:off x="6156176" y="2492896"/>
            <a:ext cx="288032" cy="1296144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0" name="חץ למטה 49"/>
          <p:cNvSpPr/>
          <p:nvPr/>
        </p:nvSpPr>
        <p:spPr>
          <a:xfrm>
            <a:off x="7740352" y="2276872"/>
            <a:ext cx="288032" cy="504056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1" name="חץ למטה 50"/>
          <p:cNvSpPr/>
          <p:nvPr/>
        </p:nvSpPr>
        <p:spPr>
          <a:xfrm>
            <a:off x="6660232" y="2348880"/>
            <a:ext cx="288032" cy="504056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2" name="חץ למטה 51"/>
          <p:cNvSpPr/>
          <p:nvPr/>
        </p:nvSpPr>
        <p:spPr>
          <a:xfrm>
            <a:off x="5436096" y="2348880"/>
            <a:ext cx="288032" cy="504056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4" name="חץ למטה 53"/>
          <p:cNvSpPr/>
          <p:nvPr/>
        </p:nvSpPr>
        <p:spPr>
          <a:xfrm>
            <a:off x="2267745" y="2564904"/>
            <a:ext cx="288032" cy="504056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6" name="חץ למטה 55"/>
          <p:cNvSpPr/>
          <p:nvPr/>
        </p:nvSpPr>
        <p:spPr>
          <a:xfrm>
            <a:off x="5436096" y="4653136"/>
            <a:ext cx="288032" cy="504056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7" name="חץ למטה 56"/>
          <p:cNvSpPr/>
          <p:nvPr/>
        </p:nvSpPr>
        <p:spPr>
          <a:xfrm>
            <a:off x="4283968" y="4653136"/>
            <a:ext cx="288032" cy="504056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8" name="חץ למטה 57"/>
          <p:cNvSpPr/>
          <p:nvPr/>
        </p:nvSpPr>
        <p:spPr>
          <a:xfrm>
            <a:off x="3203848" y="4653136"/>
            <a:ext cx="288032" cy="504056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0" name="חץ מכופף למעלה 59"/>
          <p:cNvSpPr/>
          <p:nvPr/>
        </p:nvSpPr>
        <p:spPr>
          <a:xfrm rot="10800000">
            <a:off x="4716016" y="1844824"/>
            <a:ext cx="720080" cy="2016224"/>
          </a:xfrm>
          <a:prstGeom prst="bentUp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1" name="חץ מכופף למעלה 60"/>
          <p:cNvSpPr/>
          <p:nvPr/>
        </p:nvSpPr>
        <p:spPr>
          <a:xfrm rot="10800000" flipH="1">
            <a:off x="3131840" y="1844824"/>
            <a:ext cx="720080" cy="2016224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/>
      <p:bldP spid="12" grpId="0"/>
      <p:bldP spid="13" grpId="0"/>
      <p:bldP spid="14" grpId="0" animBg="1"/>
      <p:bldP spid="17" grpId="0" animBg="1"/>
      <p:bldP spid="18" grpId="0" animBg="1"/>
      <p:bldP spid="19" grpId="0" animBg="1"/>
      <p:bldP spid="25" grpId="0" animBg="1"/>
      <p:bldP spid="26" grpId="0" animBg="1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43" grpId="0"/>
      <p:bldP spid="44" grpId="0"/>
      <p:bldP spid="45" grpId="0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4" grpId="0" animBg="1"/>
      <p:bldP spid="56" grpId="0" animBg="1"/>
      <p:bldP spid="57" grpId="0" animBg="1"/>
      <p:bldP spid="58" grpId="0" animBg="1"/>
      <p:bldP spid="60" grpId="0" animBg="1"/>
      <p:bldP spid="6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5076057" y="0"/>
            <a:ext cx="343487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הולדתי</a:t>
            </a:r>
            <a:endParaRPr lang="he-IL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11960" y="1124746"/>
            <a:ext cx="4248471" cy="44012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 smtClean="0"/>
              <a:t>נולדתי במדינת עיראק בעיר בגדד,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he-IL" sz="4000" dirty="0" smtClean="0"/>
              <a:t>בשנת 1943. </a:t>
            </a:r>
          </a:p>
          <a:p>
            <a:r>
              <a:rPr lang="he-IL" sz="4000" dirty="0" smtClean="0"/>
              <a:t>לצערי, אין לי זיכרונות משנותיי  הראשונות.</a:t>
            </a:r>
          </a:p>
          <a:p>
            <a:r>
              <a:rPr lang="he-IL" sz="4000" dirty="0" smtClean="0"/>
              <a:t> בביתי דברנו בשפה הערבית.</a:t>
            </a:r>
            <a:endParaRPr lang="he-IL" sz="4000" dirty="0"/>
          </a:p>
        </p:txBody>
      </p:sp>
      <p:pic>
        <p:nvPicPr>
          <p:cNvPr id="4" name="תמונה 3" descr="סבתא עדה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3" y="620688"/>
            <a:ext cx="4053847" cy="5264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9873" y="980730"/>
            <a:ext cx="5112567" cy="56323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 smtClean="0"/>
              <a:t>בעיראק היו פוגרומים נגד היהודים.</a:t>
            </a:r>
          </a:p>
          <a:p>
            <a:r>
              <a:rPr lang="he-IL" sz="4000" dirty="0" smtClean="0"/>
              <a:t>שליחים מהארץ שכנעו את היהודים לעלות לארץ.</a:t>
            </a:r>
          </a:p>
          <a:p>
            <a:r>
              <a:rPr lang="he-IL" sz="4000" dirty="0" smtClean="0"/>
              <a:t>הקהילה היהודית החליטה לעלות לארץ ולוותר על האזרחות העיראקית ועל כל הרכוש הרב שהיה לנו, היהודים.</a:t>
            </a:r>
          </a:p>
        </p:txBody>
      </p:sp>
      <p:sp>
        <p:nvSpPr>
          <p:cNvPr id="3" name="מלבן 2"/>
          <p:cNvSpPr/>
          <p:nvPr/>
        </p:nvSpPr>
        <p:spPr>
          <a:xfrm>
            <a:off x="1547665" y="0"/>
            <a:ext cx="696326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הסיבה לעלייה לארץ</a:t>
            </a:r>
            <a:endParaRPr lang="he-IL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תמונה 3" descr="מפת עיראק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9" y="1268762"/>
            <a:ext cx="3144762" cy="2801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חץ למטה 7"/>
          <p:cNvSpPr/>
          <p:nvPr/>
        </p:nvSpPr>
        <p:spPr>
          <a:xfrm rot="2528621">
            <a:off x="1412961" y="3518956"/>
            <a:ext cx="432047" cy="15395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1" y="4869160"/>
            <a:ext cx="214586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e-IL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עליתי לארץ מבגדאד</a:t>
            </a:r>
            <a:endParaRPr lang="he-IL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1124744"/>
            <a:ext cx="5760640" cy="50167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 smtClean="0"/>
              <a:t>עלינו לארץ במבצע "עזרה ונחמיה'</a:t>
            </a:r>
            <a:r>
              <a:rPr lang="en-US" sz="4000" dirty="0" smtClean="0"/>
              <a:t>'</a:t>
            </a:r>
            <a:r>
              <a:rPr lang="he-IL" sz="4000" dirty="0" smtClean="0"/>
              <a:t>,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he-IL" sz="4000" dirty="0" smtClean="0"/>
              <a:t>בשנת 1951. הייתי בת 7</a:t>
            </a:r>
            <a:r>
              <a:rPr lang="he-IL" sz="2800" dirty="0" smtClean="0"/>
              <a:t>1/2</a:t>
            </a:r>
            <a:r>
              <a:rPr lang="he-IL" sz="4000" dirty="0" smtClean="0"/>
              <a:t> </a:t>
            </a:r>
            <a:r>
              <a:rPr lang="en-US" sz="4000" dirty="0" smtClean="0"/>
              <a:t>.</a:t>
            </a:r>
            <a:br>
              <a:rPr lang="en-US" sz="4000" dirty="0" smtClean="0"/>
            </a:br>
            <a:r>
              <a:rPr lang="he-IL" sz="4000" dirty="0" smtClean="0"/>
              <a:t>עלינו דרך האוויר לשער </a:t>
            </a:r>
          </a:p>
          <a:p>
            <a:r>
              <a:rPr lang="he-IL" sz="4000" dirty="0" smtClean="0"/>
              <a:t>העלייה בעתלית .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he-IL" sz="4000" dirty="0" smtClean="0"/>
              <a:t>שהינו שם 3 שבועות. גרנו במעברות. היה חורף קשה. האוהלים עפו ברוח...</a:t>
            </a:r>
            <a:endParaRPr lang="he-IL" sz="4000" dirty="0"/>
          </a:p>
        </p:txBody>
      </p:sp>
      <p:sp>
        <p:nvSpPr>
          <p:cNvPr id="3" name="מלבן 2"/>
          <p:cNvSpPr/>
          <p:nvPr/>
        </p:nvSpPr>
        <p:spPr>
          <a:xfrm>
            <a:off x="1259632" y="0"/>
            <a:ext cx="68804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e-IL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הקליטה בארץ בשנות ה-50</a:t>
            </a:r>
            <a:endParaRPr lang="he-IL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תמונה 3" descr="משפחת סחייק.jpg"/>
          <p:cNvPicPr>
            <a:picLocks noChangeAspect="1"/>
          </p:cNvPicPr>
          <p:nvPr/>
        </p:nvPicPr>
        <p:blipFill>
          <a:blip r:embed="rId2" cstate="print"/>
          <a:srcRect l="2293" b="4204"/>
          <a:stretch>
            <a:fillRect/>
          </a:stretch>
        </p:blipFill>
        <p:spPr>
          <a:xfrm>
            <a:off x="251520" y="1052736"/>
            <a:ext cx="3068952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תמונה 4" descr="מעברות.jpg"/>
          <p:cNvPicPr>
            <a:picLocks noChangeAspect="1"/>
          </p:cNvPicPr>
          <p:nvPr/>
        </p:nvPicPr>
        <p:blipFill>
          <a:blip r:embed="rId3" cstate="print"/>
          <a:srcRect l="37904" t="939" b="9858"/>
          <a:stretch>
            <a:fillRect/>
          </a:stretch>
        </p:blipFill>
        <p:spPr>
          <a:xfrm rot="20581582">
            <a:off x="2186883" y="4967209"/>
            <a:ext cx="1720907" cy="1676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196754"/>
            <a:ext cx="7560840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 smtClean="0"/>
              <a:t>להורי היה קשה מאוד להסתגל לחיים בארץ. בעיראק לאבא היה תפקיד מכובד מאוד. ההורים לא ידעו את השפה וכבודם נפגע.</a:t>
            </a:r>
            <a:endParaRPr lang="he-IL" sz="4000" dirty="0"/>
          </a:p>
        </p:txBody>
      </p:sp>
      <p:sp>
        <p:nvSpPr>
          <p:cNvPr id="3" name="מלבן 2"/>
          <p:cNvSpPr/>
          <p:nvPr/>
        </p:nvSpPr>
        <p:spPr>
          <a:xfrm>
            <a:off x="2622137" y="0"/>
            <a:ext cx="56044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e-IL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קשיי  קליטה בארץ....</a:t>
            </a:r>
            <a:endParaRPr lang="he-IL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תמונה 3" descr="17.jpg"/>
          <p:cNvPicPr>
            <a:picLocks noChangeAspect="1"/>
          </p:cNvPicPr>
          <p:nvPr/>
        </p:nvPicPr>
        <p:blipFill>
          <a:blip r:embed="rId2" cstate="print"/>
          <a:srcRect l="2842" b="3498"/>
          <a:stretch>
            <a:fillRect/>
          </a:stretch>
        </p:blipFill>
        <p:spPr>
          <a:xfrm>
            <a:off x="1547665" y="3140968"/>
            <a:ext cx="4922895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908721"/>
            <a:ext cx="7992888" cy="29238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dirty="0" smtClean="0"/>
              <a:t>משפחת אמי, שגרו בארץ מזה מספר שנים אספו אותנו אליהם בתל אביב, גרנו אתם כשנה.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he-IL" sz="3600" dirty="0" smtClean="0"/>
              <a:t>בתקופה הזאת הלכתי לבית ספר לכיתה ב'.היות ולא ידעתי את השפה,התלמידים היו צוחקים עלי.</a:t>
            </a:r>
          </a:p>
          <a:p>
            <a:r>
              <a:rPr lang="he-IL" sz="4000" b="1" dirty="0" smtClean="0">
                <a:solidFill>
                  <a:schemeClr val="accent1">
                    <a:lumMod val="75000"/>
                  </a:schemeClr>
                </a:solidFill>
              </a:rPr>
              <a:t>תוך שלושה חדשים שלטתי בשפה העברית!</a:t>
            </a:r>
            <a:endParaRPr lang="he-IL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4327545" y="0"/>
            <a:ext cx="43717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e-IL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הקליטה בארץ....</a:t>
            </a:r>
            <a:endParaRPr lang="he-IL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תמונה 3" descr="מטוס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3" y="3789040"/>
            <a:ext cx="38100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49290" y="188640"/>
            <a:ext cx="90380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e-IL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החיים </a:t>
            </a:r>
            <a:r>
              <a:rPr lang="he-IL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בארץ בשנות ה- 60,50, 70...</a:t>
            </a:r>
            <a:endParaRPr lang="he-IL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1052737"/>
            <a:ext cx="7416824" cy="489364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 smtClean="0"/>
              <a:t>גדלתי בעיר רמת-גן,למדתי בבית הספר 'יהלום' עם הילדים של ראש עירית רמת-גן.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he-IL" sz="4000" dirty="0" smtClean="0"/>
              <a:t>בהמשך, למדתי  בתיכון 'דביר'.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he-IL" sz="4000" dirty="0" smtClean="0"/>
              <a:t>הייתי בתנועת "הנוער העובד".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he-IL" sz="4000" dirty="0" smtClean="0"/>
              <a:t>בקיץ יצאנו למחנות עבודה בקיבוצים ללא תשלום היות ועבדנו 4 שעות ביום.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he-IL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683568" y="0"/>
            <a:ext cx="81724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e-IL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החיים בארץ בשנות ה-60, 70....</a:t>
            </a:r>
            <a:endParaRPr lang="he-IL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9871" y="1052737"/>
            <a:ext cx="4896544" cy="41549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400" dirty="0" smtClean="0"/>
              <a:t>במסגרת תנועת הנוער בקרתי  בקיבוצים רבים וחוויתי חוויות נהדרות. </a:t>
            </a:r>
          </a:p>
          <a:p>
            <a:r>
              <a:rPr lang="he-IL" sz="4400" dirty="0" smtClean="0"/>
              <a:t>זכור לי כי ביום העצמאות  נהגנו לצעוד ברחובות מטעם התנועה. </a:t>
            </a:r>
          </a:p>
        </p:txBody>
      </p:sp>
      <p:pic>
        <p:nvPicPr>
          <p:cNvPr id="5" name="תמונה 4" descr="פורים-עדה.jpg"/>
          <p:cNvPicPr>
            <a:picLocks noChangeAspect="1"/>
          </p:cNvPicPr>
          <p:nvPr/>
        </p:nvPicPr>
        <p:blipFill>
          <a:blip r:embed="rId2" cstate="print"/>
          <a:srcRect l="2445" t="1663" b="5566"/>
          <a:stretch>
            <a:fillRect/>
          </a:stretch>
        </p:blipFill>
        <p:spPr>
          <a:xfrm>
            <a:off x="467544" y="980728"/>
            <a:ext cx="2873015" cy="5544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חלון">
  <a:themeElements>
    <a:clrScheme name="חלון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חלון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חלון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333</TotalTime>
  <Words>465</Words>
  <Application>Microsoft Office PowerPoint</Application>
  <PresentationFormat>‫הצגה על המסך (4:3)</PresentationFormat>
  <Paragraphs>59</Paragraphs>
  <Slides>18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18</vt:i4>
      </vt:variant>
    </vt:vector>
  </HeadingPairs>
  <TitlesOfParts>
    <vt:vector size="25" baseType="lpstr">
      <vt:lpstr>Arial</vt:lpstr>
      <vt:lpstr>Calibri</vt:lpstr>
      <vt:lpstr>Century Schoolbook</vt:lpstr>
      <vt:lpstr>Times New Roman</vt:lpstr>
      <vt:lpstr>Wingdings</vt:lpstr>
      <vt:lpstr>Wingdings 2</vt:lpstr>
      <vt:lpstr>חלון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>ness-matach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winxppro</dc:creator>
  <cp:lastModifiedBy>Tami</cp:lastModifiedBy>
  <cp:revision>59</cp:revision>
  <dcterms:created xsi:type="dcterms:W3CDTF">2010-12-12T08:47:11Z</dcterms:created>
  <dcterms:modified xsi:type="dcterms:W3CDTF">2021-01-11T12:10:43Z</dcterms:modified>
</cp:coreProperties>
</file>