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22"/>
  </p:notesMasterIdLst>
  <p:sldIdLst>
    <p:sldId id="280" r:id="rId2"/>
    <p:sldId id="256" r:id="rId3"/>
    <p:sldId id="257" r:id="rId4"/>
    <p:sldId id="258" r:id="rId5"/>
    <p:sldId id="259" r:id="rId6"/>
    <p:sldId id="260" r:id="rId7"/>
    <p:sldId id="261" r:id="rId8"/>
    <p:sldId id="264" r:id="rId9"/>
    <p:sldId id="271" r:id="rId10"/>
    <p:sldId id="268" r:id="rId11"/>
    <p:sldId id="267" r:id="rId12"/>
    <p:sldId id="269" r:id="rId13"/>
    <p:sldId id="270" r:id="rId14"/>
    <p:sldId id="273" r:id="rId15"/>
    <p:sldId id="278" r:id="rId16"/>
    <p:sldId id="276" r:id="rId17"/>
    <p:sldId id="274" r:id="rId18"/>
    <p:sldId id="275" r:id="rId19"/>
    <p:sldId id="272" r:id="rId20"/>
    <p:sldId id="279" r:id="rId21"/>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showGuides="1">
      <p:cViewPr varScale="1">
        <p:scale>
          <a:sx n="65" d="100"/>
          <a:sy n="65" d="100"/>
        </p:scale>
        <p:origin x="1320" y="4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dirty="0"/>
          </a:p>
        </p:txBody>
      </p:sp>
      <p:sp>
        <p:nvSpPr>
          <p:cNvPr id="3" name="מציין מיקום של תאריך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1187C905-F0CC-4F26-AAAC-A40066B865D0}" type="datetimeFigureOut">
              <a:rPr lang="he-IL" smtClean="0"/>
              <a:t>ט'/אייר/תש"ף</a:t>
            </a:fld>
            <a:endParaRPr lang="he-IL" dirty="0"/>
          </a:p>
        </p:txBody>
      </p:sp>
      <p:sp>
        <p:nvSpPr>
          <p:cNvPr id="4" name="מציין מיקום של תמונת שקופית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he-IL" dirty="0"/>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6" name="מציין מיקום של כותרת תחתונה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dirty="0"/>
          </a:p>
        </p:txBody>
      </p:sp>
      <p:sp>
        <p:nvSpPr>
          <p:cNvPr id="7" name="מציין מיקום של מספר שקופית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896B44D7-C229-45F2-8E94-B111C8E789E1}" type="slidenum">
              <a:rPr lang="he-IL" smtClean="0"/>
              <a:t>‹#›</a:t>
            </a:fld>
            <a:endParaRPr lang="he-IL" dirty="0"/>
          </a:p>
        </p:txBody>
      </p:sp>
    </p:spTree>
    <p:extLst>
      <p:ext uri="{BB962C8B-B14F-4D97-AF65-F5344CB8AC3E}">
        <p14:creationId xmlns:p14="http://schemas.microsoft.com/office/powerpoint/2010/main" val="186220812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896B44D7-C229-45F2-8E94-B111C8E789E1}" type="slidenum">
              <a:rPr lang="he-IL" smtClean="0"/>
              <a:t>3</a:t>
            </a:fld>
            <a:endParaRPr lang="he-IL" dirty="0"/>
          </a:p>
        </p:txBody>
      </p:sp>
    </p:spTree>
    <p:extLst>
      <p:ext uri="{BB962C8B-B14F-4D97-AF65-F5344CB8AC3E}">
        <p14:creationId xmlns:p14="http://schemas.microsoft.com/office/powerpoint/2010/main" val="461975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896B44D7-C229-45F2-8E94-B111C8E789E1}" type="slidenum">
              <a:rPr lang="he-IL" smtClean="0"/>
              <a:t>7</a:t>
            </a:fld>
            <a:endParaRPr lang="he-IL" dirty="0"/>
          </a:p>
        </p:txBody>
      </p:sp>
    </p:spTree>
    <p:extLst>
      <p:ext uri="{BB962C8B-B14F-4D97-AF65-F5344CB8AC3E}">
        <p14:creationId xmlns:p14="http://schemas.microsoft.com/office/powerpoint/2010/main" val="27172463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he-IL" smtClean="0"/>
              <a:t>לחץ כדי לערוך סגנון כותרת של תבנית בסיס</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830276FC-E108-45D7-824C-F30061E4DF02}" type="datetimeFigureOut">
              <a:rPr lang="he-IL" smtClean="0"/>
              <a:t>ט'/אייר/תש"ף</a:t>
            </a:fld>
            <a:endParaRPr lang="he-IL" dirty="0"/>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he-IL" dirty="0"/>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1A619672-FF56-434D-8008-CEF899B07E8C}" type="slidenum">
              <a:rPr lang="he-IL" smtClean="0"/>
              <a:t>‹#›</a:t>
            </a:fld>
            <a:endParaRPr lang="he-IL" dirty="0"/>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a:p>
        </p:txBody>
      </p:sp>
      <p:sp>
        <p:nvSpPr>
          <p:cNvPr id="3" name="Vertical Text Placeholder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Date Placeholder 3"/>
          <p:cNvSpPr>
            <a:spLocks noGrp="1"/>
          </p:cNvSpPr>
          <p:nvPr>
            <p:ph type="dt" sz="half" idx="10"/>
          </p:nvPr>
        </p:nvSpPr>
        <p:spPr/>
        <p:txBody>
          <a:bodyPr/>
          <a:lstStyle/>
          <a:p>
            <a:fld id="{830276FC-E108-45D7-824C-F30061E4DF02}" type="datetimeFigureOut">
              <a:rPr lang="he-IL" smtClean="0"/>
              <a:t>ט'/אייר/תש"ף</a:t>
            </a:fld>
            <a:endParaRPr lang="he-IL" dirty="0"/>
          </a:p>
        </p:txBody>
      </p:sp>
      <p:sp>
        <p:nvSpPr>
          <p:cNvPr id="5" name="Footer Placeholder 4"/>
          <p:cNvSpPr>
            <a:spLocks noGrp="1"/>
          </p:cNvSpPr>
          <p:nvPr>
            <p:ph type="ftr" sz="quarter" idx="11"/>
          </p:nvPr>
        </p:nvSpPr>
        <p:spPr/>
        <p:txBody>
          <a:bodyPr/>
          <a:lstStyle/>
          <a:p>
            <a:endParaRPr lang="he-IL" dirty="0"/>
          </a:p>
        </p:txBody>
      </p:sp>
      <p:sp>
        <p:nvSpPr>
          <p:cNvPr id="6" name="Slide Number Placeholder 5"/>
          <p:cNvSpPr>
            <a:spLocks noGrp="1"/>
          </p:cNvSpPr>
          <p:nvPr>
            <p:ph type="sldNum" sz="quarter" idx="12"/>
          </p:nvPr>
        </p:nvSpPr>
        <p:spPr/>
        <p:txBody>
          <a:bodyPr/>
          <a:lstStyle/>
          <a:p>
            <a:fld id="{1A619672-FF56-434D-8008-CEF899B07E8C}" type="slidenum">
              <a:rPr lang="he-IL" smtClean="0"/>
              <a:t>‹#›</a:t>
            </a:fld>
            <a:endParaRPr lang="he-IL"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he-IL" smtClean="0"/>
              <a:t>לחץ כדי לערוך סגנון כותרת של תבנית בסיס</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Date Placeholder 3"/>
          <p:cNvSpPr>
            <a:spLocks noGrp="1"/>
          </p:cNvSpPr>
          <p:nvPr>
            <p:ph type="dt" sz="half" idx="10"/>
          </p:nvPr>
        </p:nvSpPr>
        <p:spPr/>
        <p:txBody>
          <a:bodyPr/>
          <a:lstStyle/>
          <a:p>
            <a:fld id="{830276FC-E108-45D7-824C-F30061E4DF02}" type="datetimeFigureOut">
              <a:rPr lang="he-IL" smtClean="0"/>
              <a:t>ט'/אייר/תש"ף</a:t>
            </a:fld>
            <a:endParaRPr lang="he-IL" dirty="0"/>
          </a:p>
        </p:txBody>
      </p:sp>
      <p:sp>
        <p:nvSpPr>
          <p:cNvPr id="5" name="Footer Placeholder 4"/>
          <p:cNvSpPr>
            <a:spLocks noGrp="1"/>
          </p:cNvSpPr>
          <p:nvPr>
            <p:ph type="ftr" sz="quarter" idx="11"/>
          </p:nvPr>
        </p:nvSpPr>
        <p:spPr/>
        <p:txBody>
          <a:bodyPr/>
          <a:lstStyle/>
          <a:p>
            <a:endParaRPr lang="he-IL" dirty="0"/>
          </a:p>
        </p:txBody>
      </p:sp>
      <p:sp>
        <p:nvSpPr>
          <p:cNvPr id="6" name="Slide Number Placeholder 5"/>
          <p:cNvSpPr>
            <a:spLocks noGrp="1"/>
          </p:cNvSpPr>
          <p:nvPr>
            <p:ph type="sldNum" sz="quarter" idx="12"/>
          </p:nvPr>
        </p:nvSpPr>
        <p:spPr/>
        <p:txBody>
          <a:bodyPr/>
          <a:lstStyle/>
          <a:p>
            <a:fld id="{1A619672-FF56-434D-8008-CEF899B07E8C}" type="slidenum">
              <a:rPr lang="he-IL" smtClean="0"/>
              <a:t>‹#›</a:t>
            </a:fld>
            <a:endParaRPr lang="he-IL"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a:p>
        </p:txBody>
      </p:sp>
      <p:sp>
        <p:nvSpPr>
          <p:cNvPr id="3" name="Content Placeholder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830276FC-E108-45D7-824C-F30061E4DF02}" type="datetimeFigureOut">
              <a:rPr lang="he-IL" smtClean="0"/>
              <a:t>ט'/אייר/תש"ף</a:t>
            </a:fld>
            <a:endParaRPr lang="he-IL" dirty="0"/>
          </a:p>
        </p:txBody>
      </p:sp>
      <p:sp>
        <p:nvSpPr>
          <p:cNvPr id="5" name="Footer Placeholder 4"/>
          <p:cNvSpPr>
            <a:spLocks noGrp="1"/>
          </p:cNvSpPr>
          <p:nvPr>
            <p:ph type="ftr" sz="quarter" idx="11"/>
          </p:nvPr>
        </p:nvSpPr>
        <p:spPr/>
        <p:txBody>
          <a:bodyPr/>
          <a:lstStyle/>
          <a:p>
            <a:endParaRPr lang="he-IL" dirty="0"/>
          </a:p>
        </p:txBody>
      </p:sp>
      <p:sp>
        <p:nvSpPr>
          <p:cNvPr id="6" name="Slide Number Placeholder 5"/>
          <p:cNvSpPr>
            <a:spLocks noGrp="1"/>
          </p:cNvSpPr>
          <p:nvPr>
            <p:ph type="sldNum" sz="quarter" idx="12"/>
          </p:nvPr>
        </p:nvSpPr>
        <p:spPr/>
        <p:txBody>
          <a:bodyPr/>
          <a:lstStyle/>
          <a:p>
            <a:fld id="{1A619672-FF56-434D-8008-CEF899B07E8C}" type="slidenum">
              <a:rPr lang="he-IL" smtClean="0"/>
              <a:t>‹#›</a:t>
            </a:fld>
            <a:endParaRPr lang="he-IL"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Date Placeholder 3"/>
          <p:cNvSpPr>
            <a:spLocks noGrp="1"/>
          </p:cNvSpPr>
          <p:nvPr>
            <p:ph type="dt" sz="half" idx="10"/>
          </p:nvPr>
        </p:nvSpPr>
        <p:spPr/>
        <p:txBody>
          <a:bodyPr/>
          <a:lstStyle/>
          <a:p>
            <a:fld id="{830276FC-E108-45D7-824C-F30061E4DF02}" type="datetimeFigureOut">
              <a:rPr lang="he-IL" smtClean="0"/>
              <a:t>ט'/אייר/תש"ף</a:t>
            </a:fld>
            <a:endParaRPr lang="he-IL" dirty="0"/>
          </a:p>
        </p:txBody>
      </p:sp>
      <p:sp>
        <p:nvSpPr>
          <p:cNvPr id="5" name="Footer Placeholder 4"/>
          <p:cNvSpPr>
            <a:spLocks noGrp="1"/>
          </p:cNvSpPr>
          <p:nvPr>
            <p:ph type="ftr" sz="quarter" idx="11"/>
          </p:nvPr>
        </p:nvSpPr>
        <p:spPr/>
        <p:txBody>
          <a:bodyPr/>
          <a:lstStyle/>
          <a:p>
            <a:endParaRPr lang="he-IL" dirty="0"/>
          </a:p>
        </p:txBody>
      </p:sp>
      <p:sp>
        <p:nvSpPr>
          <p:cNvPr id="6" name="Slide Number Placeholder 5"/>
          <p:cNvSpPr>
            <a:spLocks noGrp="1"/>
          </p:cNvSpPr>
          <p:nvPr>
            <p:ph type="sldNum" sz="quarter" idx="12"/>
          </p:nvPr>
        </p:nvSpPr>
        <p:spPr/>
        <p:txBody>
          <a:bodyPr/>
          <a:lstStyle/>
          <a:p>
            <a:fld id="{1A619672-FF56-434D-8008-CEF899B07E8C}" type="slidenum">
              <a:rPr lang="he-IL" smtClean="0"/>
              <a:t>‹#›</a:t>
            </a:fld>
            <a:endParaRPr lang="he-IL"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a:p>
        </p:txBody>
      </p:sp>
      <p:sp>
        <p:nvSpPr>
          <p:cNvPr id="5" name="Date Placeholder 4"/>
          <p:cNvSpPr>
            <a:spLocks noGrp="1"/>
          </p:cNvSpPr>
          <p:nvPr>
            <p:ph type="dt" sz="half" idx="10"/>
          </p:nvPr>
        </p:nvSpPr>
        <p:spPr/>
        <p:txBody>
          <a:bodyPr/>
          <a:lstStyle/>
          <a:p>
            <a:fld id="{830276FC-E108-45D7-824C-F30061E4DF02}" type="datetimeFigureOut">
              <a:rPr lang="he-IL" smtClean="0"/>
              <a:t>ט'/אייר/תש"ף</a:t>
            </a:fld>
            <a:endParaRPr lang="he-IL" dirty="0"/>
          </a:p>
        </p:txBody>
      </p:sp>
      <p:sp>
        <p:nvSpPr>
          <p:cNvPr id="6" name="Footer Placeholder 5"/>
          <p:cNvSpPr>
            <a:spLocks noGrp="1"/>
          </p:cNvSpPr>
          <p:nvPr>
            <p:ph type="ftr" sz="quarter" idx="11"/>
          </p:nvPr>
        </p:nvSpPr>
        <p:spPr/>
        <p:txBody>
          <a:bodyPr/>
          <a:lstStyle/>
          <a:p>
            <a:endParaRPr lang="he-IL" dirty="0"/>
          </a:p>
        </p:txBody>
      </p:sp>
      <p:sp>
        <p:nvSpPr>
          <p:cNvPr id="7" name="Slide Number Placeholder 6"/>
          <p:cNvSpPr>
            <a:spLocks noGrp="1"/>
          </p:cNvSpPr>
          <p:nvPr>
            <p:ph type="sldNum" sz="quarter" idx="12"/>
          </p:nvPr>
        </p:nvSpPr>
        <p:spPr/>
        <p:txBody>
          <a:bodyPr/>
          <a:lstStyle/>
          <a:p>
            <a:fld id="{1A619672-FF56-434D-8008-CEF899B07E8C}" type="slidenum">
              <a:rPr lang="he-IL" smtClean="0"/>
              <a:t>‹#›</a:t>
            </a:fld>
            <a:endParaRPr lang="he-IL" dirty="0"/>
          </a:p>
        </p:txBody>
      </p:sp>
      <p:sp>
        <p:nvSpPr>
          <p:cNvPr id="9" name="Content Placeholder 8"/>
          <p:cNvSpPr>
            <a:spLocks noGrp="1"/>
          </p:cNvSpPr>
          <p:nvPr>
            <p:ph sz="quarter" idx="13"/>
          </p:nvPr>
        </p:nvSpPr>
        <p:spPr>
          <a:xfrm>
            <a:off x="1042416" y="2313432"/>
            <a:ext cx="3419856" cy="349300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e-IL" smtClean="0"/>
              <a:t>לחץ כדי לערוך סגנון כותרת של תבנית בסיס</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7" name="Date Placeholder 6"/>
          <p:cNvSpPr>
            <a:spLocks noGrp="1"/>
          </p:cNvSpPr>
          <p:nvPr>
            <p:ph type="dt" sz="half" idx="10"/>
          </p:nvPr>
        </p:nvSpPr>
        <p:spPr/>
        <p:txBody>
          <a:bodyPr/>
          <a:lstStyle/>
          <a:p>
            <a:fld id="{830276FC-E108-45D7-824C-F30061E4DF02}" type="datetimeFigureOut">
              <a:rPr lang="he-IL" smtClean="0"/>
              <a:t>ט'/אייר/תש"ף</a:t>
            </a:fld>
            <a:endParaRPr lang="he-IL" dirty="0"/>
          </a:p>
        </p:txBody>
      </p:sp>
      <p:sp>
        <p:nvSpPr>
          <p:cNvPr id="8" name="Footer Placeholder 7"/>
          <p:cNvSpPr>
            <a:spLocks noGrp="1"/>
          </p:cNvSpPr>
          <p:nvPr>
            <p:ph type="ftr" sz="quarter" idx="11"/>
          </p:nvPr>
        </p:nvSpPr>
        <p:spPr/>
        <p:txBody>
          <a:bodyPr/>
          <a:lstStyle/>
          <a:p>
            <a:endParaRPr lang="he-IL" dirty="0"/>
          </a:p>
        </p:txBody>
      </p:sp>
      <p:sp>
        <p:nvSpPr>
          <p:cNvPr id="9" name="Slide Number Placeholder 8"/>
          <p:cNvSpPr>
            <a:spLocks noGrp="1"/>
          </p:cNvSpPr>
          <p:nvPr>
            <p:ph type="sldNum" sz="quarter" idx="12"/>
          </p:nvPr>
        </p:nvSpPr>
        <p:spPr/>
        <p:txBody>
          <a:bodyPr/>
          <a:lstStyle/>
          <a:p>
            <a:fld id="{1A619672-FF56-434D-8008-CEF899B07E8C}" type="slidenum">
              <a:rPr lang="he-IL" smtClean="0"/>
              <a:t>‹#›</a:t>
            </a:fld>
            <a:endParaRPr lang="he-IL"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a:p>
        </p:txBody>
      </p:sp>
      <p:sp>
        <p:nvSpPr>
          <p:cNvPr id="3" name="Date Placeholder 2"/>
          <p:cNvSpPr>
            <a:spLocks noGrp="1"/>
          </p:cNvSpPr>
          <p:nvPr>
            <p:ph type="dt" sz="half" idx="10"/>
          </p:nvPr>
        </p:nvSpPr>
        <p:spPr/>
        <p:txBody>
          <a:bodyPr/>
          <a:lstStyle/>
          <a:p>
            <a:fld id="{830276FC-E108-45D7-824C-F30061E4DF02}" type="datetimeFigureOut">
              <a:rPr lang="he-IL" smtClean="0"/>
              <a:t>ט'/אייר/תש"ף</a:t>
            </a:fld>
            <a:endParaRPr lang="he-IL" dirty="0"/>
          </a:p>
        </p:txBody>
      </p:sp>
      <p:sp>
        <p:nvSpPr>
          <p:cNvPr id="4" name="Footer Placeholder 3"/>
          <p:cNvSpPr>
            <a:spLocks noGrp="1"/>
          </p:cNvSpPr>
          <p:nvPr>
            <p:ph type="ftr" sz="quarter" idx="11"/>
          </p:nvPr>
        </p:nvSpPr>
        <p:spPr/>
        <p:txBody>
          <a:bodyPr/>
          <a:lstStyle/>
          <a:p>
            <a:endParaRPr lang="he-IL" dirty="0"/>
          </a:p>
        </p:txBody>
      </p:sp>
      <p:sp>
        <p:nvSpPr>
          <p:cNvPr id="5" name="Slide Number Placeholder 4"/>
          <p:cNvSpPr>
            <a:spLocks noGrp="1"/>
          </p:cNvSpPr>
          <p:nvPr>
            <p:ph type="sldNum" sz="quarter" idx="12"/>
          </p:nvPr>
        </p:nvSpPr>
        <p:spPr/>
        <p:txBody>
          <a:bodyPr/>
          <a:lstStyle/>
          <a:p>
            <a:fld id="{1A619672-FF56-434D-8008-CEF899B07E8C}" type="slidenum">
              <a:rPr lang="he-IL" smtClean="0"/>
              <a:t>‹#›</a:t>
            </a:fld>
            <a:endParaRPr lang="he-IL"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0276FC-E108-45D7-824C-F30061E4DF02}" type="datetimeFigureOut">
              <a:rPr lang="he-IL" smtClean="0"/>
              <a:t>ט'/אייר/תש"ף</a:t>
            </a:fld>
            <a:endParaRPr lang="he-IL" dirty="0"/>
          </a:p>
        </p:txBody>
      </p:sp>
      <p:sp>
        <p:nvSpPr>
          <p:cNvPr id="3" name="Footer Placeholder 2"/>
          <p:cNvSpPr>
            <a:spLocks noGrp="1"/>
          </p:cNvSpPr>
          <p:nvPr>
            <p:ph type="ftr" sz="quarter" idx="11"/>
          </p:nvPr>
        </p:nvSpPr>
        <p:spPr/>
        <p:txBody>
          <a:bodyPr/>
          <a:lstStyle/>
          <a:p>
            <a:endParaRPr lang="he-IL" dirty="0"/>
          </a:p>
        </p:txBody>
      </p:sp>
      <p:sp>
        <p:nvSpPr>
          <p:cNvPr id="4" name="Slide Number Placeholder 3"/>
          <p:cNvSpPr>
            <a:spLocks noGrp="1"/>
          </p:cNvSpPr>
          <p:nvPr>
            <p:ph type="sldNum" sz="quarter" idx="12"/>
          </p:nvPr>
        </p:nvSpPr>
        <p:spPr/>
        <p:txBody>
          <a:bodyPr/>
          <a:lstStyle/>
          <a:p>
            <a:fld id="{1A619672-FF56-434D-8008-CEF899B07E8C}" type="slidenum">
              <a:rPr lang="he-IL" smtClean="0"/>
              <a:t>‹#›</a:t>
            </a:fld>
            <a:endParaRPr lang="he-IL"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תוכן עם כיתוב">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830276FC-E108-45D7-824C-F30061E4DF02}" type="datetimeFigureOut">
              <a:rPr lang="he-IL" smtClean="0"/>
              <a:t>ט'/אייר/תש"ף</a:t>
            </a:fld>
            <a:endParaRPr lang="he-IL" dirty="0"/>
          </a:p>
        </p:txBody>
      </p:sp>
      <p:sp>
        <p:nvSpPr>
          <p:cNvPr id="7" name="Slide Number Placeholder 6"/>
          <p:cNvSpPr>
            <a:spLocks noGrp="1"/>
          </p:cNvSpPr>
          <p:nvPr>
            <p:ph type="sldNum" sz="quarter" idx="12"/>
          </p:nvPr>
        </p:nvSpPr>
        <p:spPr/>
        <p:txBody>
          <a:bodyPr/>
          <a:lstStyle/>
          <a:p>
            <a:fld id="{1A619672-FF56-434D-8008-CEF899B07E8C}" type="slidenum">
              <a:rPr lang="he-IL" smtClean="0"/>
              <a:t>‹#›</a:t>
            </a:fld>
            <a:endParaRPr lang="he-IL" dirty="0"/>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he-IL" dirty="0"/>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he-IL" smtClean="0"/>
              <a:t>לחץ כדי לערוך סגנון כותרת של תבנית בסיס</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he-IL" smtClean="0"/>
              <a:t>לחץ כדי לערוך סגנון כותרת של תבנית בסיס</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smtClean="0"/>
              <a:t>לחץ על הסמל כדי להוסיף תמונה</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Date Placeholder 4"/>
          <p:cNvSpPr>
            <a:spLocks noGrp="1"/>
          </p:cNvSpPr>
          <p:nvPr>
            <p:ph type="dt" sz="half" idx="10"/>
          </p:nvPr>
        </p:nvSpPr>
        <p:spPr/>
        <p:txBody>
          <a:bodyPr/>
          <a:lstStyle/>
          <a:p>
            <a:fld id="{830276FC-E108-45D7-824C-F30061E4DF02}" type="datetimeFigureOut">
              <a:rPr lang="he-IL" smtClean="0"/>
              <a:t>ט'/אייר/תש"ף</a:t>
            </a:fld>
            <a:endParaRPr lang="he-IL"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he-IL" dirty="0"/>
          </a:p>
        </p:txBody>
      </p:sp>
      <p:sp>
        <p:nvSpPr>
          <p:cNvPr id="7" name="Slide Number Placeholder 6"/>
          <p:cNvSpPr>
            <a:spLocks noGrp="1"/>
          </p:cNvSpPr>
          <p:nvPr>
            <p:ph type="sldNum" sz="quarter" idx="12"/>
          </p:nvPr>
        </p:nvSpPr>
        <p:spPr/>
        <p:txBody>
          <a:bodyPr/>
          <a:lstStyle/>
          <a:p>
            <a:fld id="{1A619672-FF56-434D-8008-CEF899B07E8C}" type="slidenum">
              <a:rPr lang="he-IL" smtClean="0"/>
              <a:t>‹#›</a:t>
            </a:fld>
            <a:endParaRPr lang="he-IL"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830276FC-E108-45D7-824C-F30061E4DF02}" type="datetimeFigureOut">
              <a:rPr lang="he-IL" smtClean="0"/>
              <a:t>ט'/אייר/תש"ף</a:t>
            </a:fld>
            <a:endParaRPr lang="he-IL" dirty="0"/>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he-IL" dirty="0"/>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1A619672-FF56-434D-8008-CEF899B07E8C}" type="slidenum">
              <a:rPr lang="he-IL" smtClean="0"/>
              <a:t>‹#›</a:t>
            </a:fld>
            <a:endParaRPr lang="he-IL"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274320" algn="r" defTabSz="914400" rtl="1"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r" defTabSz="914400" rtl="1"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r" defTabSz="914400" rtl="1"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r" defTabSz="914400" rtl="1"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r" defTabSz="914400" rtl="1"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p:txBody>
          <a:bodyPr>
            <a:normAutofit fontScale="90000"/>
          </a:bodyPr>
          <a:lstStyle/>
          <a:p>
            <a:pPr algn="ctr"/>
            <a:r>
              <a:rPr lang="he-IL" b="1" dirty="0" smtClean="0"/>
              <a:t>תכנית הקשר הרב דורי</a:t>
            </a:r>
            <a:br>
              <a:rPr lang="he-IL" b="1" dirty="0" smtClean="0"/>
            </a:br>
            <a:r>
              <a:rPr lang="he-IL" b="1" dirty="0"/>
              <a:t>מאיר </a:t>
            </a:r>
            <a:r>
              <a:rPr lang="he-IL" b="1" dirty="0" smtClean="0"/>
              <a:t>גזה ז"ל</a:t>
            </a:r>
            <a:endParaRPr lang="he-IL" b="1" dirty="0"/>
          </a:p>
        </p:txBody>
      </p:sp>
      <p:sp>
        <p:nvSpPr>
          <p:cNvPr id="3" name="כותרת משנה 2"/>
          <p:cNvSpPr>
            <a:spLocks noGrp="1"/>
          </p:cNvSpPr>
          <p:nvPr>
            <p:ph type="subTitle" idx="1"/>
          </p:nvPr>
        </p:nvSpPr>
        <p:spPr/>
        <p:txBody>
          <a:bodyPr/>
          <a:lstStyle/>
          <a:p>
            <a:pPr algn="ctr"/>
            <a:r>
              <a:rPr lang="he-IL" b="1" dirty="0" smtClean="0"/>
              <a:t>2020</a:t>
            </a:r>
            <a:endParaRPr lang="he-IL" b="1" dirty="0"/>
          </a:p>
        </p:txBody>
      </p:sp>
    </p:spTree>
    <p:extLst>
      <p:ext uri="{BB962C8B-B14F-4D97-AF65-F5344CB8AC3E}">
        <p14:creationId xmlns:p14="http://schemas.microsoft.com/office/powerpoint/2010/main" val="22502343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Z:\קשר רב דורי\יעל ז'אק\תמי.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7704" y="764704"/>
            <a:ext cx="5832648" cy="4374486"/>
          </a:xfrm>
          <a:prstGeom prst="rect">
            <a:avLst/>
          </a:prstGeom>
          <a:noFill/>
          <a:extLst>
            <a:ext uri="{909E8E84-426E-40DD-AFC4-6F175D3DCCD1}">
              <a14:hiddenFill xmlns:a14="http://schemas.microsoft.com/office/drawing/2010/main">
                <a:solidFill>
                  <a:srgbClr val="FFFFFF"/>
                </a:solidFill>
              </a14:hiddenFill>
            </a:ext>
          </a:extLst>
        </p:spPr>
      </p:pic>
      <p:sp>
        <p:nvSpPr>
          <p:cNvPr id="2" name="מציין מיקום תוכן 1"/>
          <p:cNvSpPr>
            <a:spLocks noGrp="1"/>
          </p:cNvSpPr>
          <p:nvPr>
            <p:ph idx="1"/>
          </p:nvPr>
        </p:nvSpPr>
        <p:spPr>
          <a:xfrm>
            <a:off x="1691680" y="5229200"/>
            <a:ext cx="6345269" cy="1152128"/>
          </a:xfrm>
        </p:spPr>
        <p:txBody>
          <a:bodyPr/>
          <a:lstStyle/>
          <a:p>
            <a:pPr marL="68580" indent="0">
              <a:buNone/>
            </a:pPr>
            <a:r>
              <a:rPr lang="he-IL" dirty="0" smtClean="0">
                <a:solidFill>
                  <a:schemeClr val="tx1"/>
                </a:solidFill>
              </a:rPr>
              <a:t>כל האנשים בתמונה זו נספו במחנה אושוויץ.</a:t>
            </a:r>
          </a:p>
          <a:p>
            <a:pPr marL="68580" indent="0">
              <a:buNone/>
            </a:pPr>
            <a:r>
              <a:rPr lang="he-IL" dirty="0" smtClean="0">
                <a:solidFill>
                  <a:schemeClr val="tx1"/>
                </a:solidFill>
              </a:rPr>
              <a:t>אבי היחיד ששרד ממשפחתו.</a:t>
            </a:r>
            <a:endParaRPr lang="he-IL" dirty="0">
              <a:solidFill>
                <a:schemeClr val="tx1"/>
              </a:solidFill>
            </a:endParaRPr>
          </a:p>
        </p:txBody>
      </p:sp>
      <p:sp>
        <p:nvSpPr>
          <p:cNvPr id="4" name="TextBox 3"/>
          <p:cNvSpPr txBox="1"/>
          <p:nvPr/>
        </p:nvSpPr>
        <p:spPr>
          <a:xfrm>
            <a:off x="2843808" y="260648"/>
            <a:ext cx="4248472" cy="461665"/>
          </a:xfrm>
          <a:prstGeom prst="rect">
            <a:avLst/>
          </a:prstGeom>
          <a:noFill/>
        </p:spPr>
        <p:txBody>
          <a:bodyPr wrap="square" rtlCol="1">
            <a:spAutoFit/>
          </a:bodyPr>
          <a:lstStyle/>
          <a:p>
            <a:pPr algn="ctr"/>
            <a:r>
              <a:rPr lang="he-IL" sz="2400" dirty="0" smtClean="0"/>
              <a:t>חתונה משפחתית</a:t>
            </a:r>
            <a:endParaRPr lang="he-IL" dirty="0"/>
          </a:p>
        </p:txBody>
      </p:sp>
      <p:sp>
        <p:nvSpPr>
          <p:cNvPr id="5" name="אליפסה 4"/>
          <p:cNvSpPr/>
          <p:nvPr/>
        </p:nvSpPr>
        <p:spPr>
          <a:xfrm>
            <a:off x="2771800" y="1556792"/>
            <a:ext cx="612000" cy="5040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cxnSp>
        <p:nvCxnSpPr>
          <p:cNvPr id="7" name="מחבר חץ ישר 6"/>
          <p:cNvCxnSpPr/>
          <p:nvPr/>
        </p:nvCxnSpPr>
        <p:spPr>
          <a:xfrm flipH="1" flipV="1">
            <a:off x="1331640" y="1628800"/>
            <a:ext cx="1224136" cy="21602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95536" y="1196752"/>
            <a:ext cx="864096" cy="646331"/>
          </a:xfrm>
          <a:prstGeom prst="rect">
            <a:avLst/>
          </a:prstGeom>
          <a:noFill/>
        </p:spPr>
        <p:txBody>
          <a:bodyPr wrap="square" rtlCol="1">
            <a:spAutoFit/>
          </a:bodyPr>
          <a:lstStyle/>
          <a:p>
            <a:r>
              <a:rPr lang="he-IL" dirty="0" smtClean="0"/>
              <a:t>אביו של אבי</a:t>
            </a:r>
            <a:endParaRPr lang="he-IL" dirty="0"/>
          </a:p>
        </p:txBody>
      </p:sp>
      <p:sp>
        <p:nvSpPr>
          <p:cNvPr id="9" name="אליפסה 8"/>
          <p:cNvSpPr/>
          <p:nvPr/>
        </p:nvSpPr>
        <p:spPr>
          <a:xfrm>
            <a:off x="3923928" y="1628800"/>
            <a:ext cx="504056" cy="50405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0" name="אליפסה 9"/>
          <p:cNvSpPr/>
          <p:nvPr/>
        </p:nvSpPr>
        <p:spPr>
          <a:xfrm>
            <a:off x="7164288" y="1772816"/>
            <a:ext cx="432048" cy="43204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cxnSp>
        <p:nvCxnSpPr>
          <p:cNvPr id="12" name="מחבר חץ ישר 11"/>
          <p:cNvCxnSpPr/>
          <p:nvPr/>
        </p:nvCxnSpPr>
        <p:spPr>
          <a:xfrm>
            <a:off x="7452320" y="2204864"/>
            <a:ext cx="576064" cy="2880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מחבר חץ ישר 13"/>
          <p:cNvCxnSpPr/>
          <p:nvPr/>
        </p:nvCxnSpPr>
        <p:spPr>
          <a:xfrm>
            <a:off x="4283968" y="2060848"/>
            <a:ext cx="3528392" cy="50405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812360" y="2636912"/>
            <a:ext cx="864096" cy="646331"/>
          </a:xfrm>
          <a:prstGeom prst="rect">
            <a:avLst/>
          </a:prstGeom>
          <a:noFill/>
        </p:spPr>
        <p:txBody>
          <a:bodyPr wrap="square" rtlCol="1">
            <a:spAutoFit/>
          </a:bodyPr>
          <a:lstStyle/>
          <a:p>
            <a:r>
              <a:rPr lang="he-IL" dirty="0" smtClean="0"/>
              <a:t>דודיו של אבי</a:t>
            </a:r>
            <a:endParaRPr lang="he-IL" dirty="0"/>
          </a:p>
        </p:txBody>
      </p:sp>
    </p:spTree>
    <p:extLst>
      <p:ext uri="{BB962C8B-B14F-4D97-AF65-F5344CB8AC3E}">
        <p14:creationId xmlns:p14="http://schemas.microsoft.com/office/powerpoint/2010/main" val="4047046179"/>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4572000" y="2204864"/>
            <a:ext cx="4032448" cy="1944216"/>
          </a:xfrm>
        </p:spPr>
        <p:txBody>
          <a:bodyPr>
            <a:noAutofit/>
          </a:bodyPr>
          <a:lstStyle/>
          <a:p>
            <a:pPr marL="68580" indent="0">
              <a:buNone/>
            </a:pPr>
            <a:r>
              <a:rPr lang="he-IL" dirty="0" smtClean="0">
                <a:solidFill>
                  <a:schemeClr val="tx1"/>
                </a:solidFill>
              </a:rPr>
              <a:t>באחת </a:t>
            </a:r>
            <a:r>
              <a:rPr lang="he-IL" dirty="0">
                <a:solidFill>
                  <a:schemeClr val="tx1"/>
                </a:solidFill>
              </a:rPr>
              <a:t>האקציות (הגרמנים היו תופסים יהודים אפילו באמצע הרחוב) תפסו את אבי ושלחו אותו למחנה עבודת פרך.</a:t>
            </a:r>
          </a:p>
        </p:txBody>
      </p:sp>
      <p:pic>
        <p:nvPicPr>
          <p:cNvPr id="1026" name="Picture 2" descr="Z:\קשר רב דורי\יעל ז'אק\תמי 4.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47037"/>
          <a:stretch/>
        </p:blipFill>
        <p:spPr bwMode="auto">
          <a:xfrm>
            <a:off x="611560" y="548680"/>
            <a:ext cx="3960440" cy="5608312"/>
          </a:xfrm>
          <a:prstGeom prst="rect">
            <a:avLst/>
          </a:prstGeom>
          <a:noFill/>
          <a:extLst>
            <a:ext uri="{909E8E84-426E-40DD-AFC4-6F175D3DCCD1}">
              <a14:hiddenFill xmlns:a14="http://schemas.microsoft.com/office/drawing/2010/main">
                <a:solidFill>
                  <a:srgbClr val="FFFFFF"/>
                </a:solidFill>
              </a14:hiddenFill>
            </a:ext>
          </a:extLst>
        </p:spPr>
      </p:pic>
      <p:sp>
        <p:nvSpPr>
          <p:cNvPr id="2" name="אליפסה 1"/>
          <p:cNvSpPr/>
          <p:nvPr/>
        </p:nvSpPr>
        <p:spPr>
          <a:xfrm>
            <a:off x="1115616" y="3429000"/>
            <a:ext cx="3024336"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pic>
        <p:nvPicPr>
          <p:cNvPr id="4" name="Picture 2" descr="Z:\קשר רב דורי\יעל ז'אק\תמי 4.jpg"/>
          <p:cNvPicPr>
            <a:picLocks noChangeAspect="1" noChangeArrowheads="1"/>
          </p:cNvPicPr>
          <p:nvPr/>
        </p:nvPicPr>
        <p:blipFill rotWithShape="1">
          <a:blip r:embed="rId2">
            <a:extLst>
              <a:ext uri="{28A0092B-C50C-407E-A947-70E740481C1C}">
                <a14:useLocalDpi xmlns:a14="http://schemas.microsoft.com/office/drawing/2010/main" val="0"/>
              </a:ext>
            </a:extLst>
          </a:blip>
          <a:srcRect l="7450" t="51954" r="53449" b="43963"/>
          <a:stretch/>
        </p:blipFill>
        <p:spPr bwMode="auto">
          <a:xfrm>
            <a:off x="4932040" y="1340768"/>
            <a:ext cx="3575407" cy="279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665655"/>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1019489" y="5733257"/>
            <a:ext cx="6984892" cy="504056"/>
          </a:xfrm>
        </p:spPr>
        <p:txBody>
          <a:bodyPr>
            <a:normAutofit fontScale="92500"/>
          </a:bodyPr>
          <a:lstStyle/>
          <a:p>
            <a:pPr marL="68580" indent="0">
              <a:buNone/>
            </a:pPr>
            <a:r>
              <a:rPr lang="he-IL" dirty="0" smtClean="0">
                <a:solidFill>
                  <a:schemeClr val="tx1"/>
                </a:solidFill>
              </a:rPr>
              <a:t>לאחר </a:t>
            </a:r>
            <a:r>
              <a:rPr lang="he-IL" dirty="0">
                <a:solidFill>
                  <a:schemeClr val="tx1"/>
                </a:solidFill>
              </a:rPr>
              <a:t>כמה שנים הוא הכיר את אימי (רחל) וכך הגעתי לעולם.</a:t>
            </a:r>
          </a:p>
        </p:txBody>
      </p:sp>
      <p:pic>
        <p:nvPicPr>
          <p:cNvPr id="3074" name="Picture 2" descr="Z:\קשר רב דורי\יעל ז'אק\תמי 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476672"/>
            <a:ext cx="6672741" cy="50045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9141363"/>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Z:\קשר רב דורי\יעל ז'אק\תמי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698321"/>
            <a:ext cx="7281809" cy="546135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אליפסה 1"/>
          <p:cNvSpPr/>
          <p:nvPr/>
        </p:nvSpPr>
        <p:spPr>
          <a:xfrm>
            <a:off x="5076056" y="1772816"/>
            <a:ext cx="1368152" cy="115212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cxnSp>
        <p:nvCxnSpPr>
          <p:cNvPr id="5" name="מחבר חץ ישר 4"/>
          <p:cNvCxnSpPr/>
          <p:nvPr/>
        </p:nvCxnSpPr>
        <p:spPr>
          <a:xfrm flipH="1">
            <a:off x="1331640" y="2420888"/>
            <a:ext cx="3600400" cy="36004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67544" y="2636912"/>
            <a:ext cx="792088" cy="646331"/>
          </a:xfrm>
          <a:prstGeom prst="rect">
            <a:avLst/>
          </a:prstGeom>
          <a:noFill/>
        </p:spPr>
        <p:txBody>
          <a:bodyPr wrap="square" rtlCol="1">
            <a:spAutoFit/>
          </a:bodyPr>
          <a:lstStyle/>
          <a:p>
            <a:r>
              <a:rPr lang="he-IL" dirty="0" smtClean="0"/>
              <a:t>אלו הורי</a:t>
            </a:r>
            <a:endParaRPr lang="he-IL" dirty="0"/>
          </a:p>
        </p:txBody>
      </p:sp>
      <p:sp>
        <p:nvSpPr>
          <p:cNvPr id="10" name="אליפסה 9"/>
          <p:cNvSpPr/>
          <p:nvPr/>
        </p:nvSpPr>
        <p:spPr>
          <a:xfrm>
            <a:off x="3131840" y="4077072"/>
            <a:ext cx="936104" cy="86409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cxnSp>
        <p:nvCxnSpPr>
          <p:cNvPr id="12" name="מחבר חץ ישר 11"/>
          <p:cNvCxnSpPr/>
          <p:nvPr/>
        </p:nvCxnSpPr>
        <p:spPr>
          <a:xfrm flipH="1">
            <a:off x="1115616" y="4581128"/>
            <a:ext cx="1872208" cy="36004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51520" y="4725144"/>
            <a:ext cx="936104" cy="1077218"/>
          </a:xfrm>
          <a:prstGeom prst="rect">
            <a:avLst/>
          </a:prstGeom>
          <a:noFill/>
        </p:spPr>
        <p:txBody>
          <a:bodyPr wrap="square" rtlCol="1">
            <a:spAutoFit/>
          </a:bodyPr>
          <a:lstStyle/>
          <a:p>
            <a:r>
              <a:rPr lang="he-IL" sz="1600" dirty="0" smtClean="0"/>
              <a:t>האחות הקטנה של אמי (אני)</a:t>
            </a:r>
            <a:endParaRPr lang="he-IL" sz="1600" dirty="0"/>
          </a:p>
        </p:txBody>
      </p:sp>
    </p:spTree>
    <p:extLst>
      <p:ext uri="{BB962C8B-B14F-4D97-AF65-F5344CB8AC3E}">
        <p14:creationId xmlns:p14="http://schemas.microsoft.com/office/powerpoint/2010/main" val="1911622345"/>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899592" y="2348880"/>
            <a:ext cx="7704856" cy="2880320"/>
          </a:xfrm>
        </p:spPr>
        <p:txBody>
          <a:bodyPr>
            <a:normAutofit/>
          </a:bodyPr>
          <a:lstStyle/>
          <a:p>
            <a:pPr marL="68580" indent="0">
              <a:buNone/>
            </a:pPr>
            <a:r>
              <a:rPr lang="he-IL" dirty="0">
                <a:solidFill>
                  <a:schemeClr val="tx1"/>
                </a:solidFill>
              </a:rPr>
              <a:t>אני בת יחידה להורי. אבי אחרי שראה וחווה את זוועות השואה לא רצה בילדים</a:t>
            </a:r>
            <a:r>
              <a:rPr lang="he-IL" dirty="0" smtClean="0">
                <a:solidFill>
                  <a:schemeClr val="tx1"/>
                </a:solidFill>
              </a:rPr>
              <a:t>.</a:t>
            </a:r>
          </a:p>
          <a:p>
            <a:pPr marL="68580" indent="0">
              <a:buNone/>
            </a:pPr>
            <a:r>
              <a:rPr lang="he-IL" dirty="0" smtClean="0">
                <a:solidFill>
                  <a:schemeClr val="tx1"/>
                </a:solidFill>
              </a:rPr>
              <a:t>בזיכרוני </a:t>
            </a:r>
            <a:r>
              <a:rPr lang="he-IL" dirty="0">
                <a:solidFill>
                  <a:schemeClr val="tx1"/>
                </a:solidFill>
              </a:rPr>
              <a:t>נישאר רגע </a:t>
            </a:r>
            <a:r>
              <a:rPr lang="he-IL" dirty="0" smtClean="0">
                <a:solidFill>
                  <a:schemeClr val="tx1"/>
                </a:solidFill>
              </a:rPr>
              <a:t>שבא </a:t>
            </a:r>
            <a:r>
              <a:rPr lang="he-IL" dirty="0">
                <a:solidFill>
                  <a:schemeClr val="tx1"/>
                </a:solidFill>
              </a:rPr>
              <a:t>אלינו איש שלא ידעתי מי הוא והוא סיפר מה עלה בגורל מישפחתו. זאת היתה עדות בגוף ראשון (</a:t>
            </a:r>
            <a:r>
              <a:rPr lang="he-IL" dirty="0" smtClean="0">
                <a:solidFill>
                  <a:schemeClr val="tx1"/>
                </a:solidFill>
              </a:rPr>
              <a:t>בדיעבד </a:t>
            </a:r>
            <a:r>
              <a:rPr lang="he-IL" dirty="0">
                <a:solidFill>
                  <a:schemeClr val="tx1"/>
                </a:solidFill>
              </a:rPr>
              <a:t>התברר שהאיש היה אח של </a:t>
            </a:r>
            <a:r>
              <a:rPr lang="he-IL" dirty="0" smtClean="0">
                <a:solidFill>
                  <a:schemeClr val="tx1"/>
                </a:solidFill>
              </a:rPr>
              <a:t>אשתו הראשונה של אבי. </a:t>
            </a:r>
            <a:r>
              <a:rPr lang="he-IL" dirty="0">
                <a:solidFill>
                  <a:schemeClr val="tx1"/>
                </a:solidFill>
              </a:rPr>
              <a:t>הם נלקחו יחד עם כל יהודי טרנסילבניה לאשוויץ) הם כמובן לא שרדו.</a:t>
            </a:r>
          </a:p>
        </p:txBody>
      </p:sp>
    </p:spTree>
    <p:extLst>
      <p:ext uri="{BB962C8B-B14F-4D97-AF65-F5344CB8AC3E}">
        <p14:creationId xmlns:p14="http://schemas.microsoft.com/office/powerpoint/2010/main" val="30397226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a:picLocks noChangeAspect="1"/>
          </p:cNvPicPr>
          <p:nvPr/>
        </p:nvPicPr>
        <p:blipFill rotWithShape="1">
          <a:blip r:embed="rId2">
            <a:extLst>
              <a:ext uri="{28A0092B-C50C-407E-A947-70E740481C1C}">
                <a14:useLocalDpi xmlns:a14="http://schemas.microsoft.com/office/drawing/2010/main" val="0"/>
              </a:ext>
            </a:extLst>
          </a:blip>
          <a:srcRect l="45531" t="1700" b="72050"/>
          <a:stretch/>
        </p:blipFill>
        <p:spPr>
          <a:xfrm rot="5400000">
            <a:off x="3073331" y="1471286"/>
            <a:ext cx="5832648" cy="3987439"/>
          </a:xfrm>
          <a:prstGeom prst="rect">
            <a:avLst/>
          </a:prstGeom>
        </p:spPr>
      </p:pic>
      <p:sp>
        <p:nvSpPr>
          <p:cNvPr id="5" name="TextBox 4"/>
          <p:cNvSpPr txBox="1"/>
          <p:nvPr/>
        </p:nvSpPr>
        <p:spPr>
          <a:xfrm>
            <a:off x="395536" y="2852936"/>
            <a:ext cx="2952328" cy="461665"/>
          </a:xfrm>
          <a:prstGeom prst="rect">
            <a:avLst/>
          </a:prstGeom>
          <a:noFill/>
        </p:spPr>
        <p:txBody>
          <a:bodyPr wrap="square" rtlCol="1">
            <a:spAutoFit/>
          </a:bodyPr>
          <a:lstStyle/>
          <a:p>
            <a:r>
              <a:rPr lang="he-IL" sz="2400" dirty="0" smtClean="0"/>
              <a:t>הורי ביום חתונתי</a:t>
            </a:r>
            <a:endParaRPr lang="he-IL" sz="2400" dirty="0"/>
          </a:p>
        </p:txBody>
      </p:sp>
    </p:spTree>
    <p:extLst>
      <p:ext uri="{BB962C8B-B14F-4D97-AF65-F5344CB8AC3E}">
        <p14:creationId xmlns:p14="http://schemas.microsoft.com/office/powerpoint/2010/main" val="1757446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Z:\קשר רב דורי\יעל ז'אק\סבא גזה.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7479" r="2126" b="10081"/>
          <a:stretch/>
        </p:blipFill>
        <p:spPr bwMode="auto">
          <a:xfrm>
            <a:off x="827584" y="836712"/>
            <a:ext cx="4550640" cy="510643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580112" y="3066762"/>
            <a:ext cx="2592288" cy="646331"/>
          </a:xfrm>
          <a:prstGeom prst="rect">
            <a:avLst/>
          </a:prstGeom>
          <a:noFill/>
        </p:spPr>
        <p:txBody>
          <a:bodyPr wrap="square" rtlCol="1">
            <a:spAutoFit/>
          </a:bodyPr>
          <a:lstStyle/>
          <a:p>
            <a:r>
              <a:rPr lang="he-IL" dirty="0" smtClean="0"/>
              <a:t>אבי בחג סוכות</a:t>
            </a:r>
          </a:p>
          <a:p>
            <a:r>
              <a:rPr lang="he-IL" dirty="0" smtClean="0"/>
              <a:t>שנה לפני שניפטר</a:t>
            </a:r>
            <a:endParaRPr lang="he-IL" dirty="0"/>
          </a:p>
        </p:txBody>
      </p:sp>
    </p:spTree>
    <p:extLst>
      <p:ext uri="{BB962C8B-B14F-4D97-AF65-F5344CB8AC3E}">
        <p14:creationId xmlns:p14="http://schemas.microsoft.com/office/powerpoint/2010/main" val="37092963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1331640" y="4725144"/>
            <a:ext cx="5913221" cy="1800200"/>
          </a:xfrm>
        </p:spPr>
        <p:txBody>
          <a:bodyPr/>
          <a:lstStyle/>
          <a:p>
            <a:pPr marL="68580" indent="0">
              <a:buNone/>
            </a:pPr>
            <a:r>
              <a:rPr lang="he-IL" dirty="0" smtClean="0">
                <a:solidFill>
                  <a:schemeClr val="tx1"/>
                </a:solidFill>
              </a:rPr>
              <a:t>אבי </a:t>
            </a:r>
            <a:r>
              <a:rPr lang="he-IL" dirty="0">
                <a:solidFill>
                  <a:schemeClr val="tx1"/>
                </a:solidFill>
              </a:rPr>
              <a:t>מהיותו בודד ללא משפחה </a:t>
            </a:r>
            <a:r>
              <a:rPr lang="he-IL" dirty="0" smtClean="0">
                <a:solidFill>
                  <a:schemeClr val="tx1"/>
                </a:solidFill>
              </a:rPr>
              <a:t>רחבה, </a:t>
            </a:r>
            <a:r>
              <a:rPr lang="he-IL" dirty="0">
                <a:solidFill>
                  <a:schemeClr val="tx1"/>
                </a:solidFill>
              </a:rPr>
              <a:t>זכה דרכי למשפחה מורחבת</a:t>
            </a:r>
            <a:r>
              <a:rPr lang="he-IL" dirty="0" smtClean="0">
                <a:solidFill>
                  <a:schemeClr val="tx1"/>
                </a:solidFill>
              </a:rPr>
              <a:t>.</a:t>
            </a:r>
          </a:p>
          <a:p>
            <a:pPr marL="68580" indent="0">
              <a:buNone/>
            </a:pPr>
            <a:r>
              <a:rPr lang="he-IL" dirty="0" smtClean="0">
                <a:solidFill>
                  <a:schemeClr val="tx1"/>
                </a:solidFill>
              </a:rPr>
              <a:t>הוא </a:t>
            </a:r>
            <a:r>
              <a:rPr lang="he-IL" dirty="0">
                <a:solidFill>
                  <a:schemeClr val="tx1"/>
                </a:solidFill>
              </a:rPr>
              <a:t>זכה לנכדים ואפילו הספיק לראות נינה אחת.</a:t>
            </a:r>
          </a:p>
        </p:txBody>
      </p:sp>
      <p:pic>
        <p:nvPicPr>
          <p:cNvPr id="2" name="תמונה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1720" y="836712"/>
            <a:ext cx="5052053" cy="3789040"/>
          </a:xfrm>
          <a:prstGeom prst="rect">
            <a:avLst/>
          </a:prstGeom>
          <a:ln>
            <a:noFill/>
          </a:ln>
          <a:effectLst>
            <a:outerShdw blurRad="292100" dist="139700" dir="2700000" algn="tl" rotWithShape="0">
              <a:srgbClr val="333333">
                <a:alpha val="65000"/>
              </a:srgbClr>
            </a:outerShdw>
          </a:effectLst>
        </p:spPr>
      </p:pic>
      <p:sp>
        <p:nvSpPr>
          <p:cNvPr id="4" name="TextBox 3"/>
          <p:cNvSpPr txBox="1"/>
          <p:nvPr/>
        </p:nvSpPr>
        <p:spPr>
          <a:xfrm>
            <a:off x="7308304" y="1916832"/>
            <a:ext cx="1152128" cy="1477328"/>
          </a:xfrm>
          <a:prstGeom prst="rect">
            <a:avLst/>
          </a:prstGeom>
          <a:noFill/>
        </p:spPr>
        <p:txBody>
          <a:bodyPr wrap="square" rtlCol="1">
            <a:spAutoFit/>
          </a:bodyPr>
          <a:lstStyle/>
          <a:p>
            <a:r>
              <a:rPr lang="he-IL" dirty="0" smtClean="0">
                <a:solidFill>
                  <a:srgbClr val="FF0000"/>
                </a:solidFill>
              </a:rPr>
              <a:t>אורית</a:t>
            </a:r>
            <a:r>
              <a:rPr lang="he-IL" dirty="0" smtClean="0"/>
              <a:t> </a:t>
            </a:r>
            <a:r>
              <a:rPr lang="he-IL" dirty="0" smtClean="0">
                <a:solidFill>
                  <a:schemeClr val="accent6">
                    <a:lumMod val="75000"/>
                  </a:schemeClr>
                </a:solidFill>
              </a:rPr>
              <a:t>מור </a:t>
            </a:r>
          </a:p>
          <a:p>
            <a:r>
              <a:rPr lang="he-IL" dirty="0" smtClean="0">
                <a:solidFill>
                  <a:schemeClr val="bg2">
                    <a:lumMod val="50000"/>
                  </a:schemeClr>
                </a:solidFill>
              </a:rPr>
              <a:t>ושחר</a:t>
            </a:r>
            <a:r>
              <a:rPr lang="he-IL" dirty="0" smtClean="0"/>
              <a:t> בנותי ונכדותיו של אבי</a:t>
            </a:r>
            <a:endParaRPr lang="he-IL" dirty="0"/>
          </a:p>
        </p:txBody>
      </p:sp>
    </p:spTree>
    <p:extLst>
      <p:ext uri="{BB962C8B-B14F-4D97-AF65-F5344CB8AC3E}">
        <p14:creationId xmlns:p14="http://schemas.microsoft.com/office/powerpoint/2010/main" val="41222978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Z:\קשר רב דורי\יעל ז'אק\תמונה.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7677" y="446088"/>
            <a:ext cx="4855036" cy="485503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195736" y="5589240"/>
            <a:ext cx="4855036" cy="523220"/>
          </a:xfrm>
          <a:prstGeom prst="rect">
            <a:avLst/>
          </a:prstGeom>
          <a:noFill/>
        </p:spPr>
        <p:txBody>
          <a:bodyPr wrap="square" rtlCol="1">
            <a:spAutoFit/>
          </a:bodyPr>
          <a:lstStyle/>
          <a:p>
            <a:pPr algn="ctr"/>
            <a:r>
              <a:rPr lang="he-IL" sz="2800" dirty="0" smtClean="0"/>
              <a:t>אלו הם כל נכדי וניניו של אבי</a:t>
            </a:r>
            <a:endParaRPr lang="he-IL" sz="2800" dirty="0"/>
          </a:p>
        </p:txBody>
      </p:sp>
      <p:sp>
        <p:nvSpPr>
          <p:cNvPr id="6" name="אליפסה 5"/>
          <p:cNvSpPr/>
          <p:nvPr/>
        </p:nvSpPr>
        <p:spPr>
          <a:xfrm>
            <a:off x="5718077" y="1386094"/>
            <a:ext cx="950352" cy="94451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cxnSp>
        <p:nvCxnSpPr>
          <p:cNvPr id="8" name="מחבר חץ ישר 7"/>
          <p:cNvCxnSpPr/>
          <p:nvPr/>
        </p:nvCxnSpPr>
        <p:spPr>
          <a:xfrm>
            <a:off x="6668429" y="2074127"/>
            <a:ext cx="711883" cy="49077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אליפסה 10"/>
          <p:cNvSpPr/>
          <p:nvPr/>
        </p:nvSpPr>
        <p:spPr>
          <a:xfrm>
            <a:off x="3851920" y="1412776"/>
            <a:ext cx="1080120" cy="97538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cxnSp>
        <p:nvCxnSpPr>
          <p:cNvPr id="13" name="מחבר חץ ישר 12"/>
          <p:cNvCxnSpPr/>
          <p:nvPr/>
        </p:nvCxnSpPr>
        <p:spPr>
          <a:xfrm flipH="1">
            <a:off x="1884556" y="2062976"/>
            <a:ext cx="1967364" cy="1115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2656" y="3281325"/>
            <a:ext cx="104298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6940665" y="2564904"/>
            <a:ext cx="1269899" cy="369332"/>
          </a:xfrm>
          <a:prstGeom prst="rect">
            <a:avLst/>
          </a:prstGeom>
          <a:noFill/>
        </p:spPr>
        <p:txBody>
          <a:bodyPr wrap="none" rtlCol="1">
            <a:spAutoFit/>
          </a:bodyPr>
          <a:lstStyle/>
          <a:p>
            <a:r>
              <a:rPr lang="he-IL" dirty="0" smtClean="0"/>
              <a:t>דניאלה צורי</a:t>
            </a:r>
            <a:endParaRPr lang="he-IL" dirty="0"/>
          </a:p>
        </p:txBody>
      </p:sp>
      <p:sp>
        <p:nvSpPr>
          <p:cNvPr id="23" name="TextBox 22"/>
          <p:cNvSpPr txBox="1"/>
          <p:nvPr/>
        </p:nvSpPr>
        <p:spPr>
          <a:xfrm>
            <a:off x="958095" y="1930503"/>
            <a:ext cx="984964" cy="369332"/>
          </a:xfrm>
          <a:prstGeom prst="rect">
            <a:avLst/>
          </a:prstGeom>
          <a:noFill/>
        </p:spPr>
        <p:txBody>
          <a:bodyPr wrap="square" rtlCol="1">
            <a:spAutoFit/>
          </a:bodyPr>
          <a:lstStyle/>
          <a:p>
            <a:r>
              <a:rPr lang="he-IL" dirty="0" smtClean="0"/>
              <a:t>אודי צורי</a:t>
            </a:r>
            <a:endParaRPr lang="he-IL" dirty="0"/>
          </a:p>
        </p:txBody>
      </p:sp>
      <p:sp>
        <p:nvSpPr>
          <p:cNvPr id="24" name="אליפסה 23"/>
          <p:cNvSpPr/>
          <p:nvPr/>
        </p:nvSpPr>
        <p:spPr>
          <a:xfrm>
            <a:off x="4623254" y="908720"/>
            <a:ext cx="740834" cy="72008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cxnSp>
        <p:nvCxnSpPr>
          <p:cNvPr id="26" name="מחבר חץ ישר 25"/>
          <p:cNvCxnSpPr/>
          <p:nvPr/>
        </p:nvCxnSpPr>
        <p:spPr>
          <a:xfrm flipH="1" flipV="1">
            <a:off x="1619674" y="548680"/>
            <a:ext cx="3096342" cy="43204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395536" y="359368"/>
            <a:ext cx="1224138" cy="369332"/>
          </a:xfrm>
          <a:prstGeom prst="rect">
            <a:avLst/>
          </a:prstGeom>
          <a:noFill/>
        </p:spPr>
        <p:txBody>
          <a:bodyPr wrap="square" rtlCol="1">
            <a:spAutoFit/>
          </a:bodyPr>
          <a:lstStyle/>
          <a:p>
            <a:r>
              <a:rPr lang="he-IL" dirty="0" smtClean="0"/>
              <a:t>אביגיל צורי</a:t>
            </a:r>
            <a:endParaRPr lang="he-IL" dirty="0"/>
          </a:p>
        </p:txBody>
      </p:sp>
      <p:sp>
        <p:nvSpPr>
          <p:cNvPr id="1024" name="אליפסה 1023"/>
          <p:cNvSpPr/>
          <p:nvPr/>
        </p:nvSpPr>
        <p:spPr>
          <a:xfrm>
            <a:off x="2471182" y="2169940"/>
            <a:ext cx="794111" cy="748927"/>
          </a:xfrm>
          <a:prstGeom prst="ellipse">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cxnSp>
        <p:nvCxnSpPr>
          <p:cNvPr id="1030" name="מחבר חץ ישר 1029"/>
          <p:cNvCxnSpPr/>
          <p:nvPr/>
        </p:nvCxnSpPr>
        <p:spPr>
          <a:xfrm flipH="1">
            <a:off x="1619674" y="2749570"/>
            <a:ext cx="851508" cy="124036"/>
          </a:xfrm>
          <a:prstGeom prst="straightConnector1">
            <a:avLst/>
          </a:prstGeom>
          <a:ln w="1905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032" name="TextBox 1031"/>
          <p:cNvSpPr txBox="1"/>
          <p:nvPr/>
        </p:nvSpPr>
        <p:spPr>
          <a:xfrm>
            <a:off x="467544" y="2734201"/>
            <a:ext cx="1152130" cy="369332"/>
          </a:xfrm>
          <a:prstGeom prst="rect">
            <a:avLst/>
          </a:prstGeom>
          <a:noFill/>
        </p:spPr>
        <p:txBody>
          <a:bodyPr wrap="square" rtlCol="1">
            <a:spAutoFit/>
          </a:bodyPr>
          <a:lstStyle/>
          <a:p>
            <a:r>
              <a:rPr lang="he-IL" dirty="0" smtClean="0"/>
              <a:t>אייל ורפל</a:t>
            </a:r>
            <a:endParaRPr lang="he-IL" dirty="0"/>
          </a:p>
        </p:txBody>
      </p:sp>
      <p:sp>
        <p:nvSpPr>
          <p:cNvPr id="1033" name="אליפסה 1032"/>
          <p:cNvSpPr/>
          <p:nvPr/>
        </p:nvSpPr>
        <p:spPr>
          <a:xfrm>
            <a:off x="4535996" y="2301778"/>
            <a:ext cx="792088" cy="789593"/>
          </a:xfrm>
          <a:prstGeom prst="ellipse">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cxnSp>
        <p:nvCxnSpPr>
          <p:cNvPr id="1035" name="מחבר חץ ישר 1034"/>
          <p:cNvCxnSpPr/>
          <p:nvPr/>
        </p:nvCxnSpPr>
        <p:spPr>
          <a:xfrm>
            <a:off x="5364088" y="2873606"/>
            <a:ext cx="2016224" cy="590281"/>
          </a:xfrm>
          <a:prstGeom prst="straightConnector1">
            <a:avLst/>
          </a:prstGeom>
          <a:ln w="28575">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037" name="TextBox 1036"/>
          <p:cNvSpPr txBox="1"/>
          <p:nvPr/>
        </p:nvSpPr>
        <p:spPr>
          <a:xfrm>
            <a:off x="7382107" y="3356992"/>
            <a:ext cx="1222341" cy="369332"/>
          </a:xfrm>
          <a:prstGeom prst="rect">
            <a:avLst/>
          </a:prstGeom>
          <a:noFill/>
        </p:spPr>
        <p:txBody>
          <a:bodyPr wrap="square" rtlCol="1">
            <a:spAutoFit/>
          </a:bodyPr>
          <a:lstStyle/>
          <a:p>
            <a:r>
              <a:rPr lang="he-IL" dirty="0" smtClean="0"/>
              <a:t>עמית ורפל</a:t>
            </a:r>
            <a:endParaRPr lang="he-IL" dirty="0"/>
          </a:p>
        </p:txBody>
      </p:sp>
      <p:sp>
        <p:nvSpPr>
          <p:cNvPr id="1038" name="אליפסה 1037"/>
          <p:cNvSpPr/>
          <p:nvPr/>
        </p:nvSpPr>
        <p:spPr>
          <a:xfrm>
            <a:off x="5665643" y="620688"/>
            <a:ext cx="778565" cy="765406"/>
          </a:xfrm>
          <a:prstGeom prst="ellipse">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cxnSp>
        <p:nvCxnSpPr>
          <p:cNvPr id="1041" name="מחבר חץ ישר 1040"/>
          <p:cNvCxnSpPr>
            <a:stCxn id="1038" idx="6"/>
          </p:cNvCxnSpPr>
          <p:nvPr/>
        </p:nvCxnSpPr>
        <p:spPr>
          <a:xfrm>
            <a:off x="6444208" y="1003391"/>
            <a:ext cx="882143" cy="557780"/>
          </a:xfrm>
          <a:prstGeom prst="straightConnector1">
            <a:avLst/>
          </a:prstGeom>
          <a:ln w="28575">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048" name="TextBox 1047"/>
          <p:cNvSpPr txBox="1"/>
          <p:nvPr/>
        </p:nvSpPr>
        <p:spPr>
          <a:xfrm>
            <a:off x="7335699" y="1489017"/>
            <a:ext cx="990977" cy="369332"/>
          </a:xfrm>
          <a:prstGeom prst="rect">
            <a:avLst/>
          </a:prstGeom>
          <a:noFill/>
        </p:spPr>
        <p:txBody>
          <a:bodyPr wrap="none" rtlCol="1">
            <a:spAutoFit/>
          </a:bodyPr>
          <a:lstStyle/>
          <a:p>
            <a:r>
              <a:rPr lang="he-IL" dirty="0" smtClean="0"/>
              <a:t>נילי ורפל</a:t>
            </a:r>
            <a:endParaRPr lang="he-IL" dirty="0"/>
          </a:p>
        </p:txBody>
      </p:sp>
      <p:sp>
        <p:nvSpPr>
          <p:cNvPr id="1049" name="אליפסה 1048"/>
          <p:cNvSpPr/>
          <p:nvPr/>
        </p:nvSpPr>
        <p:spPr>
          <a:xfrm>
            <a:off x="2504644" y="745105"/>
            <a:ext cx="792088" cy="720080"/>
          </a:xfrm>
          <a:prstGeom prst="ellipse">
            <a:avLst/>
          </a:prstGeom>
          <a:noFill/>
          <a:ln w="28575">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cxnSp>
        <p:nvCxnSpPr>
          <p:cNvPr id="1051" name="מחבר חץ ישר 1050"/>
          <p:cNvCxnSpPr/>
          <p:nvPr/>
        </p:nvCxnSpPr>
        <p:spPr>
          <a:xfrm flipH="1">
            <a:off x="1475656" y="1105145"/>
            <a:ext cx="995526" cy="0"/>
          </a:xfrm>
          <a:prstGeom prst="straightConnector1">
            <a:avLst/>
          </a:prstGeom>
          <a:ln w="19050">
            <a:solidFill>
              <a:schemeClr val="accent3">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1052" name="TextBox 1051"/>
          <p:cNvSpPr txBox="1"/>
          <p:nvPr/>
        </p:nvSpPr>
        <p:spPr>
          <a:xfrm>
            <a:off x="467088" y="980728"/>
            <a:ext cx="1008112" cy="369332"/>
          </a:xfrm>
          <a:prstGeom prst="rect">
            <a:avLst/>
          </a:prstGeom>
          <a:noFill/>
        </p:spPr>
        <p:txBody>
          <a:bodyPr wrap="square" rtlCol="1">
            <a:spAutoFit/>
          </a:bodyPr>
          <a:lstStyle/>
          <a:p>
            <a:r>
              <a:rPr lang="he-IL" dirty="0" smtClean="0"/>
              <a:t>גלי ז'אק</a:t>
            </a:r>
            <a:endParaRPr lang="he-IL" dirty="0"/>
          </a:p>
        </p:txBody>
      </p:sp>
      <p:sp>
        <p:nvSpPr>
          <p:cNvPr id="1053" name="אליפסה 1052"/>
          <p:cNvSpPr/>
          <p:nvPr/>
        </p:nvSpPr>
        <p:spPr>
          <a:xfrm>
            <a:off x="3316133" y="1023214"/>
            <a:ext cx="648072" cy="670292"/>
          </a:xfrm>
          <a:prstGeom prst="ellipse">
            <a:avLst/>
          </a:prstGeom>
          <a:noFill/>
          <a:ln w="28575">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cxnSp>
        <p:nvCxnSpPr>
          <p:cNvPr id="1055" name="מחבר חץ ישר 1054"/>
          <p:cNvCxnSpPr/>
          <p:nvPr/>
        </p:nvCxnSpPr>
        <p:spPr>
          <a:xfrm flipH="1">
            <a:off x="1763688" y="1489017"/>
            <a:ext cx="1501605" cy="139783"/>
          </a:xfrm>
          <a:prstGeom prst="straightConnector1">
            <a:avLst/>
          </a:prstGeom>
          <a:ln w="19050">
            <a:solidFill>
              <a:schemeClr val="accent3">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1056" name="TextBox 1055"/>
          <p:cNvSpPr txBox="1"/>
          <p:nvPr/>
        </p:nvSpPr>
        <p:spPr>
          <a:xfrm>
            <a:off x="539550" y="1465185"/>
            <a:ext cx="1224138" cy="369332"/>
          </a:xfrm>
          <a:prstGeom prst="rect">
            <a:avLst/>
          </a:prstGeom>
          <a:noFill/>
        </p:spPr>
        <p:txBody>
          <a:bodyPr wrap="square" rtlCol="1">
            <a:spAutoFit/>
          </a:bodyPr>
          <a:lstStyle/>
          <a:p>
            <a:r>
              <a:rPr lang="he-IL" dirty="0" smtClean="0"/>
              <a:t>יעל ז'אק</a:t>
            </a:r>
            <a:endParaRPr lang="he-IL" dirty="0"/>
          </a:p>
        </p:txBody>
      </p:sp>
      <p:sp>
        <p:nvSpPr>
          <p:cNvPr id="1057" name="אליפסה 1056"/>
          <p:cNvSpPr/>
          <p:nvPr/>
        </p:nvSpPr>
        <p:spPr>
          <a:xfrm>
            <a:off x="3568282" y="2615073"/>
            <a:ext cx="751811" cy="668052"/>
          </a:xfrm>
          <a:prstGeom prst="ellipse">
            <a:avLst/>
          </a:prstGeom>
          <a:noFill/>
          <a:ln w="28575">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cxnSp>
        <p:nvCxnSpPr>
          <p:cNvPr id="1059" name="מחבר חץ ישר 1058"/>
          <p:cNvCxnSpPr/>
          <p:nvPr/>
        </p:nvCxnSpPr>
        <p:spPr>
          <a:xfrm flipH="1">
            <a:off x="1619674" y="3091371"/>
            <a:ext cx="1948608" cy="634953"/>
          </a:xfrm>
          <a:prstGeom prst="straightConnector1">
            <a:avLst/>
          </a:prstGeom>
          <a:ln w="28575">
            <a:solidFill>
              <a:schemeClr val="accent3">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1060" name="TextBox 1059"/>
          <p:cNvSpPr txBox="1"/>
          <p:nvPr/>
        </p:nvSpPr>
        <p:spPr>
          <a:xfrm>
            <a:off x="539550" y="3563962"/>
            <a:ext cx="1152586" cy="369332"/>
          </a:xfrm>
          <a:prstGeom prst="rect">
            <a:avLst/>
          </a:prstGeom>
          <a:noFill/>
        </p:spPr>
        <p:txBody>
          <a:bodyPr wrap="square" rtlCol="1">
            <a:spAutoFit/>
          </a:bodyPr>
          <a:lstStyle/>
          <a:p>
            <a:r>
              <a:rPr lang="he-IL" dirty="0" smtClean="0"/>
              <a:t>תמר ז'אק</a:t>
            </a:r>
            <a:endParaRPr lang="he-IL" dirty="0"/>
          </a:p>
        </p:txBody>
      </p:sp>
    </p:spTree>
    <p:extLst>
      <p:ext uri="{BB962C8B-B14F-4D97-AF65-F5344CB8AC3E}">
        <p14:creationId xmlns:p14="http://schemas.microsoft.com/office/powerpoint/2010/main" val="34672211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09803" y="5815465"/>
            <a:ext cx="1152128" cy="646331"/>
          </a:xfrm>
          <a:prstGeom prst="rect">
            <a:avLst/>
          </a:prstGeom>
          <a:noFill/>
          <a:ln>
            <a:solidFill>
              <a:schemeClr val="tx1"/>
            </a:solidFill>
          </a:ln>
        </p:spPr>
        <p:txBody>
          <a:bodyPr wrap="square" rtlCol="1">
            <a:spAutoFit/>
          </a:bodyPr>
          <a:lstStyle/>
          <a:p>
            <a:r>
              <a:rPr lang="he-IL" dirty="0" smtClean="0"/>
              <a:t>גזה מאיר ורחל מאיר</a:t>
            </a:r>
            <a:endParaRPr lang="he-IL" dirty="0"/>
          </a:p>
        </p:txBody>
      </p:sp>
      <p:sp>
        <p:nvSpPr>
          <p:cNvPr id="9" name="TextBox 8"/>
          <p:cNvSpPr txBox="1"/>
          <p:nvPr/>
        </p:nvSpPr>
        <p:spPr>
          <a:xfrm>
            <a:off x="3673852" y="4946063"/>
            <a:ext cx="1427355" cy="369332"/>
          </a:xfrm>
          <a:prstGeom prst="rect">
            <a:avLst/>
          </a:prstGeom>
          <a:noFill/>
          <a:ln>
            <a:solidFill>
              <a:schemeClr val="tx1"/>
            </a:solidFill>
          </a:ln>
        </p:spPr>
        <p:txBody>
          <a:bodyPr wrap="square" rtlCol="1">
            <a:spAutoFit/>
          </a:bodyPr>
          <a:lstStyle/>
          <a:p>
            <a:r>
              <a:rPr lang="he-IL" dirty="0" smtClean="0"/>
              <a:t>גיורא     ותמי</a:t>
            </a:r>
            <a:endParaRPr lang="he-IL" dirty="0"/>
          </a:p>
        </p:txBody>
      </p:sp>
      <p:sp>
        <p:nvSpPr>
          <p:cNvPr id="15" name="TextBox 14"/>
          <p:cNvSpPr txBox="1"/>
          <p:nvPr/>
        </p:nvSpPr>
        <p:spPr>
          <a:xfrm>
            <a:off x="4270186" y="3412493"/>
            <a:ext cx="1129227" cy="646331"/>
          </a:xfrm>
          <a:prstGeom prst="rect">
            <a:avLst/>
          </a:prstGeom>
          <a:noFill/>
          <a:ln>
            <a:solidFill>
              <a:schemeClr val="tx1"/>
            </a:solidFill>
          </a:ln>
        </p:spPr>
        <p:txBody>
          <a:bodyPr wrap="square" rtlCol="1">
            <a:spAutoFit/>
          </a:bodyPr>
          <a:lstStyle/>
          <a:p>
            <a:r>
              <a:rPr lang="he-IL" dirty="0" smtClean="0"/>
              <a:t>אילנית אוריאלי</a:t>
            </a:r>
            <a:endParaRPr lang="he-IL" dirty="0"/>
          </a:p>
        </p:txBody>
      </p:sp>
      <p:sp>
        <p:nvSpPr>
          <p:cNvPr id="16" name="TextBox 15"/>
          <p:cNvSpPr txBox="1"/>
          <p:nvPr/>
        </p:nvSpPr>
        <p:spPr>
          <a:xfrm>
            <a:off x="5922263" y="3812896"/>
            <a:ext cx="1129227" cy="646331"/>
          </a:xfrm>
          <a:prstGeom prst="rect">
            <a:avLst/>
          </a:prstGeom>
          <a:noFill/>
          <a:ln>
            <a:solidFill>
              <a:schemeClr val="tx1"/>
            </a:solidFill>
          </a:ln>
        </p:spPr>
        <p:txBody>
          <a:bodyPr wrap="square" rtlCol="1">
            <a:spAutoFit/>
          </a:bodyPr>
          <a:lstStyle/>
          <a:p>
            <a:r>
              <a:rPr lang="he-IL" dirty="0" smtClean="0"/>
              <a:t>אורית וטל צורי</a:t>
            </a:r>
            <a:endParaRPr lang="he-IL" dirty="0"/>
          </a:p>
        </p:txBody>
      </p:sp>
      <p:sp>
        <p:nvSpPr>
          <p:cNvPr id="17" name="TextBox 16"/>
          <p:cNvSpPr txBox="1"/>
          <p:nvPr/>
        </p:nvSpPr>
        <p:spPr>
          <a:xfrm>
            <a:off x="2912359" y="3479400"/>
            <a:ext cx="1129227" cy="646331"/>
          </a:xfrm>
          <a:prstGeom prst="rect">
            <a:avLst/>
          </a:prstGeom>
          <a:noFill/>
          <a:ln>
            <a:solidFill>
              <a:schemeClr val="tx1"/>
            </a:solidFill>
          </a:ln>
        </p:spPr>
        <p:txBody>
          <a:bodyPr wrap="square" rtlCol="1">
            <a:spAutoFit/>
          </a:bodyPr>
          <a:lstStyle/>
          <a:p>
            <a:r>
              <a:rPr lang="he-IL" dirty="0" smtClean="0"/>
              <a:t>מור ואבי ז'אק</a:t>
            </a:r>
            <a:endParaRPr lang="he-IL" dirty="0"/>
          </a:p>
        </p:txBody>
      </p:sp>
      <p:sp>
        <p:nvSpPr>
          <p:cNvPr id="18" name="TextBox 17"/>
          <p:cNvSpPr txBox="1"/>
          <p:nvPr/>
        </p:nvSpPr>
        <p:spPr>
          <a:xfrm>
            <a:off x="1302093" y="3673978"/>
            <a:ext cx="1275637" cy="646331"/>
          </a:xfrm>
          <a:prstGeom prst="rect">
            <a:avLst/>
          </a:prstGeom>
          <a:noFill/>
          <a:ln>
            <a:solidFill>
              <a:schemeClr val="tx1"/>
            </a:solidFill>
          </a:ln>
        </p:spPr>
        <p:txBody>
          <a:bodyPr wrap="square" rtlCol="1">
            <a:spAutoFit/>
          </a:bodyPr>
          <a:lstStyle/>
          <a:p>
            <a:r>
              <a:rPr lang="he-IL" dirty="0" smtClean="0"/>
              <a:t>שחר ועופר ורפל</a:t>
            </a:r>
            <a:endParaRPr lang="he-IL" dirty="0"/>
          </a:p>
        </p:txBody>
      </p:sp>
      <p:sp>
        <p:nvSpPr>
          <p:cNvPr id="23" name="TextBox 22"/>
          <p:cNvSpPr txBox="1"/>
          <p:nvPr/>
        </p:nvSpPr>
        <p:spPr>
          <a:xfrm>
            <a:off x="6834995" y="2585741"/>
            <a:ext cx="804294" cy="369332"/>
          </a:xfrm>
          <a:prstGeom prst="rect">
            <a:avLst/>
          </a:prstGeom>
          <a:noFill/>
          <a:ln>
            <a:solidFill>
              <a:schemeClr val="tx1"/>
            </a:solidFill>
          </a:ln>
        </p:spPr>
        <p:txBody>
          <a:bodyPr wrap="square" rtlCol="1">
            <a:spAutoFit/>
          </a:bodyPr>
          <a:lstStyle/>
          <a:p>
            <a:r>
              <a:rPr lang="he-IL" dirty="0" smtClean="0"/>
              <a:t>אביגיל</a:t>
            </a:r>
            <a:endParaRPr lang="he-IL" dirty="0"/>
          </a:p>
        </p:txBody>
      </p:sp>
      <p:sp>
        <p:nvSpPr>
          <p:cNvPr id="25" name="TextBox 24"/>
          <p:cNvSpPr txBox="1"/>
          <p:nvPr/>
        </p:nvSpPr>
        <p:spPr>
          <a:xfrm>
            <a:off x="5933939" y="2551011"/>
            <a:ext cx="858644" cy="369332"/>
          </a:xfrm>
          <a:prstGeom prst="rect">
            <a:avLst/>
          </a:prstGeom>
          <a:noFill/>
          <a:ln>
            <a:solidFill>
              <a:schemeClr val="tx1"/>
            </a:solidFill>
          </a:ln>
        </p:spPr>
        <p:txBody>
          <a:bodyPr wrap="square" rtlCol="1">
            <a:spAutoFit/>
          </a:bodyPr>
          <a:lstStyle/>
          <a:p>
            <a:r>
              <a:rPr lang="he-IL" dirty="0" smtClean="0"/>
              <a:t>דניאלה</a:t>
            </a:r>
            <a:endParaRPr lang="he-IL" dirty="0"/>
          </a:p>
        </p:txBody>
      </p:sp>
      <p:sp>
        <p:nvSpPr>
          <p:cNvPr id="26" name="TextBox 25"/>
          <p:cNvSpPr txBox="1"/>
          <p:nvPr/>
        </p:nvSpPr>
        <p:spPr>
          <a:xfrm>
            <a:off x="7545705" y="3186967"/>
            <a:ext cx="848300" cy="367771"/>
          </a:xfrm>
          <a:prstGeom prst="rect">
            <a:avLst/>
          </a:prstGeom>
          <a:noFill/>
          <a:ln>
            <a:solidFill>
              <a:schemeClr val="tx1"/>
            </a:solidFill>
          </a:ln>
        </p:spPr>
        <p:txBody>
          <a:bodyPr wrap="square" rtlCol="1">
            <a:spAutoFit/>
          </a:bodyPr>
          <a:lstStyle/>
          <a:p>
            <a:r>
              <a:rPr lang="he-IL" dirty="0" smtClean="0"/>
              <a:t>אודי</a:t>
            </a:r>
            <a:endParaRPr lang="he-IL" dirty="0"/>
          </a:p>
        </p:txBody>
      </p:sp>
      <p:sp>
        <p:nvSpPr>
          <p:cNvPr id="27" name="TextBox 26"/>
          <p:cNvSpPr txBox="1"/>
          <p:nvPr/>
        </p:nvSpPr>
        <p:spPr>
          <a:xfrm>
            <a:off x="4009349" y="2209466"/>
            <a:ext cx="756359" cy="369332"/>
          </a:xfrm>
          <a:prstGeom prst="rect">
            <a:avLst/>
          </a:prstGeom>
          <a:noFill/>
          <a:ln>
            <a:solidFill>
              <a:schemeClr val="tx1"/>
            </a:solidFill>
          </a:ln>
        </p:spPr>
        <p:txBody>
          <a:bodyPr wrap="square" rtlCol="1">
            <a:spAutoFit/>
          </a:bodyPr>
          <a:lstStyle/>
          <a:p>
            <a:r>
              <a:rPr lang="he-IL" dirty="0" smtClean="0"/>
              <a:t>תמר</a:t>
            </a:r>
            <a:endParaRPr lang="he-IL" dirty="0"/>
          </a:p>
        </p:txBody>
      </p:sp>
      <p:sp>
        <p:nvSpPr>
          <p:cNvPr id="28" name="TextBox 27"/>
          <p:cNvSpPr txBox="1"/>
          <p:nvPr/>
        </p:nvSpPr>
        <p:spPr>
          <a:xfrm>
            <a:off x="3275856" y="2194096"/>
            <a:ext cx="552546" cy="369332"/>
          </a:xfrm>
          <a:prstGeom prst="rect">
            <a:avLst/>
          </a:prstGeom>
          <a:noFill/>
          <a:ln>
            <a:solidFill>
              <a:schemeClr val="tx1"/>
            </a:solidFill>
          </a:ln>
        </p:spPr>
        <p:txBody>
          <a:bodyPr wrap="square" rtlCol="1">
            <a:spAutoFit/>
          </a:bodyPr>
          <a:lstStyle/>
          <a:p>
            <a:r>
              <a:rPr lang="he-IL" dirty="0" smtClean="0"/>
              <a:t>גלי</a:t>
            </a:r>
            <a:endParaRPr lang="he-IL" dirty="0"/>
          </a:p>
        </p:txBody>
      </p:sp>
      <p:sp>
        <p:nvSpPr>
          <p:cNvPr id="29" name="TextBox 28"/>
          <p:cNvSpPr txBox="1"/>
          <p:nvPr/>
        </p:nvSpPr>
        <p:spPr>
          <a:xfrm>
            <a:off x="2540860" y="2253439"/>
            <a:ext cx="625933" cy="369332"/>
          </a:xfrm>
          <a:prstGeom prst="rect">
            <a:avLst/>
          </a:prstGeom>
          <a:noFill/>
          <a:ln>
            <a:solidFill>
              <a:schemeClr val="tx1"/>
            </a:solidFill>
          </a:ln>
        </p:spPr>
        <p:txBody>
          <a:bodyPr wrap="square" rtlCol="1">
            <a:spAutoFit/>
          </a:bodyPr>
          <a:lstStyle/>
          <a:p>
            <a:r>
              <a:rPr lang="he-IL" dirty="0" smtClean="0"/>
              <a:t>יעל</a:t>
            </a:r>
            <a:endParaRPr lang="he-IL" dirty="0"/>
          </a:p>
        </p:txBody>
      </p:sp>
      <p:sp>
        <p:nvSpPr>
          <p:cNvPr id="30" name="TextBox 29"/>
          <p:cNvSpPr txBox="1"/>
          <p:nvPr/>
        </p:nvSpPr>
        <p:spPr>
          <a:xfrm>
            <a:off x="2125081" y="1349599"/>
            <a:ext cx="663442" cy="369332"/>
          </a:xfrm>
          <a:prstGeom prst="rect">
            <a:avLst/>
          </a:prstGeom>
          <a:noFill/>
          <a:ln>
            <a:solidFill>
              <a:schemeClr val="tx1"/>
            </a:solidFill>
          </a:ln>
        </p:spPr>
        <p:txBody>
          <a:bodyPr wrap="square" rtlCol="1">
            <a:spAutoFit/>
          </a:bodyPr>
          <a:lstStyle/>
          <a:p>
            <a:r>
              <a:rPr lang="he-IL" dirty="0" smtClean="0"/>
              <a:t>נילי</a:t>
            </a:r>
            <a:endParaRPr lang="he-IL" dirty="0"/>
          </a:p>
        </p:txBody>
      </p:sp>
      <p:sp>
        <p:nvSpPr>
          <p:cNvPr id="31" name="TextBox 30"/>
          <p:cNvSpPr txBox="1"/>
          <p:nvPr/>
        </p:nvSpPr>
        <p:spPr>
          <a:xfrm>
            <a:off x="1458221" y="2394132"/>
            <a:ext cx="734048" cy="369332"/>
          </a:xfrm>
          <a:prstGeom prst="rect">
            <a:avLst/>
          </a:prstGeom>
          <a:noFill/>
          <a:ln>
            <a:solidFill>
              <a:schemeClr val="tx1"/>
            </a:solidFill>
          </a:ln>
        </p:spPr>
        <p:txBody>
          <a:bodyPr wrap="square" rtlCol="1">
            <a:spAutoFit/>
          </a:bodyPr>
          <a:lstStyle/>
          <a:p>
            <a:r>
              <a:rPr lang="he-IL" dirty="0" smtClean="0"/>
              <a:t>אייל</a:t>
            </a:r>
            <a:endParaRPr lang="he-IL" dirty="0"/>
          </a:p>
        </p:txBody>
      </p:sp>
      <p:sp>
        <p:nvSpPr>
          <p:cNvPr id="32" name="TextBox 31"/>
          <p:cNvSpPr txBox="1"/>
          <p:nvPr/>
        </p:nvSpPr>
        <p:spPr>
          <a:xfrm>
            <a:off x="654724" y="1534265"/>
            <a:ext cx="755729" cy="369332"/>
          </a:xfrm>
          <a:prstGeom prst="rect">
            <a:avLst/>
          </a:prstGeom>
          <a:noFill/>
          <a:ln>
            <a:solidFill>
              <a:schemeClr val="tx1"/>
            </a:solidFill>
          </a:ln>
        </p:spPr>
        <p:txBody>
          <a:bodyPr wrap="square" rtlCol="1">
            <a:spAutoFit/>
          </a:bodyPr>
          <a:lstStyle/>
          <a:p>
            <a:r>
              <a:rPr lang="he-IL" dirty="0" smtClean="0"/>
              <a:t>עמית</a:t>
            </a:r>
            <a:endParaRPr lang="he-IL" dirty="0"/>
          </a:p>
        </p:txBody>
      </p:sp>
      <p:sp>
        <p:nvSpPr>
          <p:cNvPr id="34" name="TextBox 33"/>
          <p:cNvSpPr txBox="1"/>
          <p:nvPr/>
        </p:nvSpPr>
        <p:spPr>
          <a:xfrm>
            <a:off x="4365317" y="1052736"/>
            <a:ext cx="3519051" cy="584775"/>
          </a:xfrm>
          <a:prstGeom prst="rect">
            <a:avLst/>
          </a:prstGeom>
          <a:noFill/>
        </p:spPr>
        <p:txBody>
          <a:bodyPr wrap="square" rtlCol="1">
            <a:spAutoFit/>
          </a:bodyPr>
          <a:lstStyle/>
          <a:p>
            <a:pPr algn="ctr"/>
            <a:r>
              <a:rPr lang="he-IL" sz="3200" u="sng" dirty="0" smtClean="0"/>
              <a:t>עץ משפחתי</a:t>
            </a:r>
            <a:endParaRPr lang="he-IL" sz="3200" u="sng" dirty="0"/>
          </a:p>
        </p:txBody>
      </p:sp>
      <p:cxnSp>
        <p:nvCxnSpPr>
          <p:cNvPr id="36" name="מחבר ישר 35"/>
          <p:cNvCxnSpPr>
            <a:stCxn id="18" idx="0"/>
            <a:endCxn id="32" idx="2"/>
          </p:cNvCxnSpPr>
          <p:nvPr/>
        </p:nvCxnSpPr>
        <p:spPr>
          <a:xfrm flipH="1" flipV="1">
            <a:off x="1032589" y="1903597"/>
            <a:ext cx="907323" cy="177038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8" name="מחבר ישר 37"/>
          <p:cNvCxnSpPr>
            <a:stCxn id="18" idx="0"/>
          </p:cNvCxnSpPr>
          <p:nvPr/>
        </p:nvCxnSpPr>
        <p:spPr>
          <a:xfrm flipH="1" flipV="1">
            <a:off x="1727336" y="2764401"/>
            <a:ext cx="212576" cy="90957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9" name="מחבר ישר 38"/>
          <p:cNvCxnSpPr>
            <a:stCxn id="18" idx="0"/>
            <a:endCxn id="30" idx="2"/>
          </p:cNvCxnSpPr>
          <p:nvPr/>
        </p:nvCxnSpPr>
        <p:spPr>
          <a:xfrm flipV="1">
            <a:off x="1939912" y="1718931"/>
            <a:ext cx="516890" cy="195504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1" name="מחבר ישר 40"/>
          <p:cNvCxnSpPr>
            <a:stCxn id="17" idx="0"/>
            <a:endCxn id="29" idx="2"/>
          </p:cNvCxnSpPr>
          <p:nvPr/>
        </p:nvCxnSpPr>
        <p:spPr>
          <a:xfrm flipH="1" flipV="1">
            <a:off x="2853827" y="2622771"/>
            <a:ext cx="623146" cy="85662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3" name="מחבר ישר 42"/>
          <p:cNvCxnSpPr>
            <a:stCxn id="17" idx="0"/>
            <a:endCxn id="28" idx="2"/>
          </p:cNvCxnSpPr>
          <p:nvPr/>
        </p:nvCxnSpPr>
        <p:spPr>
          <a:xfrm flipV="1">
            <a:off x="3476973" y="2563428"/>
            <a:ext cx="75156" cy="91597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5" name="מחבר ישר 44"/>
          <p:cNvCxnSpPr>
            <a:stCxn id="17" idx="0"/>
            <a:endCxn id="27" idx="2"/>
          </p:cNvCxnSpPr>
          <p:nvPr/>
        </p:nvCxnSpPr>
        <p:spPr>
          <a:xfrm flipV="1">
            <a:off x="3476973" y="2578798"/>
            <a:ext cx="910556" cy="90060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8" name="מחבר ישר 47"/>
          <p:cNvCxnSpPr/>
          <p:nvPr/>
        </p:nvCxnSpPr>
        <p:spPr>
          <a:xfrm flipH="1" flipV="1">
            <a:off x="6408683" y="2911831"/>
            <a:ext cx="212576" cy="90957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9" name="מחבר ישר 48"/>
          <p:cNvCxnSpPr>
            <a:endCxn id="23" idx="2"/>
          </p:cNvCxnSpPr>
          <p:nvPr/>
        </p:nvCxnSpPr>
        <p:spPr>
          <a:xfrm flipV="1">
            <a:off x="6621259" y="2955073"/>
            <a:ext cx="615883" cy="84837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1" name="מחבר ישר 50"/>
          <p:cNvCxnSpPr>
            <a:endCxn id="26" idx="1"/>
          </p:cNvCxnSpPr>
          <p:nvPr/>
        </p:nvCxnSpPr>
        <p:spPr>
          <a:xfrm flipV="1">
            <a:off x="6621259" y="3370853"/>
            <a:ext cx="924446" cy="44204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4" name="מחבר ישר 53"/>
          <p:cNvCxnSpPr>
            <a:stCxn id="9" idx="0"/>
          </p:cNvCxnSpPr>
          <p:nvPr/>
        </p:nvCxnSpPr>
        <p:spPr>
          <a:xfrm flipH="1" flipV="1">
            <a:off x="2288182" y="4320310"/>
            <a:ext cx="2099348" cy="62575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6" name="מחבר ישר 55"/>
          <p:cNvCxnSpPr>
            <a:endCxn id="17" idx="2"/>
          </p:cNvCxnSpPr>
          <p:nvPr/>
        </p:nvCxnSpPr>
        <p:spPr>
          <a:xfrm flipH="1" flipV="1">
            <a:off x="3476973" y="4125731"/>
            <a:ext cx="929303" cy="85735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8" name="מחבר ישר 57"/>
          <p:cNvCxnSpPr>
            <a:endCxn id="15" idx="2"/>
          </p:cNvCxnSpPr>
          <p:nvPr/>
        </p:nvCxnSpPr>
        <p:spPr>
          <a:xfrm flipV="1">
            <a:off x="4405552" y="4058824"/>
            <a:ext cx="429248" cy="95037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0" name="מחבר ישר 59"/>
          <p:cNvCxnSpPr>
            <a:endCxn id="16" idx="2"/>
          </p:cNvCxnSpPr>
          <p:nvPr/>
        </p:nvCxnSpPr>
        <p:spPr>
          <a:xfrm flipV="1">
            <a:off x="4420928" y="4459227"/>
            <a:ext cx="2065949" cy="49793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2" name="מחבר ישר 61"/>
          <p:cNvCxnSpPr/>
          <p:nvPr/>
        </p:nvCxnSpPr>
        <p:spPr>
          <a:xfrm flipH="1" flipV="1">
            <a:off x="4117281" y="5315395"/>
            <a:ext cx="189832" cy="52736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56311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lumMod val="90000"/>
            <a:alpha val="51000"/>
          </a:schemeClr>
        </a:solidFill>
        <a:effectLst/>
      </p:bgPr>
    </p:bg>
    <p:spTree>
      <p:nvGrpSpPr>
        <p:cNvPr id="1" name=""/>
        <p:cNvGrpSpPr/>
        <p:nvPr/>
      </p:nvGrpSpPr>
      <p:grpSpPr>
        <a:xfrm>
          <a:off x="0" y="0"/>
          <a:ext cx="0" cy="0"/>
          <a:chOff x="0" y="0"/>
          <a:chExt cx="0" cy="0"/>
        </a:xfrm>
      </p:grpSpPr>
      <p:sp>
        <p:nvSpPr>
          <p:cNvPr id="2" name="כותרת 1"/>
          <p:cNvSpPr>
            <a:spLocks noGrp="1"/>
          </p:cNvSpPr>
          <p:nvPr>
            <p:ph type="ctrTitle"/>
          </p:nvPr>
        </p:nvSpPr>
        <p:spPr>
          <a:xfrm>
            <a:off x="395536" y="2015548"/>
            <a:ext cx="3313355" cy="1702160"/>
          </a:xfrm>
        </p:spPr>
        <p:txBody>
          <a:bodyPr/>
          <a:lstStyle/>
          <a:p>
            <a:pPr algn="ctr"/>
            <a:r>
              <a:rPr lang="he-IL" b="1" dirty="0" smtClean="0"/>
              <a:t>מצגת להנצחת אבי מאיר גזה</a:t>
            </a:r>
            <a:endParaRPr lang="he-IL" b="1" dirty="0"/>
          </a:p>
        </p:txBody>
      </p:sp>
      <p:sp>
        <p:nvSpPr>
          <p:cNvPr id="3" name="כותרת משנה 2"/>
          <p:cNvSpPr>
            <a:spLocks noGrp="1"/>
          </p:cNvSpPr>
          <p:nvPr>
            <p:ph type="subTitle" idx="1"/>
          </p:nvPr>
        </p:nvSpPr>
        <p:spPr/>
        <p:txBody>
          <a:bodyPr>
            <a:normAutofit/>
          </a:bodyPr>
          <a:lstStyle/>
          <a:p>
            <a:pPr algn="ctr"/>
            <a:r>
              <a:rPr lang="he-IL" sz="2400" b="1" dirty="0" smtClean="0"/>
              <a:t>מאת: תמי אוריאלי </a:t>
            </a:r>
          </a:p>
          <a:p>
            <a:pPr algn="ctr"/>
            <a:r>
              <a:rPr lang="he-IL" sz="2400" b="1" dirty="0" smtClean="0"/>
              <a:t>והנינה: יעל ז'אק</a:t>
            </a:r>
            <a:endParaRPr lang="he-IL" sz="2400" b="1" dirty="0"/>
          </a:p>
        </p:txBody>
      </p:sp>
      <p:pic>
        <p:nvPicPr>
          <p:cNvPr id="4" name="תמונה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63888" y="0"/>
            <a:ext cx="4618439" cy="6157918"/>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3920858" y="6211669"/>
            <a:ext cx="3904498" cy="646331"/>
          </a:xfrm>
          <a:prstGeom prst="rect">
            <a:avLst/>
          </a:prstGeom>
          <a:noFill/>
        </p:spPr>
        <p:txBody>
          <a:bodyPr wrap="square" rtlCol="1">
            <a:spAutoFit/>
          </a:bodyPr>
          <a:lstStyle/>
          <a:p>
            <a:r>
              <a:rPr lang="he-IL" b="1" dirty="0" smtClean="0"/>
              <a:t>הקשר הרב דורי הדר השרון 2020</a:t>
            </a:r>
          </a:p>
          <a:p>
            <a:r>
              <a:rPr lang="he-IL" b="1" dirty="0" smtClean="0"/>
              <a:t>החניכה: </a:t>
            </a:r>
            <a:r>
              <a:rPr lang="he-IL" b="1" dirty="0" err="1" smtClean="0"/>
              <a:t>אוריאלי</a:t>
            </a:r>
            <a:r>
              <a:rPr lang="he-IL" b="1" dirty="0" smtClean="0"/>
              <a:t> תמי, החונך יעל </a:t>
            </a:r>
            <a:r>
              <a:rPr lang="he-IL" b="1" dirty="0" err="1" smtClean="0"/>
              <a:t>זאק</a:t>
            </a:r>
            <a:endParaRPr lang="he-IL" b="1" dirty="0"/>
          </a:p>
        </p:txBody>
      </p:sp>
    </p:spTree>
    <p:extLst>
      <p:ext uri="{BB962C8B-B14F-4D97-AF65-F5344CB8AC3E}">
        <p14:creationId xmlns:p14="http://schemas.microsoft.com/office/powerpoint/2010/main" val="993227012"/>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919778" y="692696"/>
            <a:ext cx="7024744" cy="782960"/>
          </a:xfrm>
        </p:spPr>
        <p:txBody>
          <a:bodyPr/>
          <a:lstStyle/>
          <a:p>
            <a:pPr algn="ctr"/>
            <a:r>
              <a:rPr lang="he-IL" dirty="0" smtClean="0"/>
              <a:t>סיכו</a:t>
            </a:r>
            <a:r>
              <a:rPr lang="he-IL" dirty="0"/>
              <a:t>ם</a:t>
            </a:r>
          </a:p>
        </p:txBody>
      </p:sp>
      <p:sp>
        <p:nvSpPr>
          <p:cNvPr id="3" name="מציין מיקום תוכן 2"/>
          <p:cNvSpPr>
            <a:spLocks noGrp="1"/>
          </p:cNvSpPr>
          <p:nvPr>
            <p:ph idx="1"/>
          </p:nvPr>
        </p:nvSpPr>
        <p:spPr>
          <a:xfrm>
            <a:off x="4499991" y="1412776"/>
            <a:ext cx="3960441" cy="2232248"/>
          </a:xfrm>
        </p:spPr>
        <p:txBody>
          <a:bodyPr>
            <a:normAutofit fontScale="92500" lnSpcReduction="10000"/>
          </a:bodyPr>
          <a:lstStyle/>
          <a:p>
            <a:pPr marL="68580" indent="0">
              <a:buNone/>
            </a:pPr>
            <a:r>
              <a:rPr lang="he-IL" dirty="0" smtClean="0"/>
              <a:t>יעל: היה לי מאוד כיף לעבוד עם סבתא וללמוד ממנה דברים חדשים, מאוד נהניתי לעשות את הפרויקט. שמחתי מאוד שסבתא נפתחה בפני וסיפרה את הידוע לה על סבא רבא שלי, זה הוסיף לי ידע על המשפחה שלי.</a:t>
            </a:r>
          </a:p>
          <a:p>
            <a:pPr marL="68580" indent="0">
              <a:buNone/>
            </a:pPr>
            <a:endParaRPr lang="he-IL" dirty="0"/>
          </a:p>
        </p:txBody>
      </p:sp>
      <p:pic>
        <p:nvPicPr>
          <p:cNvPr id="4" name="תמונה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39952" y="3861048"/>
            <a:ext cx="4187957" cy="2355726"/>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683568" y="1475656"/>
            <a:ext cx="2880320" cy="3416320"/>
          </a:xfrm>
          <a:prstGeom prst="rect">
            <a:avLst/>
          </a:prstGeom>
          <a:noFill/>
        </p:spPr>
        <p:txBody>
          <a:bodyPr wrap="square" rtlCol="1">
            <a:spAutoFit/>
          </a:bodyPr>
          <a:lstStyle/>
          <a:p>
            <a:r>
              <a:rPr lang="he-IL" dirty="0"/>
              <a:t>תמי: </a:t>
            </a:r>
            <a:r>
              <a:rPr lang="he-IL" dirty="0" err="1"/>
              <a:t>נהנתי</a:t>
            </a:r>
            <a:r>
              <a:rPr lang="he-IL" dirty="0"/>
              <a:t> מאוד לעבוד עם הנכדה שלי וגם מאוד התרגשתי מזה שיכולתי להעביר לה את המעט שידוע לי על קורות חייו של אבי. למיטב ידיעתי, אני היחידה שמספרת את קורותיו ומזכירה את קיומם של </a:t>
            </a:r>
            <a:r>
              <a:rPr lang="he-IL" dirty="0" err="1"/>
              <a:t>אישתו</a:t>
            </a:r>
            <a:r>
              <a:rPr lang="he-IL" dirty="0"/>
              <a:t> וביתו הראשונות. היה לי הזכות והעונג לעשות זאת עם נכדתי ונינתו.</a:t>
            </a:r>
          </a:p>
          <a:p>
            <a:endParaRPr lang="he-IL" dirty="0"/>
          </a:p>
        </p:txBody>
      </p:sp>
    </p:spTree>
    <p:extLst>
      <p:ext uri="{BB962C8B-B14F-4D97-AF65-F5344CB8AC3E}">
        <p14:creationId xmlns:p14="http://schemas.microsoft.com/office/powerpoint/2010/main" val="21128558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Z:\קשר רב דורי\יעל ז'אק\1024px-Österreich-Ungarns_Ende-H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2138" y="764704"/>
            <a:ext cx="6479723" cy="400553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168548" y="5085184"/>
            <a:ext cx="6806904" cy="923330"/>
          </a:xfrm>
          <a:prstGeom prst="rect">
            <a:avLst/>
          </a:prstGeom>
          <a:noFill/>
        </p:spPr>
        <p:txBody>
          <a:bodyPr wrap="square" rtlCol="1">
            <a:spAutoFit/>
          </a:bodyPr>
          <a:lstStyle/>
          <a:p>
            <a:pPr algn="ctr"/>
            <a:r>
              <a:rPr lang="he-IL" dirty="0" smtClean="0"/>
              <a:t>	</a:t>
            </a:r>
            <a:r>
              <a:rPr lang="he-IL" b="1" dirty="0" smtClean="0"/>
              <a:t>אבי</a:t>
            </a:r>
            <a:r>
              <a:rPr lang="he-IL" dirty="0" smtClean="0"/>
              <a:t> </a:t>
            </a:r>
            <a:r>
              <a:rPr lang="he-IL" b="1" dirty="0" smtClean="0"/>
              <a:t>נולד ב- 1910  בעיר ששמה סרמש במחוז טרנסילבניה וזה היה שייך לאימפריה האוסטרו הונגרית.</a:t>
            </a:r>
          </a:p>
          <a:p>
            <a:pPr algn="ctr"/>
            <a:r>
              <a:rPr lang="he-IL" b="1" dirty="0" smtClean="0"/>
              <a:t> </a:t>
            </a:r>
            <a:r>
              <a:rPr lang="he-IL" b="1" dirty="0"/>
              <a:t>	הוא בכור לאביו ישעיהו ואמו שרה. אמו נפטרה בהיוולדו</a:t>
            </a:r>
          </a:p>
        </p:txBody>
      </p:sp>
    </p:spTree>
    <p:extLst>
      <p:ext uri="{BB962C8B-B14F-4D97-AF65-F5344CB8AC3E}">
        <p14:creationId xmlns:p14="http://schemas.microsoft.com/office/powerpoint/2010/main" val="1286548352"/>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1043608" y="5013176"/>
            <a:ext cx="6777317" cy="1251501"/>
          </a:xfrm>
        </p:spPr>
        <p:txBody>
          <a:bodyPr/>
          <a:lstStyle/>
          <a:p>
            <a:pPr marL="68580" indent="0" algn="ctr">
              <a:buNone/>
            </a:pPr>
            <a:r>
              <a:rPr lang="he-IL" dirty="0"/>
              <a:t>	</a:t>
            </a:r>
            <a:r>
              <a:rPr lang="he-IL" dirty="0">
                <a:solidFill>
                  <a:schemeClr val="tx1"/>
                </a:solidFill>
              </a:rPr>
              <a:t>שפת אימו הייתה הונגרית וקצת גרמנית. בהמשך לאחר העברת המחוז לרומניה בעקבות </a:t>
            </a:r>
            <a:r>
              <a:rPr lang="he-IL" dirty="0" smtClean="0">
                <a:solidFill>
                  <a:schemeClr val="tx1"/>
                </a:solidFill>
              </a:rPr>
              <a:t>מלחמת העולם, </a:t>
            </a:r>
            <a:r>
              <a:rPr lang="he-IL" dirty="0">
                <a:solidFill>
                  <a:schemeClr val="tx1"/>
                </a:solidFill>
              </a:rPr>
              <a:t>למד גם רומנית.</a:t>
            </a:r>
          </a:p>
        </p:txBody>
      </p:sp>
      <p:pic>
        <p:nvPicPr>
          <p:cNvPr id="1027" name="Picture 3" descr="Z:\קשר רב דורי\יעל ז'אק\Northern_Transylvania_yellow.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4653" y="961399"/>
            <a:ext cx="4934693" cy="3886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4453451"/>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827584" y="5085184"/>
            <a:ext cx="7344816" cy="1440159"/>
          </a:xfrm>
        </p:spPr>
        <p:txBody>
          <a:bodyPr>
            <a:noAutofit/>
          </a:bodyPr>
          <a:lstStyle/>
          <a:p>
            <a:pPr marL="68580" indent="0">
              <a:buNone/>
            </a:pPr>
            <a:r>
              <a:rPr lang="he-IL" sz="1800" dirty="0" smtClean="0">
                <a:solidFill>
                  <a:schemeClr val="tx1"/>
                </a:solidFill>
              </a:rPr>
              <a:t>שנותיו </a:t>
            </a:r>
            <a:r>
              <a:rPr lang="he-IL" sz="1800" dirty="0">
                <a:solidFill>
                  <a:schemeClr val="tx1"/>
                </a:solidFill>
              </a:rPr>
              <a:t>הראשונות עברו בחייק המשפחה והוא למד בחדר. </a:t>
            </a:r>
            <a:r>
              <a:rPr lang="he-IL" sz="1800" dirty="0" smtClean="0">
                <a:solidFill>
                  <a:schemeClr val="tx1"/>
                </a:solidFill>
              </a:rPr>
              <a:t>בגיל </a:t>
            </a:r>
            <a:r>
              <a:rPr lang="he-IL" sz="1800" dirty="0">
                <a:solidFill>
                  <a:schemeClr val="tx1"/>
                </a:solidFill>
              </a:rPr>
              <a:t>13 לאחר בר המצווה הוריו החליטו שעליו ללמוד מקצוע ולפרנס את עצמו ולכן שלחו אותו להיות שוליה בביתו של מישהו שלימד אותו </a:t>
            </a:r>
            <a:r>
              <a:rPr lang="he-IL" sz="1800" dirty="0" smtClean="0">
                <a:solidFill>
                  <a:schemeClr val="tx1"/>
                </a:solidFill>
              </a:rPr>
              <a:t>מסגרות. בתור </a:t>
            </a:r>
            <a:r>
              <a:rPr lang="he-IL" sz="1800" dirty="0">
                <a:solidFill>
                  <a:schemeClr val="tx1"/>
                </a:solidFill>
              </a:rPr>
              <a:t>שוליה הוא קיבל אוכל ומגורים</a:t>
            </a:r>
            <a:r>
              <a:rPr lang="he-IL" sz="1800" dirty="0" smtClean="0">
                <a:solidFill>
                  <a:schemeClr val="tx1"/>
                </a:solidFill>
              </a:rPr>
              <a:t>. כל שנה היה צריך לעבור מבחני התמחות מקצועים וזאת אחת התעודות</a:t>
            </a:r>
            <a:endParaRPr lang="he-IL" sz="1800" dirty="0">
              <a:solidFill>
                <a:schemeClr val="tx1"/>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2316206" y="-201861"/>
            <a:ext cx="4511587" cy="60126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אליפסה 1"/>
          <p:cNvSpPr/>
          <p:nvPr/>
        </p:nvSpPr>
        <p:spPr>
          <a:xfrm>
            <a:off x="5436096" y="1916832"/>
            <a:ext cx="936104" cy="28803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Tree>
    <p:extLst>
      <p:ext uri="{BB962C8B-B14F-4D97-AF65-F5344CB8AC3E}">
        <p14:creationId xmlns:p14="http://schemas.microsoft.com/office/powerpoint/2010/main" val="1208924957"/>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1043492" y="4941168"/>
            <a:ext cx="7200916" cy="1296144"/>
          </a:xfrm>
        </p:spPr>
        <p:txBody>
          <a:bodyPr>
            <a:normAutofit fontScale="32500" lnSpcReduction="20000"/>
          </a:bodyPr>
          <a:lstStyle/>
          <a:p>
            <a:pPr marL="68580" indent="0">
              <a:buNone/>
            </a:pPr>
            <a:r>
              <a:rPr lang="he-IL" sz="7200" dirty="0" smtClean="0">
                <a:solidFill>
                  <a:schemeClr val="tx1"/>
                </a:solidFill>
              </a:rPr>
              <a:t>מפגשיו </a:t>
            </a:r>
            <a:r>
              <a:rPr lang="he-IL" sz="7200" dirty="0">
                <a:solidFill>
                  <a:schemeClr val="tx1"/>
                </a:solidFill>
              </a:rPr>
              <a:t>עם משפחתו נהיו נדירים ולאחר לימוד </a:t>
            </a:r>
            <a:r>
              <a:rPr lang="he-IL" sz="7200" dirty="0" smtClean="0">
                <a:solidFill>
                  <a:schemeClr val="tx1"/>
                </a:solidFill>
              </a:rPr>
              <a:t>המקצוע </a:t>
            </a:r>
            <a:r>
              <a:rPr lang="he-IL" sz="7200" dirty="0">
                <a:solidFill>
                  <a:schemeClr val="tx1"/>
                </a:solidFill>
              </a:rPr>
              <a:t>הוא נדד בעקבות הפרנסה לכול מיני מקומות </a:t>
            </a:r>
            <a:r>
              <a:rPr lang="he-IL" sz="7200" dirty="0" smtClean="0">
                <a:solidFill>
                  <a:schemeClr val="tx1"/>
                </a:solidFill>
              </a:rPr>
              <a:t>.</a:t>
            </a:r>
          </a:p>
          <a:p>
            <a:pPr marL="68580" indent="0">
              <a:buNone/>
            </a:pPr>
            <a:r>
              <a:rPr lang="he-IL" sz="7200" dirty="0">
                <a:solidFill>
                  <a:schemeClr val="tx1"/>
                </a:solidFill>
              </a:rPr>
              <a:t>ע</a:t>
            </a:r>
            <a:r>
              <a:rPr lang="he-IL" sz="7200" dirty="0" smtClean="0">
                <a:solidFill>
                  <a:schemeClr val="tx1"/>
                </a:solidFill>
              </a:rPr>
              <a:t>ם הסכם וינה בין שליטי הונגריה והיטלר, הועברה טרנסילבניה לשליטת ההונגרים.</a:t>
            </a:r>
          </a:p>
          <a:p>
            <a:pPr marL="68580" indent="0">
              <a:buNone/>
            </a:pPr>
            <a:endParaRPr lang="he-IL"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671513"/>
            <a:ext cx="5446365" cy="39816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56240992"/>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מציין מיקום תוכן 7" descr="גזירת מסך"/>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12004" y="692696"/>
            <a:ext cx="6119991" cy="4464496"/>
          </a:xfrm>
          <a:solidFill>
            <a:schemeClr val="tx1"/>
          </a:solidFill>
          <a:ln>
            <a:solidFill>
              <a:schemeClr val="tx1"/>
            </a:solidFill>
          </a:ln>
        </p:spPr>
      </p:pic>
      <p:cxnSp>
        <p:nvCxnSpPr>
          <p:cNvPr id="10" name="מחבר ישר 9"/>
          <p:cNvCxnSpPr/>
          <p:nvPr/>
        </p:nvCxnSpPr>
        <p:spPr>
          <a:xfrm flipH="1">
            <a:off x="2086708" y="3429000"/>
            <a:ext cx="4069468" cy="7561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מחבר ישר 12"/>
          <p:cNvCxnSpPr/>
          <p:nvPr/>
        </p:nvCxnSpPr>
        <p:spPr>
          <a:xfrm flipV="1">
            <a:off x="2051720" y="1988840"/>
            <a:ext cx="3240360" cy="2160240"/>
          </a:xfrm>
          <a:prstGeom prst="line">
            <a:avLst/>
          </a:prstGeom>
          <a:ln/>
        </p:spPr>
        <p:style>
          <a:lnRef idx="2">
            <a:schemeClr val="dk1"/>
          </a:lnRef>
          <a:fillRef idx="0">
            <a:schemeClr val="dk1"/>
          </a:fillRef>
          <a:effectRef idx="1">
            <a:schemeClr val="dk1"/>
          </a:effectRef>
          <a:fontRef idx="minor">
            <a:schemeClr val="tx1"/>
          </a:fontRef>
        </p:style>
      </p:cxnSp>
      <p:cxnSp>
        <p:nvCxnSpPr>
          <p:cNvPr id="15" name="מחבר ישר 14"/>
          <p:cNvCxnSpPr/>
          <p:nvPr/>
        </p:nvCxnSpPr>
        <p:spPr>
          <a:xfrm flipV="1">
            <a:off x="5364088" y="1556792"/>
            <a:ext cx="1728192" cy="4320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547664" y="5445224"/>
            <a:ext cx="6048672" cy="461665"/>
          </a:xfrm>
          <a:prstGeom prst="rect">
            <a:avLst/>
          </a:prstGeom>
          <a:noFill/>
        </p:spPr>
        <p:txBody>
          <a:bodyPr wrap="square" rtlCol="1">
            <a:spAutoFit/>
          </a:bodyPr>
          <a:lstStyle/>
          <a:p>
            <a:pPr algn="ctr"/>
            <a:r>
              <a:rPr lang="he-IL" sz="2400" dirty="0" smtClean="0"/>
              <a:t>בסוף נדודיו הוא הגיע לסובטה.</a:t>
            </a:r>
            <a:endParaRPr lang="he-IL" sz="2400" dirty="0"/>
          </a:p>
        </p:txBody>
      </p:sp>
      <p:cxnSp>
        <p:nvCxnSpPr>
          <p:cNvPr id="20" name="מחבר חץ ישר 19"/>
          <p:cNvCxnSpPr/>
          <p:nvPr/>
        </p:nvCxnSpPr>
        <p:spPr>
          <a:xfrm flipH="1">
            <a:off x="3851920" y="3645024"/>
            <a:ext cx="936104" cy="21602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מחבר חץ ישר 30"/>
          <p:cNvCxnSpPr/>
          <p:nvPr/>
        </p:nvCxnSpPr>
        <p:spPr>
          <a:xfrm flipV="1">
            <a:off x="3347864" y="2636912"/>
            <a:ext cx="1008112" cy="64807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4" name="מחבר חץ ישר 33"/>
          <p:cNvCxnSpPr/>
          <p:nvPr/>
        </p:nvCxnSpPr>
        <p:spPr>
          <a:xfrm flipV="1">
            <a:off x="5652120" y="1700808"/>
            <a:ext cx="1008112" cy="21602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023504"/>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Z:\קשר רב דורי\יעל ז'אק\תמי 6.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1" t="9653" r="119" b="8197"/>
          <a:stretch/>
        </p:blipFill>
        <p:spPr bwMode="auto">
          <a:xfrm>
            <a:off x="3203848" y="692696"/>
            <a:ext cx="5472608" cy="5596702"/>
          </a:xfrm>
          <a:prstGeom prst="rect">
            <a:avLst/>
          </a:prstGeom>
          <a:noFill/>
          <a:extLst>
            <a:ext uri="{909E8E84-426E-40DD-AFC4-6F175D3DCCD1}">
              <a14:hiddenFill xmlns:a14="http://schemas.microsoft.com/office/drawing/2010/main">
                <a:solidFill>
                  <a:srgbClr val="FFFFFF"/>
                </a:solidFill>
              </a14:hiddenFill>
            </a:ext>
          </a:extLst>
        </p:spPr>
      </p:pic>
      <p:sp>
        <p:nvSpPr>
          <p:cNvPr id="4" name="אליפסה 3"/>
          <p:cNvSpPr/>
          <p:nvPr/>
        </p:nvSpPr>
        <p:spPr>
          <a:xfrm>
            <a:off x="6012160" y="2708920"/>
            <a:ext cx="2304256"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5" name="אליפסה 4"/>
          <p:cNvSpPr/>
          <p:nvPr/>
        </p:nvSpPr>
        <p:spPr>
          <a:xfrm>
            <a:off x="4716016" y="2492896"/>
            <a:ext cx="703312" cy="28547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6" name="אליפסה 5"/>
          <p:cNvSpPr/>
          <p:nvPr/>
        </p:nvSpPr>
        <p:spPr>
          <a:xfrm>
            <a:off x="5436096" y="3717032"/>
            <a:ext cx="720080"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7" name="אליפסה 6"/>
          <p:cNvSpPr/>
          <p:nvPr/>
        </p:nvSpPr>
        <p:spPr>
          <a:xfrm>
            <a:off x="5436096" y="4149080"/>
            <a:ext cx="1224136"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8" name="מציין מיקום תוכן 2"/>
          <p:cNvSpPr>
            <a:spLocks noGrp="1"/>
          </p:cNvSpPr>
          <p:nvPr>
            <p:ph idx="1"/>
          </p:nvPr>
        </p:nvSpPr>
        <p:spPr>
          <a:xfrm>
            <a:off x="683568" y="980728"/>
            <a:ext cx="2232248" cy="5112567"/>
          </a:xfrm>
        </p:spPr>
        <p:txBody>
          <a:bodyPr>
            <a:normAutofit/>
          </a:bodyPr>
          <a:lstStyle/>
          <a:p>
            <a:pPr marL="68580" indent="0">
              <a:buNone/>
            </a:pPr>
            <a:r>
              <a:rPr lang="he-IL" dirty="0">
                <a:solidFill>
                  <a:schemeClr val="tx1"/>
                </a:solidFill>
              </a:rPr>
              <a:t>סמוך לכניסת הגרמנים לטרנסילבניה אבי התחתן עם בחורה בשם רוזליה שהוא פגש בסובטה</a:t>
            </a:r>
            <a:r>
              <a:rPr lang="he-IL" dirty="0" smtClean="0">
                <a:solidFill>
                  <a:schemeClr val="tx1"/>
                </a:solidFill>
              </a:rPr>
              <a:t>.</a:t>
            </a:r>
          </a:p>
          <a:p>
            <a:pPr marL="68580" indent="0">
              <a:buNone/>
            </a:pPr>
            <a:r>
              <a:rPr lang="he-IL" dirty="0">
                <a:solidFill>
                  <a:schemeClr val="tx1"/>
                </a:solidFill>
              </a:rPr>
              <a:t>לאחר</a:t>
            </a:r>
            <a:r>
              <a:rPr lang="he-IL" dirty="0"/>
              <a:t> </a:t>
            </a:r>
            <a:r>
              <a:rPr lang="he-IL" dirty="0">
                <a:solidFill>
                  <a:schemeClr val="tx1"/>
                </a:solidFill>
              </a:rPr>
              <a:t>כמה</a:t>
            </a:r>
            <a:r>
              <a:rPr lang="he-IL" dirty="0"/>
              <a:t> </a:t>
            </a:r>
            <a:r>
              <a:rPr lang="he-IL" dirty="0">
                <a:solidFill>
                  <a:schemeClr val="tx1"/>
                </a:solidFill>
              </a:rPr>
              <a:t>זמן</a:t>
            </a:r>
            <a:r>
              <a:rPr lang="he-IL" dirty="0"/>
              <a:t> </a:t>
            </a:r>
            <a:r>
              <a:rPr lang="he-IL" dirty="0">
                <a:solidFill>
                  <a:schemeClr val="tx1"/>
                </a:solidFill>
              </a:rPr>
              <a:t>נולדה</a:t>
            </a:r>
            <a:r>
              <a:rPr lang="he-IL" dirty="0"/>
              <a:t> </a:t>
            </a:r>
            <a:r>
              <a:rPr lang="he-IL" dirty="0">
                <a:solidFill>
                  <a:schemeClr val="tx1"/>
                </a:solidFill>
              </a:rPr>
              <a:t>להם</a:t>
            </a:r>
            <a:r>
              <a:rPr lang="he-IL" dirty="0"/>
              <a:t> </a:t>
            </a:r>
            <a:r>
              <a:rPr lang="he-IL" dirty="0">
                <a:solidFill>
                  <a:schemeClr val="tx1"/>
                </a:solidFill>
              </a:rPr>
              <a:t>בת</a:t>
            </a:r>
            <a:r>
              <a:rPr lang="he-IL" dirty="0"/>
              <a:t> </a:t>
            </a:r>
            <a:r>
              <a:rPr lang="he-IL" dirty="0">
                <a:solidFill>
                  <a:schemeClr val="tx1"/>
                </a:solidFill>
              </a:rPr>
              <a:t>בשם מרתה</a:t>
            </a:r>
            <a:r>
              <a:rPr lang="he-IL" dirty="0"/>
              <a:t>.</a:t>
            </a:r>
          </a:p>
          <a:p>
            <a:pPr marL="68580" indent="0">
              <a:buNone/>
            </a:pPr>
            <a:endParaRPr lang="he-IL" dirty="0"/>
          </a:p>
          <a:p>
            <a:pPr marL="68580" indent="0">
              <a:buNone/>
            </a:pPr>
            <a:endParaRPr lang="he-IL" dirty="0"/>
          </a:p>
        </p:txBody>
      </p:sp>
    </p:spTree>
    <p:extLst>
      <p:ext uri="{BB962C8B-B14F-4D97-AF65-F5344CB8AC3E}">
        <p14:creationId xmlns:p14="http://schemas.microsoft.com/office/powerpoint/2010/main" val="1186112914"/>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p:txBody>
          <a:bodyPr/>
          <a:lstStyle/>
          <a:p>
            <a:pPr marL="68580" indent="0">
              <a:buNone/>
            </a:pPr>
            <a:r>
              <a:rPr lang="he-IL" dirty="0" smtClean="0">
                <a:solidFill>
                  <a:schemeClr val="tx1"/>
                </a:solidFill>
              </a:rPr>
              <a:t>עם כניסת הגרמנים להונגריה וטרנסילבניה, הגרמנים התחילו להשמיד את היהודים וממש "צדו" אותם ברחובות.</a:t>
            </a:r>
          </a:p>
          <a:p>
            <a:pPr marL="68580" indent="0">
              <a:buNone/>
            </a:pPr>
            <a:r>
              <a:rPr lang="he-IL" dirty="0" smtClean="0">
                <a:solidFill>
                  <a:schemeClr val="tx1"/>
                </a:solidFill>
              </a:rPr>
              <a:t>השמדת היהודים בחבל ארץ זה, היה מן האכזריים וה"יעילים" שהיו באותו הזמן ברומניה.</a:t>
            </a:r>
            <a:endParaRPr lang="he-IL" dirty="0">
              <a:solidFill>
                <a:schemeClr val="tx1"/>
              </a:solidFill>
            </a:endParaRPr>
          </a:p>
        </p:txBody>
      </p:sp>
    </p:spTree>
    <p:extLst>
      <p:ext uri="{BB962C8B-B14F-4D97-AF65-F5344CB8AC3E}">
        <p14:creationId xmlns:p14="http://schemas.microsoft.com/office/powerpoint/2010/main" val="860319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אוסטין">
  <a:themeElements>
    <a:clrScheme name="אוסטין">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אוסטין">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אוסטין">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685</TotalTime>
  <Words>544</Words>
  <Application>Microsoft Office PowerPoint</Application>
  <PresentationFormat>‫הצגה על המסך (4:3)</PresentationFormat>
  <Paragraphs>67</Paragraphs>
  <Slides>20</Slides>
  <Notes>2</Notes>
  <HiddenSlides>0</HiddenSlides>
  <MMClips>0</MMClips>
  <ScaleCrop>false</ScaleCrop>
  <HeadingPairs>
    <vt:vector size="6" baseType="variant">
      <vt:variant>
        <vt:lpstr>גופנים בשימוש</vt:lpstr>
      </vt:variant>
      <vt:variant>
        <vt:i4>5</vt:i4>
      </vt:variant>
      <vt:variant>
        <vt:lpstr>ערכת נושא</vt:lpstr>
      </vt:variant>
      <vt:variant>
        <vt:i4>1</vt:i4>
      </vt:variant>
      <vt:variant>
        <vt:lpstr>כותרות שקופיות</vt:lpstr>
      </vt:variant>
      <vt:variant>
        <vt:i4>20</vt:i4>
      </vt:variant>
    </vt:vector>
  </HeadingPairs>
  <TitlesOfParts>
    <vt:vector size="26" baseType="lpstr">
      <vt:lpstr>Arial</vt:lpstr>
      <vt:lpstr>Calibri</vt:lpstr>
      <vt:lpstr>Century Gothic</vt:lpstr>
      <vt:lpstr>Gisha</vt:lpstr>
      <vt:lpstr>Wingdings 2</vt:lpstr>
      <vt:lpstr>אוסטין</vt:lpstr>
      <vt:lpstr>תכנית הקשר הרב דורי מאיר גזה ז"ל</vt:lpstr>
      <vt:lpstr>מצגת להנצחת אבי מאיר גזה</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סיכום</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להנצחת אבי</dc:title>
  <dc:creator>user</dc:creator>
  <cp:lastModifiedBy>Tami</cp:lastModifiedBy>
  <cp:revision>54</cp:revision>
  <dcterms:created xsi:type="dcterms:W3CDTF">2019-12-19T10:43:56Z</dcterms:created>
  <dcterms:modified xsi:type="dcterms:W3CDTF">2020-05-03T07:56:02Z</dcterms:modified>
</cp:coreProperties>
</file>