
<file path=[Content_Types].xml><?xml version="1.0" encoding="utf-8"?>
<Types xmlns="http://schemas.openxmlformats.org/package/2006/content-types">
  <Default Extension="png" ContentType="image/png"/>
  <Default Extension="mpeg" ContentType="vide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2"/>
  </p:notesMasterIdLst>
  <p:sldIdLst>
    <p:sldId id="273" r:id="rId2"/>
    <p:sldId id="313" r:id="rId3"/>
    <p:sldId id="257" r:id="rId4"/>
    <p:sldId id="290" r:id="rId5"/>
    <p:sldId id="258" r:id="rId6"/>
    <p:sldId id="317" r:id="rId7"/>
    <p:sldId id="305" r:id="rId8"/>
    <p:sldId id="278" r:id="rId9"/>
    <p:sldId id="291" r:id="rId10"/>
    <p:sldId id="277" r:id="rId11"/>
    <p:sldId id="283" r:id="rId12"/>
    <p:sldId id="260" r:id="rId13"/>
    <p:sldId id="292" r:id="rId14"/>
    <p:sldId id="309" r:id="rId15"/>
    <p:sldId id="261" r:id="rId16"/>
    <p:sldId id="284" r:id="rId17"/>
    <p:sldId id="262" r:id="rId18"/>
    <p:sldId id="269" r:id="rId19"/>
    <p:sldId id="293" r:id="rId20"/>
    <p:sldId id="311" r:id="rId21"/>
    <p:sldId id="288" r:id="rId22"/>
    <p:sldId id="279" r:id="rId23"/>
    <p:sldId id="310" r:id="rId24"/>
    <p:sldId id="280" r:id="rId25"/>
    <p:sldId id="286" r:id="rId26"/>
    <p:sldId id="316" r:id="rId27"/>
    <p:sldId id="303" r:id="rId28"/>
    <p:sldId id="265" r:id="rId29"/>
    <p:sldId id="272" r:id="rId30"/>
    <p:sldId id="306" r:id="rId31"/>
    <p:sldId id="287" r:id="rId32"/>
    <p:sldId id="296" r:id="rId33"/>
    <p:sldId id="297" r:id="rId34"/>
    <p:sldId id="298" r:id="rId35"/>
    <p:sldId id="299" r:id="rId36"/>
    <p:sldId id="300" r:id="rId37"/>
    <p:sldId id="307" r:id="rId38"/>
    <p:sldId id="301" r:id="rId39"/>
    <p:sldId id="314" r:id="rId40"/>
    <p:sldId id="315" r:id="rId4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B"/>
    <a:srgbClr val="FFFFCC"/>
    <a:srgbClr val="0066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68" autoAdjust="0"/>
    <p:restoredTop sz="94660"/>
  </p:normalViewPr>
  <p:slideViewPr>
    <p:cSldViewPr snapToGrid="0">
      <p:cViewPr varScale="1">
        <p:scale>
          <a:sx n="86" d="100"/>
          <a:sy n="86" d="100"/>
        </p:scale>
        <p:origin x="228" y="90"/>
      </p:cViewPr>
      <p:guideLst>
        <p:guide orient="horz" pos="2137"/>
        <p:guide pos="3840"/>
      </p:guideLst>
    </p:cSldViewPr>
  </p:slideViewPr>
  <p:notesTextViewPr>
    <p:cViewPr>
      <p:scale>
        <a:sx n="1" d="1"/>
        <a:sy n="1" d="1"/>
      </p:scale>
      <p:origin x="0" y="0"/>
    </p:cViewPr>
  </p:notesTextViewPr>
  <p:sorterViewPr>
    <p:cViewPr>
      <p:scale>
        <a:sx n="100" d="100"/>
        <a:sy n="100" d="100"/>
      </p:scale>
      <p:origin x="0" y="148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34AF9D2-F5BC-4667-BC7D-BD10BF5DCF57}" type="datetimeFigureOut">
              <a:rPr lang="he-IL" smtClean="0"/>
              <a:t>כ'/אדר/תשפ"א</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A72F1AB-7969-4FB0-B525-154C06A37377}" type="slidenum">
              <a:rPr lang="he-IL" smtClean="0"/>
              <a:t>‹#›</a:t>
            </a:fld>
            <a:endParaRPr lang="he-IL"/>
          </a:p>
        </p:txBody>
      </p:sp>
    </p:spTree>
    <p:extLst>
      <p:ext uri="{BB962C8B-B14F-4D97-AF65-F5344CB8AC3E}">
        <p14:creationId xmlns:p14="http://schemas.microsoft.com/office/powerpoint/2010/main" val="397708167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270664684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361573387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48499693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398515851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119659852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209001506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392388805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427940893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323163395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147745294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F515D21B-98E3-423F-AD99-74F6A1593159}" type="datetimeFigureOut">
              <a:rPr lang="he-IL" smtClean="0"/>
              <a:t>כ'/אדר/תשפ"א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0D333656-2E40-4178-BAE6-B1CA9CEA7A11}" type="slidenum">
              <a:rPr lang="he-IL" smtClean="0"/>
              <a:t>‹#›</a:t>
            </a:fld>
            <a:endParaRPr lang="he-IL"/>
          </a:p>
        </p:txBody>
      </p:sp>
    </p:spTree>
    <p:extLst>
      <p:ext uri="{BB962C8B-B14F-4D97-AF65-F5344CB8AC3E}">
        <p14:creationId xmlns:p14="http://schemas.microsoft.com/office/powerpoint/2010/main" val="253385293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515D21B-98E3-423F-AD99-74F6A1593159}" type="datetimeFigureOut">
              <a:rPr lang="he-IL" smtClean="0"/>
              <a:t>כ'/אדר/תשפ"א</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D333656-2E40-4178-BAE6-B1CA9CEA7A11}" type="slidenum">
              <a:rPr lang="he-IL" smtClean="0"/>
              <a:t>‹#›</a:t>
            </a:fld>
            <a:endParaRPr lang="he-IL"/>
          </a:p>
        </p:txBody>
      </p:sp>
    </p:spTree>
    <p:extLst>
      <p:ext uri="{BB962C8B-B14F-4D97-AF65-F5344CB8AC3E}">
        <p14:creationId xmlns:p14="http://schemas.microsoft.com/office/powerpoint/2010/main" val="2261663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eg"/><Relationship Id="rId1" Type="http://schemas.microsoft.com/office/2007/relationships/media" Target="../media/media1.mpeg"/><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528C6BE-89AC-447E-8B95-32D0CAAF6A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88447" y="0"/>
            <a:ext cx="6692795" cy="6858000"/>
          </a:xfrm>
          <a:prstGeom prst="rect">
            <a:avLst/>
          </a:prstGeom>
          <a:noFill/>
          <a:ln>
            <a:noFill/>
          </a:ln>
        </p:spPr>
      </p:pic>
      <p:sp>
        <p:nvSpPr>
          <p:cNvPr id="3" name="תיבת טקסט 2">
            <a:extLst>
              <a:ext uri="{FF2B5EF4-FFF2-40B4-BE49-F238E27FC236}">
                <a16:creationId xmlns:a16="http://schemas.microsoft.com/office/drawing/2014/main" id="{0EBC0C96-B37E-46D0-9BCD-CE42D3C8910E}"/>
              </a:ext>
            </a:extLst>
          </p:cNvPr>
          <p:cNvSpPr txBox="1"/>
          <p:nvPr/>
        </p:nvSpPr>
        <p:spPr>
          <a:xfrm>
            <a:off x="0" y="1380320"/>
            <a:ext cx="5834128" cy="769441"/>
          </a:xfrm>
          <a:prstGeom prst="rect">
            <a:avLst/>
          </a:prstGeom>
          <a:noFill/>
        </p:spPr>
        <p:txBody>
          <a:bodyPr wrap="square" rtlCol="1">
            <a:spAutoFit/>
          </a:bodyPr>
          <a:lstStyle/>
          <a:p>
            <a:pPr algn="ctr"/>
            <a:r>
              <a:rPr lang="he-IL" sz="4400" b="1" dirty="0"/>
              <a:t>שורשיו של אלון שדמי</a:t>
            </a:r>
          </a:p>
        </p:txBody>
      </p:sp>
      <p:sp>
        <p:nvSpPr>
          <p:cNvPr id="4" name="כותרת משנה 2">
            <a:extLst>
              <a:ext uri="{FF2B5EF4-FFF2-40B4-BE49-F238E27FC236}">
                <a16:creationId xmlns:a16="http://schemas.microsoft.com/office/drawing/2014/main" id="{E893CF64-FF76-4B68-BFF6-4BCC3B7CD92F}"/>
              </a:ext>
            </a:extLst>
          </p:cNvPr>
          <p:cNvSpPr txBox="1">
            <a:spLocks/>
          </p:cNvSpPr>
          <p:nvPr/>
        </p:nvSpPr>
        <p:spPr>
          <a:xfrm>
            <a:off x="0" y="3212429"/>
            <a:ext cx="5662411" cy="1089115"/>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t>חפרו, נברו, חשפו וכתבו: סבתא רחלה, </a:t>
            </a:r>
          </a:p>
          <a:p>
            <a:pPr marL="0" indent="0" algn="ctr">
              <a:buNone/>
            </a:pPr>
            <a:r>
              <a:rPr lang="he-IL" dirty="0"/>
              <a:t>סבא זאב והנכד אלון</a:t>
            </a:r>
          </a:p>
        </p:txBody>
      </p:sp>
      <p:sp>
        <p:nvSpPr>
          <p:cNvPr id="5" name="TextBox 4"/>
          <p:cNvSpPr txBox="1"/>
          <p:nvPr/>
        </p:nvSpPr>
        <p:spPr>
          <a:xfrm>
            <a:off x="-121025" y="5332990"/>
            <a:ext cx="5530151" cy="1200329"/>
          </a:xfrm>
          <a:prstGeom prst="rect">
            <a:avLst/>
          </a:prstGeom>
          <a:noFill/>
        </p:spPr>
        <p:txBody>
          <a:bodyPr wrap="square" rtlCol="1">
            <a:spAutoFit/>
          </a:bodyPr>
          <a:lstStyle/>
          <a:p>
            <a:r>
              <a:rPr lang="he-IL" sz="2400" dirty="0">
                <a:latin typeface="David" panose="020E0502060401010101" pitchFamily="34" charset="-79"/>
                <a:cs typeface="David" panose="020E0502060401010101" pitchFamily="34" charset="-79"/>
              </a:rPr>
              <a:t>הקשר הרב דורי ביה"ס "הדר השרון" 2020 החונך: אלון שדמי</a:t>
            </a:r>
          </a:p>
          <a:p>
            <a:r>
              <a:rPr lang="he-IL" sz="2400" dirty="0">
                <a:latin typeface="David" panose="020E0502060401010101" pitchFamily="34" charset="-79"/>
                <a:cs typeface="David" panose="020E0502060401010101" pitchFamily="34" charset="-79"/>
              </a:rPr>
              <a:t> החניכים: רחלה וזאב שדמי</a:t>
            </a:r>
          </a:p>
        </p:txBody>
      </p:sp>
    </p:spTree>
    <p:extLst>
      <p:ext uri="{BB962C8B-B14F-4D97-AF65-F5344CB8AC3E}">
        <p14:creationId xmlns:p14="http://schemas.microsoft.com/office/powerpoint/2010/main" val="417798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p:cNvSpPr>
            <a:spLocks noGrp="1"/>
          </p:cNvSpPr>
          <p:nvPr>
            <p:ph sz="half" idx="2"/>
          </p:nvPr>
        </p:nvSpPr>
        <p:spPr>
          <a:xfrm>
            <a:off x="0" y="2272199"/>
            <a:ext cx="6949894" cy="2030860"/>
          </a:xfrm>
        </p:spPr>
        <p:txBody>
          <a:bodyPr>
            <a:normAutofit fontScale="25000" lnSpcReduction="20000"/>
          </a:bodyPr>
          <a:lstStyle/>
          <a:p>
            <a:pPr marL="457200" lvl="1" indent="0">
              <a:lnSpc>
                <a:spcPct val="170000"/>
              </a:lnSpc>
              <a:buNone/>
            </a:pPr>
            <a:r>
              <a:rPr lang="he-IL" sz="9600" dirty="0">
                <a:latin typeface="David" panose="020E0502060401010101" pitchFamily="34" charset="-79"/>
                <a:cs typeface="David" panose="020E0502060401010101" pitchFamily="34" charset="-79"/>
              </a:rPr>
              <a:t>מיכאל שיפמן היה אחד מראשוני המתיישבים של העיר בני ברק. בני ברק בראשית שנותיה הייתה מושבה עטורה ב- 7 גבעות חול ופה ושם פזורים צריפי עץ.</a:t>
            </a:r>
          </a:p>
          <a:p>
            <a:pPr marL="0" indent="0">
              <a:buNone/>
            </a:pPr>
            <a:endParaRPr lang="he-IL" sz="9600" dirty="0">
              <a:latin typeface="David" panose="020E0502060401010101" pitchFamily="34" charset="-79"/>
              <a:cs typeface="David" panose="020E0502060401010101" pitchFamily="34" charset="-79"/>
            </a:endParaRPr>
          </a:p>
          <a:p>
            <a:pPr marL="0" indent="0">
              <a:buNone/>
            </a:pPr>
            <a:endParaRPr lang="he-IL" sz="9600" dirty="0">
              <a:latin typeface="David" panose="020E0502060401010101" pitchFamily="34" charset="-79"/>
              <a:cs typeface="David" panose="020E0502060401010101" pitchFamily="34" charset="-79"/>
            </a:endParaRPr>
          </a:p>
          <a:p>
            <a:pPr marL="0" indent="0">
              <a:buNone/>
            </a:pPr>
            <a:endParaRPr lang="he-IL" sz="9600" dirty="0">
              <a:latin typeface="David" panose="020E0502060401010101" pitchFamily="34" charset="-79"/>
              <a:cs typeface="David" panose="020E0502060401010101" pitchFamily="34" charset="-79"/>
            </a:endParaRPr>
          </a:p>
          <a:p>
            <a:pPr marL="0" indent="0">
              <a:buNone/>
            </a:pPr>
            <a:endParaRPr lang="he-IL" sz="9600" dirty="0">
              <a:latin typeface="David" panose="020E0502060401010101" pitchFamily="34" charset="-79"/>
              <a:cs typeface="David" panose="020E0502060401010101" pitchFamily="34" charset="-79"/>
            </a:endParaRPr>
          </a:p>
          <a:p>
            <a:pPr marL="0" indent="0">
              <a:buNone/>
            </a:pPr>
            <a:endParaRPr lang="en-US" sz="2000" dirty="0"/>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44553" y="0"/>
            <a:ext cx="5037449" cy="69631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אליפסה 1"/>
          <p:cNvSpPr/>
          <p:nvPr/>
        </p:nvSpPr>
        <p:spPr>
          <a:xfrm>
            <a:off x="9127672" y="3918857"/>
            <a:ext cx="1763485" cy="424543"/>
          </a:xfrm>
          <a:prstGeom prst="ellipse">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766884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11742" y="311971"/>
            <a:ext cx="10515600" cy="1325563"/>
          </a:xfrm>
        </p:spPr>
        <p:txBody>
          <a:bodyPr>
            <a:normAutofit/>
          </a:bodyPr>
          <a:lstStyle/>
          <a:p>
            <a:pPr algn="ctr"/>
            <a:r>
              <a:rPr lang="he-IL" sz="3200" b="1" u="sng" dirty="0">
                <a:latin typeface="David" panose="020E0502060401010101" pitchFamily="34" charset="-79"/>
                <a:cs typeface="David" panose="020E0502060401010101" pitchFamily="34" charset="-79"/>
              </a:rPr>
              <a:t>רחוב החול</a:t>
            </a:r>
          </a:p>
        </p:txBody>
      </p:sp>
      <p:sp>
        <p:nvSpPr>
          <p:cNvPr id="3" name="מציין מיקום תוכן 2"/>
          <p:cNvSpPr>
            <a:spLocks noGrp="1"/>
          </p:cNvSpPr>
          <p:nvPr>
            <p:ph sz="half" idx="1"/>
          </p:nvPr>
        </p:nvSpPr>
        <p:spPr>
          <a:xfrm>
            <a:off x="362607" y="730921"/>
            <a:ext cx="6984124" cy="4351338"/>
          </a:xfrm>
        </p:spPr>
        <p:txBody>
          <a:bodyPr>
            <a:normAutofit/>
          </a:bodyPr>
          <a:lstStyle/>
          <a:p>
            <a:pPr marL="0" indent="0">
              <a:buNone/>
            </a:pPr>
            <a:endParaRPr lang="he-IL" dirty="0"/>
          </a:p>
          <a:p>
            <a:pPr marL="0" indent="0">
              <a:lnSpc>
                <a:spcPct val="150000"/>
              </a:lnSpc>
              <a:buNone/>
            </a:pPr>
            <a:endParaRPr lang="en-US" sz="2000" dirty="0"/>
          </a:p>
          <a:p>
            <a:pPr marL="0" indent="0">
              <a:lnSpc>
                <a:spcPct val="150000"/>
              </a:lnSpc>
              <a:buNone/>
            </a:pPr>
            <a:r>
              <a:rPr lang="he-IL" sz="2600" dirty="0">
                <a:latin typeface="David" panose="020E0502060401010101" pitchFamily="34" charset="-79"/>
                <a:cs typeface="David" panose="020E0502060401010101" pitchFamily="34" charset="-79"/>
              </a:rPr>
              <a:t>היטיבה לתאר את אווירת המקום המשוררת והסופרת ש. שפרה ( אחותה של רחלה שדמי, סבתו של אלון ) בספר "רחוב החול" בו תיאורים נפלאים של הנוף החולי, הפרדסים, ייללת התנים ומערכות היחסים ההדוקות בין יושבי המקום ואנשי הכפר הערבי הסמוך. </a:t>
            </a:r>
          </a:p>
          <a:p>
            <a:endParaRPr lang="he-IL" sz="2600" dirty="0">
              <a:latin typeface="David" panose="020E0502060401010101" pitchFamily="34" charset="-79"/>
              <a:cs typeface="David" panose="020E0502060401010101" pitchFamily="34" charset="-79"/>
            </a:endParaRPr>
          </a:p>
        </p:txBody>
      </p:sp>
      <p:sp>
        <p:nvSpPr>
          <p:cNvPr id="4" name="מציין מיקום תוכן 3"/>
          <p:cNvSpPr>
            <a:spLocks noGrp="1"/>
          </p:cNvSpPr>
          <p:nvPr>
            <p:ph sz="half" idx="2"/>
          </p:nvPr>
        </p:nvSpPr>
        <p:spPr>
          <a:xfrm>
            <a:off x="6451899" y="965014"/>
            <a:ext cx="5181600" cy="4351338"/>
          </a:xfrm>
        </p:spPr>
        <p:txBody>
          <a:bodyPr>
            <a:normAutofit/>
          </a:bodyPr>
          <a:lstStyle/>
          <a:p>
            <a:pPr marL="0" indent="0">
              <a:buNone/>
            </a:pPr>
            <a:endParaRPr lang="he-IL" dirty="0"/>
          </a:p>
          <a:p>
            <a:pPr marL="0" indent="0">
              <a:buNone/>
            </a:pPr>
            <a:endParaRPr lang="he-IL" dirty="0"/>
          </a:p>
        </p:txBody>
      </p:sp>
      <p:pic>
        <p:nvPicPr>
          <p:cNvPr id="5" name="Picture 2" descr="תוצאת תמונה עבור רחוב החול ספר"/>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46087" y="753612"/>
            <a:ext cx="3646762" cy="5340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30901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82870" y="0"/>
            <a:ext cx="4523508" cy="1055945"/>
          </a:xfrm>
        </p:spPr>
        <p:txBody>
          <a:bodyPr>
            <a:normAutofit/>
          </a:bodyPr>
          <a:lstStyle/>
          <a:p>
            <a:r>
              <a:rPr lang="he-IL" sz="3200" b="1" u="sng" dirty="0">
                <a:latin typeface="David" panose="020E0502060401010101" pitchFamily="34" charset="-79"/>
                <a:cs typeface="David" panose="020E0502060401010101" pitchFamily="34" charset="-79"/>
              </a:rPr>
              <a:t>בית ספר "מזרחי" בני ברק</a:t>
            </a: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426498" y="1438274"/>
            <a:ext cx="6620948" cy="472849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מלבן 3"/>
          <p:cNvSpPr/>
          <p:nvPr/>
        </p:nvSpPr>
        <p:spPr>
          <a:xfrm>
            <a:off x="-147181" y="960797"/>
            <a:ext cx="5351466" cy="6277616"/>
          </a:xfrm>
          <a:prstGeom prst="rect">
            <a:avLst/>
          </a:prstGeom>
        </p:spPr>
        <p:txBody>
          <a:bodyPr wrap="square">
            <a:spAutoFit/>
          </a:bodyPr>
          <a:lstStyle/>
          <a:p>
            <a:pPr>
              <a:lnSpc>
                <a:spcPct val="150000"/>
              </a:lnSpc>
            </a:pPr>
            <a:r>
              <a:rPr lang="he-IL" sz="2400" dirty="0">
                <a:latin typeface="David" panose="020E0502060401010101" pitchFamily="34" charset="-79"/>
                <a:cs typeface="David" panose="020E0502060401010101" pitchFamily="34" charset="-79"/>
              </a:rPr>
              <a:t>סבא מיכאל לימד בבית ספר "מזרחי" בו למדו בנות ובנים ולימדו מורות ומורים מקצועות רבים: תלמוד, מולדת, טבע, גאוגרפיה, ציור ועבודת גינה. </a:t>
            </a:r>
          </a:p>
          <a:p>
            <a:pPr>
              <a:lnSpc>
                <a:spcPct val="150000"/>
              </a:lnSpc>
            </a:pPr>
            <a:r>
              <a:rPr lang="he-IL" sz="2400" dirty="0">
                <a:latin typeface="David" panose="020E0502060401010101" pitchFamily="34" charset="-79"/>
                <a:cs typeface="David" panose="020E0502060401010101" pitchFamily="34" charset="-79"/>
              </a:rPr>
              <a:t>מיכאל הקים בבית הספר מועדון חקלאי ומשתלה. </a:t>
            </a:r>
          </a:p>
          <a:p>
            <a:pPr>
              <a:lnSpc>
                <a:spcPct val="150000"/>
              </a:lnSpc>
            </a:pPr>
            <a:r>
              <a:rPr lang="he-IL" sz="2800" b="1" dirty="0">
                <a:latin typeface="David" panose="020E0502060401010101" pitchFamily="34" charset="-79"/>
                <a:cs typeface="David" panose="020E0502060401010101" pitchFamily="34" charset="-79"/>
              </a:rPr>
              <a:t>גינתו זכתה בגביע של הנציב האנגלי בארץ. </a:t>
            </a:r>
            <a:r>
              <a:rPr lang="he-IL" sz="2400" dirty="0">
                <a:latin typeface="David" panose="020E0502060401010101" pitchFamily="34" charset="-79"/>
                <a:cs typeface="David" panose="020E0502060401010101" pitchFamily="34" charset="-79"/>
              </a:rPr>
              <a:t>וועדת האגרונומים שבדקה את הגינה ציינה "אצלך </a:t>
            </a:r>
            <a:r>
              <a:rPr lang="he-IL" sz="2400" dirty="0" err="1">
                <a:latin typeface="David" panose="020E0502060401010101" pitchFamily="34" charset="-79"/>
                <a:cs typeface="David" panose="020E0502060401010101" pitchFamily="34" charset="-79"/>
              </a:rPr>
              <a:t>הכל</a:t>
            </a:r>
            <a:r>
              <a:rPr lang="he-IL" sz="2400" dirty="0">
                <a:latin typeface="David" panose="020E0502060401010101" pitchFamily="34" charset="-79"/>
                <a:cs typeface="David" panose="020E0502060401010101" pitchFamily="34" charset="-79"/>
              </a:rPr>
              <a:t> מסודר ומדויק כמשק גרמני למופת".</a:t>
            </a:r>
          </a:p>
          <a:p>
            <a:pPr>
              <a:lnSpc>
                <a:spcPct val="90000"/>
              </a:lnSpc>
              <a:spcBef>
                <a:spcPts val="1000"/>
              </a:spcBef>
            </a:pPr>
            <a:r>
              <a:rPr lang="he-IL" sz="2400" dirty="0">
                <a:latin typeface="David" panose="020E0502060401010101" pitchFamily="34" charset="-79"/>
                <a:cs typeface="David" panose="020E0502060401010101" pitchFamily="34" charset="-79"/>
              </a:rPr>
              <a:t> </a:t>
            </a:r>
          </a:p>
        </p:txBody>
      </p:sp>
      <p:sp>
        <p:nvSpPr>
          <p:cNvPr id="3" name="אליפסה 2"/>
          <p:cNvSpPr/>
          <p:nvPr/>
        </p:nvSpPr>
        <p:spPr>
          <a:xfrm>
            <a:off x="5913085" y="4314700"/>
            <a:ext cx="1692999" cy="1394234"/>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אליפסה 6"/>
          <p:cNvSpPr/>
          <p:nvPr/>
        </p:nvSpPr>
        <p:spPr>
          <a:xfrm>
            <a:off x="10450881" y="2810833"/>
            <a:ext cx="1183040" cy="1288772"/>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086522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580071" y="-283779"/>
            <a:ext cx="4314171" cy="1325563"/>
          </a:xfrm>
        </p:spPr>
        <p:txBody>
          <a:bodyPr>
            <a:normAutofit/>
          </a:bodyPr>
          <a:lstStyle/>
          <a:p>
            <a:r>
              <a:rPr lang="he-IL" sz="3200" b="1" u="sng" dirty="0">
                <a:latin typeface="David" panose="020E0502060401010101" pitchFamily="34" charset="-79"/>
                <a:cs typeface="David" panose="020E0502060401010101" pitchFamily="34" charset="-79"/>
              </a:rPr>
              <a:t>פעילויות בבית הספר</a:t>
            </a:r>
          </a:p>
        </p:txBody>
      </p:sp>
      <p:sp>
        <p:nvSpPr>
          <p:cNvPr id="3" name="מציין מיקום תוכן 2"/>
          <p:cNvSpPr>
            <a:spLocks noGrp="1"/>
          </p:cNvSpPr>
          <p:nvPr>
            <p:ph idx="1"/>
          </p:nvPr>
        </p:nvSpPr>
        <p:spPr>
          <a:xfrm>
            <a:off x="110359" y="619730"/>
            <a:ext cx="7472855" cy="2982055"/>
          </a:xfrm>
        </p:spPr>
        <p:txBody>
          <a:bodyPr/>
          <a:lstStyle/>
          <a:p>
            <a:pPr algn="ctr">
              <a:lnSpc>
                <a:spcPct val="150000"/>
              </a:lnSpc>
            </a:pPr>
            <a:endParaRPr lang="en-US" sz="2000" dirty="0"/>
          </a:p>
          <a:p>
            <a:pPr marL="0" indent="0" algn="ctr">
              <a:lnSpc>
                <a:spcPct val="150000"/>
              </a:lnSpc>
              <a:buNone/>
            </a:pPr>
            <a:r>
              <a:rPr lang="he-IL" sz="2400" dirty="0">
                <a:latin typeface="David" panose="020E0502060401010101" pitchFamily="34" charset="-79"/>
                <a:cs typeface="David" panose="020E0502060401010101" pitchFamily="34" charset="-79"/>
              </a:rPr>
              <a:t>מיכאל </a:t>
            </a:r>
            <a:r>
              <a:rPr lang="he-IL" sz="2400" dirty="0" err="1">
                <a:latin typeface="David" panose="020E0502060401010101" pitchFamily="34" charset="-79"/>
                <a:cs typeface="David" panose="020E0502060401010101" pitchFamily="34" charset="-79"/>
              </a:rPr>
              <a:t>הירבה</a:t>
            </a:r>
            <a:r>
              <a:rPr lang="he-IL" sz="2400" dirty="0">
                <a:latin typeface="David" panose="020E0502060401010101" pitchFamily="34" charset="-79"/>
                <a:cs typeface="David" panose="020E0502060401010101" pitchFamily="34" charset="-79"/>
              </a:rPr>
              <a:t> בהעלאת הצגות בבית הספר שאת חלקן כתב בעצמו ושימש כבמאי ותפאורן.</a:t>
            </a:r>
            <a:endParaRPr lang="he-IL" sz="3200" dirty="0">
              <a:latin typeface="David" panose="020E0502060401010101" pitchFamily="34" charset="-79"/>
              <a:cs typeface="David" panose="020E0502060401010101" pitchFamily="34" charset="-79"/>
            </a:endParaRPr>
          </a:p>
        </p:txBody>
      </p:sp>
      <p:pic>
        <p:nvPicPr>
          <p:cNvPr id="4"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088971" y="168191"/>
            <a:ext cx="3850781" cy="247962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10120" y="3033246"/>
            <a:ext cx="5581880" cy="347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702567" y="2664966"/>
            <a:ext cx="2543242" cy="461665"/>
          </a:xfrm>
          <a:prstGeom prst="rect">
            <a:avLst/>
          </a:prstGeom>
          <a:noFill/>
        </p:spPr>
        <p:txBody>
          <a:bodyPr wrap="square" rtlCol="1">
            <a:spAutoFit/>
          </a:bodyPr>
          <a:lstStyle/>
          <a:p>
            <a:r>
              <a:rPr lang="he-IL" sz="2400" dirty="0">
                <a:latin typeface="David" panose="020E0502060401010101" pitchFamily="34" charset="-79"/>
                <a:cs typeface="David" panose="020E0502060401010101" pitchFamily="34" charset="-79"/>
              </a:rPr>
              <a:t>תערוכת מלאכת יד</a:t>
            </a:r>
          </a:p>
        </p:txBody>
      </p:sp>
      <p:sp>
        <p:nvSpPr>
          <p:cNvPr id="6" name="TextBox 5"/>
          <p:cNvSpPr txBox="1"/>
          <p:nvPr/>
        </p:nvSpPr>
        <p:spPr>
          <a:xfrm>
            <a:off x="8213837" y="6396335"/>
            <a:ext cx="2132512" cy="461665"/>
          </a:xfrm>
          <a:prstGeom prst="rect">
            <a:avLst/>
          </a:prstGeom>
          <a:noFill/>
        </p:spPr>
        <p:txBody>
          <a:bodyPr wrap="square" rtlCol="1">
            <a:spAutoFit/>
          </a:bodyPr>
          <a:lstStyle/>
          <a:p>
            <a:r>
              <a:rPr lang="he-IL" sz="2400" dirty="0">
                <a:latin typeface="David" panose="020E0502060401010101" pitchFamily="34" charset="-79"/>
                <a:cs typeface="David" panose="020E0502060401010101" pitchFamily="34" charset="-79"/>
              </a:rPr>
              <a:t>חגיגת פורים</a:t>
            </a:r>
          </a:p>
        </p:txBody>
      </p:sp>
      <p:sp>
        <p:nvSpPr>
          <p:cNvPr id="10" name="אליפסה 9"/>
          <p:cNvSpPr/>
          <p:nvPr/>
        </p:nvSpPr>
        <p:spPr>
          <a:xfrm>
            <a:off x="6652279" y="3282604"/>
            <a:ext cx="1054244" cy="1364972"/>
          </a:xfrm>
          <a:prstGeom prst="ellipse">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5309" y="3531476"/>
            <a:ext cx="5332064" cy="2412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מלבן 6"/>
          <p:cNvSpPr/>
          <p:nvPr/>
        </p:nvSpPr>
        <p:spPr>
          <a:xfrm>
            <a:off x="247425" y="3467792"/>
            <a:ext cx="5443369" cy="2545733"/>
          </a:xfrm>
          <a:prstGeom prst="rect">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053768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8883" y="-403412"/>
            <a:ext cx="10515600" cy="1325563"/>
          </a:xfrm>
        </p:spPr>
        <p:txBody>
          <a:bodyPr>
            <a:normAutofit/>
          </a:bodyPr>
          <a:lstStyle/>
          <a:p>
            <a:pPr algn="ctr"/>
            <a:r>
              <a:rPr lang="he-IL" sz="3200" b="1" u="sng" dirty="0">
                <a:latin typeface="David" panose="020E0502060401010101" pitchFamily="34" charset="-79"/>
                <a:cs typeface="David" panose="020E0502060401010101" pitchFamily="34" charset="-79"/>
              </a:rPr>
              <a:t>ט"ו בשבט</a:t>
            </a:r>
            <a:endParaRPr lang="he-IL" sz="3200" dirty="0"/>
          </a:p>
        </p:txBody>
      </p:sp>
      <p:sp>
        <p:nvSpPr>
          <p:cNvPr id="3" name="מציין מיקום תוכן 2"/>
          <p:cNvSpPr>
            <a:spLocks noGrp="1"/>
          </p:cNvSpPr>
          <p:nvPr>
            <p:ph idx="1"/>
          </p:nvPr>
        </p:nvSpPr>
        <p:spPr>
          <a:xfrm>
            <a:off x="8964" y="5604248"/>
            <a:ext cx="12183036" cy="1253752"/>
          </a:xfrm>
        </p:spPr>
        <p:txBody>
          <a:bodyPr>
            <a:normAutofit/>
          </a:bodyPr>
          <a:lstStyle/>
          <a:p>
            <a:pPr marL="0" indent="0" algn="ctr">
              <a:lnSpc>
                <a:spcPct val="150000"/>
              </a:lnSpc>
              <a:buNone/>
            </a:pPr>
            <a:r>
              <a:rPr lang="he-IL" sz="2400" dirty="0">
                <a:latin typeface="David" panose="020E0502060401010101" pitchFamily="34" charset="-79"/>
                <a:cs typeface="David" panose="020E0502060401010101" pitchFamily="34" charset="-79"/>
              </a:rPr>
              <a:t>בט"ו בשבט ערך תהלוכה חגיגית ביישוב, הילדים נשאו כרזות המציינות את חשיבותן של הנטיעות בארץ. עד היום עומד עץ אקליפטוס עב כרס שאותו נטעו תלמידיו ברחוב ירושלים בבני ברק.</a:t>
            </a:r>
          </a:p>
          <a:p>
            <a:pPr algn="ctr"/>
            <a:endParaRPr lang="he-IL" sz="2600" dirty="0"/>
          </a:p>
        </p:txBody>
      </p:sp>
      <p:pic>
        <p:nvPicPr>
          <p:cNvPr id="4" name="תמונה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1706" y="885896"/>
            <a:ext cx="8015521" cy="4847123"/>
          </a:xfrm>
          <a:prstGeom prst="rect">
            <a:avLst/>
          </a:prstGeom>
        </p:spPr>
      </p:pic>
      <p:sp>
        <p:nvSpPr>
          <p:cNvPr id="5" name="TextBox 4"/>
          <p:cNvSpPr txBox="1"/>
          <p:nvPr/>
        </p:nvSpPr>
        <p:spPr>
          <a:xfrm>
            <a:off x="1427741" y="497305"/>
            <a:ext cx="9476874" cy="461665"/>
          </a:xfrm>
          <a:prstGeom prst="rect">
            <a:avLst/>
          </a:prstGeom>
          <a:noFill/>
        </p:spPr>
        <p:txBody>
          <a:bodyPr wrap="square" rtlCol="1">
            <a:spAutoFit/>
          </a:bodyPr>
          <a:lstStyle/>
          <a:p>
            <a:pPr algn="ctr"/>
            <a:r>
              <a:rPr lang="he-IL" dirty="0">
                <a:latin typeface="David" panose="020E0502060401010101" pitchFamily="34" charset="-79"/>
                <a:cs typeface="David" panose="020E0502060401010101" pitchFamily="34" charset="-79"/>
              </a:rPr>
              <a:t> </a:t>
            </a:r>
            <a:r>
              <a:rPr lang="he-IL" sz="2400" dirty="0">
                <a:latin typeface="David" panose="020E0502060401010101" pitchFamily="34" charset="-79"/>
                <a:cs typeface="David" panose="020E0502060401010101" pitchFamily="34" charset="-79"/>
              </a:rPr>
              <a:t>אחת הכרזות בתמונה:" כי תבואו אל הארץ ונטעתם כל עץ..."</a:t>
            </a:r>
          </a:p>
        </p:txBody>
      </p:sp>
    </p:spTree>
    <p:extLst>
      <p:ext uri="{BB962C8B-B14F-4D97-AF65-F5344CB8AC3E}">
        <p14:creationId xmlns:p14="http://schemas.microsoft.com/office/powerpoint/2010/main" val="118644235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60510" y="5372761"/>
            <a:ext cx="12131489" cy="1200329"/>
          </a:xfrm>
          <a:prstGeom prst="rect">
            <a:avLst/>
          </a:prstGeom>
        </p:spPr>
        <p:txBody>
          <a:bodyPr wrap="square">
            <a:spAutoFit/>
          </a:bodyPr>
          <a:lstStyle/>
          <a:p>
            <a:pPr>
              <a:lnSpc>
                <a:spcPct val="150000"/>
              </a:lnSpc>
            </a:pPr>
            <a:r>
              <a:rPr lang="he-IL" sz="2400" dirty="0">
                <a:latin typeface="David" panose="020E0502060401010101" pitchFamily="34" charset="-79"/>
                <a:cs typeface="David" panose="020E0502060401010101" pitchFamily="34" charset="-79"/>
              </a:rPr>
              <a:t>כמאמר הפתגם ממשיך נכדו של סבא מיכאל, דני שדמי(דן הלל),אביו של אלון את דרכו: אהבת טיולים, אהבת הצומח ולא פלא שבחר ללמוד בפקולטה לחקלאות וכיום הינו אחד מבעלי משתלת "יער" במושב משמרת.</a:t>
            </a:r>
          </a:p>
        </p:txBody>
      </p:sp>
      <p:sp>
        <p:nvSpPr>
          <p:cNvPr id="2" name="TextBox 1"/>
          <p:cNvSpPr txBox="1"/>
          <p:nvPr/>
        </p:nvSpPr>
        <p:spPr>
          <a:xfrm>
            <a:off x="2540875" y="110359"/>
            <a:ext cx="7110249" cy="584775"/>
          </a:xfrm>
          <a:prstGeom prst="rect">
            <a:avLst/>
          </a:prstGeom>
          <a:noFill/>
        </p:spPr>
        <p:txBody>
          <a:bodyPr wrap="square" rtlCol="1">
            <a:spAutoFit/>
          </a:bodyPr>
          <a:lstStyle/>
          <a:p>
            <a:pPr algn="ctr"/>
            <a:r>
              <a:rPr lang="he-IL" sz="3200" b="1" u="sng" dirty="0">
                <a:latin typeface="David" panose="020E0502060401010101" pitchFamily="34" charset="-79"/>
                <a:cs typeface="David" panose="020E0502060401010101" pitchFamily="34" charset="-79"/>
              </a:rPr>
              <a:t>"התפוח אינו נופל רחוק מהעץ"</a:t>
            </a:r>
          </a:p>
        </p:txBody>
      </p:sp>
      <p:pic>
        <p:nvPicPr>
          <p:cNvPr id="7170" name="Picture 2" descr="C:\Users\User\AppData\Local\Microsoft\Windows\Temporary Internet Files\Content.Outlook\5T1MRGY0\IMG-20200220-WA0010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57620" y="679284"/>
            <a:ext cx="6076759" cy="4555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97218" y="2449434"/>
            <a:ext cx="3057619" cy="1015663"/>
          </a:xfrm>
          <a:prstGeom prst="rect">
            <a:avLst/>
          </a:prstGeom>
          <a:noFill/>
        </p:spPr>
        <p:txBody>
          <a:bodyPr wrap="square" rtlCol="1">
            <a:spAutoFit/>
          </a:bodyPr>
          <a:lstStyle/>
          <a:p>
            <a:r>
              <a:rPr lang="he-IL" sz="2000" dirty="0">
                <a:latin typeface="David" panose="020E0502060401010101" pitchFamily="34" charset="-79"/>
                <a:cs typeface="David" panose="020E0502060401010101" pitchFamily="34" charset="-79"/>
              </a:rPr>
              <a:t>הצמחים של משתלת "יער" מקשטים את הגינות היפות בישראל.</a:t>
            </a:r>
          </a:p>
        </p:txBody>
      </p:sp>
    </p:spTree>
    <p:extLst>
      <p:ext uri="{BB962C8B-B14F-4D97-AF65-F5344CB8AC3E}">
        <p14:creationId xmlns:p14="http://schemas.microsoft.com/office/powerpoint/2010/main" val="41643775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626069" y="0"/>
            <a:ext cx="5423338" cy="1119352"/>
          </a:xfrm>
        </p:spPr>
        <p:txBody>
          <a:bodyPr>
            <a:normAutofit/>
          </a:bodyPr>
          <a:lstStyle/>
          <a:p>
            <a:pPr algn="ctr"/>
            <a:r>
              <a:rPr lang="he-IL" sz="3200" b="1" u="sng" dirty="0">
                <a:latin typeface="David" panose="020E0502060401010101" pitchFamily="34" charset="-79"/>
                <a:cs typeface="David" panose="020E0502060401010101" pitchFamily="34" charset="-79"/>
              </a:rPr>
              <a:t>ביתו של סבא מיכאל</a:t>
            </a:r>
          </a:p>
        </p:txBody>
      </p:sp>
      <p:sp>
        <p:nvSpPr>
          <p:cNvPr id="3" name="מציין מיקום תוכן 2"/>
          <p:cNvSpPr>
            <a:spLocks noGrp="1"/>
          </p:cNvSpPr>
          <p:nvPr>
            <p:ph idx="1"/>
          </p:nvPr>
        </p:nvSpPr>
        <p:spPr>
          <a:xfrm>
            <a:off x="268014" y="2082126"/>
            <a:ext cx="5177307" cy="2620723"/>
          </a:xfrm>
        </p:spPr>
        <p:txBody>
          <a:bodyPr>
            <a:normAutofit fontScale="92500" lnSpcReduction="20000"/>
          </a:bodyPr>
          <a:lstStyle/>
          <a:p>
            <a:pPr marL="0" indent="0">
              <a:lnSpc>
                <a:spcPct val="160000"/>
              </a:lnSpc>
              <a:buNone/>
            </a:pPr>
            <a:endParaRPr lang="en-US" sz="2400" dirty="0">
              <a:latin typeface="David" panose="020E0502060401010101" pitchFamily="34" charset="-79"/>
              <a:cs typeface="David" panose="020E0502060401010101" pitchFamily="34" charset="-79"/>
            </a:endParaRPr>
          </a:p>
          <a:p>
            <a:pPr marL="0" indent="0">
              <a:lnSpc>
                <a:spcPct val="160000"/>
              </a:lnSpc>
              <a:buNone/>
            </a:pPr>
            <a:r>
              <a:rPr lang="he-IL" sz="2400" dirty="0">
                <a:latin typeface="David" panose="020E0502060401010101" pitchFamily="34" charset="-79"/>
                <a:cs typeface="David" panose="020E0502060401010101" pitchFamily="34" charset="-79"/>
              </a:rPr>
              <a:t>מיד עם רכישת בית קבע ופיסת אדמה מסביב לו, הקים סבא משק כפרי זעיר שכלל לול עופות, דיר עיזים ונטע </a:t>
            </a:r>
            <a:r>
              <a:rPr lang="he-IL" sz="2400" dirty="0" err="1">
                <a:latin typeface="David" panose="020E0502060401010101" pitchFamily="34" charset="-79"/>
                <a:cs typeface="David" panose="020E0502060401010101" pitchFamily="34" charset="-79"/>
              </a:rPr>
              <a:t>פרדס,עצי</a:t>
            </a:r>
            <a:r>
              <a:rPr lang="he-IL" sz="2400" dirty="0">
                <a:latin typeface="David" panose="020E0502060401010101" pitchFamily="34" charset="-79"/>
                <a:cs typeface="David" panose="020E0502060401010101" pitchFamily="34" charset="-79"/>
              </a:rPr>
              <a:t> תות, ברושים וזרע זרעי פרחים וירקות בערוגות.</a:t>
            </a:r>
            <a:endParaRPr lang="he-IL" sz="3200" dirty="0">
              <a:latin typeface="David" panose="020E0502060401010101" pitchFamily="34" charset="-79"/>
              <a:cs typeface="David" panose="020E0502060401010101" pitchFamily="34" charset="-79"/>
            </a:endParaRP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552360" y="1336196"/>
            <a:ext cx="6362520" cy="48447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0932577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86610" y="0"/>
            <a:ext cx="8763056" cy="887125"/>
          </a:xfrm>
        </p:spPr>
        <p:txBody>
          <a:bodyPr>
            <a:noAutofit/>
          </a:bodyPr>
          <a:lstStyle/>
          <a:p>
            <a:r>
              <a:rPr lang="he-IL" sz="3200" b="1" u="sng" dirty="0">
                <a:latin typeface="David" panose="020E0502060401010101" pitchFamily="34" charset="-79"/>
                <a:cs typeface="David" panose="020E0502060401010101" pitchFamily="34" charset="-79"/>
              </a:rPr>
              <a:t>סבתא רבתא בתיה שיפמן (לבית </a:t>
            </a:r>
            <a:r>
              <a:rPr lang="he-IL" sz="3200" b="1" u="sng" dirty="0" err="1">
                <a:latin typeface="David" panose="020E0502060401010101" pitchFamily="34" charset="-79"/>
                <a:cs typeface="David" panose="020E0502060401010101" pitchFamily="34" charset="-79"/>
              </a:rPr>
              <a:t>מירסקי</a:t>
            </a:r>
            <a:r>
              <a:rPr lang="he-IL" sz="3200" b="1" u="sng" dirty="0">
                <a:latin typeface="David" panose="020E0502060401010101" pitchFamily="34" charset="-79"/>
                <a:cs typeface="David" panose="020E0502060401010101" pitchFamily="34" charset="-79"/>
              </a:rPr>
              <a:t>)</a:t>
            </a:r>
          </a:p>
        </p:txBody>
      </p:sp>
      <p:sp>
        <p:nvSpPr>
          <p:cNvPr id="3" name="מציין מיקום תוכן 2"/>
          <p:cNvSpPr>
            <a:spLocks noGrp="1"/>
          </p:cNvSpPr>
          <p:nvPr>
            <p:ph idx="1"/>
          </p:nvPr>
        </p:nvSpPr>
        <p:spPr>
          <a:xfrm>
            <a:off x="103032" y="1106141"/>
            <a:ext cx="6387920" cy="4972687"/>
          </a:xfrm>
        </p:spPr>
        <p:txBody>
          <a:bodyPr>
            <a:noAutofit/>
          </a:bodyPr>
          <a:lstStyle/>
          <a:p>
            <a:pPr marL="0" indent="0">
              <a:lnSpc>
                <a:spcPct val="170000"/>
              </a:lnSpc>
              <a:buNone/>
            </a:pPr>
            <a:r>
              <a:rPr lang="he-IL" sz="2400" dirty="0">
                <a:latin typeface="David" panose="020E0502060401010101" pitchFamily="34" charset="-79"/>
                <a:cs typeface="David" panose="020E0502060401010101" pitchFamily="34" charset="-79"/>
              </a:rPr>
              <a:t>בהיותה בת 18 היגרה כל משפחתה, הוריה וארבעת אחיה, לאמריקה ואף לה הוכן דרכון. אולם היא קרעה אותו לגזרים כי העדיפה להישאר בארץ ישראל עם בעלה מיכאל מתוך אהבת הארץ. היא ליוותה את סבא מיכאל בכל נדודיו במושבות השונות על אף הקשיים,  המחלות והסבל, גידלה עמו 8 ילדים וקיבלה </a:t>
            </a:r>
            <a:r>
              <a:rPr lang="he-IL" sz="2400" dirty="0" err="1">
                <a:latin typeface="David" panose="020E0502060401010101" pitchFamily="34" charset="-79"/>
                <a:cs typeface="David" panose="020E0502060401010101" pitchFamily="34" charset="-79"/>
              </a:rPr>
              <a:t>הכל</a:t>
            </a:r>
            <a:r>
              <a:rPr lang="he-IL" sz="2400" dirty="0">
                <a:latin typeface="David" panose="020E0502060401010101" pitchFamily="34" charset="-79"/>
                <a:cs typeface="David" panose="020E0502060401010101" pitchFamily="34" charset="-79"/>
              </a:rPr>
              <a:t> באהבה. </a:t>
            </a:r>
            <a:r>
              <a:rPr lang="he-IL" b="1" dirty="0">
                <a:latin typeface="David" panose="020E0502060401010101" pitchFamily="34" charset="-79"/>
                <a:cs typeface="David" panose="020E0502060401010101" pitchFamily="34" charset="-79"/>
              </a:rPr>
              <a:t>היא נפטרה בת 104 וזכתה לחיות בשלוש מאות</a:t>
            </a:r>
            <a:r>
              <a:rPr lang="he-IL" b="1">
                <a:latin typeface="David" panose="020E0502060401010101" pitchFamily="34" charset="-79"/>
                <a:cs typeface="David" panose="020E0502060401010101" pitchFamily="34" charset="-79"/>
              </a:rPr>
              <a:t>: </a:t>
            </a:r>
            <a:r>
              <a:rPr lang="he-IL" b="1" smtClean="0">
                <a:latin typeface="David" panose="020E0502060401010101" pitchFamily="34" charset="-79"/>
                <a:cs typeface="David" panose="020E0502060401010101" pitchFamily="34" charset="-79"/>
              </a:rPr>
              <a:t>19, 20 ו- 21.</a:t>
            </a:r>
            <a:endParaRPr lang="he-IL" b="1" dirty="0">
              <a:latin typeface="David" panose="020E0502060401010101" pitchFamily="34" charset="-79"/>
              <a:cs typeface="David" panose="020E0502060401010101" pitchFamily="34" charset="-79"/>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15379" y="1165110"/>
            <a:ext cx="5676621" cy="452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44744" y="6001555"/>
            <a:ext cx="4043966" cy="461665"/>
          </a:xfrm>
          <a:prstGeom prst="rect">
            <a:avLst/>
          </a:prstGeom>
          <a:noFill/>
        </p:spPr>
        <p:txBody>
          <a:bodyPr wrap="square" rtlCol="1">
            <a:spAutoFit/>
          </a:bodyPr>
          <a:lstStyle/>
          <a:p>
            <a:r>
              <a:rPr lang="he-IL" sz="2400" dirty="0">
                <a:latin typeface="David" panose="020E0502060401010101" pitchFamily="34" charset="-79"/>
                <a:cs typeface="David" panose="020E0502060401010101" pitchFamily="34" charset="-79"/>
              </a:rPr>
              <a:t>סבתא בתיה ובת הזקונים רחלה</a:t>
            </a:r>
          </a:p>
        </p:txBody>
      </p:sp>
    </p:spTree>
    <p:extLst>
      <p:ext uri="{BB962C8B-B14F-4D97-AF65-F5344CB8AC3E}">
        <p14:creationId xmlns:p14="http://schemas.microsoft.com/office/powerpoint/2010/main" val="66268269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CEC6BCBB-2007-48AA-9BAC-23F84319D3D6}"/>
              </a:ext>
            </a:extLst>
          </p:cNvPr>
          <p:cNvSpPr/>
          <p:nvPr/>
        </p:nvSpPr>
        <p:spPr>
          <a:xfrm>
            <a:off x="484108" y="117090"/>
            <a:ext cx="6341864" cy="1353191"/>
          </a:xfrm>
          <a:prstGeom prst="rect">
            <a:avLst/>
          </a:prstGeom>
        </p:spPr>
        <p:txBody>
          <a:bodyPr wrap="none">
            <a:spAutoFit/>
          </a:bodyPr>
          <a:lstStyle/>
          <a:p>
            <a:pPr algn="ctr" rtl="0">
              <a:lnSpc>
                <a:spcPct val="115000"/>
              </a:lnSpc>
              <a:spcAft>
                <a:spcPts val="1000"/>
              </a:spcAft>
            </a:pPr>
            <a:r>
              <a:rPr lang="he-IL" sz="3200" b="1" u="sng" dirty="0">
                <a:latin typeface="David" panose="020E0502060401010101" pitchFamily="34" charset="-79"/>
                <a:ea typeface="+mj-ea"/>
                <a:cs typeface="David" panose="020E0502060401010101" pitchFamily="34" charset="-79"/>
              </a:rPr>
              <a:t>רחלה שדמי לבית שיפמן- סבתא של אלון</a:t>
            </a:r>
          </a:p>
          <a:p>
            <a:pPr algn="ctr" rtl="0">
              <a:lnSpc>
                <a:spcPct val="115000"/>
              </a:lnSpc>
              <a:spcAft>
                <a:spcPts val="1000"/>
              </a:spcAft>
            </a:pPr>
            <a:endParaRPr lang="en-US" sz="3200" b="1" u="sng" dirty="0">
              <a:latin typeface="David" panose="020E0502060401010101" pitchFamily="34" charset="-79"/>
              <a:ea typeface="+mj-ea"/>
              <a:cs typeface="David" panose="020E0502060401010101" pitchFamily="34" charset="-79"/>
            </a:endParaRPr>
          </a:p>
        </p:txBody>
      </p:sp>
      <p:sp>
        <p:nvSpPr>
          <p:cNvPr id="3" name="מלבן 2">
            <a:extLst>
              <a:ext uri="{FF2B5EF4-FFF2-40B4-BE49-F238E27FC236}">
                <a16:creationId xmlns:a16="http://schemas.microsoft.com/office/drawing/2014/main" id="{171D86EB-8D13-45EB-9A57-A2C3A9C913F4}"/>
              </a:ext>
            </a:extLst>
          </p:cNvPr>
          <p:cNvSpPr/>
          <p:nvPr/>
        </p:nvSpPr>
        <p:spPr>
          <a:xfrm>
            <a:off x="0" y="1235442"/>
            <a:ext cx="6921062" cy="5206554"/>
          </a:xfrm>
          <a:prstGeom prst="rect">
            <a:avLst/>
          </a:prstGeom>
        </p:spPr>
        <p:txBody>
          <a:bodyPr wrap="square">
            <a:spAutoFit/>
          </a:bodyPr>
          <a:lstStyle/>
          <a:p>
            <a:pPr rtl="0">
              <a:lnSpc>
                <a:spcPct val="150000"/>
              </a:lnSpc>
              <a:spcAft>
                <a:spcPts val="1000"/>
              </a:spcAft>
            </a:pPr>
            <a:r>
              <a:rPr lang="he-IL" sz="2400" dirty="0">
                <a:latin typeface="David" panose="020E0502060401010101" pitchFamily="34" charset="-79"/>
                <a:ea typeface="Calibri" panose="020F0502020204030204" pitchFamily="34" charset="0"/>
                <a:cs typeface="David" panose="020E0502060401010101" pitchFamily="34" charset="-79"/>
              </a:rPr>
              <a:t>נולדתי כבת זקונים למשפחה בת 8 צאצאים ובהגיחי לאוויר העולם הייתי כבר דודה לשני אחיינים. ביתנו היה מוקף גינה ועצי תות וברוש ואני השתעשעתי עם העיזים והגדיים בחצר. </a:t>
            </a:r>
          </a:p>
          <a:p>
            <a:pPr rtl="0">
              <a:lnSpc>
                <a:spcPct val="150000"/>
              </a:lnSpc>
              <a:spcAft>
                <a:spcPts val="1000"/>
              </a:spcAft>
            </a:pPr>
            <a:r>
              <a:rPr lang="he-IL" sz="2400" dirty="0">
                <a:latin typeface="David" panose="020E0502060401010101" pitchFamily="34" charset="-79"/>
                <a:ea typeface="Calibri" panose="020F0502020204030204" pitchFamily="34" charset="0"/>
                <a:cs typeface="David" panose="020E0502060401010101" pitchFamily="34" charset="-79"/>
              </a:rPr>
              <a:t>כיון שכל השכונה הייתה מוקפת חולות ללא כביש שיחקנו שעות רבות במחבואים, תופסת, </a:t>
            </a:r>
            <a:r>
              <a:rPr lang="he-IL" sz="2400" dirty="0" err="1">
                <a:latin typeface="David" panose="020E0502060401010101" pitchFamily="34" charset="-79"/>
                <a:ea typeface="Calibri" panose="020F0502020204030204" pitchFamily="34" charset="0"/>
                <a:cs typeface="David" panose="020E0502060401010101" pitchFamily="34" charset="-79"/>
              </a:rPr>
              <a:t>דודס</a:t>
            </a:r>
            <a:r>
              <a:rPr lang="he-IL" sz="2400" dirty="0">
                <a:latin typeface="David" panose="020E0502060401010101" pitchFamily="34" charset="-79"/>
                <a:ea typeface="Calibri" panose="020F0502020204030204" pitchFamily="34" charset="0"/>
                <a:cs typeface="David" panose="020E0502060401010101" pitchFamily="34" charset="-79"/>
              </a:rPr>
              <a:t> ו"סימני דרך". בדרך כלל רצנו יחפים בחול הלוהט. קרוב לביתנו </a:t>
            </a:r>
            <a:r>
              <a:rPr lang="he-IL" sz="2400" dirty="0" err="1">
                <a:latin typeface="David" panose="020E0502060401010101" pitchFamily="34" charset="-79"/>
                <a:ea typeface="Calibri" panose="020F0502020204030204" pitchFamily="34" charset="0"/>
                <a:cs typeface="David" panose="020E0502060401010101" pitchFamily="34" charset="-79"/>
              </a:rPr>
              <a:t>היתה</a:t>
            </a:r>
            <a:r>
              <a:rPr lang="he-IL" sz="2400" dirty="0">
                <a:latin typeface="David" panose="020E0502060401010101" pitchFamily="34" charset="-79"/>
                <a:ea typeface="Calibri" panose="020F0502020204030204" pitchFamily="34" charset="0"/>
                <a:cs typeface="David" panose="020E0502060401010101" pitchFamily="34" charset="-79"/>
              </a:rPr>
              <a:t> חורשת אקליפטוס שאנו, הילדים, כינינו "היער" ובו עבר נחל אכזב "</a:t>
            </a:r>
            <a:r>
              <a:rPr lang="he-IL" sz="2400" dirty="0" err="1">
                <a:latin typeface="David" panose="020E0502060401010101" pitchFamily="34" charset="-79"/>
                <a:ea typeface="Calibri" panose="020F0502020204030204" pitchFamily="34" charset="0"/>
                <a:cs typeface="David" panose="020E0502060401010101" pitchFamily="34" charset="-79"/>
              </a:rPr>
              <a:t>הואדי</a:t>
            </a:r>
            <a:r>
              <a:rPr lang="he-IL" sz="2400" dirty="0">
                <a:latin typeface="David" panose="020E0502060401010101" pitchFamily="34" charset="-79"/>
                <a:ea typeface="Calibri" panose="020F0502020204030204" pitchFamily="34" charset="0"/>
                <a:cs typeface="David" panose="020E0502060401010101" pitchFamily="34" charset="-79"/>
              </a:rPr>
              <a:t>".  בכל חורף היה </a:t>
            </a:r>
            <a:r>
              <a:rPr lang="he-IL" sz="2400" dirty="0" err="1">
                <a:latin typeface="David" panose="020E0502060401010101" pitchFamily="34" charset="-79"/>
                <a:ea typeface="Calibri" panose="020F0502020204030204" pitchFamily="34" charset="0"/>
                <a:cs typeface="David" panose="020E0502060401010101" pitchFamily="34" charset="-79"/>
              </a:rPr>
              <a:t>הואדי</a:t>
            </a:r>
            <a:r>
              <a:rPr lang="he-IL" sz="2400" dirty="0">
                <a:latin typeface="David" panose="020E0502060401010101" pitchFamily="34" charset="-79"/>
                <a:ea typeface="Calibri" panose="020F0502020204030204" pitchFamily="34" charset="0"/>
                <a:cs typeface="David" panose="020E0502060401010101" pitchFamily="34" charset="-79"/>
              </a:rPr>
              <a:t> זורם ואף עולה על גדותיו ואז אין יוצא ואין בא. יום חג לילדים- אין בית ספר.</a:t>
            </a:r>
          </a:p>
        </p:txBody>
      </p:sp>
      <p:sp>
        <p:nvSpPr>
          <p:cNvPr id="4" name="מלבן 3">
            <a:extLst>
              <a:ext uri="{FF2B5EF4-FFF2-40B4-BE49-F238E27FC236}">
                <a16:creationId xmlns:a16="http://schemas.microsoft.com/office/drawing/2014/main" id="{C03FEDE8-8BFB-4637-AE3E-774B879E0A54}"/>
              </a:ext>
            </a:extLst>
          </p:cNvPr>
          <p:cNvSpPr/>
          <p:nvPr/>
        </p:nvSpPr>
        <p:spPr>
          <a:xfrm>
            <a:off x="1197851" y="-126125"/>
            <a:ext cx="3556581" cy="1396793"/>
          </a:xfrm>
          <a:prstGeom prst="rect">
            <a:avLst/>
          </a:prstGeom>
        </p:spPr>
        <p:txBody>
          <a:bodyPr wrap="square">
            <a:spAutoFit/>
          </a:bodyPr>
          <a:lstStyle/>
          <a:p>
            <a:pPr rtl="0">
              <a:lnSpc>
                <a:spcPct val="115000"/>
              </a:lnSpc>
              <a:spcAft>
                <a:spcPts val="1000"/>
              </a:spcAft>
            </a:pPr>
            <a:r>
              <a:rPr lang="he-IL" dirty="0">
                <a:latin typeface="David" panose="020E0502060401010101" pitchFamily="34" charset="-79"/>
                <a:ea typeface="Calibri" panose="020F0502020204030204" pitchFamily="34" charset="0"/>
                <a:cs typeface="David" panose="020E0502060401010101" pitchFamily="34" charset="-79"/>
              </a:rPr>
              <a:t> </a:t>
            </a:r>
            <a:endParaRPr lang="en-US" sz="1100" dirty="0">
              <a:latin typeface="David" panose="020E0502060401010101" pitchFamily="34" charset="-79"/>
              <a:ea typeface="Calibri" panose="020F0502020204030204" pitchFamily="34" charset="0"/>
              <a:cs typeface="David" panose="020E0502060401010101" pitchFamily="34" charset="-79"/>
            </a:endParaRPr>
          </a:p>
          <a:p>
            <a:pPr rtl="0">
              <a:lnSpc>
                <a:spcPct val="115000"/>
              </a:lnSpc>
              <a:spcAft>
                <a:spcPts val="1000"/>
              </a:spcAft>
            </a:pPr>
            <a:endParaRPr lang="en-US" b="1" u="sng" dirty="0">
              <a:latin typeface="David" panose="020E0502060401010101" pitchFamily="34" charset="-79"/>
              <a:ea typeface="Calibri" panose="020F0502020204030204" pitchFamily="34" charset="0"/>
              <a:cs typeface="David" panose="020E0502060401010101" pitchFamily="34" charset="-79"/>
            </a:endParaRPr>
          </a:p>
          <a:p>
            <a:pPr rtl="0">
              <a:lnSpc>
                <a:spcPct val="115000"/>
              </a:lnSpc>
              <a:spcAft>
                <a:spcPts val="1000"/>
              </a:spcAft>
            </a:pPr>
            <a:r>
              <a:rPr lang="he-IL" sz="2400" b="1" u="sng" dirty="0">
                <a:latin typeface="David" panose="020E0502060401010101" pitchFamily="34" charset="-79"/>
                <a:ea typeface="Calibri" panose="020F0502020204030204" pitchFamily="34" charset="0"/>
                <a:cs typeface="David" panose="020E0502060401010101" pitchFamily="34" charset="-79"/>
              </a:rPr>
              <a:t>ילדותי ונעורי בבני ברק</a:t>
            </a:r>
            <a:endParaRPr lang="en-US" sz="1400" dirty="0">
              <a:effectLst/>
              <a:latin typeface="David" panose="020E0502060401010101" pitchFamily="34" charset="-79"/>
              <a:ea typeface="Calibri" panose="020F0502020204030204" pitchFamily="34" charset="0"/>
              <a:cs typeface="David" panose="020E0502060401010101" pitchFamily="34" charset="-79"/>
            </a:endParaRPr>
          </a:p>
        </p:txBody>
      </p:sp>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957176" y="581608"/>
            <a:ext cx="5234824" cy="6276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אליפסה 6"/>
          <p:cNvSpPr/>
          <p:nvPr/>
        </p:nvSpPr>
        <p:spPr>
          <a:xfrm>
            <a:off x="7855168" y="1872174"/>
            <a:ext cx="1273629" cy="1159329"/>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p:cNvSpPr txBox="1"/>
          <p:nvPr/>
        </p:nvSpPr>
        <p:spPr>
          <a:xfrm>
            <a:off x="7315199" y="5795682"/>
            <a:ext cx="4585448" cy="461665"/>
          </a:xfrm>
          <a:prstGeom prst="rect">
            <a:avLst/>
          </a:prstGeom>
          <a:noFill/>
        </p:spPr>
        <p:txBody>
          <a:bodyPr wrap="square" rtlCol="1">
            <a:spAutoFit/>
          </a:bodyPr>
          <a:lstStyle/>
          <a:p>
            <a:r>
              <a:rPr lang="he-IL" sz="2400" dirty="0">
                <a:solidFill>
                  <a:schemeClr val="bg1"/>
                </a:solidFill>
                <a:latin typeface="David" panose="020E0502060401010101" pitchFamily="34" charset="-79"/>
                <a:cs typeface="David" panose="020E0502060401010101" pitchFamily="34" charset="-79"/>
              </a:rPr>
              <a:t>רחלה ואחותה הבוגרת עם העז "בונבון"</a:t>
            </a:r>
          </a:p>
        </p:txBody>
      </p:sp>
    </p:spTree>
    <p:extLst>
      <p:ext uri="{BB962C8B-B14F-4D97-AF65-F5344CB8AC3E}">
        <p14:creationId xmlns:p14="http://schemas.microsoft.com/office/powerpoint/2010/main" val="2740456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114300" y="1247252"/>
            <a:ext cx="7362265" cy="5473293"/>
          </a:xfrm>
          <a:prstGeom prst="rect">
            <a:avLst/>
          </a:prstGeom>
        </p:spPr>
        <p:txBody>
          <a:bodyPr wrap="square">
            <a:spAutoFit/>
          </a:bodyPr>
          <a:lstStyle/>
          <a:p>
            <a:pPr rtl="0">
              <a:lnSpc>
                <a:spcPct val="150000"/>
              </a:lnSpc>
              <a:spcAft>
                <a:spcPts val="1000"/>
              </a:spcAft>
            </a:pPr>
            <a:r>
              <a:rPr lang="he-IL" sz="2400" dirty="0">
                <a:latin typeface="David" panose="020E0502060401010101" pitchFamily="34" charset="-79"/>
                <a:ea typeface="Calibri" panose="020F0502020204030204" pitchFamily="34" charset="0"/>
                <a:cs typeface="David" panose="020E0502060401010101" pitchFamily="34" charset="-79"/>
              </a:rPr>
              <a:t>למדתי בבית ספר "מזרחי" בו למדו בנים ובנות, ואבי מיכאל היה בין מוריי. לבית הספר הלכנו עם ילקוט עור על השכם ושקית בד שבה היו מפית, מגבת קטנה ומנת האוכל שהוכנה בבית. בארוחת עשר היה עלינו לפרוש המפית על השולחן, ליטול ידיים ורק אז להתחיל לאכול.</a:t>
            </a:r>
            <a:endParaRPr lang="en-US" sz="2400" dirty="0">
              <a:latin typeface="David" panose="020E0502060401010101" pitchFamily="34" charset="-79"/>
              <a:ea typeface="Calibri" panose="020F0502020204030204" pitchFamily="34" charset="0"/>
              <a:cs typeface="David" panose="020E0502060401010101" pitchFamily="34" charset="-79"/>
            </a:endParaRPr>
          </a:p>
          <a:p>
            <a:pPr rtl="0">
              <a:lnSpc>
                <a:spcPct val="150000"/>
              </a:lnSpc>
              <a:spcAft>
                <a:spcPts val="1000"/>
              </a:spcAft>
            </a:pPr>
            <a:r>
              <a:rPr lang="he-IL" sz="2400" dirty="0">
                <a:latin typeface="David" panose="020E0502060401010101" pitchFamily="34" charset="-79"/>
                <a:ea typeface="Calibri" panose="020F0502020204030204" pitchFamily="34" charset="0"/>
                <a:cs typeface="David" panose="020E0502060401010101" pitchFamily="34" charset="-79"/>
              </a:rPr>
              <a:t>אחות בית הספר נהגה לבקר בכיתות במפתיע ולבדוק קיומן של </a:t>
            </a:r>
            <a:r>
              <a:rPr lang="he-IL" sz="2800" b="1" dirty="0">
                <a:latin typeface="David" panose="020E0502060401010101" pitchFamily="34" charset="-79"/>
                <a:ea typeface="Calibri" panose="020F0502020204030204" pitchFamily="34" charset="0"/>
                <a:cs typeface="David" panose="020E0502060401010101" pitchFamily="34" charset="-79"/>
              </a:rPr>
              <a:t>המפית והמגבת, ציפורני ואוזני הילדים וכמובן את שיער ראשינו. </a:t>
            </a:r>
            <a:r>
              <a:rPr lang="he-IL" sz="2400" dirty="0">
                <a:latin typeface="David" panose="020E0502060401010101" pitchFamily="34" charset="-79"/>
                <a:ea typeface="Calibri" panose="020F0502020204030204" pitchFamily="34" charset="0"/>
                <a:cs typeface="David" panose="020E0502060401010101" pitchFamily="34" charset="-79"/>
              </a:rPr>
              <a:t>בביקור האחות בכיתה נהגנו לשיר את השיר "יש ידיד טוב לכולנו ניקיון הריהו שמו".</a:t>
            </a:r>
            <a:endParaRPr lang="en-US" sz="2400" dirty="0">
              <a:latin typeface="David" panose="020E0502060401010101" pitchFamily="34" charset="-79"/>
              <a:ea typeface="Calibri" panose="020F0502020204030204" pitchFamily="34" charset="0"/>
              <a:cs typeface="David" panose="020E0502060401010101" pitchFamily="34" charset="-79"/>
            </a:endParaRPr>
          </a:p>
        </p:txBody>
      </p:sp>
      <p:sp>
        <p:nvSpPr>
          <p:cNvPr id="2" name="TextBox 1"/>
          <p:cNvSpPr txBox="1"/>
          <p:nvPr/>
        </p:nvSpPr>
        <p:spPr>
          <a:xfrm>
            <a:off x="829799" y="260686"/>
            <a:ext cx="4906850" cy="646331"/>
          </a:xfrm>
          <a:prstGeom prst="rect">
            <a:avLst/>
          </a:prstGeom>
          <a:noFill/>
        </p:spPr>
        <p:txBody>
          <a:bodyPr wrap="square" rtlCol="1">
            <a:spAutoFit/>
          </a:bodyPr>
          <a:lstStyle/>
          <a:p>
            <a:pPr algn="ctr"/>
            <a:r>
              <a:rPr lang="he-IL" sz="3600" b="1" u="sng" dirty="0">
                <a:latin typeface="David" panose="020E0502060401010101" pitchFamily="34" charset="-79"/>
                <a:ea typeface="+mj-ea"/>
                <a:cs typeface="David" panose="020E0502060401010101" pitchFamily="34" charset="-79"/>
              </a:rPr>
              <a:t>"שיר הבריאות</a:t>
            </a:r>
            <a:r>
              <a:rPr lang="he-IL" sz="3200" dirty="0">
                <a:latin typeface="David" panose="020E0502060401010101" pitchFamily="34" charset="-79"/>
                <a:cs typeface="David" panose="020E0502060401010101" pitchFamily="34" charset="-79"/>
              </a:rPr>
              <a:t>"</a:t>
            </a:r>
          </a:p>
        </p:txBody>
      </p:sp>
      <p:pic>
        <p:nvPicPr>
          <p:cNvPr id="1030" name="Picture 6" descr="http://www.nostal.co.il/upload/%D7%90%D7%97%D7%95%D7%AA%20%D7%91%D7%99%D7%AA%20%D7%A1%D7%A4%D7%A8-%D7%97%D7%99%D7%A1%D7%95%D7%A0%D7%99%D7%9D---.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204841" y="0"/>
            <a:ext cx="4987159" cy="6747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1047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EEBB932-229C-4A65-BD42-C065834A9E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674" y="0"/>
            <a:ext cx="10678990" cy="7828110"/>
          </a:xfrm>
          <a:prstGeom prst="rect">
            <a:avLst/>
          </a:prstGeom>
        </p:spPr>
      </p:pic>
      <p:sp>
        <p:nvSpPr>
          <p:cNvPr id="5" name="תיבת טקסט 4">
            <a:extLst>
              <a:ext uri="{FF2B5EF4-FFF2-40B4-BE49-F238E27FC236}">
                <a16:creationId xmlns:a16="http://schemas.microsoft.com/office/drawing/2014/main" id="{5A10A165-8922-4C0B-8B14-76B66471E683}"/>
              </a:ext>
            </a:extLst>
          </p:cNvPr>
          <p:cNvSpPr txBox="1"/>
          <p:nvPr/>
        </p:nvSpPr>
        <p:spPr>
          <a:xfrm>
            <a:off x="5354714" y="4414097"/>
            <a:ext cx="1122423" cy="369332"/>
          </a:xfrm>
          <a:prstGeom prst="rect">
            <a:avLst/>
          </a:prstGeom>
          <a:solidFill>
            <a:schemeClr val="bg1"/>
          </a:solidFill>
          <a:ln>
            <a:solidFill>
              <a:schemeClr val="tx1"/>
            </a:solidFill>
          </a:ln>
        </p:spPr>
        <p:txBody>
          <a:bodyPr wrap="none" rtlCol="1">
            <a:spAutoFit/>
          </a:bodyPr>
          <a:lstStyle/>
          <a:p>
            <a:r>
              <a:rPr lang="he-IL" b="1" dirty="0">
                <a:solidFill>
                  <a:srgbClr val="006600"/>
                </a:solidFill>
              </a:rPr>
              <a:t>אלון שדמי</a:t>
            </a:r>
          </a:p>
        </p:txBody>
      </p:sp>
      <p:sp>
        <p:nvSpPr>
          <p:cNvPr id="6" name="תיבת טקסט 5">
            <a:extLst>
              <a:ext uri="{FF2B5EF4-FFF2-40B4-BE49-F238E27FC236}">
                <a16:creationId xmlns:a16="http://schemas.microsoft.com/office/drawing/2014/main" id="{3FDCEB47-8E46-40F4-9EC5-399F5E11CC98}"/>
              </a:ext>
            </a:extLst>
          </p:cNvPr>
          <p:cNvSpPr txBox="1"/>
          <p:nvPr/>
        </p:nvSpPr>
        <p:spPr>
          <a:xfrm>
            <a:off x="5385171" y="4981575"/>
            <a:ext cx="1091966" cy="646331"/>
          </a:xfrm>
          <a:prstGeom prst="rect">
            <a:avLst/>
          </a:prstGeom>
          <a:solidFill>
            <a:schemeClr val="bg1"/>
          </a:solidFill>
          <a:ln>
            <a:solidFill>
              <a:schemeClr val="tx1"/>
            </a:solidFill>
          </a:ln>
        </p:spPr>
        <p:txBody>
          <a:bodyPr wrap="none" rtlCol="1">
            <a:spAutoFit/>
          </a:bodyPr>
          <a:lstStyle/>
          <a:p>
            <a:pPr algn="ctr"/>
            <a:r>
              <a:rPr lang="he-IL" b="1" dirty="0">
                <a:solidFill>
                  <a:srgbClr val="006600"/>
                </a:solidFill>
              </a:rPr>
              <a:t>אבא</a:t>
            </a:r>
          </a:p>
          <a:p>
            <a:pPr algn="ctr"/>
            <a:r>
              <a:rPr lang="he-IL" b="1" dirty="0">
                <a:solidFill>
                  <a:srgbClr val="006600"/>
                </a:solidFill>
              </a:rPr>
              <a:t> דני שדמי</a:t>
            </a:r>
          </a:p>
        </p:txBody>
      </p:sp>
      <p:sp>
        <p:nvSpPr>
          <p:cNvPr id="7" name="תיבת טקסט 6">
            <a:extLst>
              <a:ext uri="{FF2B5EF4-FFF2-40B4-BE49-F238E27FC236}">
                <a16:creationId xmlns:a16="http://schemas.microsoft.com/office/drawing/2014/main" id="{BE4FA3FA-7A40-404C-8BCD-8AB4F42063B0}"/>
              </a:ext>
            </a:extLst>
          </p:cNvPr>
          <p:cNvSpPr txBox="1"/>
          <p:nvPr/>
        </p:nvSpPr>
        <p:spPr>
          <a:xfrm>
            <a:off x="7896850" y="5408146"/>
            <a:ext cx="1330814" cy="646331"/>
          </a:xfrm>
          <a:prstGeom prst="rect">
            <a:avLst/>
          </a:prstGeom>
          <a:solidFill>
            <a:schemeClr val="bg1"/>
          </a:solidFill>
          <a:ln>
            <a:solidFill>
              <a:schemeClr val="tx1"/>
            </a:solidFill>
          </a:ln>
        </p:spPr>
        <p:txBody>
          <a:bodyPr wrap="none" rtlCol="1">
            <a:spAutoFit/>
          </a:bodyPr>
          <a:lstStyle/>
          <a:p>
            <a:pPr algn="ctr"/>
            <a:r>
              <a:rPr lang="he-IL" b="1" dirty="0">
                <a:solidFill>
                  <a:srgbClr val="006600"/>
                </a:solidFill>
              </a:rPr>
              <a:t>סבתא</a:t>
            </a:r>
            <a:r>
              <a:rPr lang="he-IL" b="1" dirty="0"/>
              <a:t> </a:t>
            </a:r>
          </a:p>
          <a:p>
            <a:pPr algn="ctr"/>
            <a:r>
              <a:rPr lang="he-IL" b="1" dirty="0">
                <a:solidFill>
                  <a:srgbClr val="006600"/>
                </a:solidFill>
              </a:rPr>
              <a:t>רחלה  שדמי</a:t>
            </a:r>
          </a:p>
        </p:txBody>
      </p:sp>
      <p:sp>
        <p:nvSpPr>
          <p:cNvPr id="8" name="תיבת טקסט 7">
            <a:extLst>
              <a:ext uri="{FF2B5EF4-FFF2-40B4-BE49-F238E27FC236}">
                <a16:creationId xmlns:a16="http://schemas.microsoft.com/office/drawing/2014/main" id="{7E4E5847-0052-423C-97FB-0DE8E233A000}"/>
              </a:ext>
            </a:extLst>
          </p:cNvPr>
          <p:cNvSpPr txBox="1"/>
          <p:nvPr/>
        </p:nvSpPr>
        <p:spPr>
          <a:xfrm>
            <a:off x="9001667" y="6211669"/>
            <a:ext cx="1391728" cy="646331"/>
          </a:xfrm>
          <a:prstGeom prst="rect">
            <a:avLst/>
          </a:prstGeom>
          <a:solidFill>
            <a:schemeClr val="bg1"/>
          </a:solidFill>
          <a:ln>
            <a:solidFill>
              <a:schemeClr val="tx1"/>
            </a:solidFill>
          </a:ln>
        </p:spPr>
        <p:txBody>
          <a:bodyPr wrap="none" rtlCol="1">
            <a:spAutoFit/>
          </a:bodyPr>
          <a:lstStyle/>
          <a:p>
            <a:pPr algn="ctr"/>
            <a:r>
              <a:rPr lang="he-IL" b="1" dirty="0">
                <a:solidFill>
                  <a:srgbClr val="006600"/>
                </a:solidFill>
              </a:rPr>
              <a:t>סבא רבא</a:t>
            </a:r>
          </a:p>
          <a:p>
            <a:pPr algn="ctr"/>
            <a:r>
              <a:rPr lang="he-IL" b="1" dirty="0">
                <a:solidFill>
                  <a:srgbClr val="006600"/>
                </a:solidFill>
              </a:rPr>
              <a:t>מיכאל </a:t>
            </a:r>
            <a:r>
              <a:rPr lang="he-IL" b="1" dirty="0" err="1">
                <a:solidFill>
                  <a:srgbClr val="006600"/>
                </a:solidFill>
              </a:rPr>
              <a:t>שיפמן</a:t>
            </a:r>
            <a:endParaRPr lang="he-IL" b="1" dirty="0">
              <a:solidFill>
                <a:srgbClr val="006600"/>
              </a:solidFill>
            </a:endParaRPr>
          </a:p>
        </p:txBody>
      </p:sp>
      <p:sp>
        <p:nvSpPr>
          <p:cNvPr id="9" name="תיבת טקסט 8">
            <a:extLst>
              <a:ext uri="{FF2B5EF4-FFF2-40B4-BE49-F238E27FC236}">
                <a16:creationId xmlns:a16="http://schemas.microsoft.com/office/drawing/2014/main" id="{C2B2DD6E-ECCB-4EED-A245-98F5BE0FF424}"/>
              </a:ext>
            </a:extLst>
          </p:cNvPr>
          <p:cNvSpPr txBox="1"/>
          <p:nvPr/>
        </p:nvSpPr>
        <p:spPr>
          <a:xfrm>
            <a:off x="6769742" y="6211669"/>
            <a:ext cx="1356462" cy="646331"/>
          </a:xfrm>
          <a:prstGeom prst="rect">
            <a:avLst/>
          </a:prstGeom>
          <a:solidFill>
            <a:schemeClr val="bg1"/>
          </a:solidFill>
          <a:ln>
            <a:solidFill>
              <a:schemeClr val="tx1"/>
            </a:solidFill>
          </a:ln>
        </p:spPr>
        <p:txBody>
          <a:bodyPr wrap="square" rtlCol="1">
            <a:spAutoFit/>
          </a:bodyPr>
          <a:lstStyle/>
          <a:p>
            <a:r>
              <a:rPr lang="he-IL" b="1" dirty="0">
                <a:solidFill>
                  <a:srgbClr val="006600"/>
                </a:solidFill>
              </a:rPr>
              <a:t>סבתא רבתא</a:t>
            </a:r>
          </a:p>
          <a:p>
            <a:r>
              <a:rPr lang="he-IL" b="1" dirty="0">
                <a:solidFill>
                  <a:srgbClr val="006600"/>
                </a:solidFill>
              </a:rPr>
              <a:t>בתיה </a:t>
            </a:r>
            <a:r>
              <a:rPr lang="he-IL" b="1" dirty="0" err="1">
                <a:solidFill>
                  <a:srgbClr val="006600"/>
                </a:solidFill>
              </a:rPr>
              <a:t>שיפמן</a:t>
            </a:r>
            <a:endParaRPr lang="he-IL" b="1" dirty="0">
              <a:solidFill>
                <a:srgbClr val="006600"/>
              </a:solidFill>
            </a:endParaRPr>
          </a:p>
        </p:txBody>
      </p:sp>
      <p:sp>
        <p:nvSpPr>
          <p:cNvPr id="10" name="תיבת טקסט 9">
            <a:extLst>
              <a:ext uri="{FF2B5EF4-FFF2-40B4-BE49-F238E27FC236}">
                <a16:creationId xmlns:a16="http://schemas.microsoft.com/office/drawing/2014/main" id="{955D1BD7-870A-48C6-8B9B-D94DC87B9CF1}"/>
              </a:ext>
            </a:extLst>
          </p:cNvPr>
          <p:cNvSpPr txBox="1"/>
          <p:nvPr/>
        </p:nvSpPr>
        <p:spPr>
          <a:xfrm>
            <a:off x="2408734" y="5408145"/>
            <a:ext cx="1111203" cy="646331"/>
          </a:xfrm>
          <a:prstGeom prst="rect">
            <a:avLst/>
          </a:prstGeom>
          <a:solidFill>
            <a:schemeClr val="bg1"/>
          </a:solidFill>
          <a:ln>
            <a:solidFill>
              <a:schemeClr val="tx1"/>
            </a:solidFill>
          </a:ln>
        </p:spPr>
        <p:txBody>
          <a:bodyPr wrap="none" rtlCol="1">
            <a:spAutoFit/>
          </a:bodyPr>
          <a:lstStyle/>
          <a:p>
            <a:pPr algn="ctr"/>
            <a:r>
              <a:rPr lang="he-IL" b="1" dirty="0">
                <a:solidFill>
                  <a:srgbClr val="006600"/>
                </a:solidFill>
              </a:rPr>
              <a:t>סבא </a:t>
            </a:r>
          </a:p>
          <a:p>
            <a:pPr algn="ctr"/>
            <a:r>
              <a:rPr lang="he-IL" b="1" dirty="0">
                <a:solidFill>
                  <a:srgbClr val="006600"/>
                </a:solidFill>
              </a:rPr>
              <a:t>זאב שדמי</a:t>
            </a:r>
          </a:p>
        </p:txBody>
      </p:sp>
      <p:sp>
        <p:nvSpPr>
          <p:cNvPr id="11" name="תיבת טקסט 10">
            <a:extLst>
              <a:ext uri="{FF2B5EF4-FFF2-40B4-BE49-F238E27FC236}">
                <a16:creationId xmlns:a16="http://schemas.microsoft.com/office/drawing/2014/main" id="{728387A9-F935-411B-9727-5D3509B537BC}"/>
              </a:ext>
            </a:extLst>
          </p:cNvPr>
          <p:cNvSpPr txBox="1"/>
          <p:nvPr/>
        </p:nvSpPr>
        <p:spPr>
          <a:xfrm>
            <a:off x="4227482" y="6211668"/>
            <a:ext cx="1157689" cy="646331"/>
          </a:xfrm>
          <a:prstGeom prst="rect">
            <a:avLst/>
          </a:prstGeom>
          <a:solidFill>
            <a:schemeClr val="bg1"/>
          </a:solidFill>
          <a:ln>
            <a:solidFill>
              <a:schemeClr val="tx1"/>
            </a:solidFill>
          </a:ln>
        </p:spPr>
        <p:txBody>
          <a:bodyPr wrap="none" rtlCol="1">
            <a:spAutoFit/>
          </a:bodyPr>
          <a:lstStyle/>
          <a:p>
            <a:pPr algn="ctr"/>
            <a:r>
              <a:rPr lang="he-IL" b="1" dirty="0">
                <a:solidFill>
                  <a:srgbClr val="006600"/>
                </a:solidFill>
              </a:rPr>
              <a:t>סבא רבא</a:t>
            </a:r>
          </a:p>
          <a:p>
            <a:pPr algn="ctr"/>
            <a:r>
              <a:rPr lang="he-IL" b="1" dirty="0">
                <a:solidFill>
                  <a:srgbClr val="006600"/>
                </a:solidFill>
              </a:rPr>
              <a:t>חיים שדמי</a:t>
            </a:r>
          </a:p>
        </p:txBody>
      </p:sp>
      <p:pic>
        <p:nvPicPr>
          <p:cNvPr id="12" name="תמונה 11">
            <a:extLst>
              <a:ext uri="{FF2B5EF4-FFF2-40B4-BE49-F238E27FC236}">
                <a16:creationId xmlns:a16="http://schemas.microsoft.com/office/drawing/2014/main" id="{F1D3CE8B-A49B-4471-AEA2-E3F868927DC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854" b="89964" l="9867" r="89867"/>
                    </a14:imgEffect>
                  </a14:imgLayer>
                </a14:imgProps>
              </a:ext>
              <a:ext uri="{28A0092B-C50C-407E-A947-70E740481C1C}">
                <a14:useLocalDpi xmlns:a14="http://schemas.microsoft.com/office/drawing/2010/main"/>
              </a:ext>
            </a:extLst>
          </a:blip>
          <a:srcRect r="-1353"/>
          <a:stretch/>
        </p:blipFill>
        <p:spPr>
          <a:xfrm rot="13690675">
            <a:off x="3306592" y="3610316"/>
            <a:ext cx="1683766" cy="3504917"/>
          </a:xfrm>
          <a:prstGeom prst="rect">
            <a:avLst/>
          </a:prstGeom>
        </p:spPr>
      </p:pic>
      <p:sp>
        <p:nvSpPr>
          <p:cNvPr id="13" name="תיבת טקסט 12">
            <a:extLst>
              <a:ext uri="{FF2B5EF4-FFF2-40B4-BE49-F238E27FC236}">
                <a16:creationId xmlns:a16="http://schemas.microsoft.com/office/drawing/2014/main" id="{BDDFDA44-2D25-4E17-BCAE-2274B73B1508}"/>
              </a:ext>
            </a:extLst>
          </p:cNvPr>
          <p:cNvSpPr txBox="1"/>
          <p:nvPr/>
        </p:nvSpPr>
        <p:spPr>
          <a:xfrm>
            <a:off x="2175737" y="6211669"/>
            <a:ext cx="1356462" cy="646331"/>
          </a:xfrm>
          <a:prstGeom prst="rect">
            <a:avLst/>
          </a:prstGeom>
          <a:solidFill>
            <a:schemeClr val="bg1"/>
          </a:solidFill>
          <a:ln>
            <a:solidFill>
              <a:schemeClr val="tx1"/>
            </a:solidFill>
          </a:ln>
        </p:spPr>
        <p:txBody>
          <a:bodyPr wrap="none" rtlCol="1">
            <a:spAutoFit/>
          </a:bodyPr>
          <a:lstStyle/>
          <a:p>
            <a:pPr algn="ctr"/>
            <a:r>
              <a:rPr lang="he-IL" b="1" dirty="0">
                <a:solidFill>
                  <a:srgbClr val="006600"/>
                </a:solidFill>
              </a:rPr>
              <a:t>סבתא רבתא</a:t>
            </a:r>
          </a:p>
          <a:p>
            <a:pPr algn="ctr"/>
            <a:r>
              <a:rPr lang="he-IL" b="1" dirty="0">
                <a:solidFill>
                  <a:srgbClr val="006600"/>
                </a:solidFill>
              </a:rPr>
              <a:t>יפה שדמי </a:t>
            </a:r>
          </a:p>
        </p:txBody>
      </p:sp>
    </p:spTree>
    <p:extLst>
      <p:ext uri="{BB962C8B-B14F-4D97-AF65-F5344CB8AC3E}">
        <p14:creationId xmlns:p14="http://schemas.microsoft.com/office/powerpoint/2010/main" val="78219110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792717" y="0"/>
            <a:ext cx="2698531" cy="1325563"/>
          </a:xfrm>
        </p:spPr>
        <p:txBody>
          <a:bodyPr>
            <a:normAutofit/>
          </a:bodyPr>
          <a:lstStyle/>
          <a:p>
            <a:r>
              <a:rPr lang="he-IL" sz="3200" b="1" u="sng" dirty="0">
                <a:latin typeface="David" panose="020E0502060401010101" pitchFamily="34" charset="-79"/>
                <a:cs typeface="David" panose="020E0502060401010101" pitchFamily="34" charset="-79"/>
              </a:rPr>
              <a:t>שיר הניקיון</a:t>
            </a:r>
          </a:p>
        </p:txBody>
      </p:sp>
      <p:sp>
        <p:nvSpPr>
          <p:cNvPr id="3" name="מלבן 2"/>
          <p:cNvSpPr/>
          <p:nvPr/>
        </p:nvSpPr>
        <p:spPr>
          <a:xfrm>
            <a:off x="6716110" y="1468592"/>
            <a:ext cx="2743200" cy="4524315"/>
          </a:xfrm>
          <a:prstGeom prst="rect">
            <a:avLst/>
          </a:prstGeom>
        </p:spPr>
        <p:txBody>
          <a:bodyPr wrap="square">
            <a:spAutoFit/>
          </a:bodyPr>
          <a:lstStyle/>
          <a:p>
            <a:r>
              <a:rPr lang="he-IL" sz="2400" b="1" dirty="0">
                <a:latin typeface="David" panose="020E0502060401010101" pitchFamily="34" charset="-79"/>
                <a:cs typeface="David" panose="020E0502060401010101" pitchFamily="34" charset="-79"/>
              </a:rPr>
              <a:t>מילים:</a:t>
            </a:r>
            <a:r>
              <a:rPr lang="he-IL" sz="2400" dirty="0">
                <a:latin typeface="David" panose="020E0502060401010101" pitchFamily="34" charset="-79"/>
                <a:cs typeface="David" panose="020E0502060401010101" pitchFamily="34" charset="-79"/>
              </a:rPr>
              <a:t> יצחק עגן </a:t>
            </a:r>
            <a:br>
              <a:rPr lang="he-IL" sz="2400" dirty="0">
                <a:latin typeface="David" panose="020E0502060401010101" pitchFamily="34" charset="-79"/>
                <a:cs typeface="David" panose="020E0502060401010101" pitchFamily="34" charset="-79"/>
              </a:rPr>
            </a:br>
            <a:r>
              <a:rPr lang="he-IL" sz="2400" b="1" dirty="0">
                <a:latin typeface="David" panose="020E0502060401010101" pitchFamily="34" charset="-79"/>
                <a:cs typeface="David" panose="020E0502060401010101" pitchFamily="34" charset="-79"/>
              </a:rPr>
              <a:t>לחן:</a:t>
            </a:r>
            <a:r>
              <a:rPr lang="he-IL" sz="2400" dirty="0">
                <a:latin typeface="David" panose="020E0502060401010101" pitchFamily="34" charset="-79"/>
                <a:cs typeface="David" panose="020E0502060401010101" pitchFamily="34" charset="-79"/>
              </a:rPr>
              <a:t> דניאל </a:t>
            </a:r>
            <a:r>
              <a:rPr lang="he-IL" sz="2400" dirty="0" err="1">
                <a:latin typeface="David" panose="020E0502060401010101" pitchFamily="34" charset="-79"/>
                <a:cs typeface="David" panose="020E0502060401010101" pitchFamily="34" charset="-79"/>
              </a:rPr>
              <a:t>סמבורסקי</a:t>
            </a:r>
            <a:r>
              <a:rPr lang="he-IL" sz="2400" dirty="0">
                <a:latin typeface="David" panose="020E0502060401010101" pitchFamily="34" charset="-79"/>
                <a:cs typeface="David" panose="020E0502060401010101" pitchFamily="34" charset="-79"/>
              </a:rPr>
              <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יֵשׁ יָדִיד טוֹב </a:t>
            </a:r>
            <a:r>
              <a:rPr lang="he-IL" sz="2400" dirty="0" err="1">
                <a:latin typeface="David" panose="020E0502060401010101" pitchFamily="34" charset="-79"/>
                <a:cs typeface="David" panose="020E0502060401010101" pitchFamily="34" charset="-79"/>
              </a:rPr>
              <a:t>לְכֻלָּנו</a:t>
            </a:r>
            <a:r>
              <a:rPr lang="he-IL" sz="2400" dirty="0">
                <a:latin typeface="David" panose="020E0502060401010101" pitchFamily="34" charset="-79"/>
                <a:cs typeface="David" panose="020E0502060401010101" pitchFamily="34" charset="-79"/>
              </a:rPr>
              <a:t>ּ</a:t>
            </a:r>
            <a:br>
              <a:rPr lang="he-IL" sz="2400" dirty="0">
                <a:latin typeface="David" panose="020E0502060401010101" pitchFamily="34" charset="-79"/>
                <a:cs typeface="David" panose="020E0502060401010101" pitchFamily="34" charset="-79"/>
              </a:rPr>
            </a:br>
            <a:r>
              <a:rPr lang="he-IL" sz="2400" dirty="0" err="1">
                <a:latin typeface="David" panose="020E0502060401010101" pitchFamily="34" charset="-79"/>
                <a:cs typeface="David" panose="020E0502060401010101" pitchFamily="34" charset="-79"/>
              </a:rPr>
              <a:t>נִקָּיוֹן</a:t>
            </a:r>
            <a:r>
              <a:rPr lang="he-IL" sz="2400" dirty="0">
                <a:latin typeface="David" panose="020E0502060401010101" pitchFamily="34" charset="-79"/>
                <a:cs typeface="David" panose="020E0502060401010101" pitchFamily="34" charset="-79"/>
              </a:rPr>
              <a:t> הֵן זֶהוּ שְׁמוֹ</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הוּא תָּמִיד שׁוֹמֵר אוֹתָנוּ</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אָנוּ, אִם נִשְׁמֹר אוֹתוֹ.</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לֹא יִקְרַב אֵלֶיךָ נֶגַע</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אִם יָדֶיךָ נְקִיּוֹת.</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הַלִּכְלוּךְ מְקוֹר כָּל פֶּגַע</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שֹׁרֶשׁ כָּל הַמַּחֲלוֹת.</a:t>
            </a:r>
          </a:p>
        </p:txBody>
      </p:sp>
      <p:pic>
        <p:nvPicPr>
          <p:cNvPr id="5" name="Picture 4" descr="http://www.nostal.co.il/upload/%D7%90%D7%97%D7%95%D7%AA%20%D7%91%D7%99%D7%AA%20%D7%94%D7%A1%D7%A4%D7%A8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72009" y="1628705"/>
            <a:ext cx="238125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nostal.co.il/upload/%D7%90%D7%97%D7%95%D7%AA%20%D7%91%D7%99%D7%AA%20%D7%A1%D7%A4%D7%A8=%D7%90%D7%91%D7%99%D7%91%20%D7%99%D7%A6%D7%97%D7%A7%D7%99---.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7432" y="1385473"/>
            <a:ext cx="6490086" cy="3991977"/>
          </a:xfrm>
          <a:prstGeom prst="rect">
            <a:avLst/>
          </a:prstGeom>
          <a:noFill/>
          <a:extLst>
            <a:ext uri="{909E8E84-426E-40DD-AFC4-6F175D3DCCD1}">
              <a14:hiddenFill xmlns:a14="http://schemas.microsoft.com/office/drawing/2010/main">
                <a:solidFill>
                  <a:srgbClr val="FFFFFF"/>
                </a:solidFill>
              </a14:hiddenFill>
            </a:ext>
          </a:extLst>
        </p:spPr>
      </p:pic>
      <p:pic>
        <p:nvPicPr>
          <p:cNvPr id="9" name="שיר הניקיון.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96403" y="5794248"/>
            <a:ext cx="609600" cy="609600"/>
          </a:xfrm>
          <a:prstGeom prst="rect">
            <a:avLst/>
          </a:prstGeom>
        </p:spPr>
      </p:pic>
    </p:spTree>
    <p:extLst>
      <p:ext uri="{BB962C8B-B14F-4D97-AF65-F5344CB8AC3E}">
        <p14:creationId xmlns:p14="http://schemas.microsoft.com/office/powerpoint/2010/main" val="230019841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2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endCondLst>
                    <p:cond evt="onStopAudio" delay="0">
                      <p:tgtEl>
                        <p:sldTgt/>
                      </p:tgtEl>
                    </p:cond>
                  </p:end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6097" y="-189816"/>
            <a:ext cx="4871544" cy="1325563"/>
          </a:xfrm>
        </p:spPr>
        <p:txBody>
          <a:bodyPr>
            <a:normAutofit/>
          </a:bodyPr>
          <a:lstStyle/>
          <a:p>
            <a:pPr algn="ctr"/>
            <a:r>
              <a:rPr lang="he-IL" sz="3200" b="1" u="sng" dirty="0">
                <a:latin typeface="David" panose="020E0502060401010101" pitchFamily="34" charset="-79"/>
                <a:cs typeface="David" panose="020E0502060401010101" pitchFamily="34" charset="-79"/>
              </a:rPr>
              <a:t>בני עקיבא</a:t>
            </a:r>
          </a:p>
        </p:txBody>
      </p:sp>
      <p:sp>
        <p:nvSpPr>
          <p:cNvPr id="3" name="מציין מיקום תוכן 2"/>
          <p:cNvSpPr>
            <a:spLocks noGrp="1"/>
          </p:cNvSpPr>
          <p:nvPr>
            <p:ph idx="1"/>
          </p:nvPr>
        </p:nvSpPr>
        <p:spPr>
          <a:xfrm>
            <a:off x="1513490" y="804040"/>
            <a:ext cx="8576440" cy="4351338"/>
          </a:xfrm>
        </p:spPr>
        <p:txBody>
          <a:bodyPr>
            <a:noAutofit/>
          </a:bodyPr>
          <a:lstStyle/>
          <a:p>
            <a:pPr marL="2743200" lvl="6" indent="0">
              <a:lnSpc>
                <a:spcPct val="150000"/>
              </a:lnSpc>
              <a:buNone/>
            </a:pPr>
            <a:r>
              <a:rPr lang="he-IL" sz="2400" dirty="0">
                <a:latin typeface="David" panose="020E0502060401010101" pitchFamily="34" charset="-79"/>
                <a:ea typeface="Calibri" panose="020F0502020204030204" pitchFamily="34" charset="0"/>
                <a:cs typeface="David" panose="020E0502060401010101" pitchFamily="34" charset="-79"/>
              </a:rPr>
              <a:t>הייתי חברה בתנועת בני עקיבא בה לקחו חלק בנות ובנים בפעילות ענפה באמצע השבוע ובשבתות. בקיץ נערכה הפעילות במחנות עבודה בקיבוצים. </a:t>
            </a:r>
          </a:p>
          <a:p>
            <a:pPr marL="2743200" lvl="6" indent="0">
              <a:lnSpc>
                <a:spcPct val="150000"/>
              </a:lnSpc>
              <a:buNone/>
            </a:pPr>
            <a:r>
              <a:rPr lang="he-IL" sz="2400" dirty="0">
                <a:latin typeface="David" panose="020E0502060401010101" pitchFamily="34" charset="-79"/>
                <a:ea typeface="Calibri" panose="020F0502020204030204" pitchFamily="34" charset="0"/>
                <a:cs typeface="David" panose="020E0502060401010101" pitchFamily="34" charset="-79"/>
              </a:rPr>
              <a:t>לימים "עליתי בדרגה" ושימשתי מדריכה בתנועה.</a:t>
            </a:r>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
          <a:stretch/>
        </p:blipFill>
        <p:spPr bwMode="auto">
          <a:xfrm>
            <a:off x="7551682" y="930165"/>
            <a:ext cx="4640317" cy="560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אליפסה 6"/>
          <p:cNvSpPr/>
          <p:nvPr/>
        </p:nvSpPr>
        <p:spPr>
          <a:xfrm>
            <a:off x="9396811" y="1222391"/>
            <a:ext cx="1273629" cy="115932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4" name="Picture 2" descr="תוצאת תמונה עבור בני עקיבא סמל"/>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952" y="3074647"/>
            <a:ext cx="3200400" cy="36099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תוצאת תמונה עבור בני עקיבא סמל"/>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AutoShape 6" descr="תוצאת תמונה עבור בני עקיבא סמל"/>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AutoShape 8" descr="תוצאת תמונה עבור בני עקיבא סמל"/>
          <p:cNvSpPr>
            <a:spLocks noChangeAspect="1" noChangeArrowheads="1"/>
          </p:cNvSpPr>
          <p:nvPr/>
        </p:nvSpPr>
        <p:spPr bwMode="auto">
          <a:xfrm>
            <a:off x="12276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3088347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406769" y="1186598"/>
            <a:ext cx="7394913" cy="1261884"/>
          </a:xfrm>
          <a:prstGeom prst="rect">
            <a:avLst/>
          </a:prstGeom>
        </p:spPr>
        <p:txBody>
          <a:bodyPr wrap="square">
            <a:spAutoFit/>
          </a:bodyPr>
          <a:lstStyle/>
          <a:p>
            <a:r>
              <a:rPr lang="he-IL" sz="2400" dirty="0">
                <a:latin typeface="David" panose="020E0502060401010101" pitchFamily="34" charset="-79"/>
                <a:cs typeface="David" panose="020E0502060401010101" pitchFamily="34" charset="-79"/>
              </a:rPr>
              <a:t>סבא רבא חיים נולד בשנת 1915 למשפחת רבנים ידועה וגדל </a:t>
            </a:r>
            <a:r>
              <a:rPr lang="he-IL" sz="2800" b="1" dirty="0">
                <a:latin typeface="David" panose="020E0502060401010101" pitchFamily="34" charset="-79"/>
                <a:cs typeface="David" panose="020E0502060401010101" pitchFamily="34" charset="-79"/>
              </a:rPr>
              <a:t>בליטא בעיר שבלי. </a:t>
            </a:r>
            <a:r>
              <a:rPr lang="he-IL" sz="2400" dirty="0">
                <a:latin typeface="David" panose="020E0502060401010101" pitchFamily="34" charset="-79"/>
                <a:cs typeface="David" panose="020E0502060401010101" pitchFamily="34" charset="-79"/>
              </a:rPr>
              <a:t>הוא למד שם בבית ספר עברי שהיה חדור באהבה לארץ ישראל ועל כך יעידו הזיכרונות שכתבו לו חבריו.</a:t>
            </a:r>
            <a:endParaRPr lang="en-US" sz="2400" dirty="0">
              <a:latin typeface="David" panose="020E0502060401010101" pitchFamily="34" charset="-79"/>
              <a:cs typeface="David" panose="020E0502060401010101" pitchFamily="34" charset="-79"/>
            </a:endParaRPr>
          </a:p>
        </p:txBody>
      </p:sp>
      <p:sp>
        <p:nvSpPr>
          <p:cNvPr id="4" name="מלבן 3"/>
          <p:cNvSpPr/>
          <p:nvPr/>
        </p:nvSpPr>
        <p:spPr>
          <a:xfrm>
            <a:off x="1317218" y="0"/>
            <a:ext cx="10610597" cy="584775"/>
          </a:xfrm>
          <a:prstGeom prst="rect">
            <a:avLst/>
          </a:prstGeom>
        </p:spPr>
        <p:txBody>
          <a:bodyPr wrap="none">
            <a:spAutoFit/>
          </a:bodyPr>
          <a:lstStyle/>
          <a:p>
            <a:pPr algn="ctr"/>
            <a:r>
              <a:rPr lang="he-IL" sz="3200" b="1" u="sng" dirty="0">
                <a:latin typeface="David" panose="020E0502060401010101" pitchFamily="34" charset="-79"/>
                <a:ea typeface="+mj-ea"/>
                <a:cs typeface="David" panose="020E0502060401010101" pitchFamily="34" charset="-79"/>
              </a:rPr>
              <a:t>חיים שדמי ( </a:t>
            </a:r>
            <a:r>
              <a:rPr lang="he-IL" sz="3200" b="1" u="sng" dirty="0" err="1">
                <a:latin typeface="David" panose="020E0502060401010101" pitchFamily="34" charset="-79"/>
                <a:ea typeface="+mj-ea"/>
                <a:cs typeface="David" panose="020E0502060401010101" pitchFamily="34" charset="-79"/>
              </a:rPr>
              <a:t>פשדמסקי</a:t>
            </a:r>
            <a:r>
              <a:rPr lang="he-IL" sz="3200" b="1" u="sng" dirty="0">
                <a:latin typeface="David" panose="020E0502060401010101" pitchFamily="34" charset="-79"/>
                <a:ea typeface="+mj-ea"/>
                <a:cs typeface="David" panose="020E0502060401010101" pitchFamily="34" charset="-79"/>
              </a:rPr>
              <a:t> ) סבא רבא של אלון שדמי –ליטא(1971-1915)</a:t>
            </a:r>
          </a:p>
        </p:txBody>
      </p:sp>
      <p:sp>
        <p:nvSpPr>
          <p:cNvPr id="5" name="מלבן 4"/>
          <p:cNvSpPr/>
          <p:nvPr/>
        </p:nvSpPr>
        <p:spPr>
          <a:xfrm>
            <a:off x="3117409" y="637265"/>
            <a:ext cx="3307316" cy="461665"/>
          </a:xfrm>
          <a:prstGeom prst="rect">
            <a:avLst/>
          </a:prstGeom>
        </p:spPr>
        <p:txBody>
          <a:bodyPr wrap="none">
            <a:spAutoFit/>
          </a:bodyPr>
          <a:lstStyle/>
          <a:p>
            <a:r>
              <a:rPr lang="he-IL" sz="2400" b="1" u="sng" dirty="0">
                <a:latin typeface="David" panose="020E0502060401010101" pitchFamily="34" charset="-79"/>
                <a:cs typeface="David" panose="020E0502060401010101" pitchFamily="34" charset="-79"/>
              </a:rPr>
              <a:t>ילדותו של סבא חיים שדמי </a:t>
            </a:r>
            <a:endParaRPr lang="he-IL" sz="2400" dirty="0">
              <a:latin typeface="David" panose="020E0502060401010101" pitchFamily="34" charset="-79"/>
              <a:cs typeface="David" panose="020E0502060401010101" pitchFamily="34" charset="-79"/>
            </a:endParaRP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10800000">
            <a:off x="8308428" y="757294"/>
            <a:ext cx="3541676" cy="580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92992" y="2585647"/>
            <a:ext cx="5357814" cy="4143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אליפסה 1"/>
          <p:cNvSpPr/>
          <p:nvPr/>
        </p:nvSpPr>
        <p:spPr>
          <a:xfrm>
            <a:off x="3322750" y="2910625"/>
            <a:ext cx="862884" cy="476519"/>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693515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42393" y="24724"/>
            <a:ext cx="9422524" cy="6833276"/>
          </a:xfrm>
          <a:prstGeom prst="rect">
            <a:avLst/>
          </a:prstGeom>
        </p:spPr>
      </p:pic>
      <p:sp>
        <p:nvSpPr>
          <p:cNvPr id="5" name="אליפסה 4"/>
          <p:cNvSpPr/>
          <p:nvPr/>
        </p:nvSpPr>
        <p:spPr>
          <a:xfrm>
            <a:off x="7709338" y="980364"/>
            <a:ext cx="1245476" cy="1110423"/>
          </a:xfrm>
          <a:prstGeom prst="ellipse">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אליפסה 5"/>
          <p:cNvSpPr/>
          <p:nvPr/>
        </p:nvSpPr>
        <p:spPr>
          <a:xfrm>
            <a:off x="4201513" y="567559"/>
            <a:ext cx="1894488" cy="378372"/>
          </a:xfrm>
          <a:prstGeom prst="ellipse">
            <a:avLst/>
          </a:prstGeom>
          <a:noFill/>
          <a:ln w="666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257398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7277" y="204778"/>
            <a:ext cx="12429277" cy="584775"/>
          </a:xfrm>
          <a:prstGeom prst="rect">
            <a:avLst/>
          </a:prstGeom>
          <a:noFill/>
        </p:spPr>
        <p:txBody>
          <a:bodyPr wrap="square" rtlCol="1">
            <a:spAutoFit/>
          </a:bodyPr>
          <a:lstStyle/>
          <a:p>
            <a:pPr algn="ctr"/>
            <a:r>
              <a:rPr lang="he-IL" sz="3200" b="1" u="sng" dirty="0">
                <a:latin typeface="David" panose="020E0502060401010101" pitchFamily="34" charset="-79"/>
                <a:ea typeface="+mj-ea"/>
                <a:cs typeface="David" panose="020E0502060401010101" pitchFamily="34" charset="-79"/>
              </a:rPr>
              <a:t>תמונות מספר הזיכרונות של חיים שדמי שכתבו לו חבריו בשנת 1928 בליטא</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956495" y="1011654"/>
            <a:ext cx="3838738" cy="580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113431" y="957866"/>
            <a:ext cx="4245736" cy="580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אליפסה 5"/>
          <p:cNvSpPr/>
          <p:nvPr/>
        </p:nvSpPr>
        <p:spPr>
          <a:xfrm>
            <a:off x="2635624" y="1129552"/>
            <a:ext cx="1532964" cy="1842247"/>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p:cNvSpPr/>
          <p:nvPr/>
        </p:nvSpPr>
        <p:spPr>
          <a:xfrm>
            <a:off x="2124635" y="4625788"/>
            <a:ext cx="1909482" cy="865093"/>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p:cNvSpPr/>
          <p:nvPr/>
        </p:nvSpPr>
        <p:spPr>
          <a:xfrm>
            <a:off x="7476565" y="5123329"/>
            <a:ext cx="2689411" cy="968189"/>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428906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265234" y="1072566"/>
            <a:ext cx="3815769" cy="535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679658" y="1072567"/>
            <a:ext cx="4121240" cy="5513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כותרת 5"/>
          <p:cNvSpPr txBox="1">
            <a:spLocks noGrp="1"/>
          </p:cNvSpPr>
          <p:nvPr>
            <p:ph type="title"/>
          </p:nvPr>
        </p:nvSpPr>
        <p:spPr>
          <a:xfrm>
            <a:off x="609600" y="270284"/>
            <a:ext cx="11353800" cy="535531"/>
          </a:xfrm>
          <a:prstGeom prst="rect">
            <a:avLst/>
          </a:prstGeom>
          <a:noFill/>
        </p:spPr>
        <p:txBody>
          <a:bodyPr wrap="square" rtlCol="1">
            <a:spAutoFit/>
          </a:bodyPr>
          <a:lstStyle/>
          <a:p>
            <a:pPr algn="ctr"/>
            <a:r>
              <a:rPr lang="he-IL" sz="3200" b="1" u="sng" dirty="0">
                <a:latin typeface="David" panose="020E0502060401010101" pitchFamily="34" charset="-79"/>
                <a:ea typeface="+mj-ea"/>
                <a:cs typeface="David" panose="020E0502060401010101" pitchFamily="34" charset="-79"/>
              </a:rPr>
              <a:t>תמונות מספר הזיכרונות של חיים שדמי שכתבו לו חבריו בשנת 1928 בליטא</a:t>
            </a:r>
          </a:p>
        </p:txBody>
      </p:sp>
      <p:sp>
        <p:nvSpPr>
          <p:cNvPr id="5" name="אליפסה 4"/>
          <p:cNvSpPr/>
          <p:nvPr/>
        </p:nvSpPr>
        <p:spPr>
          <a:xfrm rot="5623179">
            <a:off x="6043123" y="2302715"/>
            <a:ext cx="3413203" cy="806823"/>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p:cNvSpPr/>
          <p:nvPr/>
        </p:nvSpPr>
        <p:spPr>
          <a:xfrm rot="2625277">
            <a:off x="7013095" y="5123194"/>
            <a:ext cx="3085438" cy="806823"/>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574298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134571" y="-14731"/>
            <a:ext cx="6044410" cy="7201972"/>
          </a:xfrm>
          <a:prstGeom prst="rect">
            <a:avLst/>
          </a:prstGeom>
        </p:spPr>
        <p:txBody>
          <a:bodyPr wrap="square">
            <a:spAutoFit/>
          </a:bodyPr>
          <a:lstStyle/>
          <a:p>
            <a:r>
              <a:rPr lang="he-IL" dirty="0"/>
              <a:t> </a:t>
            </a:r>
            <a:endParaRPr lang="en-US" dirty="0"/>
          </a:p>
          <a:p>
            <a:pPr>
              <a:lnSpc>
                <a:spcPct val="150000"/>
              </a:lnSpc>
            </a:pPr>
            <a:r>
              <a:rPr lang="he-IL" sz="2400" dirty="0">
                <a:latin typeface="David" panose="020E0502060401010101" pitchFamily="34" charset="-79"/>
                <a:cs typeface="David" panose="020E0502060401010101" pitchFamily="34" charset="-79"/>
              </a:rPr>
              <a:t>בשנת 1935-6 עלה ארצה. קדם לו אחיו הבכור משה שדמי שלימים היה מורה בחווה החקלאית של יצחק בן צבי בירושלים ובבית הספר הריאלי בחיפה. בתקופה בה עלה סבא חיים ארצה עלו גם אחיו אברהם ואחותו שושנה, </a:t>
            </a:r>
            <a:r>
              <a:rPr lang="he-IL" sz="2800" b="1" dirty="0">
                <a:latin typeface="David" panose="020E0502060401010101" pitchFamily="34" charset="-79"/>
                <a:cs typeface="David" panose="020E0502060401010101" pitchFamily="34" charset="-79"/>
              </a:rPr>
              <a:t>ממייסדי קיבוץ תל יצחק </a:t>
            </a:r>
            <a:r>
              <a:rPr lang="he-IL" sz="2400" dirty="0">
                <a:latin typeface="David" panose="020E0502060401010101" pitchFamily="34" charset="-79"/>
                <a:cs typeface="David" panose="020E0502060401010101" pitchFamily="34" charset="-79"/>
              </a:rPr>
              <a:t>בשרון. </a:t>
            </a:r>
            <a:r>
              <a:rPr lang="he-IL" sz="2800" b="1" dirty="0">
                <a:latin typeface="David" panose="020E0502060401010101" pitchFamily="34" charset="-79"/>
                <a:cs typeface="David" panose="020E0502060401010101" pitchFamily="34" charset="-79"/>
              </a:rPr>
              <a:t>אח נוסף, הלל, נשאר בליטא והיה פעיל עלייה </a:t>
            </a:r>
            <a:r>
              <a:rPr lang="he-IL" sz="2400" dirty="0">
                <a:latin typeface="David" panose="020E0502060401010101" pitchFamily="34" charset="-79"/>
                <a:cs typeface="David" panose="020E0502060401010101" pitchFamily="34" charset="-79"/>
              </a:rPr>
              <a:t>שם. הוא ראה את </a:t>
            </a:r>
            <a:r>
              <a:rPr lang="he-IL" sz="2400" dirty="0" err="1">
                <a:latin typeface="David" panose="020E0502060401010101" pitchFamily="34" charset="-79"/>
                <a:cs typeface="David" panose="020E0502060401010101" pitchFamily="34" charset="-79"/>
              </a:rPr>
              <a:t>יעודו</a:t>
            </a:r>
            <a:r>
              <a:rPr lang="he-IL" sz="2400" dirty="0">
                <a:latin typeface="David" panose="020E0502060401010101" pitchFamily="34" charset="-79"/>
                <a:cs typeface="David" panose="020E0502060401010101" pitchFamily="34" charset="-79"/>
              </a:rPr>
              <a:t> </a:t>
            </a:r>
            <a:r>
              <a:rPr lang="he-IL" sz="2400" dirty="0" err="1">
                <a:latin typeface="David" panose="020E0502060401010101" pitchFamily="34" charset="-79"/>
                <a:cs typeface="David" panose="020E0502060401010101" pitchFamily="34" charset="-79"/>
              </a:rPr>
              <a:t>בעדוד</a:t>
            </a:r>
            <a:r>
              <a:rPr lang="he-IL" sz="2400" dirty="0">
                <a:latin typeface="David" panose="020E0502060401010101" pitchFamily="34" charset="-79"/>
                <a:cs typeface="David" panose="020E0502060401010101" pitchFamily="34" charset="-79"/>
              </a:rPr>
              <a:t> העלייה, השתתף בקונגרסים ציוניים ולמרות שהיה בידו סרטיפיקט (אישור) לעלייה ארצה טיפל בהעלאת אחרים וכשרצה סוף סוף לעלות- אחר את המועד </a:t>
            </a:r>
            <a:r>
              <a:rPr lang="he-IL" sz="2800" b="1" dirty="0">
                <a:latin typeface="David" panose="020E0502060401010101" pitchFamily="34" charset="-79"/>
                <a:cs typeface="David" panose="020E0502060401010101" pitchFamily="34" charset="-79"/>
              </a:rPr>
              <a:t>ונספה בשואה</a:t>
            </a:r>
            <a:r>
              <a:rPr lang="he-IL" sz="2400" dirty="0">
                <a:latin typeface="David" panose="020E0502060401010101" pitchFamily="34" charset="-79"/>
                <a:cs typeface="David" panose="020E0502060401010101" pitchFamily="34" charset="-79"/>
              </a:rPr>
              <a:t>. </a:t>
            </a:r>
            <a:endParaRPr lang="en-US" sz="2400" dirty="0">
              <a:latin typeface="David" panose="020E0502060401010101" pitchFamily="34" charset="-79"/>
              <a:cs typeface="David" panose="020E0502060401010101" pitchFamily="34" charset="-79"/>
            </a:endParaRPr>
          </a:p>
          <a:p>
            <a:r>
              <a:rPr lang="he-IL" sz="2400" dirty="0"/>
              <a:t> </a:t>
            </a:r>
            <a:endParaRPr lang="en-US" sz="2400" dirty="0"/>
          </a:p>
        </p:txBody>
      </p:sp>
      <p:graphicFrame>
        <p:nvGraphicFramePr>
          <p:cNvPr id="2" name="אובייקט 1"/>
          <p:cNvGraphicFramePr>
            <a:graphicFrameLocks noChangeAspect="1"/>
          </p:cNvGraphicFramePr>
          <p:nvPr>
            <p:extLst>
              <p:ext uri="{D42A27DB-BD31-4B8C-83A1-F6EECF244321}">
                <p14:modId xmlns:p14="http://schemas.microsoft.com/office/powerpoint/2010/main" val="4073452870"/>
              </p:ext>
            </p:extLst>
          </p:nvPr>
        </p:nvGraphicFramePr>
        <p:xfrm>
          <a:off x="6479628" y="1609157"/>
          <a:ext cx="5712372" cy="3873466"/>
        </p:xfrm>
        <a:graphic>
          <a:graphicData uri="http://schemas.openxmlformats.org/presentationml/2006/ole">
            <mc:AlternateContent xmlns:mc="http://schemas.openxmlformats.org/markup-compatibility/2006">
              <mc:Choice xmlns:v="urn:schemas-microsoft-com:vml" Requires="v">
                <p:oleObj spid="_x0000_s6194" name="Acrobat Document" r:id="rId3" imgW="3638520" imgH="2466885" progId="AcroExch.Document.7">
                  <p:embed/>
                </p:oleObj>
              </mc:Choice>
              <mc:Fallback>
                <p:oleObj name="Acrobat Document" r:id="rId3" imgW="3638520" imgH="2466885" progId="AcroExch.Document.7">
                  <p:embed/>
                  <p:pic>
                    <p:nvPicPr>
                      <p:cNvPr id="0" name=""/>
                      <p:cNvPicPr/>
                      <p:nvPr/>
                    </p:nvPicPr>
                    <p:blipFill>
                      <a:blip r:embed="rId4"/>
                      <a:stretch>
                        <a:fillRect/>
                      </a:stretch>
                    </p:blipFill>
                    <p:spPr>
                      <a:xfrm>
                        <a:off x="6479628" y="1609157"/>
                        <a:ext cx="5712372" cy="3873466"/>
                      </a:xfrm>
                      <a:prstGeom prst="rect">
                        <a:avLst/>
                      </a:prstGeom>
                    </p:spPr>
                  </p:pic>
                </p:oleObj>
              </mc:Fallback>
            </mc:AlternateContent>
          </a:graphicData>
        </a:graphic>
      </p:graphicFrame>
      <p:sp>
        <p:nvSpPr>
          <p:cNvPr id="4" name="TextBox 3"/>
          <p:cNvSpPr txBox="1"/>
          <p:nvPr/>
        </p:nvSpPr>
        <p:spPr>
          <a:xfrm>
            <a:off x="6169611" y="5401543"/>
            <a:ext cx="6022389" cy="461665"/>
          </a:xfrm>
          <a:prstGeom prst="rect">
            <a:avLst/>
          </a:prstGeom>
          <a:noFill/>
        </p:spPr>
        <p:txBody>
          <a:bodyPr wrap="square" rtlCol="1">
            <a:spAutoFit/>
          </a:bodyPr>
          <a:lstStyle/>
          <a:p>
            <a:r>
              <a:rPr lang="he-IL" sz="2400" dirty="0">
                <a:latin typeface="David" panose="020E0502060401010101" pitchFamily="34" charset="-79"/>
                <a:cs typeface="David" panose="020E0502060401010101" pitchFamily="34" charset="-79"/>
              </a:rPr>
              <a:t>ביקורו של סבא זאב אצל דודיו בקיבוץ "תל יצחק"</a:t>
            </a:r>
          </a:p>
        </p:txBody>
      </p:sp>
      <p:sp>
        <p:nvSpPr>
          <p:cNvPr id="5" name="TextBox 4"/>
          <p:cNvSpPr txBox="1"/>
          <p:nvPr/>
        </p:nvSpPr>
        <p:spPr>
          <a:xfrm>
            <a:off x="3970986" y="-11174"/>
            <a:ext cx="4250028" cy="1077218"/>
          </a:xfrm>
          <a:prstGeom prst="rect">
            <a:avLst/>
          </a:prstGeom>
          <a:noFill/>
        </p:spPr>
        <p:txBody>
          <a:bodyPr wrap="square" rtlCol="1">
            <a:spAutoFit/>
          </a:bodyPr>
          <a:lstStyle/>
          <a:p>
            <a:pPr algn="ctr"/>
            <a:r>
              <a:rPr lang="he-IL" sz="3200" b="1" u="sng" dirty="0" err="1">
                <a:latin typeface="David" panose="020E0502060401010101" pitchFamily="34" charset="-79"/>
                <a:cs typeface="David" panose="020E0502060401010101" pitchFamily="34" charset="-79"/>
              </a:rPr>
              <a:t>העליה</a:t>
            </a:r>
            <a:r>
              <a:rPr lang="he-IL" sz="3200" b="1" u="sng" dirty="0">
                <a:latin typeface="David" panose="020E0502060401010101" pitchFamily="34" charset="-79"/>
                <a:cs typeface="David" panose="020E0502060401010101" pitchFamily="34" charset="-79"/>
              </a:rPr>
              <a:t> ארצה</a:t>
            </a:r>
            <a:endParaRPr lang="en-US" sz="3200" dirty="0">
              <a:latin typeface="David" panose="020E0502060401010101" pitchFamily="34" charset="-79"/>
              <a:cs typeface="David" panose="020E0502060401010101" pitchFamily="34" charset="-79"/>
            </a:endParaRPr>
          </a:p>
          <a:p>
            <a:pPr algn="ctr"/>
            <a:endParaRPr lang="he-IL" sz="3200" dirty="0"/>
          </a:p>
        </p:txBody>
      </p:sp>
    </p:spTree>
    <p:extLst>
      <p:ext uri="{BB962C8B-B14F-4D97-AF65-F5344CB8AC3E}">
        <p14:creationId xmlns:p14="http://schemas.microsoft.com/office/powerpoint/2010/main" val="348223822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01162" y="93521"/>
            <a:ext cx="10515600" cy="1325563"/>
          </a:xfrm>
        </p:spPr>
        <p:txBody>
          <a:bodyPr>
            <a:normAutofit/>
          </a:bodyPr>
          <a:lstStyle/>
          <a:p>
            <a:pPr algn="ctr"/>
            <a:r>
              <a:rPr lang="he-IL" sz="3200" b="1" u="sng" dirty="0">
                <a:latin typeface="David" panose="020E0502060401010101" pitchFamily="34" charset="-79"/>
                <a:cs typeface="David" panose="020E0502060401010101" pitchFamily="34" charset="-79"/>
              </a:rPr>
              <a:t>קשיי הקליטה</a:t>
            </a:r>
          </a:p>
        </p:txBody>
      </p:sp>
      <p:sp>
        <p:nvSpPr>
          <p:cNvPr id="3" name="מציין מיקום תוכן 2"/>
          <p:cNvSpPr>
            <a:spLocks noGrp="1"/>
          </p:cNvSpPr>
          <p:nvPr>
            <p:ph idx="1"/>
          </p:nvPr>
        </p:nvSpPr>
        <p:spPr>
          <a:xfrm>
            <a:off x="1" y="1273364"/>
            <a:ext cx="7535916" cy="4351338"/>
          </a:xfrm>
        </p:spPr>
        <p:txBody>
          <a:bodyPr>
            <a:normAutofit fontScale="25000" lnSpcReduction="20000"/>
          </a:bodyPr>
          <a:lstStyle/>
          <a:p>
            <a:pPr marL="0" indent="0">
              <a:lnSpc>
                <a:spcPct val="150000"/>
              </a:lnSpc>
              <a:buNone/>
            </a:pPr>
            <a:r>
              <a:rPr lang="he-IL" sz="9600" dirty="0">
                <a:latin typeface="David" panose="020E0502060401010101" pitchFamily="34" charset="-79"/>
                <a:cs typeface="David" panose="020E0502060401010101" pitchFamily="34" charset="-79"/>
              </a:rPr>
              <a:t>חיים שדמי התיישב בירושלים ועבד בעבודות שונות בין השאר כפועל בניין. החיים היו אז קשים לעולים: הפרנסה לא הייתה זמינה ותקופות ארוכות היה מחוסר עבודה. </a:t>
            </a:r>
            <a:r>
              <a:rPr lang="he-IL" sz="11200" b="1" dirty="0">
                <a:latin typeface="David" panose="020E0502060401010101" pitchFamily="34" charset="-79"/>
                <a:cs typeface="David" panose="020E0502060401010101" pitchFamily="34" charset="-79"/>
              </a:rPr>
              <a:t>בהעדר עבודה, כשהבטן מקרקרת ובקור הירושלמי ללא חימום בחדר בו גר- נהג ללכת מפעם לפעם לקונצרטים (שחלקם היו בחינם) לא בהכרח לשמיעת המוזיקה אלא למטרת שינה באולם מוסק ומחומם. אחד מהקונצרטים הללו היה בניצוחו של </a:t>
            </a:r>
            <a:r>
              <a:rPr lang="he-IL" sz="11200" b="1" dirty="0" err="1">
                <a:latin typeface="David" panose="020E0502060401010101" pitchFamily="34" charset="-79"/>
                <a:cs typeface="David" panose="020E0502060401010101" pitchFamily="34" charset="-79"/>
              </a:rPr>
              <a:t>טוסקניני</a:t>
            </a:r>
            <a:r>
              <a:rPr lang="he-IL" sz="11200" b="1" dirty="0">
                <a:latin typeface="David" panose="020E0502060401010101" pitchFamily="34" charset="-79"/>
                <a:cs typeface="David" panose="020E0502060401010101" pitchFamily="34" charset="-79"/>
              </a:rPr>
              <a:t> בחודש דצמבר 1936</a:t>
            </a:r>
            <a:r>
              <a:rPr lang="he-IL" sz="11200" b="1" dirty="0"/>
              <a:t>.</a:t>
            </a:r>
            <a:endParaRPr lang="en-US" sz="11200" b="1" dirty="0"/>
          </a:p>
          <a:p>
            <a:endParaRPr lang="he-IL" sz="6000" dirty="0"/>
          </a:p>
        </p:txBody>
      </p:sp>
      <p:pic>
        <p:nvPicPr>
          <p:cNvPr id="3074" name="Picture 2" descr="C:\Users\User\Documents\תמונת פועל בנין.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51398" y="1378465"/>
            <a:ext cx="3855611" cy="476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54061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370A98B8-9AE3-41C3-8CE9-3DD5BB7D2073}"/>
              </a:ext>
            </a:extLst>
          </p:cNvPr>
          <p:cNvSpPr/>
          <p:nvPr/>
        </p:nvSpPr>
        <p:spPr>
          <a:xfrm>
            <a:off x="1323255" y="480464"/>
            <a:ext cx="4315604" cy="658642"/>
          </a:xfrm>
          <a:prstGeom prst="rect">
            <a:avLst/>
          </a:prstGeom>
        </p:spPr>
        <p:txBody>
          <a:bodyPr wrap="none">
            <a:spAutoFit/>
          </a:bodyPr>
          <a:lstStyle/>
          <a:p>
            <a:pPr>
              <a:lnSpc>
                <a:spcPct val="115000"/>
              </a:lnSpc>
              <a:spcAft>
                <a:spcPts val="1000"/>
              </a:spcAft>
            </a:pPr>
            <a:r>
              <a:rPr lang="he-IL" sz="3200" b="1" u="sng" dirty="0">
                <a:latin typeface="David" panose="020E0502060401010101" pitchFamily="34" charset="-79"/>
                <a:ea typeface="+mj-ea"/>
                <a:cs typeface="David" panose="020E0502060401010101" pitchFamily="34" charset="-79"/>
              </a:rPr>
              <a:t>המעבר מירושלים לבני ברק</a:t>
            </a:r>
            <a:endParaRPr lang="en-US" sz="3200" b="1" u="sng" dirty="0">
              <a:latin typeface="David" panose="020E0502060401010101" pitchFamily="34" charset="-79"/>
              <a:ea typeface="+mj-ea"/>
              <a:cs typeface="David" panose="020E0502060401010101" pitchFamily="34" charset="-79"/>
            </a:endParaRPr>
          </a:p>
        </p:txBody>
      </p:sp>
      <p:sp>
        <p:nvSpPr>
          <p:cNvPr id="3" name="מלבן 2">
            <a:extLst>
              <a:ext uri="{FF2B5EF4-FFF2-40B4-BE49-F238E27FC236}">
                <a16:creationId xmlns:a16="http://schemas.microsoft.com/office/drawing/2014/main" id="{490414A5-3F2C-486A-B1EA-84CFF87BBADF}"/>
              </a:ext>
            </a:extLst>
          </p:cNvPr>
          <p:cNvSpPr/>
          <p:nvPr/>
        </p:nvSpPr>
        <p:spPr>
          <a:xfrm>
            <a:off x="90533" y="934479"/>
            <a:ext cx="6925121" cy="3309111"/>
          </a:xfrm>
          <a:prstGeom prst="rect">
            <a:avLst/>
          </a:prstGeom>
        </p:spPr>
        <p:txBody>
          <a:bodyPr wrap="square">
            <a:spAutoFit/>
          </a:bodyPr>
          <a:lstStyle/>
          <a:p>
            <a:pPr>
              <a:lnSpc>
                <a:spcPct val="115000"/>
              </a:lnSpc>
              <a:spcAft>
                <a:spcPts val="1000"/>
              </a:spcAft>
            </a:pPr>
            <a:r>
              <a:rPr lang="he-IL" dirty="0">
                <a:latin typeface="David" panose="020E0502060401010101" pitchFamily="34" charset="-79"/>
                <a:ea typeface="Calibri" panose="020F0502020204030204" pitchFamily="34" charset="0"/>
                <a:cs typeface="David" panose="020E0502060401010101" pitchFamily="34" charset="-79"/>
              </a:rPr>
              <a:t> </a:t>
            </a:r>
            <a:endParaRPr lang="en-US" sz="1100" dirty="0">
              <a:latin typeface="David" panose="020E0502060401010101" pitchFamily="34" charset="-79"/>
              <a:ea typeface="Calibri" panose="020F0502020204030204" pitchFamily="34" charset="0"/>
              <a:cs typeface="David" panose="020E0502060401010101" pitchFamily="34" charset="-79"/>
            </a:endParaRPr>
          </a:p>
          <a:p>
            <a:pPr>
              <a:lnSpc>
                <a:spcPct val="150000"/>
              </a:lnSpc>
              <a:spcAft>
                <a:spcPts val="1000"/>
              </a:spcAft>
            </a:pPr>
            <a:r>
              <a:rPr lang="he-IL" sz="2400" dirty="0">
                <a:latin typeface="David" panose="020E0502060401010101" pitchFamily="34" charset="-79"/>
                <a:ea typeface="Calibri" panose="020F0502020204030204" pitchFamily="34" charset="0"/>
                <a:cs typeface="David" panose="020E0502060401010101" pitchFamily="34" charset="-79"/>
              </a:rPr>
              <a:t>בתקופה הירושלמית פגש חיים את שעתידה הייתה להיות אשתו- יפה לבית </a:t>
            </a:r>
            <a:r>
              <a:rPr lang="he-IL" sz="2400" dirty="0" err="1">
                <a:latin typeface="David" panose="020E0502060401010101" pitchFamily="34" charset="-79"/>
                <a:ea typeface="Calibri" panose="020F0502020204030204" pitchFamily="34" charset="0"/>
                <a:cs typeface="David" panose="020E0502060401010101" pitchFamily="34" charset="-79"/>
              </a:rPr>
              <a:t>אולניק</a:t>
            </a:r>
            <a:r>
              <a:rPr lang="he-IL" sz="2400" dirty="0">
                <a:latin typeface="David" panose="020E0502060401010101" pitchFamily="34" charset="-79"/>
                <a:ea typeface="Calibri" panose="020F0502020204030204" pitchFamily="34" charset="0"/>
                <a:cs typeface="David" panose="020E0502060401010101" pitchFamily="34" charset="-79"/>
              </a:rPr>
              <a:t> - אמו של זאב, סבו של אלון. זאב נולד בירושלים ובהיותו ילד קטן עברה המשפחה לבני ברק. המשפחה בת  5 נפשות ( כולל סבתא) התגוררה בדירה שכורה בת חדר אחד.</a:t>
            </a:r>
            <a:endParaRPr lang="en-US" sz="1400" dirty="0">
              <a:latin typeface="David" panose="020E0502060401010101" pitchFamily="34" charset="-79"/>
              <a:ea typeface="Calibri" panose="020F0502020204030204" pitchFamily="34" charset="0"/>
              <a:cs typeface="David" panose="020E0502060401010101" pitchFamily="34" charset="-79"/>
            </a:endParaRPr>
          </a:p>
        </p:txBody>
      </p:sp>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5510"/>
          <a:stretch/>
        </p:blipFill>
        <p:spPr bwMode="auto">
          <a:xfrm>
            <a:off x="8475721" y="4286997"/>
            <a:ext cx="2843920" cy="219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מלבן 5"/>
          <p:cNvSpPr/>
          <p:nvPr/>
        </p:nvSpPr>
        <p:spPr>
          <a:xfrm>
            <a:off x="90534" y="4264945"/>
            <a:ext cx="7035480" cy="1200329"/>
          </a:xfrm>
          <a:prstGeom prst="rect">
            <a:avLst/>
          </a:prstGeom>
        </p:spPr>
        <p:txBody>
          <a:bodyPr wrap="square">
            <a:spAutoFit/>
          </a:bodyPr>
          <a:lstStyle/>
          <a:p>
            <a:pPr>
              <a:lnSpc>
                <a:spcPct val="150000"/>
              </a:lnSpc>
              <a:spcAft>
                <a:spcPts val="1000"/>
              </a:spcAft>
            </a:pPr>
            <a:r>
              <a:rPr lang="he-IL" sz="2400" dirty="0">
                <a:latin typeface="David" panose="020E0502060401010101" pitchFamily="34" charset="-79"/>
                <a:ea typeface="Calibri" panose="020F0502020204030204" pitchFamily="34" charset="0"/>
                <a:cs typeface="David" panose="020E0502060401010101" pitchFamily="34" charset="-79"/>
              </a:rPr>
              <a:t>לימים עברה המשפחה לבית משלה בשכונה אחרת כשבמקביל החל חיים לעבוד בסוכנות היהודית, במחלקת העלייה.</a:t>
            </a:r>
            <a:endParaRPr lang="en-US" sz="1400" dirty="0">
              <a:latin typeface="David" panose="020E0502060401010101" pitchFamily="34" charset="-79"/>
              <a:ea typeface="Calibri" panose="020F0502020204030204" pitchFamily="34" charset="0"/>
              <a:cs typeface="David" panose="020E0502060401010101" pitchFamily="34" charset="-79"/>
            </a:endParaRPr>
          </a:p>
        </p:txBody>
      </p:sp>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162364" y="0"/>
            <a:ext cx="3321423" cy="415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81624" y="4134237"/>
            <a:ext cx="1712890" cy="369332"/>
          </a:xfrm>
          <a:prstGeom prst="rect">
            <a:avLst/>
          </a:prstGeom>
          <a:noFill/>
        </p:spPr>
        <p:txBody>
          <a:bodyPr wrap="square" rtlCol="1">
            <a:spAutoFit/>
          </a:bodyPr>
          <a:lstStyle/>
          <a:p>
            <a:pPr algn="ctr"/>
            <a:r>
              <a:rPr lang="he-IL" dirty="0">
                <a:latin typeface="David" panose="020E0502060401010101" pitchFamily="34" charset="-79"/>
                <a:cs typeface="David" panose="020E0502060401010101" pitchFamily="34" charset="-79"/>
              </a:rPr>
              <a:t>סבתא יפה</a:t>
            </a:r>
          </a:p>
        </p:txBody>
      </p:sp>
    </p:spTree>
    <p:extLst>
      <p:ext uri="{BB962C8B-B14F-4D97-AF65-F5344CB8AC3E}">
        <p14:creationId xmlns:p14="http://schemas.microsoft.com/office/powerpoint/2010/main" val="1696047566"/>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87E0316A-4C52-4E43-BCEC-4EDF5FD9B2DF}"/>
              </a:ext>
            </a:extLst>
          </p:cNvPr>
          <p:cNvSpPr/>
          <p:nvPr/>
        </p:nvSpPr>
        <p:spPr>
          <a:xfrm>
            <a:off x="344032" y="214843"/>
            <a:ext cx="11615596" cy="1388585"/>
          </a:xfrm>
          <a:prstGeom prst="rect">
            <a:avLst/>
          </a:prstGeom>
        </p:spPr>
        <p:txBody>
          <a:bodyPr wrap="square">
            <a:spAutoFit/>
          </a:bodyPr>
          <a:lstStyle/>
          <a:p>
            <a:pPr algn="ctr">
              <a:lnSpc>
                <a:spcPct val="115000"/>
              </a:lnSpc>
              <a:spcAft>
                <a:spcPts val="1000"/>
              </a:spcAft>
            </a:pPr>
            <a:r>
              <a:rPr lang="he-IL" b="1" dirty="0">
                <a:latin typeface="David" panose="020E0502060401010101" pitchFamily="34" charset="-79"/>
                <a:ea typeface="Calibri" panose="020F0502020204030204" pitchFamily="34" charset="0"/>
                <a:cs typeface="David" panose="020E0502060401010101" pitchFamily="34" charset="-79"/>
              </a:rPr>
              <a:t> </a:t>
            </a:r>
            <a:endParaRPr lang="en-US" sz="1100" dirty="0">
              <a:latin typeface="David" panose="020E0502060401010101" pitchFamily="34" charset="-79"/>
              <a:ea typeface="Calibri" panose="020F0502020204030204" pitchFamily="34" charset="0"/>
              <a:cs typeface="David" panose="020E0502060401010101" pitchFamily="34" charset="-79"/>
            </a:endParaRPr>
          </a:p>
          <a:p>
            <a:pPr algn="ctr">
              <a:lnSpc>
                <a:spcPct val="115000"/>
              </a:lnSpc>
              <a:spcAft>
                <a:spcPts val="1000"/>
              </a:spcAft>
            </a:pPr>
            <a:r>
              <a:rPr lang="he-IL" sz="2400" dirty="0">
                <a:latin typeface="David" panose="020E0502060401010101" pitchFamily="34" charset="-79"/>
                <a:ea typeface="Calibri" panose="020F0502020204030204" pitchFamily="34" charset="0"/>
                <a:cs typeface="David" panose="020E0502060401010101" pitchFamily="34" charset="-79"/>
              </a:rPr>
              <a:t>בעבודתו טיפל בהעלאת יהודים מאירופה, מדרום אמריקה, מעבר למסך הברזל וממדינות ערב-  ובחלקן הברחת יהודים תוך סיכון חיים ממשי. </a:t>
            </a:r>
            <a:endParaRPr lang="en-US" sz="1400" dirty="0">
              <a:latin typeface="David" panose="020E0502060401010101" pitchFamily="34" charset="-79"/>
              <a:ea typeface="Calibri" panose="020F0502020204030204" pitchFamily="34" charset="0"/>
              <a:cs typeface="David" panose="020E0502060401010101" pitchFamily="34" charset="-79"/>
            </a:endParaRPr>
          </a:p>
        </p:txBody>
      </p:sp>
      <p:pic>
        <p:nvPicPr>
          <p:cNvPr id="921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3620" y="1635721"/>
            <a:ext cx="3516129" cy="4827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מלבן 2"/>
          <p:cNvSpPr/>
          <p:nvPr/>
        </p:nvSpPr>
        <p:spPr>
          <a:xfrm>
            <a:off x="4408896" y="0"/>
            <a:ext cx="4068743" cy="640175"/>
          </a:xfrm>
          <a:prstGeom prst="rect">
            <a:avLst/>
          </a:prstGeom>
        </p:spPr>
        <p:txBody>
          <a:bodyPr wrap="none">
            <a:spAutoFit/>
          </a:bodyPr>
          <a:lstStyle/>
          <a:p>
            <a:pPr algn="ctr">
              <a:lnSpc>
                <a:spcPct val="115000"/>
              </a:lnSpc>
              <a:spcAft>
                <a:spcPts val="1000"/>
              </a:spcAft>
            </a:pPr>
            <a:r>
              <a:rPr lang="he-IL" sz="3200" b="1" u="sng" dirty="0">
                <a:latin typeface="David" panose="020E0502060401010101" pitchFamily="34" charset="-79"/>
                <a:ea typeface="Calibri" panose="020F0502020204030204" pitchFamily="34" charset="0"/>
                <a:cs typeface="David" panose="020E0502060401010101" pitchFamily="34" charset="-79"/>
              </a:rPr>
              <a:t>העבודה בסוכנות היהודית</a:t>
            </a:r>
            <a:endParaRPr lang="en-US" dirty="0">
              <a:latin typeface="David" panose="020E0502060401010101" pitchFamily="34" charset="-79"/>
              <a:ea typeface="Calibri" panose="020F0502020204030204" pitchFamily="34" charset="0"/>
              <a:cs typeface="David" panose="020E0502060401010101" pitchFamily="34" charset="-79"/>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505414" y="1553956"/>
            <a:ext cx="7381875" cy="4991100"/>
          </a:xfrm>
          <a:prstGeom prst="rect">
            <a:avLst/>
          </a:prstGeom>
          <a:noFill/>
          <a:ln>
            <a:noFill/>
          </a:ln>
        </p:spPr>
      </p:pic>
      <p:sp>
        <p:nvSpPr>
          <p:cNvPr id="7" name="אליפסה 6"/>
          <p:cNvSpPr/>
          <p:nvPr/>
        </p:nvSpPr>
        <p:spPr>
          <a:xfrm>
            <a:off x="1344707" y="2474259"/>
            <a:ext cx="1546412" cy="1559858"/>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p:cNvSpPr/>
          <p:nvPr/>
        </p:nvSpPr>
        <p:spPr>
          <a:xfrm>
            <a:off x="8861612" y="1909483"/>
            <a:ext cx="1317812" cy="1290917"/>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722164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0" y="1129554"/>
            <a:ext cx="8054788" cy="5825308"/>
          </a:xfrm>
        </p:spPr>
        <p:txBody>
          <a:bodyPr>
            <a:normAutofit/>
          </a:bodyPr>
          <a:lstStyle/>
          <a:p>
            <a:pPr marL="0" indent="0">
              <a:buNone/>
            </a:pPr>
            <a:r>
              <a:rPr lang="he-IL" b="1" dirty="0">
                <a:latin typeface="David" panose="020E0502060401010101" pitchFamily="34" charset="-79"/>
                <a:cs typeface="David" panose="020E0502060401010101" pitchFamily="34" charset="-79"/>
              </a:rPr>
              <a:t>ילדותו של סבא מיכאל </a:t>
            </a:r>
          </a:p>
          <a:p>
            <a:pPr marL="0" indent="0">
              <a:lnSpc>
                <a:spcPct val="150000"/>
              </a:lnSpc>
              <a:buNone/>
            </a:pPr>
            <a:r>
              <a:rPr lang="he-IL" sz="2400" dirty="0">
                <a:latin typeface="David" panose="020E0502060401010101" pitchFamily="34" charset="-79"/>
                <a:cs typeface="David" panose="020E0502060401010101" pitchFamily="34" charset="-79"/>
              </a:rPr>
              <a:t>מיכאל שיפמן נולד </a:t>
            </a:r>
            <a:r>
              <a:rPr lang="he-IL" b="1" dirty="0">
                <a:latin typeface="David" panose="020E0502060401010101" pitchFamily="34" charset="-79"/>
                <a:cs typeface="David" panose="020E0502060401010101" pitchFamily="34" charset="-79"/>
              </a:rPr>
              <a:t>בירושלים העתיקה בשנת 1892</a:t>
            </a:r>
            <a:r>
              <a:rPr lang="he-IL" dirty="0">
                <a:latin typeface="David" panose="020E0502060401010101" pitchFamily="34" charset="-79"/>
                <a:cs typeface="David" panose="020E0502060401010101" pitchFamily="34" charset="-79"/>
              </a:rPr>
              <a:t>. </a:t>
            </a:r>
            <a:r>
              <a:rPr lang="he-IL" sz="2400" dirty="0">
                <a:latin typeface="David" panose="020E0502060401010101" pitchFamily="34" charset="-79"/>
                <a:cs typeface="David" panose="020E0502060401010101" pitchFamily="34" charset="-79"/>
              </a:rPr>
              <a:t>אמו, ציפורה, נולדה אף היא בירושלים.</a:t>
            </a:r>
            <a:endParaRPr lang="en-US" sz="2400" dirty="0">
              <a:latin typeface="David" panose="020E0502060401010101" pitchFamily="34" charset="-79"/>
              <a:cs typeface="David" panose="020E0502060401010101" pitchFamily="34" charset="-79"/>
            </a:endParaRPr>
          </a:p>
          <a:p>
            <a:pPr marL="0" indent="0">
              <a:lnSpc>
                <a:spcPct val="150000"/>
              </a:lnSpc>
              <a:buNone/>
            </a:pPr>
            <a:r>
              <a:rPr lang="he-IL" sz="2400" dirty="0">
                <a:latin typeface="David" panose="020E0502060401010101" pitchFamily="34" charset="-79"/>
                <a:cs typeface="David" panose="020E0502060401010101" pitchFamily="34" charset="-79"/>
              </a:rPr>
              <a:t>אביו מחסידי "</a:t>
            </a:r>
            <a:r>
              <a:rPr lang="he-IL" sz="2400" dirty="0" err="1">
                <a:latin typeface="David" panose="020E0502060401010101" pitchFamily="34" charset="-79"/>
                <a:cs typeface="David" panose="020E0502060401010101" pitchFamily="34" charset="-79"/>
              </a:rPr>
              <a:t>קרלין</a:t>
            </a:r>
            <a:r>
              <a:rPr lang="he-IL" sz="2400" dirty="0">
                <a:latin typeface="David" panose="020E0502060401010101" pitchFamily="34" charset="-79"/>
                <a:cs typeface="David" panose="020E0502060401010101" pitchFamily="34" charset="-79"/>
              </a:rPr>
              <a:t>", היה מלמד בחדר וכל עיסוקו לימוד תורה. פרנסתו הייתה דחוקה והמשפחה סבלה מעוני ומחסור.</a:t>
            </a:r>
          </a:p>
          <a:p>
            <a:pPr marL="0" indent="0">
              <a:lnSpc>
                <a:spcPct val="150000"/>
              </a:lnSpc>
              <a:buNone/>
            </a:pPr>
            <a:r>
              <a:rPr lang="he-IL" sz="2400" dirty="0">
                <a:latin typeface="David" panose="020E0502060401010101" pitchFamily="34" charset="-79"/>
                <a:cs typeface="David" panose="020E0502060401010101" pitchFamily="34" charset="-79"/>
              </a:rPr>
              <a:t>קצרה היריעה מהכיל את קורותיה וסבלותיה של משפחת סבא מיכאל </a:t>
            </a:r>
            <a:r>
              <a:rPr lang="he-IL" b="1" dirty="0">
                <a:latin typeface="David" panose="020E0502060401010101" pitchFamily="34" charset="-79"/>
                <a:cs typeface="David" panose="020E0502060401010101" pitchFamily="34" charset="-79"/>
              </a:rPr>
              <a:t>בזמן השלטון התורכי ומלחמת העולם הראשונה.</a:t>
            </a:r>
          </a:p>
        </p:txBody>
      </p:sp>
      <p:sp>
        <p:nvSpPr>
          <p:cNvPr id="4" name="TextBox 3"/>
          <p:cNvSpPr txBox="1"/>
          <p:nvPr/>
        </p:nvSpPr>
        <p:spPr>
          <a:xfrm>
            <a:off x="346364" y="315401"/>
            <a:ext cx="10698480" cy="584775"/>
          </a:xfrm>
          <a:prstGeom prst="rect">
            <a:avLst/>
          </a:prstGeom>
          <a:solidFill>
            <a:schemeClr val="bg1"/>
          </a:solidFill>
        </p:spPr>
        <p:txBody>
          <a:bodyPr wrap="square" rtlCol="1">
            <a:spAutoFit/>
          </a:bodyPr>
          <a:lstStyle/>
          <a:p>
            <a:r>
              <a:rPr lang="he-IL" sz="3200" b="1" u="sng" dirty="0">
                <a:latin typeface="David" panose="020E0502060401010101" pitchFamily="34" charset="-79"/>
                <a:cs typeface="David" panose="020E0502060401010101" pitchFamily="34" charset="-79"/>
              </a:rPr>
              <a:t>מיכאל שיפמן סבא רבא של אלון שדמי – ירושלים (1976-1892)</a:t>
            </a:r>
          </a:p>
        </p:txBody>
      </p:sp>
      <p:pic>
        <p:nvPicPr>
          <p:cNvPr id="2" name="תמונה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7755730" y="1790839"/>
            <a:ext cx="4762893" cy="3816844"/>
          </a:xfrm>
          <a:prstGeom prst="rect">
            <a:avLst/>
          </a:prstGeom>
        </p:spPr>
      </p:pic>
      <p:sp>
        <p:nvSpPr>
          <p:cNvPr id="5" name="AutoShape 2" descr="blob:https://web.whatsapp.com/2784bcaf-3008-4219-949f-e6b2c329aa5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24402758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952593" y="109078"/>
            <a:ext cx="4816444" cy="662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9186" y="1666766"/>
            <a:ext cx="6763407" cy="1754326"/>
          </a:xfrm>
          <a:prstGeom prst="rect">
            <a:avLst/>
          </a:prstGeom>
          <a:noFill/>
        </p:spPr>
        <p:txBody>
          <a:bodyPr wrap="square" rtlCol="1">
            <a:spAutoFit/>
          </a:bodyPr>
          <a:lstStyle/>
          <a:p>
            <a:pPr algn="r">
              <a:lnSpc>
                <a:spcPct val="150000"/>
              </a:lnSpc>
            </a:pPr>
            <a:r>
              <a:rPr lang="he-IL" sz="2400" dirty="0">
                <a:latin typeface="David" panose="020E0502060401010101" pitchFamily="34" charset="-79"/>
                <a:cs typeface="David" panose="020E0502060401010101" pitchFamily="34" charset="-79"/>
              </a:rPr>
              <a:t>בנסיעתו מארגנטינה עם קבוצת עולים חדשים בדרך ארצה, חצה את קו המשווה וקיבל- בהתאם למסורת הימאים- תעודת כבוד על הצטרפות ל"ברית המשוונים הבינלאומית".</a:t>
            </a:r>
          </a:p>
        </p:txBody>
      </p:sp>
      <p:sp>
        <p:nvSpPr>
          <p:cNvPr id="6" name="TextBox 5"/>
          <p:cNvSpPr txBox="1"/>
          <p:nvPr/>
        </p:nvSpPr>
        <p:spPr>
          <a:xfrm>
            <a:off x="2017986" y="4556233"/>
            <a:ext cx="3216165" cy="369332"/>
          </a:xfrm>
          <a:prstGeom prst="rect">
            <a:avLst/>
          </a:prstGeom>
          <a:noFill/>
        </p:spPr>
        <p:txBody>
          <a:bodyPr wrap="square" rtlCol="1">
            <a:spAutoFit/>
          </a:bodyPr>
          <a:lstStyle/>
          <a:p>
            <a:r>
              <a:rPr lang="he-IL" b="1" dirty="0">
                <a:solidFill>
                  <a:srgbClr val="0070C0"/>
                </a:solidFill>
              </a:rPr>
              <a:t>"</a:t>
            </a:r>
            <a:r>
              <a:rPr lang="he-IL" b="1" dirty="0" err="1">
                <a:solidFill>
                  <a:srgbClr val="0070C0"/>
                </a:solidFill>
              </a:rPr>
              <a:t>באניה</a:t>
            </a:r>
            <a:r>
              <a:rPr lang="he-IL" b="1" dirty="0">
                <a:solidFill>
                  <a:srgbClr val="0070C0"/>
                </a:solidFill>
              </a:rPr>
              <a:t> הטובה תאודור הרצל"</a:t>
            </a:r>
          </a:p>
        </p:txBody>
      </p:sp>
      <p:sp>
        <p:nvSpPr>
          <p:cNvPr id="9" name="חץ שמאלה-ימינה 8"/>
          <p:cNvSpPr/>
          <p:nvPr/>
        </p:nvSpPr>
        <p:spPr>
          <a:xfrm>
            <a:off x="5439103" y="4526818"/>
            <a:ext cx="3595693" cy="45695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785865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
          <a:stretch/>
        </p:blipFill>
        <p:spPr bwMode="auto">
          <a:xfrm>
            <a:off x="1497725" y="867104"/>
            <a:ext cx="9380482" cy="599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a:xfrm>
            <a:off x="2112580" y="-362611"/>
            <a:ext cx="7552513" cy="1325563"/>
          </a:xfrm>
        </p:spPr>
        <p:txBody>
          <a:bodyPr>
            <a:noAutofit/>
          </a:bodyPr>
          <a:lstStyle/>
          <a:p>
            <a:r>
              <a:rPr lang="he-IL" sz="3200" b="1" u="sng" dirty="0">
                <a:latin typeface="David" panose="020E0502060401010101" pitchFamily="34" charset="-79"/>
                <a:ea typeface="Calibri" panose="020F0502020204030204" pitchFamily="34" charset="0"/>
                <a:cs typeface="David" panose="020E0502060401010101" pitchFamily="34" charset="-79"/>
              </a:rPr>
              <a:t>"הקונסול היהודי ברומא" כפי שכונה חיים שדמי</a:t>
            </a:r>
          </a:p>
        </p:txBody>
      </p:sp>
      <p:sp>
        <p:nvSpPr>
          <p:cNvPr id="3" name="TextBox 2"/>
          <p:cNvSpPr txBox="1"/>
          <p:nvPr/>
        </p:nvSpPr>
        <p:spPr>
          <a:xfrm>
            <a:off x="4776952" y="551793"/>
            <a:ext cx="2083924" cy="400110"/>
          </a:xfrm>
          <a:prstGeom prst="rect">
            <a:avLst/>
          </a:prstGeom>
          <a:solidFill>
            <a:schemeClr val="accent1">
              <a:lumMod val="20000"/>
              <a:lumOff val="80000"/>
            </a:schemeClr>
          </a:solidFill>
        </p:spPr>
        <p:txBody>
          <a:bodyPr wrap="square" rtlCol="1">
            <a:spAutoFit/>
          </a:bodyPr>
          <a:lstStyle/>
          <a:p>
            <a:r>
              <a:rPr lang="he-IL" sz="2000" b="1" dirty="0">
                <a:latin typeface="David" panose="020E0502060401010101" pitchFamily="34" charset="-79"/>
                <a:cs typeface="David" panose="020E0502060401010101" pitchFamily="34" charset="-79"/>
              </a:rPr>
              <a:t>"הארץ", 11/10/68</a:t>
            </a:r>
          </a:p>
        </p:txBody>
      </p:sp>
      <p:sp>
        <p:nvSpPr>
          <p:cNvPr id="5" name="אליפסה 4"/>
          <p:cNvSpPr/>
          <p:nvPr/>
        </p:nvSpPr>
        <p:spPr>
          <a:xfrm>
            <a:off x="9821914" y="1403131"/>
            <a:ext cx="998483" cy="488731"/>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אליפסה 5"/>
          <p:cNvSpPr/>
          <p:nvPr/>
        </p:nvSpPr>
        <p:spPr>
          <a:xfrm>
            <a:off x="8324194" y="1985349"/>
            <a:ext cx="2538248" cy="962803"/>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14701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673366" y="0"/>
            <a:ext cx="4382814" cy="824937"/>
          </a:xfrm>
        </p:spPr>
        <p:txBody>
          <a:bodyPr>
            <a:normAutofit/>
          </a:bodyPr>
          <a:lstStyle/>
          <a:p>
            <a:pPr algn="ctr"/>
            <a:r>
              <a:rPr lang="he-IL" sz="3200" b="1" u="sng" dirty="0">
                <a:latin typeface="David" panose="020E0502060401010101" pitchFamily="34" charset="-79"/>
                <a:cs typeface="David" panose="020E0502060401010101" pitchFamily="34" charset="-79"/>
              </a:rPr>
              <a:t>זאב שדמי</a:t>
            </a:r>
          </a:p>
        </p:txBody>
      </p:sp>
      <p:sp>
        <p:nvSpPr>
          <p:cNvPr id="3" name="מציין מיקום תוכן 2"/>
          <p:cNvSpPr>
            <a:spLocks noGrp="1"/>
          </p:cNvSpPr>
          <p:nvPr>
            <p:ph idx="1"/>
          </p:nvPr>
        </p:nvSpPr>
        <p:spPr>
          <a:xfrm>
            <a:off x="853965" y="681298"/>
            <a:ext cx="10515600" cy="4351338"/>
          </a:xfrm>
        </p:spPr>
        <p:txBody>
          <a:bodyPr>
            <a:normAutofit/>
          </a:bodyPr>
          <a:lstStyle/>
          <a:p>
            <a:pPr marL="0" indent="0">
              <a:lnSpc>
                <a:spcPct val="150000"/>
              </a:lnSpc>
              <a:buNone/>
            </a:pPr>
            <a:r>
              <a:rPr lang="he-IL" sz="2400" dirty="0">
                <a:latin typeface="David" panose="020E0502060401010101" pitchFamily="34" charset="-79"/>
                <a:cs typeface="David" panose="020E0502060401010101" pitchFamily="34" charset="-79"/>
              </a:rPr>
              <a:t>בבני ברק למדתי בבית ספר "מזרחי" למעט כיתות ז', ח' ו-ט'. </a:t>
            </a:r>
            <a:r>
              <a:rPr lang="he-IL" sz="2400" dirty="0" err="1">
                <a:latin typeface="David" panose="020E0502060401010101" pitchFamily="34" charset="-79"/>
                <a:cs typeface="David" panose="020E0502060401010101" pitchFamily="34" charset="-79"/>
              </a:rPr>
              <a:t>אבי,חיים</a:t>
            </a:r>
            <a:r>
              <a:rPr lang="he-IL" sz="2400" dirty="0">
                <a:latin typeface="David" panose="020E0502060401010101" pitchFamily="34" charset="-79"/>
                <a:cs typeface="David" panose="020E0502060401010101" pitchFamily="34" charset="-79"/>
              </a:rPr>
              <a:t>, נשלח מטעם הסוכנות היהודית לאיסטנבול לתקופה של כשלוש שנים והמשפחה נסעה כולה </a:t>
            </a:r>
            <a:r>
              <a:rPr lang="he-IL" sz="2400" dirty="0" err="1">
                <a:latin typeface="David" panose="020E0502060401010101" pitchFamily="34" charset="-79"/>
                <a:cs typeface="David" panose="020E0502060401010101" pitchFamily="34" charset="-79"/>
              </a:rPr>
              <a:t>איתו</a:t>
            </a:r>
            <a:r>
              <a:rPr lang="he-IL" sz="2400" dirty="0">
                <a:latin typeface="David" panose="020E0502060401010101" pitchFamily="34" charset="-79"/>
                <a:cs typeface="David" panose="020E0502060401010101" pitchFamily="34" charset="-79"/>
              </a:rPr>
              <a:t>.</a:t>
            </a:r>
          </a:p>
          <a:p>
            <a:pPr marL="0" indent="0">
              <a:lnSpc>
                <a:spcPct val="150000"/>
              </a:lnSpc>
              <a:buNone/>
            </a:pPr>
            <a:r>
              <a:rPr lang="he-IL" sz="2400" dirty="0">
                <a:latin typeface="David" panose="020E0502060401010101" pitchFamily="34" charset="-79"/>
                <a:cs typeface="David" panose="020E0502060401010101" pitchFamily="34" charset="-79"/>
              </a:rPr>
              <a:t>באיסטנבול למדתי בבית הספר האמריקאי רוברט </a:t>
            </a:r>
            <a:r>
              <a:rPr lang="he-IL" sz="2400" dirty="0" err="1">
                <a:latin typeface="David" panose="020E0502060401010101" pitchFamily="34" charset="-79"/>
                <a:cs typeface="David" panose="020E0502060401010101" pitchFamily="34" charset="-79"/>
              </a:rPr>
              <a:t>קולג</a:t>
            </a:r>
            <a:r>
              <a:rPr lang="he-IL" sz="2400" dirty="0"/>
              <a:t>'.</a:t>
            </a: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73466" y="2640171"/>
            <a:ext cx="5143379" cy="351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08783" y="2794716"/>
            <a:ext cx="4851200" cy="3410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39104" y="6282003"/>
            <a:ext cx="2090448" cy="369332"/>
          </a:xfrm>
          <a:prstGeom prst="rect">
            <a:avLst/>
          </a:prstGeom>
          <a:noFill/>
        </p:spPr>
        <p:txBody>
          <a:bodyPr wrap="square" rtlCol="1">
            <a:spAutoFit/>
          </a:bodyPr>
          <a:lstStyle/>
          <a:p>
            <a:r>
              <a:rPr lang="he-IL" b="1" dirty="0">
                <a:latin typeface="David" panose="020E0502060401010101" pitchFamily="34" charset="-79"/>
                <a:cs typeface="David" panose="020E0502060401010101" pitchFamily="34" charset="-79"/>
              </a:rPr>
              <a:t>בית ספר רוברט קולג'</a:t>
            </a:r>
          </a:p>
        </p:txBody>
      </p:sp>
    </p:spTree>
    <p:extLst>
      <p:ext uri="{BB962C8B-B14F-4D97-AF65-F5344CB8AC3E}">
        <p14:creationId xmlns:p14="http://schemas.microsoft.com/office/powerpoint/2010/main" val="405470125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369269" y="0"/>
            <a:ext cx="4101662" cy="1325563"/>
          </a:xfrm>
        </p:spPr>
        <p:txBody>
          <a:bodyPr>
            <a:normAutofit/>
          </a:bodyPr>
          <a:lstStyle/>
          <a:p>
            <a:r>
              <a:rPr lang="he-IL" sz="3200" b="1" u="sng" dirty="0">
                <a:latin typeface="David" panose="020E0502060401010101" pitchFamily="34" charset="-79"/>
                <a:cs typeface="David" panose="020E0502060401010101" pitchFamily="34" charset="-79"/>
              </a:rPr>
              <a:t>חגיגת בר המצווה שלי</a:t>
            </a:r>
          </a:p>
        </p:txBody>
      </p:sp>
      <p:sp>
        <p:nvSpPr>
          <p:cNvPr id="3" name="מציין מיקום תוכן 2"/>
          <p:cNvSpPr>
            <a:spLocks noGrp="1"/>
          </p:cNvSpPr>
          <p:nvPr>
            <p:ph idx="1"/>
          </p:nvPr>
        </p:nvSpPr>
        <p:spPr>
          <a:xfrm>
            <a:off x="6880870" y="1100411"/>
            <a:ext cx="4488097" cy="1690086"/>
          </a:xfrm>
        </p:spPr>
        <p:txBody>
          <a:bodyPr>
            <a:normAutofit/>
          </a:bodyPr>
          <a:lstStyle/>
          <a:p>
            <a:pPr marL="0" indent="0">
              <a:lnSpc>
                <a:spcPct val="150000"/>
              </a:lnSpc>
              <a:buNone/>
            </a:pPr>
            <a:r>
              <a:rPr lang="he-IL" sz="2400" dirty="0">
                <a:latin typeface="David" panose="020E0502060401010101" pitchFamily="34" charset="-79"/>
                <a:cs typeface="David" panose="020E0502060401010101" pitchFamily="34" charset="-79"/>
              </a:rPr>
              <a:t>החגיגה נערכה באיסטנבול והברכות מחבריי בארץ הריהן באיגרת האוויר.</a:t>
            </a: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721223" y="55313"/>
            <a:ext cx="4109422" cy="682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02290" y="3067814"/>
            <a:ext cx="5202997" cy="333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אליפסה 3"/>
          <p:cNvSpPr/>
          <p:nvPr/>
        </p:nvSpPr>
        <p:spPr>
          <a:xfrm>
            <a:off x="3926541" y="258184"/>
            <a:ext cx="1118795" cy="387275"/>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p:cNvSpPr/>
          <p:nvPr/>
        </p:nvSpPr>
        <p:spPr>
          <a:xfrm>
            <a:off x="2076971" y="1747320"/>
            <a:ext cx="1849570" cy="688062"/>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75427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05805" y="0"/>
            <a:ext cx="4669221" cy="1325563"/>
          </a:xfrm>
        </p:spPr>
        <p:txBody>
          <a:bodyPr>
            <a:normAutofit/>
          </a:bodyPr>
          <a:lstStyle/>
          <a:p>
            <a:r>
              <a:rPr lang="he-IL" sz="3200" b="1" u="sng" dirty="0">
                <a:latin typeface="David" panose="020E0502060401010101" pitchFamily="34" charset="-79"/>
                <a:cs typeface="David" panose="020E0502060401010101" pitchFamily="34" charset="-79"/>
              </a:rPr>
              <a:t>המפגש בין רחלה וזאב</a:t>
            </a:r>
          </a:p>
        </p:txBody>
      </p:sp>
      <p:sp>
        <p:nvSpPr>
          <p:cNvPr id="3" name="מציין מיקום תוכן 2"/>
          <p:cNvSpPr>
            <a:spLocks noGrp="1"/>
          </p:cNvSpPr>
          <p:nvPr>
            <p:ph idx="1"/>
          </p:nvPr>
        </p:nvSpPr>
        <p:spPr>
          <a:xfrm>
            <a:off x="0" y="1101201"/>
            <a:ext cx="8592207" cy="4351338"/>
          </a:xfrm>
        </p:spPr>
        <p:txBody>
          <a:bodyPr>
            <a:normAutofit/>
          </a:bodyPr>
          <a:lstStyle/>
          <a:p>
            <a:pPr marL="0" indent="0">
              <a:lnSpc>
                <a:spcPct val="150000"/>
              </a:lnSpc>
              <a:buNone/>
            </a:pPr>
            <a:r>
              <a:rPr lang="he-IL" sz="2400" dirty="0">
                <a:latin typeface="David" panose="020E0502060401010101" pitchFamily="34" charset="-79"/>
                <a:cs typeface="David" panose="020E0502060401010101" pitchFamily="34" charset="-79"/>
              </a:rPr>
              <a:t>עם חזרתי ארצה שבתי ללמוד בתיכון עם חבריי משכבר הימים. </a:t>
            </a:r>
          </a:p>
          <a:p>
            <a:pPr marL="0" indent="0">
              <a:lnSpc>
                <a:spcPct val="150000"/>
              </a:lnSpc>
              <a:buNone/>
            </a:pPr>
            <a:r>
              <a:rPr lang="he-IL" sz="2400" dirty="0">
                <a:latin typeface="David" panose="020E0502060401010101" pitchFamily="34" charset="-79"/>
                <a:cs typeface="David" panose="020E0502060401010101" pitchFamily="34" charset="-79"/>
              </a:rPr>
              <a:t>הצטרפתי לתנועת "בני עקיבא" בה הכרתי את מי שעתידה להיות בת זוגי, רחלה </a:t>
            </a:r>
            <a:r>
              <a:rPr lang="he-IL" sz="2400" dirty="0" err="1">
                <a:latin typeface="David" panose="020E0502060401010101" pitchFamily="34" charset="-79"/>
                <a:cs typeface="David" panose="020E0502060401010101" pitchFamily="34" charset="-79"/>
              </a:rPr>
              <a:t>שיפמן</a:t>
            </a:r>
            <a:r>
              <a:rPr lang="he-IL" sz="2400" dirty="0">
                <a:latin typeface="David" panose="020E0502060401010101" pitchFamily="34" charset="-79"/>
                <a:cs typeface="David" panose="020E0502060401010101" pitchFamily="34" charset="-79"/>
              </a:rPr>
              <a:t>. </a:t>
            </a: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575342" y="1182414"/>
            <a:ext cx="3443238" cy="4524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9996" y="2818085"/>
            <a:ext cx="5074874" cy="3759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483720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43607" y="0"/>
            <a:ext cx="10515600" cy="1325563"/>
          </a:xfrm>
        </p:spPr>
        <p:txBody>
          <a:bodyPr>
            <a:normAutofit/>
          </a:bodyPr>
          <a:lstStyle/>
          <a:p>
            <a:pPr algn="ctr"/>
            <a:r>
              <a:rPr lang="he-IL" sz="3200" b="1" u="sng" dirty="0">
                <a:latin typeface="David" panose="020E0502060401010101" pitchFamily="34" charset="-79"/>
                <a:cs typeface="David" panose="020E0502060401010101" pitchFamily="34" charset="-79"/>
              </a:rPr>
              <a:t>טקס סיום הלימודים בתיכון של רחלה וזאב</a:t>
            </a: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324" y="1671146"/>
            <a:ext cx="6476299" cy="4272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46250" y="1623848"/>
            <a:ext cx="4644428" cy="4319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5738821"/>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30622" y="838522"/>
            <a:ext cx="7299434" cy="1154244"/>
          </a:xfrm>
        </p:spPr>
        <p:txBody>
          <a:bodyPr>
            <a:normAutofit fontScale="25000" lnSpcReduction="20000"/>
          </a:bodyPr>
          <a:lstStyle/>
          <a:p>
            <a:pPr marL="0" indent="0" algn="ctr">
              <a:lnSpc>
                <a:spcPct val="170000"/>
              </a:lnSpc>
              <a:buNone/>
            </a:pPr>
            <a:r>
              <a:rPr lang="he-IL" sz="9600" dirty="0">
                <a:latin typeface="David" panose="020E0502060401010101" pitchFamily="34" charset="-79"/>
                <a:cs typeface="David" panose="020E0502060401010101" pitchFamily="34" charset="-79"/>
              </a:rPr>
              <a:t>עם סיום הלימודים בתיכון פנתה רחלה ללמוד באוניברסיטת </a:t>
            </a:r>
          </a:p>
          <a:p>
            <a:pPr marL="0" indent="0" algn="ctr">
              <a:lnSpc>
                <a:spcPct val="170000"/>
              </a:lnSpc>
              <a:buNone/>
            </a:pPr>
            <a:r>
              <a:rPr lang="he-IL" sz="9600" dirty="0">
                <a:latin typeface="David" panose="020E0502060401010101" pitchFamily="34" charset="-79"/>
                <a:cs typeface="David" panose="020E0502060401010101" pitchFamily="34" charset="-79"/>
              </a:rPr>
              <a:t>בר- אילן ואני התגייסתי לצה"ל (חיל מודיעין). </a:t>
            </a:r>
          </a:p>
          <a:p>
            <a:pPr marL="0" indent="0">
              <a:buNone/>
            </a:pPr>
            <a:endParaRPr lang="he-IL" sz="1800" dirty="0">
              <a:latin typeface="David" panose="020E0502060401010101" pitchFamily="34" charset="-79"/>
              <a:cs typeface="David" panose="020E0502060401010101" pitchFamily="34" charset="-79"/>
            </a:endParaRPr>
          </a:p>
          <a:p>
            <a:pPr marL="0" indent="0">
              <a:buNone/>
            </a:pPr>
            <a:endParaRPr lang="he-IL" sz="1800" dirty="0">
              <a:latin typeface="David" panose="020E0502060401010101" pitchFamily="34" charset="-79"/>
              <a:cs typeface="David" panose="020E0502060401010101" pitchFamily="34" charset="-79"/>
            </a:endParaRPr>
          </a:p>
          <a:p>
            <a:pPr marL="0" indent="0">
              <a:buNone/>
            </a:pPr>
            <a:endParaRPr lang="he-IL" sz="1800" dirty="0">
              <a:latin typeface="David" panose="020E0502060401010101" pitchFamily="34" charset="-79"/>
              <a:cs typeface="David" panose="020E0502060401010101" pitchFamily="34" charset="-79"/>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13834" y="324207"/>
            <a:ext cx="3867806" cy="269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628" y="2868926"/>
            <a:ext cx="5117019" cy="398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4709" b="5381"/>
          <a:stretch/>
        </p:blipFill>
        <p:spPr bwMode="auto">
          <a:xfrm>
            <a:off x="6243144" y="3053372"/>
            <a:ext cx="5838497" cy="380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85640" y="125341"/>
            <a:ext cx="4912679" cy="584775"/>
          </a:xfrm>
          <a:prstGeom prst="rect">
            <a:avLst/>
          </a:prstGeom>
          <a:noFill/>
        </p:spPr>
        <p:txBody>
          <a:bodyPr wrap="square" rtlCol="1">
            <a:spAutoFit/>
          </a:bodyPr>
          <a:lstStyle/>
          <a:p>
            <a:pPr algn="ctr"/>
            <a:r>
              <a:rPr lang="he-IL" sz="3200" b="1" u="sng" dirty="0">
                <a:latin typeface="David" panose="020E0502060401010101" pitchFamily="34" charset="-79"/>
                <a:cs typeface="David" panose="020E0502060401010101" pitchFamily="34" charset="-79"/>
              </a:rPr>
              <a:t>זאב בצבא</a:t>
            </a:r>
          </a:p>
        </p:txBody>
      </p:sp>
      <p:sp>
        <p:nvSpPr>
          <p:cNvPr id="2" name="אליפסה 1"/>
          <p:cNvSpPr/>
          <p:nvPr/>
        </p:nvSpPr>
        <p:spPr>
          <a:xfrm>
            <a:off x="8624290" y="3649579"/>
            <a:ext cx="882316" cy="802105"/>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p:cNvSpPr/>
          <p:nvPr/>
        </p:nvSpPr>
        <p:spPr>
          <a:xfrm>
            <a:off x="3610304" y="4067503"/>
            <a:ext cx="1213944" cy="1024759"/>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9320464" y="452498"/>
            <a:ext cx="882316" cy="802105"/>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0901777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04387" y="-305753"/>
            <a:ext cx="6685230" cy="1325563"/>
          </a:xfrm>
        </p:spPr>
        <p:txBody>
          <a:bodyPr>
            <a:normAutofit/>
          </a:bodyPr>
          <a:lstStyle/>
          <a:p>
            <a:pPr algn="ctr"/>
            <a:r>
              <a:rPr lang="he-IL" sz="3200" b="1" u="sng" dirty="0">
                <a:latin typeface="David" panose="020E0502060401010101" pitchFamily="34" charset="-79"/>
                <a:cs typeface="David" panose="020E0502060401010101" pitchFamily="34" charset="-79"/>
              </a:rPr>
              <a:t>שליחות מטעם צה"ל לאנקרה</a:t>
            </a:r>
          </a:p>
        </p:txBody>
      </p:sp>
      <p:sp>
        <p:nvSpPr>
          <p:cNvPr id="3" name="מציין מיקום תוכן 2"/>
          <p:cNvSpPr>
            <a:spLocks noGrp="1"/>
          </p:cNvSpPr>
          <p:nvPr>
            <p:ph idx="1"/>
          </p:nvPr>
        </p:nvSpPr>
        <p:spPr>
          <a:xfrm>
            <a:off x="-295355" y="450745"/>
            <a:ext cx="7579025" cy="4351338"/>
          </a:xfrm>
        </p:spPr>
        <p:txBody>
          <a:bodyPr/>
          <a:lstStyle/>
          <a:p>
            <a:pPr marL="0" indent="0">
              <a:lnSpc>
                <a:spcPct val="150000"/>
              </a:lnSpc>
              <a:buNone/>
            </a:pPr>
            <a:r>
              <a:rPr lang="he-IL" sz="2400" dirty="0">
                <a:latin typeface="David" panose="020E0502060401010101" pitchFamily="34" charset="-79"/>
                <a:cs typeface="David" panose="020E0502060401010101" pitchFamily="34" charset="-79"/>
              </a:rPr>
              <a:t> במהלך השירות נשלחתי מטעם צה"ל לשמש כעוזר הנספח הצבאי באנקרה. לקראת הנסיעה נישאנו, רחלה ואני.</a:t>
            </a:r>
          </a:p>
          <a:p>
            <a:pPr marL="0" indent="0">
              <a:lnSpc>
                <a:spcPct val="150000"/>
              </a:lnSpc>
              <a:buNone/>
            </a:pPr>
            <a:r>
              <a:rPr lang="he-IL" sz="2400" dirty="0">
                <a:latin typeface="David" panose="020E0502060401010101" pitchFamily="34" charset="-79"/>
                <a:cs typeface="David" panose="020E0502060401010101" pitchFamily="34" charset="-79"/>
              </a:rPr>
              <a:t>באנקרה רחלה התנדבה ללמד עברית קבוצת צעירים יהודים בני המקום כמו גם פעילות עם ילדים בחגי ישראל. הדבר נעשה תחת מסווה של פגישות חברתיות, שכן המדיניות התורכית אסרה "התערבות" אנשי השגרירות בחיי היהדות המקומית</a:t>
            </a:r>
            <a:r>
              <a:rPr lang="he-IL" sz="2400" dirty="0"/>
              <a:t>.</a:t>
            </a:r>
          </a:p>
          <a:p>
            <a:endParaRPr lang="he-IL" dirty="0"/>
          </a:p>
        </p:txBody>
      </p:sp>
      <p:pic>
        <p:nvPicPr>
          <p:cNvPr id="4" name="Picture 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30567" y="4177861"/>
            <a:ext cx="4345118" cy="2417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726755" y="0"/>
            <a:ext cx="4465245" cy="3204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4099033"/>
            <a:ext cx="4022407" cy="2536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065172" y="4249630"/>
            <a:ext cx="2900856" cy="1015663"/>
          </a:xfrm>
          <a:prstGeom prst="rect">
            <a:avLst/>
          </a:prstGeom>
          <a:noFill/>
        </p:spPr>
        <p:txBody>
          <a:bodyPr wrap="square" rtlCol="1">
            <a:spAutoFit/>
          </a:bodyPr>
          <a:lstStyle/>
          <a:p>
            <a:pPr algn="ctr"/>
            <a:r>
              <a:rPr lang="he-IL" sz="2000" dirty="0">
                <a:latin typeface="David" panose="020E0502060401010101" pitchFamily="34" charset="-79"/>
                <a:cs typeface="David" panose="020E0502060401010101" pitchFamily="34" charset="-79"/>
              </a:rPr>
              <a:t>ביקור נבחרת צה"ל בכדורסל בתורכיה למשחק כנגד נבחרת הצבא התורכי.</a:t>
            </a:r>
          </a:p>
        </p:txBody>
      </p:sp>
      <p:sp>
        <p:nvSpPr>
          <p:cNvPr id="11" name="חץ שמאלה 10"/>
          <p:cNvSpPr/>
          <p:nvPr/>
        </p:nvSpPr>
        <p:spPr>
          <a:xfrm rot="5400000">
            <a:off x="10038554" y="3642952"/>
            <a:ext cx="733998" cy="2353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p:cNvSpPr/>
          <p:nvPr/>
        </p:nvSpPr>
        <p:spPr>
          <a:xfrm>
            <a:off x="7634382" y="529113"/>
            <a:ext cx="882316" cy="802105"/>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p:cNvSpPr/>
          <p:nvPr/>
        </p:nvSpPr>
        <p:spPr>
          <a:xfrm>
            <a:off x="-115612" y="4490682"/>
            <a:ext cx="903888" cy="853828"/>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p:cNvSpPr/>
          <p:nvPr/>
        </p:nvSpPr>
        <p:spPr>
          <a:xfrm>
            <a:off x="6448097" y="4524703"/>
            <a:ext cx="951463" cy="873189"/>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p:cNvSpPr txBox="1"/>
          <p:nvPr/>
        </p:nvSpPr>
        <p:spPr>
          <a:xfrm>
            <a:off x="5185195" y="6457890"/>
            <a:ext cx="1973179" cy="400110"/>
          </a:xfrm>
          <a:prstGeom prst="rect">
            <a:avLst/>
          </a:prstGeom>
          <a:noFill/>
        </p:spPr>
        <p:txBody>
          <a:bodyPr wrap="square" rtlCol="1">
            <a:spAutoFit/>
          </a:bodyPr>
          <a:lstStyle/>
          <a:p>
            <a:r>
              <a:rPr lang="he-IL" sz="2000" b="1" dirty="0">
                <a:latin typeface="David" panose="020E0502060401010101" pitchFamily="34" charset="-79"/>
                <a:cs typeface="David" panose="020E0502060401010101" pitchFamily="34" charset="-79"/>
              </a:rPr>
              <a:t>שיעור עברית </a:t>
            </a:r>
          </a:p>
        </p:txBody>
      </p:sp>
      <p:sp>
        <p:nvSpPr>
          <p:cNvPr id="10" name="TextBox 9"/>
          <p:cNvSpPr txBox="1"/>
          <p:nvPr/>
        </p:nvSpPr>
        <p:spPr>
          <a:xfrm>
            <a:off x="844420" y="6520954"/>
            <a:ext cx="1748590" cy="400110"/>
          </a:xfrm>
          <a:prstGeom prst="rect">
            <a:avLst/>
          </a:prstGeom>
          <a:noFill/>
        </p:spPr>
        <p:txBody>
          <a:bodyPr wrap="square" rtlCol="1">
            <a:spAutoFit/>
          </a:bodyPr>
          <a:lstStyle/>
          <a:p>
            <a:r>
              <a:rPr lang="he-IL" sz="2000" b="1" dirty="0">
                <a:latin typeface="David" panose="020E0502060401010101" pitchFamily="34" charset="-79"/>
                <a:cs typeface="David" panose="020E0502060401010101" pitchFamily="34" charset="-79"/>
              </a:rPr>
              <a:t>חגיגת פורים</a:t>
            </a:r>
          </a:p>
        </p:txBody>
      </p:sp>
    </p:spTree>
    <p:extLst>
      <p:ext uri="{BB962C8B-B14F-4D97-AF65-F5344CB8AC3E}">
        <p14:creationId xmlns:p14="http://schemas.microsoft.com/office/powerpoint/2010/main" val="2078337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39159" y="0"/>
            <a:ext cx="6794938" cy="1325563"/>
          </a:xfrm>
        </p:spPr>
        <p:txBody>
          <a:bodyPr>
            <a:normAutofit/>
          </a:bodyPr>
          <a:lstStyle/>
          <a:p>
            <a:pPr algn="ctr"/>
            <a:r>
              <a:rPr lang="he-IL" sz="3200" b="1" u="sng" dirty="0">
                <a:latin typeface="David" panose="020E0502060401010101" pitchFamily="34" charset="-79"/>
                <a:cs typeface="David" panose="020E0502060401010101" pitchFamily="34" charset="-79"/>
              </a:rPr>
              <a:t>המשך שירותי בתחום הביטחוני</a:t>
            </a:r>
          </a:p>
        </p:txBody>
      </p:sp>
      <p:sp>
        <p:nvSpPr>
          <p:cNvPr id="3" name="מציין מיקום תוכן 2"/>
          <p:cNvSpPr>
            <a:spLocks noGrp="1"/>
          </p:cNvSpPr>
          <p:nvPr>
            <p:ph idx="1"/>
          </p:nvPr>
        </p:nvSpPr>
        <p:spPr>
          <a:xfrm>
            <a:off x="0" y="1252873"/>
            <a:ext cx="6132785" cy="4351338"/>
          </a:xfrm>
        </p:spPr>
        <p:txBody>
          <a:bodyPr>
            <a:noAutofit/>
          </a:bodyPr>
          <a:lstStyle/>
          <a:p>
            <a:pPr marL="0" indent="0">
              <a:lnSpc>
                <a:spcPct val="150000"/>
              </a:lnSpc>
              <a:buNone/>
            </a:pPr>
            <a:r>
              <a:rPr lang="he-IL" sz="2400" dirty="0">
                <a:latin typeface="David" panose="020E0502060401010101" pitchFamily="34" charset="-79"/>
                <a:cs typeface="David" panose="020E0502060401010101" pitchFamily="34" charset="-79"/>
              </a:rPr>
              <a:t>עם שחרורי שימשתי כעוזר יועץ ראש הממשלה למלחמה בטרור בלשכת רה"מ, גולדה מאיר. במהלך השרות פרצה מלחמת יום הכיפורים שגרמה לטלטלה בחיי המדינה. גולדה מאיר התפטרה ויצחק רבין נבחר לשמש ראש הממשלה הבא.</a:t>
            </a: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
          <a:stretch/>
        </p:blipFill>
        <p:spPr bwMode="auto">
          <a:xfrm>
            <a:off x="6211614" y="1513490"/>
            <a:ext cx="5849008" cy="4288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56634" y="6123165"/>
            <a:ext cx="3280299" cy="369332"/>
          </a:xfrm>
          <a:prstGeom prst="rect">
            <a:avLst/>
          </a:prstGeom>
          <a:noFill/>
        </p:spPr>
        <p:txBody>
          <a:bodyPr wrap="square" rtlCol="1">
            <a:spAutoFit/>
          </a:bodyPr>
          <a:lstStyle/>
          <a:p>
            <a:r>
              <a:rPr lang="he-IL" b="1" dirty="0">
                <a:latin typeface="David" panose="020E0502060401010101" pitchFamily="34" charset="-79"/>
                <a:cs typeface="David" panose="020E0502060401010101" pitchFamily="34" charset="-79"/>
              </a:rPr>
              <a:t>ראשי הממשלה: היוצאת והנכנס</a:t>
            </a:r>
          </a:p>
        </p:txBody>
      </p:sp>
      <p:sp>
        <p:nvSpPr>
          <p:cNvPr id="9" name="אליפסה 8"/>
          <p:cNvSpPr/>
          <p:nvPr/>
        </p:nvSpPr>
        <p:spPr>
          <a:xfrm>
            <a:off x="9856214" y="1746378"/>
            <a:ext cx="1620253" cy="1572124"/>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200007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5311" y="1040525"/>
            <a:ext cx="11524593" cy="1325563"/>
          </a:xfrm>
        </p:spPr>
        <p:txBody>
          <a:bodyPr>
            <a:noAutofit/>
          </a:bodyPr>
          <a:lstStyle/>
          <a:p>
            <a:pPr algn="ctr">
              <a:lnSpc>
                <a:spcPct val="150000"/>
              </a:lnSpc>
            </a:pPr>
            <a:r>
              <a:rPr lang="he-IL" sz="3200" b="1" dirty="0">
                <a:latin typeface="David" panose="020E0502060401010101" pitchFamily="34" charset="-79"/>
                <a:ea typeface="Calibri" panose="020F0502020204030204" pitchFamily="34" charset="0"/>
                <a:cs typeface="David" panose="020E0502060401010101" pitchFamily="34" charset="-79"/>
              </a:rPr>
              <a:t>עתה שנינו, רחלה וזאב, גמלאים, נהנים מ"הקרן" (שלושת ילדינו יעל, דני וחיים) ו"מהריבית": הנכדים- מיכאל, אבנר, אורי, אלון ואורן.</a:t>
            </a:r>
            <a:r>
              <a:rPr lang="en-US" sz="3200" dirty="0">
                <a:latin typeface="David" panose="020E0502060401010101" pitchFamily="34" charset="-79"/>
                <a:ea typeface="Calibri" panose="020F0502020204030204" pitchFamily="34" charset="0"/>
                <a:cs typeface="David" panose="020E0502060401010101" pitchFamily="34" charset="-79"/>
              </a:rPr>
              <a:t/>
            </a:r>
            <a:br>
              <a:rPr lang="en-US" sz="3200" dirty="0">
                <a:latin typeface="David" panose="020E0502060401010101" pitchFamily="34" charset="-79"/>
                <a:ea typeface="Calibri" panose="020F0502020204030204" pitchFamily="34" charset="0"/>
                <a:cs typeface="David" panose="020E0502060401010101" pitchFamily="34" charset="-79"/>
              </a:rPr>
            </a:br>
            <a:endParaRPr lang="he-IL" sz="3200" b="1" u="sng" dirty="0">
              <a:latin typeface="David" panose="020E0502060401010101" pitchFamily="34" charset="-79"/>
              <a:cs typeface="David" panose="020E0502060401010101" pitchFamily="34" charset="-79"/>
            </a:endParaRPr>
          </a:p>
        </p:txBody>
      </p:sp>
      <p:sp>
        <p:nvSpPr>
          <p:cNvPr id="5" name="TextBox 4"/>
          <p:cNvSpPr txBox="1"/>
          <p:nvPr/>
        </p:nvSpPr>
        <p:spPr>
          <a:xfrm>
            <a:off x="5207701" y="173421"/>
            <a:ext cx="1409360" cy="584775"/>
          </a:xfrm>
          <a:prstGeom prst="rect">
            <a:avLst/>
          </a:prstGeom>
          <a:noFill/>
        </p:spPr>
        <p:txBody>
          <a:bodyPr wrap="none" rtlCol="1">
            <a:spAutoFit/>
          </a:bodyPr>
          <a:lstStyle/>
          <a:p>
            <a:r>
              <a:rPr lang="he-IL" sz="3200" b="1" u="sng" dirty="0">
                <a:latin typeface="David" panose="020E0502060401010101" pitchFamily="34" charset="-79"/>
                <a:cs typeface="David" panose="020E0502060401010101" pitchFamily="34" charset="-79"/>
              </a:rPr>
              <a:t>סוף דבר</a:t>
            </a:r>
            <a:endParaRPr lang="he-IL" sz="3200" dirty="0"/>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78319" y="2050829"/>
            <a:ext cx="4887310" cy="466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96767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409956" y="-166930"/>
            <a:ext cx="5842084" cy="1325563"/>
          </a:xfrm>
        </p:spPr>
        <p:txBody>
          <a:bodyPr>
            <a:normAutofit/>
          </a:bodyPr>
          <a:lstStyle/>
          <a:p>
            <a:r>
              <a:rPr lang="he-IL" sz="3200" b="1" u="sng" dirty="0">
                <a:latin typeface="David" panose="020E0502060401010101" pitchFamily="34" charset="-79"/>
                <a:ea typeface="+mn-ea"/>
                <a:cs typeface="David" panose="020E0502060401010101" pitchFamily="34" charset="-79"/>
              </a:rPr>
              <a:t>מזיכרונותיו של סבא מיכאל בירושלים</a:t>
            </a:r>
          </a:p>
        </p:txBody>
      </p:sp>
      <p:sp>
        <p:nvSpPr>
          <p:cNvPr id="3" name="מציין מיקום תוכן 2"/>
          <p:cNvSpPr>
            <a:spLocks noGrp="1"/>
          </p:cNvSpPr>
          <p:nvPr>
            <p:ph idx="1"/>
          </p:nvPr>
        </p:nvSpPr>
        <p:spPr>
          <a:xfrm>
            <a:off x="0" y="1091527"/>
            <a:ext cx="7481551" cy="4351338"/>
          </a:xfrm>
        </p:spPr>
        <p:txBody>
          <a:bodyPr>
            <a:normAutofit fontScale="25000" lnSpcReduction="20000"/>
          </a:bodyPr>
          <a:lstStyle/>
          <a:p>
            <a:pPr marL="0" indent="0">
              <a:lnSpc>
                <a:spcPct val="170000"/>
              </a:lnSpc>
              <a:buNone/>
            </a:pPr>
            <a:r>
              <a:rPr lang="he-IL" sz="9600" dirty="0">
                <a:latin typeface="David" panose="020E0502060401010101" pitchFamily="34" charset="-79"/>
                <a:cs typeface="David" panose="020E0502060401010101" pitchFamily="34" charset="-79"/>
              </a:rPr>
              <a:t> סבא מתאר בזיכרונותיו "עוד שמחה משפחתית אני זוכר, היום שהכניסו אותי לחדר. אבא עטף אותי בטלית והביאני אל המלמד בגיל 3. לימוד א"ב היה פרטני, המלמד אומר את דבריו בניגון ומצביע במקל שבידו על לוח האותיות. אשת המלמד הייתה זורקת סוכריות כאילו המלאך זורקם לילד החביב."</a:t>
            </a:r>
          </a:p>
          <a:p>
            <a:pPr marL="0" indent="0">
              <a:lnSpc>
                <a:spcPct val="170000"/>
              </a:lnSpc>
              <a:buNone/>
            </a:pPr>
            <a:r>
              <a:rPr lang="he-IL" sz="9600" dirty="0">
                <a:latin typeface="David" panose="020E0502060401010101" pitchFamily="34" charset="-79"/>
                <a:cs typeface="David" panose="020E0502060401010101" pitchFamily="34" charset="-79"/>
              </a:rPr>
              <a:t>"בחורף למדנו שעות אחדות לאור מנורת נפט או עששית. בלילה היינו חוזרים הביתה תוך כדי שירה. היינו קמים באשמורת הבוקר ללמוד בבית המדרש. איש אחד היה עובר ברחוב ושר "עצל עד מתי תשכב? קומו התעוררו לעבודת הבורא."</a:t>
            </a:r>
          </a:p>
          <a:p>
            <a:endParaRPr lang="he-IL"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51431" y="870461"/>
            <a:ext cx="4740569" cy="31939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8490" y="4360179"/>
            <a:ext cx="1562757" cy="222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83287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מעוגל 3"/>
          <p:cNvSpPr/>
          <p:nvPr/>
        </p:nvSpPr>
        <p:spPr>
          <a:xfrm>
            <a:off x="6195849" y="1135117"/>
            <a:ext cx="5801711" cy="5502166"/>
          </a:xfrm>
          <a:prstGeom prst="roundRect">
            <a:avLst/>
          </a:prstGeom>
          <a:solidFill>
            <a:schemeClr val="accent5">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מעוגל 4"/>
          <p:cNvSpPr/>
          <p:nvPr/>
        </p:nvSpPr>
        <p:spPr>
          <a:xfrm>
            <a:off x="220718" y="1119351"/>
            <a:ext cx="5801711" cy="5533697"/>
          </a:xfrm>
          <a:prstGeom prst="roundRect">
            <a:avLst/>
          </a:prstGeom>
          <a:solidFill>
            <a:schemeClr val="accent5">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p:cNvSpPr/>
          <p:nvPr/>
        </p:nvSpPr>
        <p:spPr>
          <a:xfrm>
            <a:off x="6448098" y="1471982"/>
            <a:ext cx="5517930" cy="4247317"/>
          </a:xfrm>
          <a:prstGeom prst="rect">
            <a:avLst/>
          </a:prstGeom>
        </p:spPr>
        <p:txBody>
          <a:bodyPr wrap="square">
            <a:spAutoFit/>
          </a:bodyPr>
          <a:lstStyle/>
          <a:p>
            <a:pPr algn="ctr"/>
            <a:r>
              <a:rPr lang="he-IL" dirty="0">
                <a:latin typeface="David" panose="020E0502060401010101" pitchFamily="34" charset="-79"/>
                <a:cs typeface="David" panose="020E0502060401010101" pitchFamily="34" charset="-79"/>
              </a:rPr>
              <a:t>במהלך העבודה התברר לנו כי אנו הצברים לא שאלנו את הורינו שאלות והבהרות ביחס לאירועים רבים בחייהם. כתוצאה מכך, נותרו קטעי חיים עלומים. מאידך, אנו שמחים שנפלה בחלקנו ההזדמנות לחקור, ללמוד ולהעשיר את ידיעותינו תוך כדי העבודה על המצגת. אנו מקווים שיהיה בכך כדי לאתגר את הדור הבא להמשיך ולחקור. נעמה לנו מאוד העבודה המשותפת עם אלון, שאומנם הכרנו את מעלותיו </a:t>
            </a:r>
            <a:r>
              <a:rPr lang="he-IL" dirty="0" err="1">
                <a:latin typeface="David" panose="020E0502060401010101" pitchFamily="34" charset="-79"/>
                <a:cs typeface="David" panose="020E0502060401010101" pitchFamily="34" charset="-79"/>
              </a:rPr>
              <a:t>וכשרונותיו</a:t>
            </a:r>
            <a:r>
              <a:rPr lang="he-IL" dirty="0">
                <a:latin typeface="David" panose="020E0502060401010101" pitchFamily="34" charset="-79"/>
                <a:cs typeface="David" panose="020E0502060401010101" pitchFamily="34" charset="-79"/>
              </a:rPr>
              <a:t>,  אך עתה נחשפנו גם לשליטתו במחשב ורזיו.</a:t>
            </a:r>
          </a:p>
          <a:p>
            <a:pPr algn="ctr"/>
            <a:r>
              <a:rPr lang="he-IL" dirty="0">
                <a:latin typeface="David" panose="020E0502060401010101" pitchFamily="34" charset="-79"/>
                <a:cs typeface="David" panose="020E0502060401010101" pitchFamily="34" charset="-79"/>
              </a:rPr>
              <a:t>"בדחילו ורחימו" ניגשנו, זאב ואני, לתכנית של הכנת המצגת. חששנו בעיקר מהצד הטכני של העניין. בעידודן של איילת ועידית נרתמנו לעבודה ואז לאט </a:t>
            </a:r>
            <a:r>
              <a:rPr lang="he-IL" dirty="0" err="1">
                <a:latin typeface="David" panose="020E0502060401010101" pitchFamily="34" charset="-79"/>
                <a:cs typeface="David" panose="020E0502060401010101" pitchFamily="34" charset="-79"/>
              </a:rPr>
              <a:t>לאט</a:t>
            </a:r>
            <a:r>
              <a:rPr lang="he-IL" dirty="0">
                <a:latin typeface="David" panose="020E0502060401010101" pitchFamily="34" charset="-79"/>
                <a:cs typeface="David" panose="020E0502060401010101" pitchFamily="34" charset="-79"/>
              </a:rPr>
              <a:t> מצאנו עצמנו שקועים עמוק בנושא. סופו של דבר, שלא רק הגענו לסיומו, אלא שנהנינו מכך עד מאוד. </a:t>
            </a:r>
          </a:p>
          <a:p>
            <a:pPr algn="ctr"/>
            <a:r>
              <a:rPr lang="he-IL" dirty="0">
                <a:latin typeface="David" panose="020E0502060401010101" pitchFamily="34" charset="-79"/>
                <a:cs typeface="David" panose="020E0502060401010101" pitchFamily="34" charset="-79"/>
              </a:rPr>
              <a:t>אין ספק </a:t>
            </a:r>
            <a:r>
              <a:rPr lang="he-IL" dirty="0" err="1">
                <a:latin typeface="David" panose="020E0502060401010101" pitchFamily="34" charset="-79"/>
                <a:cs typeface="David" panose="020E0502060401010101" pitchFamily="34" charset="-79"/>
              </a:rPr>
              <a:t>שה"אשמה</a:t>
            </a:r>
            <a:r>
              <a:rPr lang="he-IL" dirty="0">
                <a:latin typeface="David" panose="020E0502060401010101" pitchFamily="34" charset="-79"/>
                <a:cs typeface="David" panose="020E0502060401010101" pitchFamily="34" charset="-79"/>
              </a:rPr>
              <a:t>" נופלת על כתפי שתיהן. תבואנה על הברכה ועל התודה. </a:t>
            </a:r>
          </a:p>
        </p:txBody>
      </p:sp>
      <p:sp>
        <p:nvSpPr>
          <p:cNvPr id="7" name="מלבן 6"/>
          <p:cNvSpPr/>
          <p:nvPr/>
        </p:nvSpPr>
        <p:spPr>
          <a:xfrm>
            <a:off x="178675" y="1326702"/>
            <a:ext cx="5701863" cy="3831818"/>
          </a:xfrm>
          <a:prstGeom prst="rect">
            <a:avLst/>
          </a:prstGeom>
        </p:spPr>
        <p:txBody>
          <a:bodyPr wrap="square">
            <a:spAutoFit/>
          </a:bodyPr>
          <a:lstStyle/>
          <a:p>
            <a:pPr algn="ctr">
              <a:lnSpc>
                <a:spcPct val="150000"/>
              </a:lnSpc>
            </a:pPr>
            <a:r>
              <a:rPr lang="he-IL" dirty="0">
                <a:latin typeface="David" panose="020E0502060401010101" pitchFamily="34" charset="-79"/>
                <a:cs typeface="David" panose="020E0502060401010101" pitchFamily="34" charset="-79"/>
              </a:rPr>
              <a:t>העבודה המשותפת עם סבתא וסבא חשובה לי משני היבטים:</a:t>
            </a:r>
          </a:p>
          <a:p>
            <a:pPr algn="ctr">
              <a:lnSpc>
                <a:spcPct val="150000"/>
              </a:lnSpc>
            </a:pPr>
            <a:r>
              <a:rPr lang="he-IL" dirty="0">
                <a:latin typeface="David" panose="020E0502060401010101" pitchFamily="34" charset="-79"/>
                <a:cs typeface="David" panose="020E0502060401010101" pitchFamily="34" charset="-79"/>
              </a:rPr>
              <a:t> האחד- ההיבט הרגשי-זמן איכות עם סבתא וסבא. הם ואני לבד מתחבטים,  כותבים, משנים והכל תוך כדי הרעפת אהבה, חום ותשומת לב. השני- ההיבט המעשי- בו למדתי להכיר את קורות משפחתי ולהכין עבודה מתוך מסירות, יסודיות והקפדה על כל קוצו של יוד, ולא ב"חפיפניקיות". בה בעת, הענקתי להם הדרכה וכלים להכנת מצגת במחשב. הם, כתלמידים שקדנים, רשמו ותרגלו את הנלמד. </a:t>
            </a:r>
          </a:p>
          <a:p>
            <a:pPr algn="ctr">
              <a:lnSpc>
                <a:spcPct val="150000"/>
              </a:lnSpc>
            </a:pPr>
            <a:r>
              <a:rPr lang="he-IL" dirty="0">
                <a:latin typeface="David" panose="020E0502060401010101" pitchFamily="34" charset="-79"/>
                <a:cs typeface="David" panose="020E0502060401010101" pitchFamily="34" charset="-79"/>
              </a:rPr>
              <a:t>הפרייה הדדית, לא כן?</a:t>
            </a:r>
          </a:p>
        </p:txBody>
      </p:sp>
      <p:sp>
        <p:nvSpPr>
          <p:cNvPr id="8" name="מלבן 7"/>
          <p:cNvSpPr/>
          <p:nvPr/>
        </p:nvSpPr>
        <p:spPr>
          <a:xfrm>
            <a:off x="6765611" y="611492"/>
            <a:ext cx="4809330" cy="523220"/>
          </a:xfrm>
          <a:prstGeom prst="rect">
            <a:avLst/>
          </a:prstGeom>
        </p:spPr>
        <p:txBody>
          <a:bodyPr wrap="none">
            <a:spAutoFit/>
          </a:bodyPr>
          <a:lstStyle/>
          <a:p>
            <a:pPr algn="ctr"/>
            <a:r>
              <a:rPr lang="he-IL" sz="2800" b="1" u="sng" dirty="0">
                <a:solidFill>
                  <a:schemeClr val="accent1">
                    <a:lumMod val="50000"/>
                  </a:schemeClr>
                </a:solidFill>
                <a:latin typeface="David" panose="020E0502060401010101" pitchFamily="34" charset="-79"/>
                <a:cs typeface="David" panose="020E0502060401010101" pitchFamily="34" charset="-79"/>
              </a:rPr>
              <a:t>המשוב של סבתא רחלה וסבא זאב</a:t>
            </a:r>
            <a:r>
              <a:rPr lang="he-IL" sz="2400" b="1" dirty="0">
                <a:solidFill>
                  <a:schemeClr val="accent1">
                    <a:lumMod val="50000"/>
                  </a:schemeClr>
                </a:solidFill>
                <a:latin typeface="David" panose="020E0502060401010101" pitchFamily="34" charset="-79"/>
                <a:cs typeface="David" panose="020E0502060401010101" pitchFamily="34" charset="-79"/>
              </a:rPr>
              <a:t>: </a:t>
            </a:r>
          </a:p>
        </p:txBody>
      </p:sp>
      <p:sp>
        <p:nvSpPr>
          <p:cNvPr id="9" name="מלבן 8"/>
          <p:cNvSpPr/>
          <p:nvPr/>
        </p:nvSpPr>
        <p:spPr>
          <a:xfrm>
            <a:off x="1904907" y="558939"/>
            <a:ext cx="2380780" cy="523220"/>
          </a:xfrm>
          <a:prstGeom prst="rect">
            <a:avLst/>
          </a:prstGeom>
        </p:spPr>
        <p:txBody>
          <a:bodyPr wrap="none">
            <a:spAutoFit/>
          </a:bodyPr>
          <a:lstStyle/>
          <a:p>
            <a:pPr algn="ctr"/>
            <a:r>
              <a:rPr lang="he-IL" sz="2800" b="1" u="sng" dirty="0">
                <a:solidFill>
                  <a:schemeClr val="accent1">
                    <a:lumMod val="50000"/>
                  </a:schemeClr>
                </a:solidFill>
                <a:latin typeface="David" panose="020E0502060401010101" pitchFamily="34" charset="-79"/>
                <a:cs typeface="David" panose="020E0502060401010101" pitchFamily="34" charset="-79"/>
              </a:rPr>
              <a:t>המשוב של אלון:</a:t>
            </a:r>
            <a:endParaRPr lang="he-IL" sz="2800" b="1" dirty="0">
              <a:solidFill>
                <a:schemeClr val="accent1">
                  <a:lumMod val="50000"/>
                </a:schemeClr>
              </a:solidFill>
              <a:latin typeface="David" panose="020E0502060401010101" pitchFamily="34" charset="-79"/>
              <a:cs typeface="David" panose="020E0502060401010101" pitchFamily="34" charset="-79"/>
            </a:endParaRPr>
          </a:p>
        </p:txBody>
      </p:sp>
      <p:sp>
        <p:nvSpPr>
          <p:cNvPr id="10" name="TextBox 9"/>
          <p:cNvSpPr txBox="1"/>
          <p:nvPr/>
        </p:nvSpPr>
        <p:spPr>
          <a:xfrm>
            <a:off x="5587876" y="126124"/>
            <a:ext cx="1013419" cy="584775"/>
          </a:xfrm>
          <a:prstGeom prst="rect">
            <a:avLst/>
          </a:prstGeom>
          <a:noFill/>
        </p:spPr>
        <p:txBody>
          <a:bodyPr wrap="none" rtlCol="1">
            <a:spAutoFit/>
          </a:bodyPr>
          <a:lstStyle/>
          <a:p>
            <a:r>
              <a:rPr lang="he-IL" sz="3200" b="1" u="sng" dirty="0">
                <a:latin typeface="David" panose="020E0502060401010101" pitchFamily="34" charset="-79"/>
                <a:cs typeface="David" panose="020E0502060401010101" pitchFamily="34" charset="-79"/>
              </a:rPr>
              <a:t>משוב</a:t>
            </a:r>
            <a:endParaRPr lang="he-IL" sz="3200"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94083" y="4465445"/>
            <a:ext cx="2033751" cy="20951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9210466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52267" y="833718"/>
            <a:ext cx="4762500" cy="816087"/>
          </a:xfrm>
        </p:spPr>
        <p:txBody>
          <a:bodyPr>
            <a:normAutofit/>
          </a:bodyPr>
          <a:lstStyle/>
          <a:p>
            <a:r>
              <a:rPr lang="he-IL" sz="3200" b="1" u="sng" dirty="0">
                <a:latin typeface="David" panose="020E0502060401010101" pitchFamily="34" charset="-79"/>
                <a:cs typeface="David" panose="020E0502060401010101" pitchFamily="34" charset="-79"/>
              </a:rPr>
              <a:t>המהפך בחייו של סבא מיכאל</a:t>
            </a:r>
          </a:p>
        </p:txBody>
      </p:sp>
      <p:sp>
        <p:nvSpPr>
          <p:cNvPr id="6" name="מלבן 5"/>
          <p:cNvSpPr/>
          <p:nvPr/>
        </p:nvSpPr>
        <p:spPr>
          <a:xfrm>
            <a:off x="0" y="1839196"/>
            <a:ext cx="5354202" cy="4616648"/>
          </a:xfrm>
          <a:prstGeom prst="rect">
            <a:avLst/>
          </a:prstGeom>
        </p:spPr>
        <p:txBody>
          <a:bodyPr wrap="square">
            <a:spAutoFit/>
          </a:bodyPr>
          <a:lstStyle/>
          <a:p>
            <a:pPr>
              <a:lnSpc>
                <a:spcPct val="150000"/>
              </a:lnSpc>
            </a:pPr>
            <a:r>
              <a:rPr lang="he-IL" sz="2400">
                <a:latin typeface="David" panose="020E0502060401010101" pitchFamily="34" charset="-79"/>
                <a:cs typeface="David" panose="020E0502060401010101" pitchFamily="34" charset="-79"/>
              </a:rPr>
              <a:t>סבא מיכאל למד בישיבת "עץ חיים" שעיקרה לימודי קודש מבוקר ועד לילה. </a:t>
            </a:r>
            <a:endParaRPr lang="en-US" sz="2400">
              <a:latin typeface="David" panose="020E0502060401010101" pitchFamily="34" charset="-79"/>
              <a:cs typeface="David" panose="020E0502060401010101" pitchFamily="34" charset="-79"/>
            </a:endParaRPr>
          </a:p>
          <a:p>
            <a:pPr>
              <a:lnSpc>
                <a:spcPct val="150000"/>
              </a:lnSpc>
            </a:pPr>
            <a:r>
              <a:rPr lang="he-IL" sz="2400">
                <a:latin typeface="David" panose="020E0502060401010101" pitchFamily="34" charset="-79"/>
                <a:cs typeface="David" panose="020E0502060401010101" pitchFamily="34" charset="-79"/>
              </a:rPr>
              <a:t>אולם, בשלב מסוים הוא בחר לחולל שינוי בחיי משפחתו ולא להתבסס על חשבון "דמי הישיבה" דהיינו, תרומות ונדבות.</a:t>
            </a:r>
            <a:endParaRPr lang="en-US" sz="2400">
              <a:latin typeface="David" panose="020E0502060401010101" pitchFamily="34" charset="-79"/>
              <a:cs typeface="David" panose="020E0502060401010101" pitchFamily="34" charset="-79"/>
            </a:endParaRPr>
          </a:p>
          <a:p>
            <a:pPr>
              <a:lnSpc>
                <a:spcPct val="150000"/>
              </a:lnSpc>
            </a:pPr>
            <a:r>
              <a:rPr lang="he-IL" sz="2400">
                <a:latin typeface="David" panose="020E0502060401010101" pitchFamily="34" charset="-79"/>
                <a:cs typeface="David" panose="020E0502060401010101" pitchFamily="34" charset="-79"/>
              </a:rPr>
              <a:t>הוא הצטרף </a:t>
            </a:r>
            <a:r>
              <a:rPr lang="he-IL" sz="2800" b="1">
                <a:latin typeface="David" panose="020E0502060401010101" pitchFamily="34" charset="-79"/>
                <a:cs typeface="David" panose="020E0502060401010101" pitchFamily="34" charset="-79"/>
              </a:rPr>
              <a:t>לבית הספר של כי"ח</a:t>
            </a:r>
            <a:r>
              <a:rPr lang="he-IL" sz="2400">
                <a:latin typeface="David" panose="020E0502060401010101" pitchFamily="34" charset="-79"/>
                <a:cs typeface="David" panose="020E0502060401010101" pitchFamily="34" charset="-79"/>
              </a:rPr>
              <a:t> בירושלים בו לימדו גם מקצועות הומניים כולל טבע, ציור, נגרות וסנדלרות . </a:t>
            </a:r>
            <a:endParaRPr lang="en-US" sz="2400" dirty="0">
              <a:latin typeface="David" panose="020E0502060401010101" pitchFamily="34" charset="-79"/>
              <a:cs typeface="David" panose="020E0502060401010101" pitchFamily="34" charset="-79"/>
            </a:endParaRP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1929" y="2367460"/>
            <a:ext cx="6693573" cy="436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76652" y="2030506"/>
            <a:ext cx="6253696" cy="43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02705" y="914401"/>
            <a:ext cx="1988648" cy="556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76708" y="268943"/>
            <a:ext cx="3947144" cy="653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אליפסה 4"/>
          <p:cNvSpPr/>
          <p:nvPr/>
        </p:nvSpPr>
        <p:spPr>
          <a:xfrm>
            <a:off x="10431271" y="2353235"/>
            <a:ext cx="1321458" cy="45453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4" name="TextBox 3"/>
          <p:cNvSpPr txBox="1"/>
          <p:nvPr/>
        </p:nvSpPr>
        <p:spPr>
          <a:xfrm>
            <a:off x="7247964" y="1532964"/>
            <a:ext cx="3415553" cy="461665"/>
          </a:xfrm>
          <a:prstGeom prst="rect">
            <a:avLst/>
          </a:prstGeom>
          <a:noFill/>
        </p:spPr>
        <p:txBody>
          <a:bodyPr wrap="square" rtlCol="1">
            <a:spAutoFit/>
          </a:bodyPr>
          <a:lstStyle/>
          <a:p>
            <a:r>
              <a:rPr lang="he-IL" sz="2400" dirty="0">
                <a:latin typeface="David" panose="020E0502060401010101" pitchFamily="34" charset="-79"/>
                <a:cs typeface="David" panose="020E0502060401010101" pitchFamily="34" charset="-79"/>
              </a:rPr>
              <a:t>מהעיתון "תולדות הרוקחות"</a:t>
            </a:r>
          </a:p>
        </p:txBody>
      </p:sp>
      <p:sp>
        <p:nvSpPr>
          <p:cNvPr id="11" name="אליפסה 10"/>
          <p:cNvSpPr/>
          <p:nvPr/>
        </p:nvSpPr>
        <p:spPr>
          <a:xfrm>
            <a:off x="5486400" y="2998694"/>
            <a:ext cx="3016623" cy="432126"/>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2" name="אליפסה 11"/>
          <p:cNvSpPr/>
          <p:nvPr/>
        </p:nvSpPr>
        <p:spPr>
          <a:xfrm>
            <a:off x="6163236" y="3984812"/>
            <a:ext cx="3016623" cy="432126"/>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3" name="אליפסה 12"/>
          <p:cNvSpPr/>
          <p:nvPr/>
        </p:nvSpPr>
        <p:spPr>
          <a:xfrm flipH="1">
            <a:off x="5365376" y="5239871"/>
            <a:ext cx="6934200" cy="97267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3" name="TextBox 2"/>
          <p:cNvSpPr txBox="1"/>
          <p:nvPr/>
        </p:nvSpPr>
        <p:spPr>
          <a:xfrm>
            <a:off x="3993776" y="4450976"/>
            <a:ext cx="1358153" cy="369332"/>
          </a:xfrm>
          <a:prstGeom prst="rect">
            <a:avLst/>
          </a:prstGeom>
          <a:noFill/>
        </p:spPr>
        <p:txBody>
          <a:bodyPr wrap="square" rtlCol="1">
            <a:spAutoFit/>
          </a:bodyPr>
          <a:lstStyle/>
          <a:p>
            <a:endParaRPr lang="he-IL" dirty="0"/>
          </a:p>
        </p:txBody>
      </p:sp>
    </p:spTree>
    <p:extLst>
      <p:ext uri="{BB962C8B-B14F-4D97-AF65-F5344CB8AC3E}">
        <p14:creationId xmlns:p14="http://schemas.microsoft.com/office/powerpoint/2010/main" val="41824697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54109" y="-309092"/>
            <a:ext cx="10515600" cy="1325563"/>
          </a:xfrm>
        </p:spPr>
        <p:txBody>
          <a:bodyPr>
            <a:normAutofit/>
          </a:bodyPr>
          <a:lstStyle/>
          <a:p>
            <a:pPr algn="ctr"/>
            <a:r>
              <a:rPr lang="he-IL" sz="3200" b="1" u="sng" dirty="0">
                <a:latin typeface="David" panose="020E0502060401010101" pitchFamily="34" charset="-79"/>
                <a:cs typeface="David" panose="020E0502060401010101" pitchFamily="34" charset="-79"/>
              </a:rPr>
              <a:t>בית ספר כי"ח (כל ישראל חברים) בירושלים</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96736" y="862885"/>
            <a:ext cx="10398528" cy="579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74286" y="1313646"/>
            <a:ext cx="3966693" cy="830997"/>
          </a:xfrm>
          <a:prstGeom prst="rect">
            <a:avLst/>
          </a:prstGeom>
          <a:noFill/>
        </p:spPr>
        <p:txBody>
          <a:bodyPr wrap="square" rtlCol="1">
            <a:spAutoFit/>
          </a:bodyPr>
          <a:lstStyle/>
          <a:p>
            <a:r>
              <a:rPr lang="he-IL" sz="2400" dirty="0">
                <a:solidFill>
                  <a:schemeClr val="bg1"/>
                </a:solidFill>
                <a:latin typeface="David" panose="020E0502060401010101" pitchFamily="34" charset="-79"/>
                <a:cs typeface="David" panose="020E0502060401010101" pitchFamily="34" charset="-79"/>
              </a:rPr>
              <a:t>סמל בית הספר הוא לוחות הברית ושתי כפות ידיים שלובות  </a:t>
            </a:r>
          </a:p>
        </p:txBody>
      </p:sp>
      <p:sp>
        <p:nvSpPr>
          <p:cNvPr id="5" name="TextBox 4"/>
          <p:cNvSpPr txBox="1"/>
          <p:nvPr/>
        </p:nvSpPr>
        <p:spPr>
          <a:xfrm>
            <a:off x="2446986" y="1352282"/>
            <a:ext cx="2859110" cy="461665"/>
          </a:xfrm>
          <a:prstGeom prst="rect">
            <a:avLst/>
          </a:prstGeom>
          <a:noFill/>
        </p:spPr>
        <p:txBody>
          <a:bodyPr wrap="square" rtlCol="1">
            <a:spAutoFit/>
          </a:bodyPr>
          <a:lstStyle/>
          <a:p>
            <a:r>
              <a:rPr lang="he-IL" sz="2400" dirty="0">
                <a:solidFill>
                  <a:schemeClr val="bg1"/>
                </a:solidFill>
                <a:latin typeface="David" panose="020E0502060401010101" pitchFamily="34" charset="-79"/>
                <a:cs typeface="David" panose="020E0502060401010101" pitchFamily="34" charset="-79"/>
              </a:rPr>
              <a:t>"תורה ומלאכה"</a:t>
            </a:r>
          </a:p>
        </p:txBody>
      </p:sp>
    </p:spTree>
    <p:extLst>
      <p:ext uri="{BB962C8B-B14F-4D97-AF65-F5344CB8AC3E}">
        <p14:creationId xmlns:p14="http://schemas.microsoft.com/office/powerpoint/2010/main" val="269881048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33529" y="0"/>
            <a:ext cx="3437561" cy="1060572"/>
          </a:xfrm>
        </p:spPr>
        <p:txBody>
          <a:bodyPr>
            <a:normAutofit/>
          </a:bodyPr>
          <a:lstStyle/>
          <a:p>
            <a:pPr algn="l"/>
            <a:r>
              <a:rPr lang="he-IL" sz="3200" b="1" u="sng" dirty="0">
                <a:latin typeface="David" panose="020E0502060401010101" pitchFamily="34" charset="-79"/>
                <a:cs typeface="David" panose="020E0502060401010101" pitchFamily="34" charset="-79"/>
              </a:rPr>
              <a:t>נישואי בתיה ומיכאל</a:t>
            </a:r>
          </a:p>
        </p:txBody>
      </p:sp>
      <p:sp>
        <p:nvSpPr>
          <p:cNvPr id="3" name="מציין מיקום תוכן 2"/>
          <p:cNvSpPr>
            <a:spLocks noGrp="1"/>
          </p:cNvSpPr>
          <p:nvPr>
            <p:ph idx="1"/>
          </p:nvPr>
        </p:nvSpPr>
        <p:spPr>
          <a:xfrm>
            <a:off x="0" y="974286"/>
            <a:ext cx="6808206" cy="4639569"/>
          </a:xfrm>
        </p:spPr>
        <p:txBody>
          <a:bodyPr/>
          <a:lstStyle/>
          <a:p>
            <a:pPr marL="0" indent="0">
              <a:lnSpc>
                <a:spcPct val="150000"/>
              </a:lnSpc>
              <a:buNone/>
            </a:pPr>
            <a:r>
              <a:rPr lang="he-IL" sz="2400" dirty="0">
                <a:latin typeface="David" panose="020E0502060401010101" pitchFamily="34" charset="-79"/>
                <a:cs typeface="David" panose="020E0502060401010101" pitchFamily="34" charset="-79"/>
              </a:rPr>
              <a:t>בשנת 1912 סבא רבא מיכאל נשא לאישה את סבתא רבתא בתיה לבית </a:t>
            </a:r>
            <a:r>
              <a:rPr lang="he-IL" sz="2400" dirty="0" err="1">
                <a:latin typeface="David" panose="020E0502060401010101" pitchFamily="34" charset="-79"/>
                <a:cs typeface="David" panose="020E0502060401010101" pitchFamily="34" charset="-79"/>
              </a:rPr>
              <a:t>מירסקי</a:t>
            </a:r>
            <a:r>
              <a:rPr lang="he-IL" sz="2400" dirty="0">
                <a:latin typeface="David" panose="020E0502060401010101" pitchFamily="34" charset="-79"/>
                <a:cs typeface="David" panose="020E0502060401010101" pitchFamily="34" charset="-79"/>
              </a:rPr>
              <a:t> ויחד נדדו ממושבה למושבה שם שימש כמורה ומחנך: ירושלים,  יסוד המעלה, ראש פינה , צפת, עקרון, בת ים ולבסוף השתקע בבני ברק. </a:t>
            </a:r>
            <a:endParaRPr lang="en-US" sz="2400" dirty="0">
              <a:latin typeface="David" panose="020E0502060401010101" pitchFamily="34" charset="-79"/>
              <a:cs typeface="David" panose="020E0502060401010101" pitchFamily="34" charset="-79"/>
            </a:endParaRPr>
          </a:p>
          <a:p>
            <a:endParaRPr lang="he-IL" dirty="0"/>
          </a:p>
        </p:txBody>
      </p:sp>
      <p:pic>
        <p:nvPicPr>
          <p:cNvPr id="2050" name="Picture 2" descr="C:\Users\User\Documents\020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507" y="0"/>
            <a:ext cx="4107857" cy="6561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573632" y="6488667"/>
            <a:ext cx="2082297" cy="461665"/>
          </a:xfrm>
          <a:prstGeom prst="rect">
            <a:avLst/>
          </a:prstGeom>
          <a:noFill/>
        </p:spPr>
        <p:txBody>
          <a:bodyPr wrap="square" rtlCol="1">
            <a:spAutoFit/>
          </a:bodyPr>
          <a:lstStyle/>
          <a:p>
            <a:r>
              <a:rPr lang="he-IL" sz="2400" dirty="0">
                <a:latin typeface="David" panose="020E0502060401010101" pitchFamily="34" charset="-79"/>
                <a:cs typeface="David" panose="020E0502060401010101" pitchFamily="34" charset="-79"/>
              </a:rPr>
              <a:t>הזמנה לחתונה</a:t>
            </a:r>
          </a:p>
        </p:txBody>
      </p:sp>
      <p:sp>
        <p:nvSpPr>
          <p:cNvPr id="9" name="אליפסה 8"/>
          <p:cNvSpPr/>
          <p:nvPr/>
        </p:nvSpPr>
        <p:spPr>
          <a:xfrm>
            <a:off x="11362099" y="2136618"/>
            <a:ext cx="325924" cy="70617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אליפסה 10"/>
          <p:cNvSpPr/>
          <p:nvPr/>
        </p:nvSpPr>
        <p:spPr>
          <a:xfrm>
            <a:off x="8767971" y="2073865"/>
            <a:ext cx="325924" cy="70617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p:cNvSpPr/>
          <p:nvPr/>
        </p:nvSpPr>
        <p:spPr>
          <a:xfrm>
            <a:off x="11351537" y="3918642"/>
            <a:ext cx="325924" cy="70617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p:cNvSpPr/>
          <p:nvPr/>
        </p:nvSpPr>
        <p:spPr>
          <a:xfrm>
            <a:off x="8932752" y="3963909"/>
            <a:ext cx="325924" cy="70617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p:cNvSpPr/>
          <p:nvPr/>
        </p:nvSpPr>
        <p:spPr>
          <a:xfrm>
            <a:off x="7957996" y="5196686"/>
            <a:ext cx="2408222" cy="4164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p:cNvSpPr/>
          <p:nvPr/>
        </p:nvSpPr>
        <p:spPr>
          <a:xfrm>
            <a:off x="7957996" y="5241952"/>
            <a:ext cx="2408222" cy="38930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2270234" y="2837793"/>
            <a:ext cx="3310760" cy="425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9457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par>
                          <p:cTn id="18" fill="hold">
                            <p:stCondLst>
                              <p:cond delay="4000"/>
                            </p:stCondLst>
                            <p:childTnLst>
                              <p:par>
                                <p:cTn id="19" presetID="21"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30209" y="-310506"/>
            <a:ext cx="10515600" cy="1325563"/>
          </a:xfrm>
        </p:spPr>
        <p:txBody>
          <a:bodyPr>
            <a:normAutofit/>
          </a:bodyPr>
          <a:lstStyle/>
          <a:p>
            <a:pPr algn="ctr"/>
            <a:r>
              <a:rPr lang="he-IL" sz="3200" b="1" u="sng" dirty="0">
                <a:latin typeface="David" panose="020E0502060401010101" pitchFamily="34" charset="-79"/>
                <a:cs typeface="David" panose="020E0502060401010101" pitchFamily="34" charset="-79"/>
              </a:rPr>
              <a:t>מסע ההוראה של סבא מיכאל</a:t>
            </a:r>
          </a:p>
        </p:txBody>
      </p:sp>
      <p:pic>
        <p:nvPicPr>
          <p:cNvPr id="5" name="תמונה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9788" y="975445"/>
            <a:ext cx="4152454" cy="5558507"/>
          </a:xfrm>
          <a:prstGeom prst="rect">
            <a:avLst/>
          </a:prstGeom>
        </p:spPr>
      </p:pic>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35639" y="1015905"/>
            <a:ext cx="6941714" cy="535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96219" y="5668954"/>
            <a:ext cx="653043" cy="81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9160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7.09358E-7 -3.22849E-6 L -0.05284 -0.00185 L -0.09085 -0.06198 L -0.07393 -0.11447 L -0.08655 -0.16882 L -0.07705 -0.21392 L -0.07497 -0.26086 L -0.06443 -0.33395 L -0.06234 -0.43154 L -0.04751 -0.49722 L -0.00429 -0.55157 L 0.04438 -0.5666 L 0.04751 -0.60615 L 0.06755 -0.64546 L 0.08239 -0.66605 L 0.0971 -0.72802 L 0.0781 -0.67553 L 0.06443 -0.67368 L 0.07914 -0.68108 L 0.08018 -0.64176 L 0.06235 -0.63806 L 0.04334 -0.5629 L 0.00625 -0.5592 L -0.04334 -0.50277 L -0.0613 -0.37534 L -0.07393 -0.2308 L -0.08447 -0.14454 L -0.09606 -0.06753 L -0.12248 -0.08071 L -0.14148 -0.11817 L -0.11506 -0.16882 " pathEditMode="relative" ptsTypes="AAAAAAAAAAAAAAAAAAAAAAAAAAAAAAA">
                                      <p:cBhvr>
                                        <p:cTn id="6" dur="9000" fill="hold"/>
                                        <p:tgtEl>
                                          <p:spTgt spid="40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7553" y="135894"/>
            <a:ext cx="6761409" cy="584775"/>
          </a:xfrm>
          <a:prstGeom prst="rect">
            <a:avLst/>
          </a:prstGeom>
          <a:noFill/>
        </p:spPr>
        <p:txBody>
          <a:bodyPr wrap="square" rtlCol="1">
            <a:spAutoFit/>
          </a:bodyPr>
          <a:lstStyle/>
          <a:p>
            <a:pPr algn="ctr"/>
            <a:r>
              <a:rPr lang="he-IL" sz="3200" b="1" u="sng" dirty="0">
                <a:latin typeface="David" panose="020E0502060401010101" pitchFamily="34" charset="-79"/>
                <a:cs typeface="David" panose="020E0502060401010101" pitchFamily="34" charset="-79"/>
              </a:rPr>
              <a:t>בני ברק בימיה הראשונים</a:t>
            </a:r>
            <a:endParaRPr lang="he-IL" sz="3200" dirty="0">
              <a:latin typeface="David" panose="020E0502060401010101" pitchFamily="34" charset="-79"/>
              <a:cs typeface="David" panose="020E0502060401010101" pitchFamily="34" charset="-79"/>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4405" y="714174"/>
            <a:ext cx="9491730" cy="6143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225290"/>
      </p:ext>
    </p:extLst>
  </p:cSld>
  <p:clrMapOvr>
    <a:masterClrMapping/>
  </p:clrMapOvr>
  <p:transition spd="slow">
    <p:fade/>
  </p:transition>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2171</TotalTime>
  <Words>1781</Words>
  <Application>Microsoft Office PowerPoint</Application>
  <PresentationFormat>מסך רחב</PresentationFormat>
  <Paragraphs>144</Paragraphs>
  <Slides>40</Slides>
  <Notes>0</Notes>
  <HiddenSlides>0</HiddenSlides>
  <MMClips>1</MMClips>
  <ScaleCrop>false</ScaleCrop>
  <HeadingPairs>
    <vt:vector size="8" baseType="variant">
      <vt:variant>
        <vt:lpstr>גופנים בשימוש</vt:lpstr>
      </vt:variant>
      <vt:variant>
        <vt:i4>5</vt:i4>
      </vt:variant>
      <vt:variant>
        <vt:lpstr>ערכת נושא</vt:lpstr>
      </vt:variant>
      <vt:variant>
        <vt:i4>1</vt:i4>
      </vt:variant>
      <vt:variant>
        <vt:lpstr>שרתי OLE מוטבעים</vt:lpstr>
      </vt:variant>
      <vt:variant>
        <vt:i4>1</vt:i4>
      </vt:variant>
      <vt:variant>
        <vt:lpstr>כותרות שקופיות</vt:lpstr>
      </vt:variant>
      <vt:variant>
        <vt:i4>40</vt:i4>
      </vt:variant>
    </vt:vector>
  </HeadingPairs>
  <TitlesOfParts>
    <vt:vector size="47" baseType="lpstr">
      <vt:lpstr>Arial</vt:lpstr>
      <vt:lpstr>Calibri</vt:lpstr>
      <vt:lpstr>Calibri Light</vt:lpstr>
      <vt:lpstr>David</vt:lpstr>
      <vt:lpstr>Times New Roman</vt:lpstr>
      <vt:lpstr>ערכת נושא Office</vt:lpstr>
      <vt:lpstr>Acrobat Document</vt:lpstr>
      <vt:lpstr>מצגת של PowerPoint‏</vt:lpstr>
      <vt:lpstr>מצגת של PowerPoint‏</vt:lpstr>
      <vt:lpstr>מצגת של PowerPoint‏</vt:lpstr>
      <vt:lpstr>מזיכרונותיו של סבא מיכאל בירושלים</vt:lpstr>
      <vt:lpstr>המהפך בחייו של סבא מיכאל</vt:lpstr>
      <vt:lpstr>בית ספר כי"ח (כל ישראל חברים) בירושלים</vt:lpstr>
      <vt:lpstr>נישואי בתיה ומיכאל</vt:lpstr>
      <vt:lpstr>מסע ההוראה של סבא מיכאל</vt:lpstr>
      <vt:lpstr>מצגת של PowerPoint‏</vt:lpstr>
      <vt:lpstr>מצגת של PowerPoint‏</vt:lpstr>
      <vt:lpstr>רחוב החול</vt:lpstr>
      <vt:lpstr>בית ספר "מזרחי" בני ברק</vt:lpstr>
      <vt:lpstr>פעילויות בבית הספר</vt:lpstr>
      <vt:lpstr>ט"ו בשבט</vt:lpstr>
      <vt:lpstr>מצגת של PowerPoint‏</vt:lpstr>
      <vt:lpstr>ביתו של סבא מיכאל</vt:lpstr>
      <vt:lpstr>סבתא רבתא בתיה שיפמן (לבית מירסקי)</vt:lpstr>
      <vt:lpstr>מצגת של PowerPoint‏</vt:lpstr>
      <vt:lpstr>מצגת של PowerPoint‏</vt:lpstr>
      <vt:lpstr>שיר הניקיון</vt:lpstr>
      <vt:lpstr>בני עקיבא</vt:lpstr>
      <vt:lpstr>מצגת של PowerPoint‏</vt:lpstr>
      <vt:lpstr>מצגת של PowerPoint‏</vt:lpstr>
      <vt:lpstr>מצגת של PowerPoint‏</vt:lpstr>
      <vt:lpstr>תמונות מספר הזיכרונות של חיים שדמי שכתבו לו חבריו בשנת 1928 בליטא</vt:lpstr>
      <vt:lpstr>מצגת של PowerPoint‏</vt:lpstr>
      <vt:lpstr>קשיי הקליטה</vt:lpstr>
      <vt:lpstr>מצגת של PowerPoint‏</vt:lpstr>
      <vt:lpstr>מצגת של PowerPoint‏</vt:lpstr>
      <vt:lpstr>מצגת של PowerPoint‏</vt:lpstr>
      <vt:lpstr>"הקונסול היהודי ברומא" כפי שכונה חיים שדמי</vt:lpstr>
      <vt:lpstr>זאב שדמי</vt:lpstr>
      <vt:lpstr>חגיגת בר המצווה שלי</vt:lpstr>
      <vt:lpstr>המפגש בין רחלה וזאב</vt:lpstr>
      <vt:lpstr>טקס סיום הלימודים בתיכון של רחלה וזאב</vt:lpstr>
      <vt:lpstr>מצגת של PowerPoint‏</vt:lpstr>
      <vt:lpstr>שליחות מטעם צה"ל לאנקרה</vt:lpstr>
      <vt:lpstr>המשך שירותי בתחום הביטחוני</vt:lpstr>
      <vt:lpstr>עתה שנינו, רחלה וזאב, גמלאים, נהנים מ"הקרן" (שלושת ילדינו יעל, דני וחיים) ו"מהריבית": הנכדים- מיכאל, אבנר, אורי, אלון ואורן.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בין ירושלים לליטא</dc:title>
  <dc:creator>user</dc:creator>
  <cp:lastModifiedBy>kesher1</cp:lastModifiedBy>
  <cp:revision>260</cp:revision>
  <dcterms:created xsi:type="dcterms:W3CDTF">2019-11-28T10:42:30Z</dcterms:created>
  <dcterms:modified xsi:type="dcterms:W3CDTF">2021-03-04T01:00:01Z</dcterms:modified>
</cp:coreProperties>
</file>