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16"/>
  </p:notesMasterIdLst>
  <p:sldIdLst>
    <p:sldId id="256" r:id="rId2"/>
    <p:sldId id="257" r:id="rId3"/>
    <p:sldId id="265" r:id="rId4"/>
    <p:sldId id="258" r:id="rId5"/>
    <p:sldId id="264" r:id="rId6"/>
    <p:sldId id="259" r:id="rId7"/>
    <p:sldId id="260" r:id="rId8"/>
    <p:sldId id="261" r:id="rId9"/>
    <p:sldId id="263" r:id="rId10"/>
    <p:sldId id="262" r:id="rId11"/>
    <p:sldId id="266" r:id="rId12"/>
    <p:sldId id="268" r:id="rId13"/>
    <p:sldId id="267"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25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howGuides="1">
      <p:cViewPr varScale="1">
        <p:scale>
          <a:sx n="86" d="100"/>
          <a:sy n="86" d="100"/>
        </p:scale>
        <p:origin x="1122" y="90"/>
      </p:cViewPr>
      <p:guideLst>
        <p:guide orient="horz" pos="225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7CB905B-74A8-4859-BCF6-14386E06D62A}" type="datetimeFigureOut">
              <a:rPr lang="he-IL" smtClean="0"/>
              <a:t>ב'/אדר/תש"פ</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24B8B84-67D7-43FD-8B0F-D4DFC0995348}" type="slidenum">
              <a:rPr lang="he-IL" smtClean="0"/>
              <a:t>‹#›</a:t>
            </a:fld>
            <a:endParaRPr lang="he-IL"/>
          </a:p>
        </p:txBody>
      </p:sp>
    </p:spTree>
    <p:extLst>
      <p:ext uri="{BB962C8B-B14F-4D97-AF65-F5344CB8AC3E}">
        <p14:creationId xmlns:p14="http://schemas.microsoft.com/office/powerpoint/2010/main" val="376728175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924B8B84-67D7-43FD-8B0F-D4DFC0995348}" type="slidenum">
              <a:rPr lang="he-IL" smtClean="0"/>
              <a:t>1</a:t>
            </a:fld>
            <a:endParaRPr lang="he-IL"/>
          </a:p>
        </p:txBody>
      </p:sp>
    </p:spTree>
    <p:extLst>
      <p:ext uri="{BB962C8B-B14F-4D97-AF65-F5344CB8AC3E}">
        <p14:creationId xmlns:p14="http://schemas.microsoft.com/office/powerpoint/2010/main" val="1160461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924B8B84-67D7-43FD-8B0F-D4DFC0995348}" type="slidenum">
              <a:rPr lang="he-IL" smtClean="0"/>
              <a:t>8</a:t>
            </a:fld>
            <a:endParaRPr lang="he-IL"/>
          </a:p>
        </p:txBody>
      </p:sp>
    </p:spTree>
    <p:extLst>
      <p:ext uri="{BB962C8B-B14F-4D97-AF65-F5344CB8AC3E}">
        <p14:creationId xmlns:p14="http://schemas.microsoft.com/office/powerpoint/2010/main" val="998039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924B8B84-67D7-43FD-8B0F-D4DFC0995348}" type="slidenum">
              <a:rPr lang="he-IL" smtClean="0"/>
              <a:t>13</a:t>
            </a:fld>
            <a:endParaRPr lang="he-IL"/>
          </a:p>
        </p:txBody>
      </p:sp>
    </p:spTree>
    <p:extLst>
      <p:ext uri="{BB962C8B-B14F-4D97-AF65-F5344CB8AC3E}">
        <p14:creationId xmlns:p14="http://schemas.microsoft.com/office/powerpoint/2010/main" val="1294946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8B6ADA0-D8AB-4F23-9DC3-4D916ABD5E38}" type="datetimeFigureOut">
              <a:rPr lang="he-IL" smtClean="0"/>
              <a:t>ב'/אדר/תש"פ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3BB1560-4336-456D-852A-CB17E744E129}" type="slidenum">
              <a:rPr lang="he-IL" smtClean="0"/>
              <a:t>‹#›</a:t>
            </a:fld>
            <a:endParaRPr lang="he-IL"/>
          </a:p>
        </p:txBody>
      </p:sp>
    </p:spTree>
    <p:extLst>
      <p:ext uri="{BB962C8B-B14F-4D97-AF65-F5344CB8AC3E}">
        <p14:creationId xmlns:p14="http://schemas.microsoft.com/office/powerpoint/2010/main" val="4165646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58B6ADA0-D8AB-4F23-9DC3-4D916ABD5E38}" type="datetimeFigureOut">
              <a:rPr lang="he-IL" smtClean="0"/>
              <a:t>ב'/אדר/תש"פ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3BB1560-4336-456D-852A-CB17E744E129}" type="slidenum">
              <a:rPr lang="he-IL" smtClean="0"/>
              <a:t>‹#›</a:t>
            </a:fld>
            <a:endParaRPr lang="he-IL"/>
          </a:p>
        </p:txBody>
      </p:sp>
    </p:spTree>
    <p:extLst>
      <p:ext uri="{BB962C8B-B14F-4D97-AF65-F5344CB8AC3E}">
        <p14:creationId xmlns:p14="http://schemas.microsoft.com/office/powerpoint/2010/main" val="2739419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58B6ADA0-D8AB-4F23-9DC3-4D916ABD5E38}" type="datetimeFigureOut">
              <a:rPr lang="he-IL" smtClean="0"/>
              <a:t>ב'/אדר/תש"פ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3BB1560-4336-456D-852A-CB17E744E129}" type="slidenum">
              <a:rPr lang="he-IL" smtClean="0"/>
              <a:t>‹#›</a:t>
            </a:fld>
            <a:endParaRPr lang="he-IL"/>
          </a:p>
        </p:txBody>
      </p:sp>
    </p:spTree>
    <p:extLst>
      <p:ext uri="{BB962C8B-B14F-4D97-AF65-F5344CB8AC3E}">
        <p14:creationId xmlns:p14="http://schemas.microsoft.com/office/powerpoint/2010/main" val="1350029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58B6ADA0-D8AB-4F23-9DC3-4D916ABD5E38}" type="datetimeFigureOut">
              <a:rPr lang="he-IL" smtClean="0"/>
              <a:t>ב'/אדר/תש"פ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3BB1560-4336-456D-852A-CB17E744E129}" type="slidenum">
              <a:rPr lang="he-IL" smtClean="0"/>
              <a:t>‹#›</a:t>
            </a:fld>
            <a:endParaRPr lang="he-IL"/>
          </a:p>
        </p:txBody>
      </p:sp>
    </p:spTree>
    <p:extLst>
      <p:ext uri="{BB962C8B-B14F-4D97-AF65-F5344CB8AC3E}">
        <p14:creationId xmlns:p14="http://schemas.microsoft.com/office/powerpoint/2010/main" val="3595624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58B6ADA0-D8AB-4F23-9DC3-4D916ABD5E38}" type="datetimeFigureOut">
              <a:rPr lang="he-IL" smtClean="0"/>
              <a:t>ב'/אדר/תש"פ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3BB1560-4336-456D-852A-CB17E744E129}" type="slidenum">
              <a:rPr lang="he-IL" smtClean="0"/>
              <a:t>‹#›</a:t>
            </a:fld>
            <a:endParaRPr lang="he-IL"/>
          </a:p>
        </p:txBody>
      </p:sp>
    </p:spTree>
    <p:extLst>
      <p:ext uri="{BB962C8B-B14F-4D97-AF65-F5344CB8AC3E}">
        <p14:creationId xmlns:p14="http://schemas.microsoft.com/office/powerpoint/2010/main" val="551903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58B6ADA0-D8AB-4F23-9DC3-4D916ABD5E38}" type="datetimeFigureOut">
              <a:rPr lang="he-IL" smtClean="0"/>
              <a:t>ב'/אדר/תש"פ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3BB1560-4336-456D-852A-CB17E744E129}" type="slidenum">
              <a:rPr lang="he-IL" smtClean="0"/>
              <a:t>‹#›</a:t>
            </a:fld>
            <a:endParaRPr lang="he-IL"/>
          </a:p>
        </p:txBody>
      </p:sp>
    </p:spTree>
    <p:extLst>
      <p:ext uri="{BB962C8B-B14F-4D97-AF65-F5344CB8AC3E}">
        <p14:creationId xmlns:p14="http://schemas.microsoft.com/office/powerpoint/2010/main" val="3092088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ערוך סגנונות טקסט של תבנית בסיס</a:t>
            </a:r>
          </a:p>
        </p:txBody>
      </p:sp>
      <p:sp>
        <p:nvSpPr>
          <p:cNvPr id="4" name="Content Placeholder 3"/>
          <p:cNvSpPr>
            <a:spLocks noGrp="1"/>
          </p:cNvSpPr>
          <p:nvPr>
            <p:ph sz="half" idx="2"/>
          </p:nvPr>
        </p:nvSpPr>
        <p:spPr>
          <a:xfrm>
            <a:off x="633845" y="2507551"/>
            <a:ext cx="3867150" cy="3680525"/>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ערוך סגנונות טקסט של תבנית בסיס</a:t>
            </a:r>
          </a:p>
        </p:txBody>
      </p:sp>
      <p:sp>
        <p:nvSpPr>
          <p:cNvPr id="6" name="Content Placeholder 5"/>
          <p:cNvSpPr>
            <a:spLocks noGrp="1"/>
          </p:cNvSpPr>
          <p:nvPr>
            <p:ph sz="quarter" idx="4"/>
          </p:nvPr>
        </p:nvSpPr>
        <p:spPr>
          <a:xfrm>
            <a:off x="4629150" y="2507551"/>
            <a:ext cx="3886201" cy="3680525"/>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Date Placeholder 6"/>
          <p:cNvSpPr>
            <a:spLocks noGrp="1"/>
          </p:cNvSpPr>
          <p:nvPr>
            <p:ph type="dt" sz="half" idx="10"/>
          </p:nvPr>
        </p:nvSpPr>
        <p:spPr/>
        <p:txBody>
          <a:bodyPr/>
          <a:lstStyle/>
          <a:p>
            <a:fld id="{58B6ADA0-D8AB-4F23-9DC3-4D916ABD5E38}" type="datetimeFigureOut">
              <a:rPr lang="he-IL" smtClean="0"/>
              <a:t>ב'/אדר/תש"פ</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23BB1560-4336-456D-852A-CB17E744E129}" type="slidenum">
              <a:rPr lang="he-IL" smtClean="0"/>
              <a:t>‹#›</a:t>
            </a:fld>
            <a:endParaRPr lang="he-IL"/>
          </a:p>
        </p:txBody>
      </p:sp>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Tree>
    <p:extLst>
      <p:ext uri="{BB962C8B-B14F-4D97-AF65-F5344CB8AC3E}">
        <p14:creationId xmlns:p14="http://schemas.microsoft.com/office/powerpoint/2010/main" val="2786725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כותרת בלבד">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8B6ADA0-D8AB-4F23-9DC3-4D916ABD5E38}" type="datetimeFigureOut">
              <a:rPr lang="he-IL" smtClean="0"/>
              <a:t>ב'/אדר/תש"פ</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23BB1560-4336-456D-852A-CB17E744E129}" type="slidenum">
              <a:rPr lang="he-IL" smtClean="0"/>
              <a:t>‹#›</a:t>
            </a:fld>
            <a:endParaRPr lang="he-IL"/>
          </a:p>
        </p:txBody>
      </p:sp>
      <p:sp>
        <p:nvSpPr>
          <p:cNvPr id="6" name="Title 5"/>
          <p:cNvSpPr>
            <a:spLocks noGrp="1"/>
          </p:cNvSpPr>
          <p:nvPr>
            <p:ph type="title"/>
          </p:nvPr>
        </p:nvSpPr>
        <p:spPr/>
        <p:txBody>
          <a:bodyPr/>
          <a:lstStyle/>
          <a:p>
            <a:r>
              <a:rPr lang="he-IL" smtClean="0"/>
              <a:t>לחץ כדי לערוך סגנון כותרת של תבנית בסיס</a:t>
            </a:r>
            <a:endParaRPr lang="en-US"/>
          </a:p>
        </p:txBody>
      </p:sp>
    </p:spTree>
    <p:extLst>
      <p:ext uri="{BB962C8B-B14F-4D97-AF65-F5344CB8AC3E}">
        <p14:creationId xmlns:p14="http://schemas.microsoft.com/office/powerpoint/2010/main" val="3955433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B6ADA0-D8AB-4F23-9DC3-4D916ABD5E38}" type="datetimeFigureOut">
              <a:rPr lang="he-IL" smtClean="0"/>
              <a:t>ב'/אדר/תש"פ</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23BB1560-4336-456D-852A-CB17E744E129}" type="slidenum">
              <a:rPr lang="he-IL" smtClean="0"/>
              <a:t>‹#›</a:t>
            </a:fld>
            <a:endParaRPr lang="he-IL"/>
          </a:p>
        </p:txBody>
      </p:sp>
    </p:spTree>
    <p:extLst>
      <p:ext uri="{BB962C8B-B14F-4D97-AF65-F5344CB8AC3E}">
        <p14:creationId xmlns:p14="http://schemas.microsoft.com/office/powerpoint/2010/main" val="3744825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58B6ADA0-D8AB-4F23-9DC3-4D916ABD5E38}" type="datetimeFigureOut">
              <a:rPr lang="he-IL" smtClean="0"/>
              <a:t>ב'/אדר/תש"פ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3BB1560-4336-456D-852A-CB17E744E129}" type="slidenum">
              <a:rPr lang="he-IL" smtClean="0"/>
              <a:t>‹#›</a:t>
            </a:fld>
            <a:endParaRPr lang="he-IL"/>
          </a:p>
        </p:txBody>
      </p:sp>
    </p:spTree>
    <p:extLst>
      <p:ext uri="{BB962C8B-B14F-4D97-AF65-F5344CB8AC3E}">
        <p14:creationId xmlns:p14="http://schemas.microsoft.com/office/powerpoint/2010/main" val="662196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he-IL" smtClean="0"/>
              <a:t>לחץ כדי לערוך סגנון כותרת של תבנית בסיס</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58B6ADA0-D8AB-4F23-9DC3-4D916ABD5E38}" type="datetimeFigureOut">
              <a:rPr lang="he-IL" smtClean="0"/>
              <a:t>ב'/אדר/תש"פ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3BB1560-4336-456D-852A-CB17E744E129}" type="slidenum">
              <a:rPr lang="he-IL" smtClean="0"/>
              <a:t>‹#›</a:t>
            </a:fld>
            <a:endParaRPr lang="he-IL"/>
          </a:p>
        </p:txBody>
      </p:sp>
    </p:spTree>
    <p:extLst>
      <p:ext uri="{BB962C8B-B14F-4D97-AF65-F5344CB8AC3E}">
        <p14:creationId xmlns:p14="http://schemas.microsoft.com/office/powerpoint/2010/main" val="1887916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58B6ADA0-D8AB-4F23-9DC3-4D916ABD5E38}" type="datetimeFigureOut">
              <a:rPr lang="he-IL" smtClean="0"/>
              <a:t>ב'/אדר/תש"פ</a:t>
            </a:fld>
            <a:endParaRPr lang="he-I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he-IL"/>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23BB1560-4336-456D-852A-CB17E744E129}" type="slidenum">
              <a:rPr lang="he-IL" smtClean="0"/>
              <a:t>‹#›</a:t>
            </a:fld>
            <a:endParaRPr lang="he-IL"/>
          </a:p>
        </p:txBody>
      </p:sp>
    </p:spTree>
    <p:extLst>
      <p:ext uri="{BB962C8B-B14F-4D97-AF65-F5344CB8AC3E}">
        <p14:creationId xmlns:p14="http://schemas.microsoft.com/office/powerpoint/2010/main" val="42214749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xStyles>
    <p:titleStyle>
      <a:lvl1pPr algn="l"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rotWithShape="1">
          <a:blip r:embed="rId3">
            <a:extLst>
              <a:ext uri="{28A0092B-C50C-407E-A947-70E740481C1C}">
                <a14:useLocalDpi xmlns:a14="http://schemas.microsoft.com/office/drawing/2010/main" val="0"/>
              </a:ext>
            </a:extLst>
          </a:blip>
          <a:srcRect l="49364" t="9372" r="13591" b="2717"/>
          <a:stretch/>
        </p:blipFill>
        <p:spPr>
          <a:xfrm>
            <a:off x="4788024" y="1340768"/>
            <a:ext cx="2250351" cy="42833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כותרת 1"/>
          <p:cNvSpPr>
            <a:spLocks noGrp="1"/>
          </p:cNvSpPr>
          <p:nvPr>
            <p:ph type="ctrTitle"/>
          </p:nvPr>
        </p:nvSpPr>
        <p:spPr>
          <a:xfrm>
            <a:off x="1115616" y="332656"/>
            <a:ext cx="6912768" cy="918883"/>
          </a:xfrm>
        </p:spPr>
        <p:txBody>
          <a:bodyPr>
            <a:normAutofit fontScale="90000"/>
          </a:bodyPr>
          <a:lstStyle/>
          <a:p>
            <a:r>
              <a:rPr lang="he-IL" b="1" u="sng" dirty="0" smtClean="0"/>
              <a:t>מסע ב"מנהרת הזמן", למחוז ילדותה של אמי, בפולין...</a:t>
            </a:r>
            <a:endParaRPr lang="he-IL" dirty="0"/>
          </a:p>
        </p:txBody>
      </p:sp>
      <p:sp>
        <p:nvSpPr>
          <p:cNvPr id="3" name="TextBox 2"/>
          <p:cNvSpPr txBox="1"/>
          <p:nvPr/>
        </p:nvSpPr>
        <p:spPr>
          <a:xfrm>
            <a:off x="2699792" y="5733256"/>
            <a:ext cx="3966588" cy="400110"/>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he-IL" sz="2000" dirty="0" smtClean="0">
                <a:solidFill>
                  <a:schemeClr val="tx1"/>
                </a:solidFill>
              </a:rPr>
              <a:t>אמא ואני: על אותן מדרגות העיירה...</a:t>
            </a:r>
            <a:endParaRPr lang="he-IL" sz="2000" dirty="0">
              <a:solidFill>
                <a:schemeClr val="tx1"/>
              </a:solidFill>
            </a:endParaRPr>
          </a:p>
        </p:txBody>
      </p:sp>
      <p:sp>
        <p:nvSpPr>
          <p:cNvPr id="5" name="TextBox 4"/>
          <p:cNvSpPr txBox="1"/>
          <p:nvPr/>
        </p:nvSpPr>
        <p:spPr>
          <a:xfrm>
            <a:off x="7884368" y="3140968"/>
            <a:ext cx="1152128" cy="1631216"/>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r"/>
            <a:r>
              <a:rPr lang="he-IL" sz="2000" dirty="0" smtClean="0">
                <a:solidFill>
                  <a:schemeClr val="tx1"/>
                </a:solidFill>
              </a:rPr>
              <a:t>אמי, מינקה, לבית קלכהיים 1919</a:t>
            </a:r>
            <a:endParaRPr lang="he-IL" sz="2000" dirty="0">
              <a:solidFill>
                <a:schemeClr val="tx1"/>
              </a:solidFill>
            </a:endParaRPr>
          </a:p>
        </p:txBody>
      </p:sp>
      <p:cxnSp>
        <p:nvCxnSpPr>
          <p:cNvPr id="7" name="מחבר חץ ישר 6"/>
          <p:cNvCxnSpPr/>
          <p:nvPr/>
        </p:nvCxnSpPr>
        <p:spPr>
          <a:xfrm flipH="1">
            <a:off x="7164288" y="3861048"/>
            <a:ext cx="64807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79512" y="3717032"/>
            <a:ext cx="1656184" cy="400110"/>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he-IL" sz="2000" dirty="0" smtClean="0">
                <a:solidFill>
                  <a:schemeClr val="tx1"/>
                </a:solidFill>
              </a:rPr>
              <a:t>אני, נילי: 2011</a:t>
            </a:r>
            <a:endParaRPr lang="he-IL" sz="2000" dirty="0">
              <a:solidFill>
                <a:schemeClr val="tx1"/>
              </a:solidFill>
            </a:endParaRPr>
          </a:p>
        </p:txBody>
      </p:sp>
      <p:cxnSp>
        <p:nvCxnSpPr>
          <p:cNvPr id="16" name="מחבר חץ ישר 15"/>
          <p:cNvCxnSpPr/>
          <p:nvPr/>
        </p:nvCxnSpPr>
        <p:spPr>
          <a:xfrm>
            <a:off x="1907704" y="3933056"/>
            <a:ext cx="57606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9" name="תמונה 8"/>
          <p:cNvPicPr>
            <a:picLocks noChangeAspect="1"/>
          </p:cNvPicPr>
          <p:nvPr/>
        </p:nvPicPr>
        <p:blipFill rotWithShape="1">
          <a:blip r:embed="rId3">
            <a:extLst>
              <a:ext uri="{28A0092B-C50C-407E-A947-70E740481C1C}">
                <a14:useLocalDpi xmlns:a14="http://schemas.microsoft.com/office/drawing/2010/main" val="0"/>
              </a:ext>
            </a:extLst>
          </a:blip>
          <a:srcRect l="9359" t="9372" r="56610" b="2717"/>
          <a:stretch/>
        </p:blipFill>
        <p:spPr>
          <a:xfrm>
            <a:off x="2560525" y="1340768"/>
            <a:ext cx="2032476" cy="42113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1187624" y="6381328"/>
            <a:ext cx="7056784" cy="36933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he-IL" dirty="0" smtClean="0"/>
              <a:t>"הקשר הרב דורי"- ביה"ס הדר השרון 2020.   החונך: רון ניב, החניכה: נילי ניב</a:t>
            </a:r>
            <a:endParaRPr lang="he-IL" dirty="0"/>
          </a:p>
        </p:txBody>
      </p:sp>
    </p:spTree>
    <p:extLst>
      <p:ext uri="{BB962C8B-B14F-4D97-AF65-F5344CB8AC3E}">
        <p14:creationId xmlns:p14="http://schemas.microsoft.com/office/powerpoint/2010/main" val="2010735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 presetClass="entr" presetSubtype="4"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ppt_x"/>
                                          </p:val>
                                        </p:tav>
                                        <p:tav tm="100000">
                                          <p:val>
                                            <p:strVal val="#ppt_x"/>
                                          </p:val>
                                        </p:tav>
                                      </p:tavLst>
                                    </p:anim>
                                    <p:anim calcmode="lin" valueType="num">
                                      <p:cBhvr additive="base">
                                        <p:cTn id="30" dur="1000" fill="hold"/>
                                        <p:tgtEl>
                                          <p:spTgt spid="9"/>
                                        </p:tgtEl>
                                        <p:attrNameLst>
                                          <p:attrName>ppt_y</p:attrName>
                                        </p:attrNameLst>
                                      </p:cBhvr>
                                      <p:tavLst>
                                        <p:tav tm="0">
                                          <p:val>
                                            <p:strVal val="1+#ppt_h/2"/>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1000" fill="hold"/>
                                        <p:tgtEl>
                                          <p:spTgt spid="3"/>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16" presetClass="entr" presetSubtype="21"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barn(inVertical)">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14"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755576" y="-243408"/>
            <a:ext cx="7886700" cy="1325562"/>
          </a:xfrm>
        </p:spPr>
        <p:txBody>
          <a:bodyPr>
            <a:normAutofit/>
          </a:bodyPr>
          <a:lstStyle/>
          <a:p>
            <a:pPr algn="ctr"/>
            <a:r>
              <a:rPr lang="he-IL" sz="4100" b="1" u="sng" dirty="0" smtClean="0"/>
              <a:t>הבאר</a:t>
            </a:r>
            <a:endParaRPr lang="he-IL" sz="4100" b="1" u="sng" dirty="0"/>
          </a:p>
        </p:txBody>
      </p:sp>
      <p:sp>
        <p:nvSpPr>
          <p:cNvPr id="5" name="TextBox 4"/>
          <p:cNvSpPr txBox="1"/>
          <p:nvPr/>
        </p:nvSpPr>
        <p:spPr>
          <a:xfrm>
            <a:off x="179512" y="980728"/>
            <a:ext cx="8064896" cy="3046988"/>
          </a:xfrm>
          <a:prstGeom prst="rect">
            <a:avLst/>
          </a:prstGeom>
          <a:noFill/>
        </p:spPr>
        <p:txBody>
          <a:bodyPr wrap="square" rtlCol="1">
            <a:spAutoFit/>
          </a:bodyPr>
          <a:lstStyle/>
          <a:p>
            <a:pPr algn="r"/>
            <a:r>
              <a:rPr lang="he-IL" sz="2400" dirty="0" smtClean="0"/>
              <a:t>מאחורי בית הכנסת הגדול בעיירה, הייתה באר, ממנה שאבו אנשי העיירה מים לצרכיהם.</a:t>
            </a:r>
          </a:p>
          <a:p>
            <a:pPr algn="r"/>
            <a:r>
              <a:rPr lang="he-IL" sz="2400" dirty="0" smtClean="0"/>
              <a:t>הפעלת הבאר התבצעה על ידי הרצת הגלגל למטה, והדלי הכיל כ-20 ליטר מים.</a:t>
            </a:r>
            <a:r>
              <a:rPr lang="he-IL" sz="2400" dirty="0"/>
              <a:t> </a:t>
            </a:r>
          </a:p>
          <a:p>
            <a:pPr algn="r"/>
            <a:r>
              <a:rPr lang="he-IL" sz="2400" dirty="0" smtClean="0"/>
              <a:t>באגף אחד של הבית עמדה חבית עץ, ואחד מבני המשפחה שפך את המים לתוכם. בעיירה היה סבל - מים,שנשא על שכמו מוט עץ מיוחד, ושני דליים ירדו ממנו.</a:t>
            </a:r>
          </a:p>
          <a:p>
            <a:pPr algn="r"/>
            <a:r>
              <a:rPr lang="he-IL" sz="2400" dirty="0" smtClean="0"/>
              <a:t>כך סיפק מים לאנשי העיירה.</a:t>
            </a:r>
          </a:p>
        </p:txBody>
      </p:sp>
      <p:pic>
        <p:nvPicPr>
          <p:cNvPr id="2" name="תמונה 1"/>
          <p:cNvPicPr>
            <a:picLocks noChangeAspect="1"/>
          </p:cNvPicPr>
          <p:nvPr/>
        </p:nvPicPr>
        <p:blipFill rotWithShape="1">
          <a:blip r:embed="rId2" cstate="print">
            <a:extLst>
              <a:ext uri="{28A0092B-C50C-407E-A947-70E740481C1C}">
                <a14:useLocalDpi xmlns:a14="http://schemas.microsoft.com/office/drawing/2010/main" val="0"/>
              </a:ext>
            </a:extLst>
          </a:blip>
          <a:srcRect l="13798" t="4796" r="12644" b="3702"/>
          <a:stretch/>
        </p:blipFill>
        <p:spPr>
          <a:xfrm>
            <a:off x="5076056" y="4149080"/>
            <a:ext cx="3528392" cy="2458847"/>
          </a:xfrm>
          <a:prstGeom prst="rect">
            <a:avLst/>
          </a:prstGeom>
        </p:spPr>
      </p:pic>
      <p:pic>
        <p:nvPicPr>
          <p:cNvPr id="6" name="תמונה 5"/>
          <p:cNvPicPr>
            <a:picLocks noChangeAspect="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l="24712" r="33206" b="9618"/>
          <a:stretch/>
        </p:blipFill>
        <p:spPr>
          <a:xfrm>
            <a:off x="1403648" y="4077072"/>
            <a:ext cx="1848464" cy="2540654"/>
          </a:xfrm>
          <a:prstGeom prst="rect">
            <a:avLst/>
          </a:prstGeom>
        </p:spPr>
      </p:pic>
      <p:sp>
        <p:nvSpPr>
          <p:cNvPr id="8" name="TextBox 7"/>
          <p:cNvSpPr txBox="1"/>
          <p:nvPr/>
        </p:nvSpPr>
        <p:spPr>
          <a:xfrm>
            <a:off x="3419873" y="5013176"/>
            <a:ext cx="1165428" cy="707886"/>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r"/>
            <a:r>
              <a:rPr lang="he-IL" sz="2000" dirty="0" smtClean="0">
                <a:solidFill>
                  <a:schemeClr val="tx1"/>
                </a:solidFill>
              </a:rPr>
              <a:t>אני - ליד הבאר</a:t>
            </a:r>
            <a:endParaRPr lang="he-IL" sz="2000" dirty="0">
              <a:solidFill>
                <a:schemeClr val="tx1"/>
              </a:solidFill>
            </a:endParaRPr>
          </a:p>
        </p:txBody>
      </p:sp>
      <p:cxnSp>
        <p:nvCxnSpPr>
          <p:cNvPr id="11" name="מחבר חץ ישר 10"/>
          <p:cNvCxnSpPr/>
          <p:nvPr/>
        </p:nvCxnSpPr>
        <p:spPr>
          <a:xfrm>
            <a:off x="4716016" y="5373216"/>
            <a:ext cx="648072" cy="5760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55598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par>
                          <p:cTn id="14" fill="hold">
                            <p:stCondLst>
                              <p:cond delay="1500"/>
                            </p:stCondLst>
                            <p:childTnLst>
                              <p:par>
                                <p:cTn id="15" presetID="6" presetClass="entr" presetSubtype="16" fill="hold" nodeType="afterEffect">
                                  <p:stCondLst>
                                    <p:cond delay="750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par>
                          <p:cTn id="18" fill="hold">
                            <p:stCondLst>
                              <p:cond delay="11000"/>
                            </p:stCondLst>
                            <p:childTnLst>
                              <p:par>
                                <p:cTn id="19" presetID="6" presetClass="entr" presetSubtype="16"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par>
                          <p:cTn id="22" fill="hold">
                            <p:stCondLst>
                              <p:cond delay="13000"/>
                            </p:stCondLst>
                            <p:childTnLst>
                              <p:par>
                                <p:cTn id="23" presetID="16" presetClass="entr" presetSubtype="2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42"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pPr algn="ctr"/>
            <a:r>
              <a:rPr lang="he-IL" sz="4100" b="1" u="sng" dirty="0" smtClean="0"/>
              <a:t>מראה העיירה: אז והיום</a:t>
            </a:r>
            <a:endParaRPr lang="he-IL" sz="4100" b="1" u="sng" dirty="0"/>
          </a:p>
        </p:txBody>
      </p:sp>
      <p:pic>
        <p:nvPicPr>
          <p:cNvPr id="7" name="מציין מיקום תוכן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12160" y="3212976"/>
            <a:ext cx="2736304" cy="1833067"/>
          </a:xfrm>
        </p:spPr>
      </p:pic>
      <p:pic>
        <p:nvPicPr>
          <p:cNvPr id="5" name="תמונה 4"/>
          <p:cNvPicPr>
            <a:picLocks noChangeAspect="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t="30013" r="40831"/>
          <a:stretch/>
        </p:blipFill>
        <p:spPr>
          <a:xfrm>
            <a:off x="107504" y="3429000"/>
            <a:ext cx="2300748" cy="1682151"/>
          </a:xfrm>
          <a:prstGeom prst="rect">
            <a:avLst/>
          </a:prstGeom>
        </p:spPr>
      </p:pic>
      <p:pic>
        <p:nvPicPr>
          <p:cNvPr id="6" name="תמונה 5"/>
          <p:cNvPicPr>
            <a:picLocks noChangeAspect="1"/>
          </p:cNvPicPr>
          <p:nvPr/>
        </p:nvPicPr>
        <p:blipFill rotWithShape="1">
          <a:blip r:embed="rId4" cstate="print">
            <a:extLst>
              <a:ext uri="{28A0092B-C50C-407E-A947-70E740481C1C}">
                <a14:useLocalDpi xmlns:a14="http://schemas.microsoft.com/office/drawing/2010/main" val="0"/>
              </a:ext>
            </a:extLst>
          </a:blip>
          <a:srcRect l="12502" t="6358" r="16300" b="12701"/>
          <a:stretch/>
        </p:blipFill>
        <p:spPr>
          <a:xfrm>
            <a:off x="107504" y="5085184"/>
            <a:ext cx="2232248" cy="1427423"/>
          </a:xfrm>
          <a:prstGeom prst="rect">
            <a:avLst/>
          </a:prstGeom>
        </p:spPr>
      </p:pic>
      <p:sp>
        <p:nvSpPr>
          <p:cNvPr id="8" name="TextBox 7"/>
          <p:cNvSpPr txBox="1"/>
          <p:nvPr/>
        </p:nvSpPr>
        <p:spPr>
          <a:xfrm>
            <a:off x="22198" y="2996952"/>
            <a:ext cx="2232248" cy="400110"/>
          </a:xfrm>
          <a:prstGeom prst="rect">
            <a:avLst/>
          </a:prstGeom>
          <a:noFill/>
        </p:spPr>
        <p:txBody>
          <a:bodyPr wrap="square" rtlCol="1">
            <a:spAutoFit/>
          </a:bodyPr>
          <a:lstStyle/>
          <a:p>
            <a:pPr algn="ctr"/>
            <a:r>
              <a:rPr lang="he-IL" b="1" dirty="0" smtClean="0">
                <a:solidFill>
                  <a:srgbClr val="2D25CB"/>
                </a:solidFill>
              </a:rPr>
              <a:t> </a:t>
            </a:r>
            <a:r>
              <a:rPr lang="he-IL" sz="2000" b="1" dirty="0" smtClean="0"/>
              <a:t>כיכר השוק</a:t>
            </a:r>
            <a:endParaRPr lang="he-IL" sz="2000" b="1" dirty="0"/>
          </a:p>
        </p:txBody>
      </p:sp>
      <p:pic>
        <p:nvPicPr>
          <p:cNvPr id="9" name="תמונה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4128" y="5044945"/>
            <a:ext cx="3272363" cy="1840705"/>
          </a:xfrm>
          <a:prstGeom prst="rect">
            <a:avLst/>
          </a:prstGeom>
        </p:spPr>
      </p:pic>
      <p:sp>
        <p:nvSpPr>
          <p:cNvPr id="10" name="TextBox 9"/>
          <p:cNvSpPr txBox="1"/>
          <p:nvPr/>
        </p:nvSpPr>
        <p:spPr>
          <a:xfrm>
            <a:off x="6660232" y="2852936"/>
            <a:ext cx="1584176" cy="400110"/>
          </a:xfrm>
          <a:prstGeom prst="rect">
            <a:avLst/>
          </a:prstGeom>
          <a:noFill/>
        </p:spPr>
        <p:txBody>
          <a:bodyPr wrap="square" rtlCol="1">
            <a:spAutoFit/>
          </a:bodyPr>
          <a:lstStyle/>
          <a:p>
            <a:r>
              <a:rPr lang="he-IL" sz="2000" b="1" dirty="0" smtClean="0"/>
              <a:t>בניין העיירה</a:t>
            </a:r>
            <a:endParaRPr lang="he-IL" sz="2000" b="1" dirty="0"/>
          </a:p>
        </p:txBody>
      </p:sp>
      <p:sp>
        <p:nvSpPr>
          <p:cNvPr id="11" name="TextBox 10"/>
          <p:cNvSpPr txBox="1"/>
          <p:nvPr/>
        </p:nvSpPr>
        <p:spPr>
          <a:xfrm>
            <a:off x="251520" y="1772816"/>
            <a:ext cx="1728192" cy="1323439"/>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he-IL" sz="2000" dirty="0" smtClean="0">
                <a:solidFill>
                  <a:schemeClr val="tx1"/>
                </a:solidFill>
              </a:rPr>
              <a:t>השוק, היה המרכז המסחרי הסואן של היהודים</a:t>
            </a:r>
            <a:r>
              <a:rPr lang="he-IL" sz="2000" dirty="0">
                <a:solidFill>
                  <a:schemeClr val="tx1"/>
                </a:solidFill>
              </a:rPr>
              <a:t>.</a:t>
            </a:r>
          </a:p>
        </p:txBody>
      </p:sp>
      <p:sp>
        <p:nvSpPr>
          <p:cNvPr id="12" name="TextBox 11"/>
          <p:cNvSpPr txBox="1"/>
          <p:nvPr/>
        </p:nvSpPr>
        <p:spPr>
          <a:xfrm>
            <a:off x="6372200" y="2348880"/>
            <a:ext cx="1872208" cy="400110"/>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he-IL" sz="2000" dirty="0" err="1" smtClean="0">
                <a:solidFill>
                  <a:schemeClr val="tx1"/>
                </a:solidFill>
              </a:rPr>
              <a:t>ה"ראטוש</a:t>
            </a:r>
            <a:r>
              <a:rPr lang="he-IL" sz="2000" dirty="0" smtClean="0">
                <a:solidFill>
                  <a:schemeClr val="tx1"/>
                </a:solidFill>
              </a:rPr>
              <a:t>":</a:t>
            </a:r>
            <a:endParaRPr lang="he-IL" sz="2000" dirty="0">
              <a:solidFill>
                <a:schemeClr val="tx1"/>
              </a:solidFill>
            </a:endParaRPr>
          </a:p>
        </p:txBody>
      </p:sp>
      <p:sp>
        <p:nvSpPr>
          <p:cNvPr id="13" name="TextBox 12"/>
          <p:cNvSpPr txBox="1"/>
          <p:nvPr/>
        </p:nvSpPr>
        <p:spPr>
          <a:xfrm>
            <a:off x="2843808" y="2564904"/>
            <a:ext cx="2376264" cy="286232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r"/>
            <a:r>
              <a:rPr lang="he-IL" sz="2000" dirty="0" smtClean="0">
                <a:solidFill>
                  <a:schemeClr val="tx1"/>
                </a:solidFill>
              </a:rPr>
              <a:t>ביקרתי במשרדי העיריה, במגמה לאתר מסמכים, או פרטים מזהים נוספים, אודות אמי ומשפחתה, אך נאמר לי, כי אוכל, אולי, למצוא מידע אפשרי, אודות המשפחה, בארכיון בוורשה...</a:t>
            </a:r>
            <a:endParaRPr lang="he-IL" sz="2000" dirty="0">
              <a:solidFill>
                <a:schemeClr val="tx1"/>
              </a:solidFill>
            </a:endParaRPr>
          </a:p>
        </p:txBody>
      </p:sp>
    </p:spTree>
    <p:extLst>
      <p:ext uri="{BB962C8B-B14F-4D97-AF65-F5344CB8AC3E}">
        <p14:creationId xmlns:p14="http://schemas.microsoft.com/office/powerpoint/2010/main" val="1996083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6" presetClass="entr" presetSubtype="21"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par>
                          <p:cTn id="26" fill="hold">
                            <p:stCondLst>
                              <p:cond delay="3500"/>
                            </p:stCondLst>
                            <p:childTnLst>
                              <p:par>
                                <p:cTn id="27" presetID="16" presetClass="entr" presetSubtype="21"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par>
                          <p:cTn id="30" fill="hold">
                            <p:stCondLst>
                              <p:cond delay="4000"/>
                            </p:stCondLst>
                            <p:childTnLst>
                              <p:par>
                                <p:cTn id="31" presetID="21" presetClass="entr" presetSubtype="1"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heel(1)">
                                      <p:cBhvr>
                                        <p:cTn id="33" dur="2000"/>
                                        <p:tgtEl>
                                          <p:spTgt spid="13"/>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42"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8000"/>
                            </p:stCondLst>
                            <p:childTnLst>
                              <p:par>
                                <p:cTn id="47" presetID="16" presetClass="entr" presetSubtype="21"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barn(inVertical)">
                                      <p:cBhvr>
                                        <p:cTn id="49" dur="500"/>
                                        <p:tgtEl>
                                          <p:spTgt spid="5"/>
                                        </p:tgtEl>
                                      </p:cBhvr>
                                    </p:animEffect>
                                  </p:childTnLst>
                                </p:cTn>
                              </p:par>
                              <p:par>
                                <p:cTn id="50" presetID="16" presetClass="entr" presetSubtype="21"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arn(inVertical)">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539552" y="9271"/>
            <a:ext cx="7886700" cy="1325562"/>
          </a:xfrm>
        </p:spPr>
        <p:txBody>
          <a:bodyPr>
            <a:normAutofit/>
          </a:bodyPr>
          <a:lstStyle/>
          <a:p>
            <a:pPr algn="ctr"/>
            <a:r>
              <a:rPr lang="he-IL" sz="4100" b="1" u="sng" dirty="0" smtClean="0"/>
              <a:t>מצב היהודים</a:t>
            </a:r>
            <a:endParaRPr lang="he-IL" sz="4100" b="1" u="sng" dirty="0"/>
          </a:p>
        </p:txBody>
      </p:sp>
      <p:sp>
        <p:nvSpPr>
          <p:cNvPr id="2" name="מציין מיקום תוכן 1"/>
          <p:cNvSpPr>
            <a:spLocks noGrp="1"/>
          </p:cNvSpPr>
          <p:nvPr>
            <p:ph idx="1"/>
          </p:nvPr>
        </p:nvSpPr>
        <p:spPr>
          <a:xfrm>
            <a:off x="867833" y="1196752"/>
            <a:ext cx="7408333" cy="1257589"/>
          </a:xfrm>
        </p:spPr>
        <p:txBody>
          <a:bodyPr>
            <a:normAutofit/>
          </a:bodyPr>
          <a:lstStyle/>
          <a:p>
            <a:pPr marL="0" indent="0">
              <a:buNone/>
            </a:pPr>
            <a:r>
              <a:rPr lang="he-IL" sz="2400" dirty="0" smtClean="0"/>
              <a:t>בשנות ה-30 לפני פרוץ מלחמת העולם השנייה, חל שינוי לרעה ביחסם של הפולנים ליהודים. האנטישמיות גברה, ובאה לידי ביטוי בפוגרומים, במקומות שונים בפולין. </a:t>
            </a:r>
            <a:endParaRPr lang="he-IL" sz="2400" dirty="0"/>
          </a:p>
        </p:txBody>
      </p:sp>
      <p:pic>
        <p:nvPicPr>
          <p:cNvPr id="4" name="תמונה 3"/>
          <p:cNvPicPr>
            <a:picLocks noChangeAspect="1"/>
          </p:cNvPicPr>
          <p:nvPr/>
        </p:nvPicPr>
        <p:blipFill rotWithShape="1">
          <a:blip r:embed="rId2">
            <a:extLst>
              <a:ext uri="{28A0092B-C50C-407E-A947-70E740481C1C}">
                <a14:useLocalDpi xmlns:a14="http://schemas.microsoft.com/office/drawing/2010/main" val="0"/>
              </a:ext>
            </a:extLst>
          </a:blip>
          <a:srcRect t="13527" r="13128" b="19320"/>
          <a:stretch/>
        </p:blipFill>
        <p:spPr>
          <a:xfrm>
            <a:off x="3995936" y="2564904"/>
            <a:ext cx="2751604" cy="413764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804248" y="3789040"/>
            <a:ext cx="2232248" cy="1015663"/>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r"/>
            <a:r>
              <a:rPr lang="he-IL" sz="2000" dirty="0" smtClean="0">
                <a:solidFill>
                  <a:schemeClr val="tx1"/>
                </a:solidFill>
              </a:rPr>
              <a:t>עלונים אנטי- יהודיים</a:t>
            </a:r>
          </a:p>
          <a:p>
            <a:pPr algn="r"/>
            <a:r>
              <a:rPr lang="he-IL" sz="2000" dirty="0" smtClean="0">
                <a:solidFill>
                  <a:schemeClr val="tx1"/>
                </a:solidFill>
              </a:rPr>
              <a:t>שחולקו לפני חנויות יהודיות, בשנת 1938</a:t>
            </a:r>
            <a:endParaRPr lang="he-IL" sz="2000" dirty="0">
              <a:solidFill>
                <a:schemeClr val="tx1"/>
              </a:solidFill>
            </a:endParaRPr>
          </a:p>
        </p:txBody>
      </p:sp>
      <p:pic>
        <p:nvPicPr>
          <p:cNvPr id="6" name="תמונה 5"/>
          <p:cNvPicPr>
            <a:picLocks noChangeAspect="1"/>
          </p:cNvPicPr>
          <p:nvPr/>
        </p:nvPicPr>
        <p:blipFill rotWithShape="1">
          <a:blip r:embed="rId3" cstate="print">
            <a:extLst>
              <a:ext uri="{28A0092B-C50C-407E-A947-70E740481C1C}">
                <a14:useLocalDpi xmlns:a14="http://schemas.microsoft.com/office/drawing/2010/main" val="0"/>
              </a:ext>
            </a:extLst>
          </a:blip>
          <a:srcRect l="10874" t="8158" r="8580" b="3609"/>
          <a:stretch/>
        </p:blipFill>
        <p:spPr>
          <a:xfrm>
            <a:off x="4996" y="4293096"/>
            <a:ext cx="3927212" cy="2419937"/>
          </a:xfrm>
          <a:prstGeom prst="rect">
            <a:avLst/>
          </a:prstGeom>
        </p:spPr>
      </p:pic>
      <p:sp>
        <p:nvSpPr>
          <p:cNvPr id="7" name="TextBox 6"/>
          <p:cNvSpPr txBox="1"/>
          <p:nvPr/>
        </p:nvSpPr>
        <p:spPr>
          <a:xfrm>
            <a:off x="755576" y="2780928"/>
            <a:ext cx="2736304" cy="1323439"/>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r"/>
            <a:r>
              <a:rPr lang="he-IL" sz="2000" dirty="0" smtClean="0">
                <a:solidFill>
                  <a:schemeClr val="tx1"/>
                </a:solidFill>
              </a:rPr>
              <a:t>תושב ירוסלב, תעד בספר (ירוסלב) את אשר ארע בשנים שקדמו למלחמת העולם השנייה</a:t>
            </a:r>
            <a:endParaRPr lang="he-IL" sz="2000" dirty="0">
              <a:solidFill>
                <a:schemeClr val="tx1"/>
              </a:solidFill>
            </a:endParaRPr>
          </a:p>
        </p:txBody>
      </p:sp>
      <p:sp>
        <p:nvSpPr>
          <p:cNvPr id="8" name="אליפסה 7"/>
          <p:cNvSpPr/>
          <p:nvPr/>
        </p:nvSpPr>
        <p:spPr>
          <a:xfrm>
            <a:off x="0" y="6165304"/>
            <a:ext cx="4060136" cy="576064"/>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3108927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500"/>
                                        <p:tgtEl>
                                          <p:spTgt spid="2">
                                            <p:txEl>
                                              <p:pRg st="0" end="0"/>
                                            </p:txEl>
                                          </p:spTgt>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nodeType="afterEffect">
                                  <p:stCondLst>
                                    <p:cond delay="25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par>
                          <p:cTn id="21" fill="hold">
                            <p:stCondLst>
                              <p:cond delay="2250"/>
                            </p:stCondLst>
                            <p:childTnLst>
                              <p:par>
                                <p:cTn id="22" presetID="2" presetClass="entr" presetSubtype="4" fill="hold" grpId="0" nodeType="afterEffect">
                                  <p:stCondLst>
                                    <p:cond delay="600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par>
                          <p:cTn id="26" fill="hold">
                            <p:stCondLst>
                              <p:cond delay="8750"/>
                            </p:stCondLst>
                            <p:childTnLst>
                              <p:par>
                                <p:cTn id="27" presetID="22" presetClass="entr" presetSubtype="4" fill="hold" nodeType="afterEffect">
                                  <p:stCondLst>
                                    <p:cond delay="25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par>
                          <p:cTn id="30" fill="hold">
                            <p:stCondLst>
                              <p:cond delay="9500"/>
                            </p:stCondLst>
                            <p:childTnLst>
                              <p:par>
                                <p:cTn id="31" presetID="21" presetClass="entr" presetSubtype="1"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heel(1)">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P spid="5"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628650" y="-459432"/>
            <a:ext cx="7886700" cy="1325562"/>
          </a:xfrm>
        </p:spPr>
        <p:txBody>
          <a:bodyPr>
            <a:normAutofit/>
          </a:bodyPr>
          <a:lstStyle/>
          <a:p>
            <a:pPr algn="ctr"/>
            <a:r>
              <a:rPr lang="he-IL" sz="4100" b="1" u="sng" dirty="0" smtClean="0"/>
              <a:t>זכרון</a:t>
            </a:r>
            <a:endParaRPr lang="he-IL" sz="4100" b="1" u="sng" dirty="0"/>
          </a:p>
        </p:txBody>
      </p:sp>
      <p:sp>
        <p:nvSpPr>
          <p:cNvPr id="2" name="מציין מיקום תוכן 1"/>
          <p:cNvSpPr>
            <a:spLocks noGrp="1"/>
          </p:cNvSpPr>
          <p:nvPr>
            <p:ph idx="1"/>
          </p:nvPr>
        </p:nvSpPr>
        <p:spPr>
          <a:xfrm>
            <a:off x="611560" y="548680"/>
            <a:ext cx="7452816" cy="3450696"/>
          </a:xfrm>
        </p:spPr>
        <p:txBody>
          <a:bodyPr>
            <a:normAutofit/>
          </a:bodyPr>
          <a:lstStyle/>
          <a:p>
            <a:pPr marL="0" indent="0">
              <a:buNone/>
            </a:pPr>
            <a:r>
              <a:rPr lang="he-IL" sz="2400" dirty="0" smtClean="0"/>
              <a:t>אנשי ירוסלב, אשר תעדו את קורותיהם בספר "ירוסלב" (תורגם לעברית) כתבו:</a:t>
            </a:r>
          </a:p>
          <a:p>
            <a:pPr marL="0" indent="0">
              <a:buNone/>
            </a:pPr>
            <a:r>
              <a:rPr lang="he-IL" sz="2400" dirty="0"/>
              <a:t>"מר היה גורלם של יהודי ירוסלב בשנות המלחמה 1939-1945</a:t>
            </a:r>
          </a:p>
          <a:p>
            <a:pPr marL="0" indent="0">
              <a:buNone/>
            </a:pPr>
            <a:r>
              <a:rPr lang="he-IL" sz="2400" dirty="0" smtClean="0"/>
              <a:t>רוב יהודי העיר נרצחו ע"י המרצחים הנאצים. שואת יהודי ירוסלב, היא פרשיה מיוחדת במינה, וטעונה מחקר מקיף ויסודי"...</a:t>
            </a:r>
          </a:p>
        </p:txBody>
      </p:sp>
      <p:pic>
        <p:nvPicPr>
          <p:cNvPr id="4" name="תמונה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708920"/>
            <a:ext cx="2625756" cy="3501008"/>
          </a:xfrm>
          <a:prstGeom prst="rect">
            <a:avLst/>
          </a:prstGeom>
        </p:spPr>
      </p:pic>
      <p:pic>
        <p:nvPicPr>
          <p:cNvPr id="5" name="תמונה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852936"/>
            <a:ext cx="3491678" cy="2257825"/>
          </a:xfrm>
          <a:prstGeom prst="rect">
            <a:avLst/>
          </a:prstGeom>
        </p:spPr>
      </p:pic>
      <p:pic>
        <p:nvPicPr>
          <p:cNvPr id="6" name="תמונה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200" y="2852936"/>
            <a:ext cx="2771800" cy="1897578"/>
          </a:xfrm>
          <a:prstGeom prst="rect">
            <a:avLst/>
          </a:prstGeom>
        </p:spPr>
      </p:pic>
      <p:sp>
        <p:nvSpPr>
          <p:cNvPr id="7" name="TextBox 6"/>
          <p:cNvSpPr txBox="1"/>
          <p:nvPr/>
        </p:nvSpPr>
        <p:spPr>
          <a:xfrm>
            <a:off x="827584" y="6211669"/>
            <a:ext cx="6264696" cy="646331"/>
          </a:xfrm>
          <a:prstGeom prst="rect">
            <a:avLst/>
          </a:prstGeom>
          <a:noFill/>
        </p:spPr>
        <p:txBody>
          <a:bodyPr wrap="square" rtlCol="1">
            <a:spAutoFit/>
          </a:bodyPr>
          <a:lstStyle/>
          <a:p>
            <a:pPr algn="ctr"/>
            <a:r>
              <a:rPr lang="he-IL" sz="3600" b="1" dirty="0" smtClean="0"/>
              <a:t>ברוך</a:t>
            </a:r>
            <a:r>
              <a:rPr lang="he-IL" sz="3600" b="1" dirty="0" smtClean="0"/>
              <a:t>!</a:t>
            </a:r>
            <a:endParaRPr lang="he-IL" sz="3600" b="1" dirty="0"/>
          </a:p>
        </p:txBody>
      </p:sp>
      <p:sp>
        <p:nvSpPr>
          <p:cNvPr id="8" name="TextBox 7"/>
          <p:cNvSpPr txBox="1"/>
          <p:nvPr/>
        </p:nvSpPr>
        <p:spPr>
          <a:xfrm>
            <a:off x="2051720" y="6211669"/>
            <a:ext cx="6264696" cy="646331"/>
          </a:xfrm>
          <a:prstGeom prst="rect">
            <a:avLst/>
          </a:prstGeom>
          <a:noFill/>
        </p:spPr>
        <p:txBody>
          <a:bodyPr wrap="square" rtlCol="1">
            <a:spAutoFit/>
          </a:bodyPr>
          <a:lstStyle/>
          <a:p>
            <a:pPr algn="ctr"/>
            <a:r>
              <a:rPr lang="he-IL" sz="3600" b="1" dirty="0" smtClean="0"/>
              <a:t>זכרם</a:t>
            </a:r>
            <a:endParaRPr lang="he-IL" sz="3600" b="1" dirty="0"/>
          </a:p>
        </p:txBody>
      </p:sp>
      <p:sp>
        <p:nvSpPr>
          <p:cNvPr id="9" name="TextBox 8"/>
          <p:cNvSpPr txBox="1"/>
          <p:nvPr/>
        </p:nvSpPr>
        <p:spPr>
          <a:xfrm>
            <a:off x="3059832" y="6211669"/>
            <a:ext cx="6264696" cy="646331"/>
          </a:xfrm>
          <a:prstGeom prst="rect">
            <a:avLst/>
          </a:prstGeom>
          <a:noFill/>
        </p:spPr>
        <p:txBody>
          <a:bodyPr wrap="square" rtlCol="1">
            <a:spAutoFit/>
          </a:bodyPr>
          <a:lstStyle/>
          <a:p>
            <a:pPr algn="ctr"/>
            <a:r>
              <a:rPr lang="he-IL" sz="3600" b="1" dirty="0" smtClean="0"/>
              <a:t>יהי</a:t>
            </a:r>
            <a:endParaRPr lang="he-IL" sz="3600" b="1" dirty="0"/>
          </a:p>
        </p:txBody>
      </p:sp>
    </p:spTree>
    <p:extLst>
      <p:ext uri="{BB962C8B-B14F-4D97-AF65-F5344CB8AC3E}">
        <p14:creationId xmlns:p14="http://schemas.microsoft.com/office/powerpoint/2010/main" val="3852096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 presetClass="entr" presetSubtype="4"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par>
                          <p:cTn id="49" fill="hold">
                            <p:stCondLst>
                              <p:cond delay="5500"/>
                            </p:stCondLst>
                            <p:childTnLst>
                              <p:par>
                                <p:cTn id="50" presetID="2" presetClass="entr" presetSubtype="4"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ppt_x"/>
                                          </p:val>
                                        </p:tav>
                                        <p:tav tm="100000">
                                          <p:val>
                                            <p:strVal val="#ppt_x"/>
                                          </p:val>
                                        </p:tav>
                                      </p:tavLst>
                                    </p:anim>
                                    <p:anim calcmode="lin" valueType="num">
                                      <p:cBhvr additive="base">
                                        <p:cTn id="53" dur="500" fill="hold"/>
                                        <p:tgtEl>
                                          <p:spTgt spid="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4100" b="1" u="sng" dirty="0" smtClean="0"/>
              <a:t>משוב</a:t>
            </a:r>
            <a:endParaRPr lang="he-IL" sz="4100" b="1" u="sng" dirty="0"/>
          </a:p>
        </p:txBody>
      </p:sp>
      <p:sp>
        <p:nvSpPr>
          <p:cNvPr id="3" name="מציין מיקום תוכן 2"/>
          <p:cNvSpPr>
            <a:spLocks noGrp="1"/>
          </p:cNvSpPr>
          <p:nvPr>
            <p:ph idx="1"/>
          </p:nvPr>
        </p:nvSpPr>
        <p:spPr>
          <a:xfrm>
            <a:off x="755576" y="764704"/>
            <a:ext cx="7886700" cy="4351337"/>
          </a:xfrm>
        </p:spPr>
        <p:txBody>
          <a:bodyPr>
            <a:normAutofit fontScale="25000" lnSpcReduction="20000"/>
          </a:bodyPr>
          <a:lstStyle/>
          <a:p>
            <a:pPr marL="0" indent="0">
              <a:buNone/>
            </a:pPr>
            <a:r>
              <a:rPr lang="he-IL" sz="7200" b="1" u="sng" dirty="0" smtClean="0"/>
              <a:t>מתעד</a:t>
            </a:r>
          </a:p>
          <a:p>
            <a:pPr marL="0" indent="0">
              <a:buNone/>
            </a:pPr>
            <a:r>
              <a:rPr lang="he-IL" sz="7200" dirty="0" smtClean="0"/>
              <a:t>נהניתי מאד </a:t>
            </a:r>
            <a:r>
              <a:rPr lang="he-IL" sz="7200" dirty="0"/>
              <a:t>לעבוד עם </a:t>
            </a:r>
            <a:r>
              <a:rPr lang="he-IL" sz="7200" dirty="0" smtClean="0"/>
              <a:t>סבתא, </a:t>
            </a:r>
            <a:r>
              <a:rPr lang="he-IL" sz="7200" dirty="0"/>
              <a:t>וללמוד דברים חדשים על </a:t>
            </a:r>
            <a:r>
              <a:rPr lang="he-IL" sz="7200" dirty="0" smtClean="0"/>
              <a:t>אמה </a:t>
            </a:r>
            <a:r>
              <a:rPr lang="he-IL" sz="7200" dirty="0"/>
              <a:t>ועל משפחתה, ולהכין ביחד את המצגת. היה לי כיף ללמוד  עם </a:t>
            </a:r>
            <a:r>
              <a:rPr lang="he-IL" sz="7200" dirty="0" smtClean="0"/>
              <a:t>סבתא, </a:t>
            </a:r>
            <a:r>
              <a:rPr lang="he-IL" sz="7200" dirty="0"/>
              <a:t>ולחקור </a:t>
            </a:r>
            <a:r>
              <a:rPr lang="he-IL" sz="7200" dirty="0" smtClean="0"/>
              <a:t>אתה </a:t>
            </a:r>
            <a:r>
              <a:rPr lang="he-IL" sz="7200" dirty="0"/>
              <a:t>את סיפורה של </a:t>
            </a:r>
            <a:r>
              <a:rPr lang="he-IL" sz="7200" dirty="0" smtClean="0"/>
              <a:t>אמה</a:t>
            </a:r>
            <a:r>
              <a:rPr lang="he-IL" sz="7200" dirty="0"/>
              <a:t>.</a:t>
            </a:r>
          </a:p>
          <a:p>
            <a:pPr marL="0" indent="0">
              <a:buNone/>
            </a:pPr>
            <a:r>
              <a:rPr lang="he-IL" sz="7200" dirty="0"/>
              <a:t>אהבתי את הדרך שבה התנהל </a:t>
            </a:r>
            <a:r>
              <a:rPr lang="he-IL" sz="7200" dirty="0" smtClean="0"/>
              <a:t>בינינו </a:t>
            </a:r>
            <a:r>
              <a:rPr lang="he-IL" sz="7200" dirty="0" err="1" smtClean="0"/>
              <a:t>ההתיעצויות</a:t>
            </a:r>
            <a:r>
              <a:rPr lang="he-IL" sz="7200" dirty="0" smtClean="0"/>
              <a:t>, </a:t>
            </a:r>
            <a:r>
              <a:rPr lang="he-IL" sz="7200" dirty="0"/>
              <a:t>ובסוף </a:t>
            </a:r>
            <a:r>
              <a:rPr lang="he-IL" sz="7200" dirty="0" smtClean="0"/>
              <a:t>יצאה </a:t>
            </a:r>
            <a:r>
              <a:rPr lang="he-IL" sz="7200" dirty="0"/>
              <a:t>לנו מצגת ממש יפה </a:t>
            </a:r>
            <a:r>
              <a:rPr lang="he-IL" sz="7200" dirty="0" smtClean="0"/>
              <a:t>ומושקעת!</a:t>
            </a:r>
            <a:endParaRPr lang="he-IL" sz="7200" dirty="0"/>
          </a:p>
          <a:p>
            <a:pPr marL="0" indent="0">
              <a:buNone/>
            </a:pPr>
            <a:r>
              <a:rPr lang="he-IL" sz="7200" dirty="0"/>
              <a:t>אני חושב </a:t>
            </a:r>
            <a:r>
              <a:rPr lang="he-IL" sz="7200" dirty="0" smtClean="0"/>
              <a:t>שאחרי המפגשים, </a:t>
            </a:r>
            <a:r>
              <a:rPr lang="he-IL" sz="7200" dirty="0"/>
              <a:t>אני יכול להבין יותר על משפחתה </a:t>
            </a:r>
            <a:r>
              <a:rPr lang="he-IL" sz="7200" dirty="0" smtClean="0"/>
              <a:t>ואמה של סבתי.</a:t>
            </a:r>
          </a:p>
          <a:p>
            <a:pPr marL="0" indent="0">
              <a:buNone/>
            </a:pPr>
            <a:r>
              <a:rPr lang="he-IL" sz="7200" dirty="0" smtClean="0"/>
              <a:t> </a:t>
            </a:r>
            <a:r>
              <a:rPr lang="he-IL" sz="7200" dirty="0"/>
              <a:t>היה לי כיף "לחזור אחורה בזמן</a:t>
            </a:r>
            <a:r>
              <a:rPr lang="he-IL" sz="7200" dirty="0" smtClean="0"/>
              <a:t>", ולהבין, </a:t>
            </a:r>
            <a:r>
              <a:rPr lang="he-IL" sz="7200" dirty="0"/>
              <a:t>איך חיו אנשים </a:t>
            </a:r>
            <a:r>
              <a:rPr lang="he-IL" sz="7200" dirty="0" smtClean="0"/>
              <a:t>במאה הקודמת, </a:t>
            </a:r>
            <a:r>
              <a:rPr lang="he-IL" sz="7200" dirty="0"/>
              <a:t>בפשטות </a:t>
            </a:r>
            <a:r>
              <a:rPr lang="he-IL" sz="7200" dirty="0" smtClean="0"/>
              <a:t>ובצניעות, </a:t>
            </a:r>
            <a:r>
              <a:rPr lang="he-IL" sz="7200" dirty="0"/>
              <a:t>ועם זאת היו מאושרים</a:t>
            </a:r>
            <a:r>
              <a:rPr lang="he-IL" sz="7200" dirty="0" smtClean="0"/>
              <a:t>...</a:t>
            </a:r>
          </a:p>
          <a:p>
            <a:pPr marL="0" indent="0">
              <a:buNone/>
            </a:pPr>
            <a:endParaRPr lang="he-IL" sz="7200" dirty="0"/>
          </a:p>
          <a:p>
            <a:pPr marL="0" indent="0">
              <a:buNone/>
            </a:pPr>
            <a:r>
              <a:rPr lang="he-IL" sz="7200" b="1" u="sng" dirty="0" smtClean="0"/>
              <a:t>מספר</a:t>
            </a:r>
          </a:p>
          <a:p>
            <a:pPr marL="0" indent="0">
              <a:buNone/>
            </a:pPr>
            <a:r>
              <a:rPr lang="he-IL" sz="7200" dirty="0" smtClean="0"/>
              <a:t>המפגש השבועי עם רון, היה – ועודנו – בחזקת חוויה ייחודית עבורי!</a:t>
            </a:r>
          </a:p>
          <a:p>
            <a:pPr marL="0" indent="0">
              <a:buNone/>
            </a:pPr>
            <a:r>
              <a:rPr lang="he-IL" sz="7200" dirty="0" smtClean="0"/>
              <a:t>מדי שבוע, המתנתי למפגש המיוחל עם רון, "מצוידת" בחומר </a:t>
            </a:r>
            <a:r>
              <a:rPr lang="he-IL" sz="7200" dirty="0" err="1" smtClean="0"/>
              <a:t>תעודי</a:t>
            </a:r>
            <a:r>
              <a:rPr lang="he-IL" sz="7200" dirty="0" smtClean="0"/>
              <a:t>, הכולל תמונות, מסמכים, רעיונות חדשים, והרבה ציפייה, מהולה בשמחה, לקראת "עבודת הצוות" שלנו!</a:t>
            </a:r>
          </a:p>
          <a:p>
            <a:pPr marL="0" indent="0">
              <a:buNone/>
            </a:pPr>
            <a:r>
              <a:rPr lang="he-IL" sz="7200" dirty="0"/>
              <a:t> </a:t>
            </a:r>
            <a:r>
              <a:rPr lang="he-IL" sz="7200" dirty="0" smtClean="0"/>
              <a:t>רון היה שותף נפלא ופעיל במהלך בניית המצגת. הפרשי הגילאים בינינו, לא הורגשו כלל...</a:t>
            </a:r>
          </a:p>
          <a:p>
            <a:pPr marL="0" indent="0">
              <a:buNone/>
            </a:pPr>
            <a:r>
              <a:rPr lang="he-IL" sz="7200" dirty="0" smtClean="0"/>
              <a:t>דיברנו  "בגובה </a:t>
            </a:r>
            <a:r>
              <a:rPr lang="he-IL" sz="7200" dirty="0" err="1" smtClean="0"/>
              <a:t>העיינים</a:t>
            </a:r>
            <a:r>
              <a:rPr lang="he-IL" sz="7200" dirty="0" smtClean="0"/>
              <a:t>"... חלקנו חוויות... החלפנו רשמים. </a:t>
            </a:r>
            <a:endParaRPr lang="he-IL" sz="7200" dirty="0"/>
          </a:p>
          <a:p>
            <a:pPr marL="0" indent="0">
              <a:buNone/>
            </a:pPr>
            <a:r>
              <a:rPr lang="he-IL" sz="7200" dirty="0" smtClean="0"/>
              <a:t>רון גילה התעניינות רבה בנושא, שיתף פעולה, והוכיח בקיאות וידע רב בהיבט הטכני והטכנולוגי!</a:t>
            </a:r>
          </a:p>
          <a:p>
            <a:pPr marL="0" indent="0">
              <a:buNone/>
            </a:pPr>
            <a:r>
              <a:rPr lang="he-IL" sz="7200" dirty="0" smtClean="0"/>
              <a:t>עיצוב המצגת היה כולו פרי רעיונו של רון, והעצות הנבונות אשר הובילו ליצירת המצגת, "הולידו" מוצר מרגש עד מאד!</a:t>
            </a:r>
          </a:p>
          <a:p>
            <a:pPr marL="0" indent="0">
              <a:buNone/>
            </a:pPr>
            <a:r>
              <a:rPr lang="he-IL" sz="7200" dirty="0" smtClean="0"/>
              <a:t>אני מאושרת מהעובדה, שהמפגשים השבועיים הידקו מאד את הקשר בינינו באופן </a:t>
            </a:r>
          </a:p>
          <a:p>
            <a:pPr marL="0" indent="0">
              <a:buNone/>
            </a:pPr>
            <a:r>
              <a:rPr lang="he-IL" sz="7200" dirty="0" smtClean="0"/>
              <a:t>משמעותי, ואני רווית – נחת, ואוהבת מאד את הנכד המקסים שיש לי... </a:t>
            </a:r>
            <a:endParaRPr lang="he-IL" sz="7200" dirty="0"/>
          </a:p>
          <a:p>
            <a:pPr marL="0" indent="0">
              <a:buNone/>
            </a:pPr>
            <a:endParaRPr lang="he-IL" b="1" u="sng" dirty="0"/>
          </a:p>
        </p:txBody>
      </p:sp>
    </p:spTree>
    <p:extLst>
      <p:ext uri="{BB962C8B-B14F-4D97-AF65-F5344CB8AC3E}">
        <p14:creationId xmlns:p14="http://schemas.microsoft.com/office/powerpoint/2010/main" val="3104845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633845" y="365760"/>
            <a:ext cx="7886700" cy="903000"/>
          </a:xfrm>
        </p:spPr>
        <p:txBody>
          <a:bodyPr>
            <a:normAutofit fontScale="90000"/>
          </a:bodyPr>
          <a:lstStyle/>
          <a:p>
            <a:pPr algn="ctr"/>
            <a:r>
              <a:rPr lang="he-IL" sz="4100" b="1" u="sng" dirty="0" smtClean="0"/>
              <a:t>העיירה ירוסלב:</a:t>
            </a:r>
            <a:br>
              <a:rPr lang="he-IL" sz="4100" b="1" u="sng" dirty="0" smtClean="0"/>
            </a:br>
            <a:endParaRPr lang="he-IL" sz="3600" u="sng" dirty="0"/>
          </a:p>
        </p:txBody>
      </p:sp>
      <p:sp>
        <p:nvSpPr>
          <p:cNvPr id="2" name="מציין מיקום תוכן 1"/>
          <p:cNvSpPr>
            <a:spLocks noGrp="1"/>
          </p:cNvSpPr>
          <p:nvPr>
            <p:ph idx="1"/>
          </p:nvPr>
        </p:nvSpPr>
        <p:spPr>
          <a:xfrm>
            <a:off x="628650" y="1700808"/>
            <a:ext cx="7886700" cy="4351337"/>
          </a:xfrm>
        </p:spPr>
        <p:txBody>
          <a:bodyPr>
            <a:normAutofit/>
          </a:bodyPr>
          <a:lstStyle/>
          <a:p>
            <a:pPr marL="0" indent="0">
              <a:buNone/>
            </a:pPr>
            <a:r>
              <a:rPr lang="he-IL" sz="2400" dirty="0" smtClean="0"/>
              <a:t>העיירה ירוסלב, היא אחת העיירות העתיקות בפולין, בעלת היסטוריה של למעלה מ800 – בתוך זה 500 שנות פעילות יהודית. העיירה שוכנת על גדות נהר סאן.</a:t>
            </a:r>
          </a:p>
          <a:p>
            <a:pPr marL="0" indent="0">
              <a:buNone/>
            </a:pPr>
            <a:r>
              <a:rPr lang="he-IL" sz="2400" dirty="0" smtClean="0"/>
              <a:t>בסוף המאה ה-18, מנתה העיירה כ-8000 יהודים.</a:t>
            </a:r>
          </a:p>
          <a:p>
            <a:pPr marL="0" indent="0">
              <a:buNone/>
            </a:pPr>
            <a:r>
              <a:rPr lang="he-IL" sz="2400" dirty="0" smtClean="0"/>
              <a:t> האוכלוסייה הייתה מגוונת: חסידים, משכילים נאורים, ציונים, מתבוללים.</a:t>
            </a:r>
            <a:endParaRPr lang="he-IL" sz="2400" dirty="0"/>
          </a:p>
        </p:txBody>
      </p:sp>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4581128"/>
            <a:ext cx="3203822" cy="1953219"/>
          </a:xfrm>
          <a:prstGeom prst="rect">
            <a:avLst/>
          </a:prstGeom>
        </p:spPr>
      </p:pic>
      <p:pic>
        <p:nvPicPr>
          <p:cNvPr id="5" name="תמונה 4"/>
          <p:cNvPicPr>
            <a:picLocks noChangeAspect="1"/>
          </p:cNvPicPr>
          <p:nvPr/>
        </p:nvPicPr>
        <p:blipFill rotWithShape="1">
          <a:blip r:embed="rId3" cstate="print">
            <a:extLst>
              <a:ext uri="{28A0092B-C50C-407E-A947-70E740481C1C}">
                <a14:useLocalDpi xmlns:a14="http://schemas.microsoft.com/office/drawing/2010/main" val="0"/>
              </a:ext>
            </a:extLst>
          </a:blip>
          <a:srcRect l="13868" t="4172" r="16042" b="-4172"/>
          <a:stretch/>
        </p:blipFill>
        <p:spPr>
          <a:xfrm>
            <a:off x="5508104" y="4581128"/>
            <a:ext cx="2534052" cy="2149842"/>
          </a:xfrm>
          <a:prstGeom prst="rect">
            <a:avLst/>
          </a:prstGeom>
        </p:spPr>
      </p:pic>
      <p:sp>
        <p:nvSpPr>
          <p:cNvPr id="7" name="מלבן 6"/>
          <p:cNvSpPr/>
          <p:nvPr/>
        </p:nvSpPr>
        <p:spPr>
          <a:xfrm>
            <a:off x="6516216" y="3861048"/>
            <a:ext cx="668773" cy="707886"/>
          </a:xfrm>
          <a:prstGeom prst="rect">
            <a:avLst/>
          </a:prstGeom>
          <a:noFill/>
        </p:spPr>
        <p:txBody>
          <a:bodyPr wrap="none" lIns="91440" tIns="45720" rIns="91440" bIns="45720">
            <a:spAutoFit/>
          </a:bodyPr>
          <a:lstStyle/>
          <a:p>
            <a:pPr algn="ctr"/>
            <a:r>
              <a:rPr lang="he-IL" sz="4000" dirty="0" smtClean="0">
                <a:ln w="0"/>
                <a:solidFill>
                  <a:sysClr val="windowText" lastClr="000000"/>
                </a:solidFill>
                <a:effectLst>
                  <a:reflection blurRad="6350" stA="53000" endA="300" endPos="35500" dir="5400000" sy="-90000" algn="bl" rotWithShape="0"/>
                </a:effectLst>
              </a:rPr>
              <a:t>אז</a:t>
            </a:r>
            <a:endParaRPr lang="he-IL" sz="4000" dirty="0">
              <a:ln w="0"/>
              <a:solidFill>
                <a:sysClr val="windowText" lastClr="000000"/>
              </a:solidFill>
              <a:effectLst>
                <a:reflection blurRad="6350" stA="53000" endA="300" endPos="35500" dir="5400000" sy="-90000" algn="bl" rotWithShape="0"/>
              </a:effectLst>
            </a:endParaRPr>
          </a:p>
        </p:txBody>
      </p:sp>
      <p:sp>
        <p:nvSpPr>
          <p:cNvPr id="8" name="מלבן 7"/>
          <p:cNvSpPr/>
          <p:nvPr/>
        </p:nvSpPr>
        <p:spPr>
          <a:xfrm>
            <a:off x="1979712" y="3861048"/>
            <a:ext cx="1055097" cy="707886"/>
          </a:xfrm>
          <a:prstGeom prst="rect">
            <a:avLst/>
          </a:prstGeom>
          <a:noFill/>
        </p:spPr>
        <p:txBody>
          <a:bodyPr wrap="none" lIns="91440" tIns="45720" rIns="91440" bIns="45720">
            <a:spAutoFit/>
          </a:bodyPr>
          <a:lstStyle/>
          <a:p>
            <a:pPr algn="ctr"/>
            <a:r>
              <a:rPr lang="he-IL" sz="4000" b="0" cap="none" spc="0" dirty="0" smtClean="0">
                <a:ln w="0"/>
                <a:effectLst>
                  <a:reflection blurRad="6350" stA="53000" endA="300" endPos="35500" dir="5400000" sy="-90000" algn="bl" rotWithShape="0"/>
                </a:effectLst>
              </a:rPr>
              <a:t>היום</a:t>
            </a:r>
            <a:endParaRPr lang="he-IL" sz="4000" b="0" cap="none" spc="0" dirty="0">
              <a:ln w="0"/>
              <a:effectLst>
                <a:reflection blurRad="6350" stA="53000" endA="300" endPos="35500" dir="5400000" sy="-90000" algn="bl" rotWithShape="0"/>
              </a:effectLst>
            </a:endParaRPr>
          </a:p>
        </p:txBody>
      </p:sp>
      <p:sp>
        <p:nvSpPr>
          <p:cNvPr id="9" name="TextBox 8"/>
          <p:cNvSpPr txBox="1"/>
          <p:nvPr/>
        </p:nvSpPr>
        <p:spPr>
          <a:xfrm>
            <a:off x="2807804" y="836712"/>
            <a:ext cx="3528392" cy="646331"/>
          </a:xfrm>
          <a:prstGeom prst="rect">
            <a:avLst/>
          </a:prstGeom>
          <a:noFill/>
        </p:spPr>
        <p:txBody>
          <a:bodyPr wrap="square" rtlCol="1">
            <a:spAutoFit/>
          </a:bodyPr>
          <a:lstStyle/>
          <a:p>
            <a:pPr algn="ctr"/>
            <a:r>
              <a:rPr lang="he-IL" sz="3600" u="sng" dirty="0"/>
              <a:t>היסטוריה</a:t>
            </a:r>
            <a:endParaRPr lang="he-IL" sz="3600" dirty="0"/>
          </a:p>
        </p:txBody>
      </p:sp>
    </p:spTree>
    <p:extLst>
      <p:ext uri="{BB962C8B-B14F-4D97-AF65-F5344CB8AC3E}">
        <p14:creationId xmlns:p14="http://schemas.microsoft.com/office/powerpoint/2010/main" val="1242611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childTnLst>
                          </p:cTn>
                        </p:par>
                        <p:par>
                          <p:cTn id="14" fill="hold">
                            <p:stCondLst>
                              <p:cond delay="3000"/>
                            </p:stCondLst>
                            <p:childTnLst>
                              <p:par>
                                <p:cTn id="15" presetID="16" presetClass="entr" presetSubtype="21" fill="hold" grpId="0" nodeType="after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par>
                          <p:cTn id="18" fill="hold">
                            <p:stCondLst>
                              <p:cond delay="3500"/>
                            </p:stCondLst>
                            <p:childTnLst>
                              <p:par>
                                <p:cTn id="19" presetID="16" presetClass="entr" presetSubtype="21" fill="hold" grpId="0" nodeType="afterEffect">
                                  <p:stCondLst>
                                    <p:cond delay="300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barn(inVertical)">
                                      <p:cBhvr>
                                        <p:cTn id="21" dur="500"/>
                                        <p:tgtEl>
                                          <p:spTgt spid="2">
                                            <p:txEl>
                                              <p:pRg st="1" end="1"/>
                                            </p:txEl>
                                          </p:spTgt>
                                        </p:tgtEl>
                                      </p:cBhvr>
                                    </p:animEffect>
                                  </p:childTnLst>
                                </p:cTn>
                              </p:par>
                            </p:childTnLst>
                          </p:cTn>
                        </p:par>
                        <p:par>
                          <p:cTn id="22" fill="hold">
                            <p:stCondLst>
                              <p:cond delay="7000"/>
                            </p:stCondLst>
                            <p:childTnLst>
                              <p:par>
                                <p:cTn id="23" presetID="16" presetClass="entr" presetSubtype="21" fill="hold" grpId="0" nodeType="afterEffect">
                                  <p:stCondLst>
                                    <p:cond delay="400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barn(inVertical)">
                                      <p:cBhvr>
                                        <p:cTn id="25" dur="500"/>
                                        <p:tgtEl>
                                          <p:spTgt spid="2">
                                            <p:txEl>
                                              <p:pRg st="2" end="2"/>
                                            </p:txEl>
                                          </p:spTgt>
                                        </p:tgtEl>
                                      </p:cBhvr>
                                    </p:animEffect>
                                  </p:childTnLst>
                                </p:cTn>
                              </p:par>
                            </p:childTnLst>
                          </p:cTn>
                        </p:par>
                        <p:par>
                          <p:cTn id="26" fill="hold">
                            <p:stCondLst>
                              <p:cond delay="11500"/>
                            </p:stCondLst>
                            <p:childTnLst>
                              <p:par>
                                <p:cTn id="27" presetID="42" presetClass="entr" presetSubtype="0" fill="hold" nodeType="afterEffect">
                                  <p:stCondLst>
                                    <p:cond delay="200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par>
                          <p:cTn id="32" fill="hold">
                            <p:stCondLst>
                              <p:cond delay="14500"/>
                            </p:stCondLst>
                            <p:childTnLst>
                              <p:par>
                                <p:cTn id="33" presetID="42"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par>
                          <p:cTn id="38" fill="hold">
                            <p:stCondLst>
                              <p:cond delay="15500"/>
                            </p:stCondLst>
                            <p:childTnLst>
                              <p:par>
                                <p:cTn id="39" presetID="42"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par>
                          <p:cTn id="44" fill="hold">
                            <p:stCondLst>
                              <p:cond delay="16500"/>
                            </p:stCondLst>
                            <p:childTnLst>
                              <p:par>
                                <p:cTn id="45" presetID="42" presetClass="entr" presetSubtype="0"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uiExpand="1" build="p"/>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628650" y="116632"/>
            <a:ext cx="7886700" cy="1325562"/>
          </a:xfrm>
        </p:spPr>
        <p:txBody>
          <a:bodyPr>
            <a:normAutofit/>
          </a:bodyPr>
          <a:lstStyle/>
          <a:p>
            <a:pPr algn="ctr"/>
            <a:r>
              <a:rPr lang="he-IL" sz="4800" b="1" u="sng" dirty="0" smtClean="0"/>
              <a:t>מפת העיירה</a:t>
            </a:r>
            <a:endParaRPr lang="he-IL" sz="4800" b="1" u="sng" dirty="0"/>
          </a:p>
        </p:txBody>
      </p:sp>
      <p:pic>
        <p:nvPicPr>
          <p:cNvPr id="4" name="תמונה 3"/>
          <p:cNvPicPr>
            <a:picLocks noChangeAspect="1"/>
          </p:cNvPicPr>
          <p:nvPr/>
        </p:nvPicPr>
        <p:blipFill rotWithShape="1">
          <a:blip r:embed="rId2"/>
          <a:srcRect l="3566" t="11188" r="29494" b="5735"/>
          <a:stretch/>
        </p:blipFill>
        <p:spPr>
          <a:xfrm>
            <a:off x="1359348" y="1340768"/>
            <a:ext cx="6425303" cy="4983859"/>
          </a:xfrm>
          <a:prstGeom prst="rect">
            <a:avLst/>
          </a:prstGeom>
        </p:spPr>
      </p:pic>
      <p:sp>
        <p:nvSpPr>
          <p:cNvPr id="6" name="אליפסה 5"/>
          <p:cNvSpPr/>
          <p:nvPr/>
        </p:nvSpPr>
        <p:spPr>
          <a:xfrm>
            <a:off x="4067944" y="4077072"/>
            <a:ext cx="1368152" cy="12241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339127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par>
                          <p:cTn id="27" fill="hold">
                            <p:stCondLst>
                              <p:cond delay="3000"/>
                            </p:stCondLst>
                            <p:childTnLst>
                              <p:par>
                                <p:cTn id="28" presetID="21" presetClass="entr" presetSubtype="1"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628650" y="14371"/>
            <a:ext cx="7886700" cy="1325562"/>
          </a:xfrm>
        </p:spPr>
        <p:txBody>
          <a:bodyPr>
            <a:normAutofit/>
          </a:bodyPr>
          <a:lstStyle/>
          <a:p>
            <a:pPr algn="ctr"/>
            <a:r>
              <a:rPr lang="he-IL" sz="4100" b="1" u="sng" dirty="0" smtClean="0"/>
              <a:t>בית המשפחה</a:t>
            </a:r>
            <a:endParaRPr lang="he-IL" sz="4100" b="1" u="sng" dirty="0"/>
          </a:p>
        </p:txBody>
      </p:sp>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4077072"/>
            <a:ext cx="4058233" cy="2582834"/>
          </a:xfrm>
        </p:spPr>
      </p:pic>
      <p:pic>
        <p:nvPicPr>
          <p:cNvPr id="9" name="תמונה 8"/>
          <p:cNvPicPr>
            <a:picLocks noChangeAspect="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b="10989"/>
          <a:stretch/>
        </p:blipFill>
        <p:spPr>
          <a:xfrm>
            <a:off x="4572000" y="4149080"/>
            <a:ext cx="4344492" cy="2444298"/>
          </a:xfrm>
          <a:prstGeom prst="rect">
            <a:avLst/>
          </a:prstGeom>
        </p:spPr>
      </p:pic>
      <p:sp>
        <p:nvSpPr>
          <p:cNvPr id="10" name="TextBox 9"/>
          <p:cNvSpPr txBox="1"/>
          <p:nvPr/>
        </p:nvSpPr>
        <p:spPr>
          <a:xfrm>
            <a:off x="467544" y="1196752"/>
            <a:ext cx="8208912" cy="2677656"/>
          </a:xfrm>
          <a:prstGeom prst="rect">
            <a:avLst/>
          </a:prstGeom>
          <a:noFill/>
        </p:spPr>
        <p:txBody>
          <a:bodyPr wrap="square" rtlCol="1">
            <a:spAutoFit/>
          </a:bodyPr>
          <a:lstStyle/>
          <a:p>
            <a:pPr algn="r"/>
            <a:r>
              <a:rPr lang="he-IL" sz="2400" dirty="0" smtClean="0"/>
              <a:t>בית המשפחה היה בנוי מעץ, ובו 2 חדרים גדולים. חדר 1 שימש מטבח, תנור אפיה והיה חדר מגורים. בבית התגוררו 16 ילדים, בני אב אחד. מהם, 5 מאשתו הראשונה ו-11 מאשתו השנייה. רוב הילדים ישנו וגרו בחדר המטבח (ביניהם גם אמי). בחדר זה היה שולחן גדול, עליו אכלו בשבתות ובמהלך השבוע. במיטות ישנו 2-3 ילדים במיטה אחת. במטבח עמדו 4 מיטות בשביל 10 ילדים והיה גם מקום לאורחים, עבורם היו שקי קש...</a:t>
            </a:r>
          </a:p>
        </p:txBody>
      </p:sp>
    </p:spTree>
    <p:extLst>
      <p:ext uri="{BB962C8B-B14F-4D97-AF65-F5344CB8AC3E}">
        <p14:creationId xmlns:p14="http://schemas.microsoft.com/office/powerpoint/2010/main" val="3575190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par>
                          <p:cTn id="14" fill="hold">
                            <p:stCondLst>
                              <p:cond delay="1500"/>
                            </p:stCondLst>
                            <p:childTnLst>
                              <p:par>
                                <p:cTn id="15" presetID="21" presetClass="entr" presetSubtype="1"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par>
                          <p:cTn id="18" fill="hold">
                            <p:stCondLst>
                              <p:cond delay="3500"/>
                            </p:stCondLst>
                            <p:childTnLst>
                              <p:par>
                                <p:cTn id="19" presetID="21" presetClass="entr" presetSubtype="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57200" y="116632"/>
            <a:ext cx="8229600" cy="1684776"/>
          </a:xfrm>
        </p:spPr>
        <p:txBody>
          <a:bodyPr>
            <a:normAutofit fontScale="90000"/>
          </a:bodyPr>
          <a:lstStyle/>
          <a:p>
            <a:pPr algn="ctr"/>
            <a:r>
              <a:rPr lang="he-IL" b="1" u="sng" dirty="0" smtClean="0"/>
              <a:t/>
            </a:r>
            <a:br>
              <a:rPr lang="he-IL" b="1" u="sng" dirty="0" smtClean="0"/>
            </a:br>
            <a:r>
              <a:rPr lang="he-IL" sz="4600" b="1" u="sng" dirty="0" smtClean="0"/>
              <a:t>קיר המוות:</a:t>
            </a:r>
            <a:br>
              <a:rPr lang="he-IL" sz="4600" b="1" u="sng" dirty="0" smtClean="0"/>
            </a:br>
            <a:r>
              <a:rPr lang="he-IL" sz="4600" b="1" u="sng" dirty="0" smtClean="0"/>
              <a:t>סיפורו של האיש, אשר גר בשכנות</a:t>
            </a:r>
            <a:br>
              <a:rPr lang="he-IL" sz="4600" b="1" u="sng" dirty="0" smtClean="0"/>
            </a:br>
            <a:r>
              <a:rPr lang="he-IL" sz="4600" b="1" u="sng" dirty="0" smtClean="0"/>
              <a:t>לבית - המשפחה...</a:t>
            </a:r>
            <a:r>
              <a:rPr lang="he-IL" sz="4600" dirty="0" smtClean="0"/>
              <a:t/>
            </a:r>
            <a:br>
              <a:rPr lang="he-IL" sz="4600" dirty="0" smtClean="0"/>
            </a:br>
            <a:endParaRPr lang="he-IL" sz="4600" b="1" u="sng" dirty="0"/>
          </a:p>
        </p:txBody>
      </p:sp>
      <p:pic>
        <p:nvPicPr>
          <p:cNvPr id="6" name="מציין מיקום תוכן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tretch/>
        </p:blipFill>
        <p:spPr>
          <a:xfrm>
            <a:off x="4679504" y="3880874"/>
            <a:ext cx="4212976" cy="2744368"/>
          </a:xfrm>
        </p:spPr>
      </p:pic>
      <p:sp>
        <p:nvSpPr>
          <p:cNvPr id="7" name="TextBox 6"/>
          <p:cNvSpPr txBox="1"/>
          <p:nvPr/>
        </p:nvSpPr>
        <p:spPr>
          <a:xfrm>
            <a:off x="827584" y="1844824"/>
            <a:ext cx="7992888" cy="1569660"/>
          </a:xfrm>
          <a:prstGeom prst="rect">
            <a:avLst/>
          </a:prstGeom>
          <a:noFill/>
        </p:spPr>
        <p:txBody>
          <a:bodyPr wrap="square" rtlCol="1">
            <a:spAutoFit/>
          </a:bodyPr>
          <a:lstStyle/>
          <a:p>
            <a:pPr algn="r"/>
            <a:r>
              <a:rPr lang="he-IL" sz="2400" dirty="0" smtClean="0"/>
              <a:t>בשיחה, שקיימנו עם הפולני, אשר גר בשכנות לבית המשפחה, סיפר האיש, כי בשנות ה-30, היו תושבי העיירה היהודים עדים, למאורעות מצד הגויים, אשר מדי ערב, בשעה 18:00, היו מעמידים שורות של יהודים מול קיר, ומוציאים אותם להורג...</a:t>
            </a:r>
          </a:p>
        </p:txBody>
      </p:sp>
      <p:pic>
        <p:nvPicPr>
          <p:cNvPr id="8" name="תמונה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38" y="3789040"/>
            <a:ext cx="4466083" cy="2798745"/>
          </a:xfrm>
          <a:prstGeom prst="rect">
            <a:avLst/>
          </a:prstGeom>
        </p:spPr>
      </p:pic>
      <p:cxnSp>
        <p:nvCxnSpPr>
          <p:cNvPr id="10" name="מחבר חץ ישר 9"/>
          <p:cNvCxnSpPr/>
          <p:nvPr/>
        </p:nvCxnSpPr>
        <p:spPr>
          <a:xfrm>
            <a:off x="1619672" y="3569189"/>
            <a:ext cx="144016" cy="180402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179512" y="3234909"/>
            <a:ext cx="2592288" cy="677108"/>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1">
            <a:spAutoFit/>
          </a:bodyPr>
          <a:lstStyle/>
          <a:p>
            <a:r>
              <a:rPr lang="he-IL" sz="2000" dirty="0">
                <a:solidFill>
                  <a:schemeClr val="tx1"/>
                </a:solidFill>
              </a:rPr>
              <a:t>הקיר נקרא: </a:t>
            </a:r>
            <a:r>
              <a:rPr lang="he-IL" sz="2000" b="1" dirty="0">
                <a:solidFill>
                  <a:srgbClr val="FF0000"/>
                </a:solidFill>
              </a:rPr>
              <a:t>קיר המוות!</a:t>
            </a:r>
          </a:p>
          <a:p>
            <a:endParaRPr lang="he-IL" dirty="0"/>
          </a:p>
        </p:txBody>
      </p:sp>
    </p:spTree>
    <p:extLst>
      <p:ext uri="{BB962C8B-B14F-4D97-AF65-F5344CB8AC3E}">
        <p14:creationId xmlns:p14="http://schemas.microsoft.com/office/powerpoint/2010/main" val="1463892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125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arn(inVertical)">
                                      <p:cBhvr>
                                        <p:cTn id="13" dur="500"/>
                                        <p:tgtEl>
                                          <p:spTgt spid="7">
                                            <p:txEl>
                                              <p:pRg st="0" end="0"/>
                                            </p:txEl>
                                          </p:spTgt>
                                        </p:tgtEl>
                                      </p:cBhvr>
                                    </p:animEffect>
                                  </p:childTnLst>
                                </p:cTn>
                              </p:par>
                            </p:childTnLst>
                          </p:cTn>
                        </p:par>
                        <p:par>
                          <p:cTn id="14" fill="hold">
                            <p:stCondLst>
                              <p:cond delay="2750"/>
                            </p:stCondLst>
                            <p:childTnLst>
                              <p:par>
                                <p:cTn id="15" presetID="21" presetClass="entr" presetSubtype="1"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par>
                          <p:cTn id="18" fill="hold">
                            <p:stCondLst>
                              <p:cond delay="4750"/>
                            </p:stCondLst>
                            <p:childTnLst>
                              <p:par>
                                <p:cTn id="19" presetID="16" presetClass="entr" presetSubtype="21" fill="hold" grpId="0" nodeType="afterEffect">
                                  <p:stCondLst>
                                    <p:cond delay="725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par>
                          <p:cTn id="22" fill="hold">
                            <p:stCondLst>
                              <p:cond delay="12500"/>
                            </p:stCondLst>
                            <p:childTnLst>
                              <p:par>
                                <p:cTn id="23" presetID="16" presetClass="entr" presetSubtype="21"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par>
                          <p:cTn id="26" fill="hold">
                            <p:stCondLst>
                              <p:cond delay="13000"/>
                            </p:stCondLst>
                            <p:childTnLst>
                              <p:par>
                                <p:cTn id="27" presetID="16" presetClass="entr" presetSubtype="21"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628650" y="-243408"/>
            <a:ext cx="7886700" cy="1325562"/>
          </a:xfrm>
        </p:spPr>
        <p:txBody>
          <a:bodyPr>
            <a:normAutofit/>
          </a:bodyPr>
          <a:lstStyle/>
          <a:p>
            <a:pPr algn="ctr"/>
            <a:r>
              <a:rPr lang="he-IL" sz="4100" b="1" u="sng" dirty="0" smtClean="0"/>
              <a:t>אורח </a:t>
            </a:r>
            <a:r>
              <a:rPr lang="he-IL" sz="4100" b="1" u="sng" dirty="0" smtClean="0"/>
              <a:t>החיים</a:t>
            </a:r>
            <a:endParaRPr lang="he-IL" sz="4100" b="1" u="sng" dirty="0"/>
          </a:p>
        </p:txBody>
      </p:sp>
      <p:pic>
        <p:nvPicPr>
          <p:cNvPr id="4" name="מציין מיקום תוכן 3"/>
          <p:cNvPicPr>
            <a:picLocks noGrp="1" noChangeAspect="1"/>
          </p:cNvPicPr>
          <p:nvPr>
            <p:ph idx="1"/>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12399" t="2719" r="32920" b="-55936"/>
          <a:stretch/>
        </p:blipFill>
        <p:spPr>
          <a:xfrm>
            <a:off x="179512" y="3284984"/>
            <a:ext cx="2895600" cy="5287924"/>
          </a:xfrm>
        </p:spPr>
      </p:pic>
      <p:pic>
        <p:nvPicPr>
          <p:cNvPr id="5" name="תמונה 4"/>
          <p:cNvPicPr>
            <a:picLocks noChangeAspect="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r="17080" b="9822"/>
          <a:stretch/>
        </p:blipFill>
        <p:spPr>
          <a:xfrm>
            <a:off x="5364088" y="4149080"/>
            <a:ext cx="3637935" cy="2472753"/>
          </a:xfrm>
          <a:prstGeom prst="rect">
            <a:avLst/>
          </a:prstGeom>
        </p:spPr>
      </p:pic>
      <p:sp>
        <p:nvSpPr>
          <p:cNvPr id="7" name="TextBox 6"/>
          <p:cNvSpPr txBox="1"/>
          <p:nvPr/>
        </p:nvSpPr>
        <p:spPr>
          <a:xfrm>
            <a:off x="395536" y="692696"/>
            <a:ext cx="8352928" cy="2308324"/>
          </a:xfrm>
          <a:prstGeom prst="rect">
            <a:avLst/>
          </a:prstGeom>
          <a:noFill/>
        </p:spPr>
        <p:txBody>
          <a:bodyPr wrap="square" rtlCol="1">
            <a:spAutoFit/>
          </a:bodyPr>
          <a:lstStyle/>
          <a:p>
            <a:pPr algn="r"/>
            <a:r>
              <a:rPr lang="he-IL" sz="2400" dirty="0" smtClean="0"/>
              <a:t>בבית לא היה מחסור. סבתא שלי אפתה חלות לשבת, חינכה 16 ילדים במסירות רבה! בחדר השני, היו 2 מיטות של ההורים, ספה ומיטה בשביל חלק מהילדים. בבית עבדה גויה פולניה, שעזרה לסבתא בבישול ובגידול הילדים, מאחר, וסבתא עבדה בחנות של המשפחה. בבית שררה רוח שמחה. הילדים הגדולים חינכו את הקטנים, וכל מה שההורים אמרו, קיבלו הילדים באהבה! </a:t>
            </a:r>
            <a:endParaRPr lang="he-IL" sz="2400" dirty="0"/>
          </a:p>
        </p:txBody>
      </p:sp>
      <p:pic>
        <p:nvPicPr>
          <p:cNvPr id="2" name="תמונה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80" y="4149080"/>
            <a:ext cx="1424757" cy="2532901"/>
          </a:xfrm>
          <a:prstGeom prst="rect">
            <a:avLst/>
          </a:prstGeom>
        </p:spPr>
      </p:pic>
      <p:sp>
        <p:nvSpPr>
          <p:cNvPr id="6" name="TextBox 5"/>
          <p:cNvSpPr txBox="1"/>
          <p:nvPr/>
        </p:nvSpPr>
        <p:spPr>
          <a:xfrm>
            <a:off x="3275856" y="2996952"/>
            <a:ext cx="2154664" cy="1015663"/>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r"/>
            <a:r>
              <a:rPr lang="he-IL" sz="2000" dirty="0" err="1" smtClean="0">
                <a:solidFill>
                  <a:schemeClr val="tx1"/>
                </a:solidFill>
              </a:rPr>
              <a:t>הפמוטות</a:t>
            </a:r>
            <a:r>
              <a:rPr lang="he-IL" sz="2000" dirty="0" smtClean="0">
                <a:solidFill>
                  <a:schemeClr val="tx1"/>
                </a:solidFill>
              </a:rPr>
              <a:t>, ששמשו את המשפחה בליל שבת, וקיבלתי מאמי</a:t>
            </a:r>
            <a:endParaRPr lang="he-IL" sz="2000" dirty="0">
              <a:solidFill>
                <a:schemeClr val="tx1"/>
              </a:solidFill>
            </a:endParaRPr>
          </a:p>
        </p:txBody>
      </p:sp>
    </p:spTree>
    <p:extLst>
      <p:ext uri="{BB962C8B-B14F-4D97-AF65-F5344CB8AC3E}">
        <p14:creationId xmlns:p14="http://schemas.microsoft.com/office/powerpoint/2010/main" val="7009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par>
                          <p:cTn id="14" fill="hold">
                            <p:stCondLst>
                              <p:cond delay="2500"/>
                            </p:stCondLst>
                            <p:childTnLst>
                              <p:par>
                                <p:cTn id="15" presetID="6"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par>
                                <p:cTn id="18" presetID="6" presetClass="entr" presetSubtype="16"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2000"/>
                                        <p:tgtEl>
                                          <p:spTgt spid="2"/>
                                        </p:tgtEl>
                                      </p:cBhvr>
                                    </p:animEffect>
                                  </p:childTnLst>
                                </p:cTn>
                              </p:par>
                              <p:par>
                                <p:cTn id="21" presetID="6"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628650" y="116632"/>
            <a:ext cx="7886700" cy="1325562"/>
          </a:xfrm>
        </p:spPr>
        <p:txBody>
          <a:bodyPr>
            <a:normAutofit/>
          </a:bodyPr>
          <a:lstStyle/>
          <a:p>
            <a:pPr algn="ctr"/>
            <a:r>
              <a:rPr lang="he-IL" sz="4100" b="1" u="sng" dirty="0" smtClean="0"/>
              <a:t>חנות המשפחה</a:t>
            </a:r>
            <a:endParaRPr lang="he-IL" sz="4100" b="1" u="sng" dirty="0"/>
          </a:p>
        </p:txBody>
      </p:sp>
      <p:pic>
        <p:nvPicPr>
          <p:cNvPr id="4" name="מציין מיקום תוכן 3"/>
          <p:cNvPicPr>
            <a:picLocks noGrp="1" noChangeAspect="1"/>
          </p:cNvPicPr>
          <p:nvPr>
            <p:ph idx="1"/>
          </p:nvPr>
        </p:nvPicPr>
        <p:blipFill rotWithShape="1">
          <a:blip r:embed="rId2" cstate="print">
            <a:duotone>
              <a:prstClr val="black"/>
              <a:srgbClr val="D9C3A5">
                <a:tint val="50000"/>
                <a:satMod val="180000"/>
              </a:srgbClr>
            </a:duotone>
            <a:extLst>
              <a:ext uri="{28A0092B-C50C-407E-A947-70E740481C1C}">
                <a14:useLocalDpi xmlns:a14="http://schemas.microsoft.com/office/drawing/2010/main" val="0"/>
              </a:ext>
            </a:extLst>
          </a:blip>
          <a:srcRect b="14141"/>
          <a:stretch/>
        </p:blipFill>
        <p:spPr>
          <a:xfrm>
            <a:off x="107504" y="4077072"/>
            <a:ext cx="4752528" cy="2663661"/>
          </a:xfrm>
        </p:spPr>
      </p:pic>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4077072"/>
            <a:ext cx="4095893" cy="2612124"/>
          </a:xfrm>
          <a:prstGeom prst="rect">
            <a:avLst/>
          </a:prstGeom>
        </p:spPr>
      </p:pic>
      <p:sp>
        <p:nvSpPr>
          <p:cNvPr id="9" name="TextBox 8"/>
          <p:cNvSpPr txBox="1"/>
          <p:nvPr/>
        </p:nvSpPr>
        <p:spPr>
          <a:xfrm>
            <a:off x="719572" y="1340768"/>
            <a:ext cx="7704856" cy="2677656"/>
          </a:xfrm>
          <a:prstGeom prst="rect">
            <a:avLst/>
          </a:prstGeom>
          <a:noFill/>
        </p:spPr>
        <p:txBody>
          <a:bodyPr wrap="square" rtlCol="1">
            <a:spAutoFit/>
          </a:bodyPr>
          <a:lstStyle/>
          <a:p>
            <a:pPr algn="r"/>
            <a:r>
              <a:rPr lang="he-IL" sz="2400" dirty="0" smtClean="0"/>
              <a:t>החנות המשפחתית, היתה חנות לכלי בית. סבתא עבדה בחנות, לפרנסת המשפחה. היו עליות ומורדות בהיבט הכלכלי, אבל סדר היום בבית לא השתנה. אפילו בימים של שפל, סבא דאג לעניי העיר, ונתן להם את צרכיהם.</a:t>
            </a:r>
          </a:p>
          <a:p>
            <a:pPr algn="r"/>
            <a:r>
              <a:rPr lang="he-IL" sz="2400" dirty="0" smtClean="0"/>
              <a:t> </a:t>
            </a:r>
          </a:p>
          <a:p>
            <a:pPr algn="r"/>
            <a:r>
              <a:rPr lang="he-IL" sz="2400" dirty="0" smtClean="0"/>
              <a:t>מן הבית, אשר היה בתחתית העיירה, היו מדרגות, אשר הובילו למרכז העיר, שם היתה החנות.</a:t>
            </a:r>
            <a:endParaRPr lang="he-IL" sz="2400" dirty="0"/>
          </a:p>
        </p:txBody>
      </p:sp>
    </p:spTree>
    <p:extLst>
      <p:ext uri="{BB962C8B-B14F-4D97-AF65-F5344CB8AC3E}">
        <p14:creationId xmlns:p14="http://schemas.microsoft.com/office/powerpoint/2010/main" val="2246934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par>
                          <p:cTn id="14" fill="hold">
                            <p:stCondLst>
                              <p:cond delay="1500"/>
                            </p:stCondLst>
                            <p:childTnLst>
                              <p:par>
                                <p:cTn id="15" presetID="21"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par>
                          <p:cTn id="18" fill="hold">
                            <p:stCondLst>
                              <p:cond delay="3500"/>
                            </p:stCondLst>
                            <p:childTnLst>
                              <p:par>
                                <p:cTn id="19" presetID="21" presetClass="entr" presetSubtype="1"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מציין מיקום תוכן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04048" y="4221088"/>
            <a:ext cx="3848793" cy="2473036"/>
          </a:xfrm>
        </p:spPr>
      </p:pic>
      <p:pic>
        <p:nvPicPr>
          <p:cNvPr id="5" name="תמונה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4077072"/>
            <a:ext cx="4176464" cy="2677221"/>
          </a:xfrm>
          <a:prstGeom prst="rect">
            <a:avLst/>
          </a:prstGeom>
        </p:spPr>
      </p:pic>
      <p:sp>
        <p:nvSpPr>
          <p:cNvPr id="13" name="TextBox 12"/>
          <p:cNvSpPr txBox="1"/>
          <p:nvPr/>
        </p:nvSpPr>
        <p:spPr>
          <a:xfrm>
            <a:off x="1079612" y="1268760"/>
            <a:ext cx="6984776" cy="1200329"/>
          </a:xfrm>
          <a:prstGeom prst="rect">
            <a:avLst/>
          </a:prstGeom>
          <a:noFill/>
        </p:spPr>
        <p:txBody>
          <a:bodyPr wrap="square" rtlCol="1">
            <a:spAutoFit/>
          </a:bodyPr>
          <a:lstStyle/>
          <a:p>
            <a:pPr algn="ctr"/>
            <a:r>
              <a:rPr lang="he-IL" sz="2400" dirty="0" smtClean="0"/>
              <a:t>המדרגות היו אמצעי הקשר היחיד, בין בית המשפחה בעיירה, לחנות המשפחה, ולמרכז העיר. המדרגות נשמרו, כפי שהיו במאה ה-18, עד עצם היום הזה! </a:t>
            </a:r>
            <a:endParaRPr lang="he-IL" sz="2400" dirty="0"/>
          </a:p>
        </p:txBody>
      </p:sp>
      <p:pic>
        <p:nvPicPr>
          <p:cNvPr id="14" name="תמונה 13"/>
          <p:cNvPicPr>
            <a:picLocks noChangeAspect="1"/>
          </p:cNvPicPr>
          <p:nvPr/>
        </p:nvPicPr>
        <p:blipFill rotWithShape="1">
          <a:blip r:embed="rId5" cstate="print">
            <a:duotone>
              <a:prstClr val="black"/>
              <a:srgbClr val="D9C3A5">
                <a:tint val="50000"/>
                <a:satMod val="180000"/>
              </a:srgbClr>
            </a:duotone>
            <a:extLst>
              <a:ext uri="{28A0092B-C50C-407E-A947-70E740481C1C}">
                <a14:useLocalDpi xmlns:a14="http://schemas.microsoft.com/office/drawing/2010/main" val="0"/>
              </a:ext>
            </a:extLst>
          </a:blip>
          <a:srcRect b="12359"/>
          <a:stretch/>
        </p:blipFill>
        <p:spPr>
          <a:xfrm>
            <a:off x="3419872" y="2492896"/>
            <a:ext cx="2592288" cy="1513916"/>
          </a:xfrm>
          <a:prstGeom prst="rect">
            <a:avLst/>
          </a:prstGeom>
        </p:spPr>
      </p:pic>
      <p:sp>
        <p:nvSpPr>
          <p:cNvPr id="6" name="מלבן 5"/>
          <p:cNvSpPr/>
          <p:nvPr/>
        </p:nvSpPr>
        <p:spPr>
          <a:xfrm>
            <a:off x="3635896" y="404664"/>
            <a:ext cx="2140330" cy="723275"/>
          </a:xfrm>
          <a:prstGeom prst="rect">
            <a:avLst/>
          </a:prstGeom>
        </p:spPr>
        <p:txBody>
          <a:bodyPr wrap="none">
            <a:spAutoFit/>
          </a:bodyPr>
          <a:lstStyle/>
          <a:p>
            <a:r>
              <a:rPr lang="he-IL" sz="4100" b="1" u="sng" dirty="0" smtClean="0"/>
              <a:t>המדרגות</a:t>
            </a:r>
            <a:endParaRPr lang="he-IL" sz="4100" dirty="0"/>
          </a:p>
        </p:txBody>
      </p:sp>
    </p:spTree>
    <p:extLst>
      <p:ext uri="{BB962C8B-B14F-4D97-AF65-F5344CB8AC3E}">
        <p14:creationId xmlns:p14="http://schemas.microsoft.com/office/powerpoint/2010/main" val="232265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par>
                          <p:cTn id="12" fill="hold">
                            <p:stCondLst>
                              <p:cond delay="2500"/>
                            </p:stCondLst>
                            <p:childTnLst>
                              <p:par>
                                <p:cTn id="13" presetID="21" presetClass="entr" presetSubtype="1"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2000"/>
                                        <p:tgtEl>
                                          <p:spTgt spid="14"/>
                                        </p:tgtEl>
                                      </p:cBhvr>
                                    </p:animEffect>
                                  </p:childTnLst>
                                </p:cTn>
                              </p:par>
                              <p:par>
                                <p:cTn id="16" presetID="21" presetClass="entr" presetSubtype="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par>
                                <p:cTn id="19" presetID="21" presetClass="entr" presetSubtype="1"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628650" y="-99392"/>
            <a:ext cx="7886700" cy="1325562"/>
          </a:xfrm>
        </p:spPr>
        <p:txBody>
          <a:bodyPr>
            <a:normAutofit/>
          </a:bodyPr>
          <a:lstStyle/>
          <a:p>
            <a:pPr algn="ctr"/>
            <a:r>
              <a:rPr lang="he-IL" sz="4100" b="1" u="sng" dirty="0" smtClean="0"/>
              <a:t>בית הכנסת</a:t>
            </a:r>
            <a:endParaRPr lang="he-IL" sz="4100" b="1" u="sng" dirty="0"/>
          </a:p>
        </p:txBody>
      </p:sp>
      <p:pic>
        <p:nvPicPr>
          <p:cNvPr id="4" name="מציין מיקום תוכן 3"/>
          <p:cNvPicPr>
            <a:picLocks noGrp="1" noChangeAspect="1"/>
          </p:cNvPicPr>
          <p:nvPr>
            <p:ph idx="1"/>
          </p:nvPr>
        </p:nvPicPr>
        <p:blipFill rotWithShape="1">
          <a:blip r:embed="rId2" cstate="print">
            <a:duotone>
              <a:prstClr val="black"/>
              <a:srgbClr val="D9C3A5">
                <a:tint val="50000"/>
                <a:satMod val="180000"/>
              </a:srgbClr>
            </a:duotone>
            <a:extLst>
              <a:ext uri="{28A0092B-C50C-407E-A947-70E740481C1C}">
                <a14:useLocalDpi xmlns:a14="http://schemas.microsoft.com/office/drawing/2010/main" val="0"/>
              </a:ext>
            </a:extLst>
          </a:blip>
          <a:srcRect b="9167"/>
          <a:stretch/>
        </p:blipFill>
        <p:spPr>
          <a:xfrm>
            <a:off x="899592" y="2492896"/>
            <a:ext cx="3131840" cy="1821135"/>
          </a:xfrm>
        </p:spPr>
      </p:pic>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2996952"/>
            <a:ext cx="2376264" cy="3719928"/>
          </a:xfrm>
          <a:prstGeom prst="rect">
            <a:avLst/>
          </a:prstGeom>
        </p:spPr>
      </p:pic>
      <p:sp>
        <p:nvSpPr>
          <p:cNvPr id="7" name="TextBox 6"/>
          <p:cNvSpPr txBox="1"/>
          <p:nvPr/>
        </p:nvSpPr>
        <p:spPr>
          <a:xfrm>
            <a:off x="683568" y="836712"/>
            <a:ext cx="7488832" cy="1938992"/>
          </a:xfrm>
          <a:prstGeom prst="rect">
            <a:avLst/>
          </a:prstGeom>
          <a:noFill/>
        </p:spPr>
        <p:txBody>
          <a:bodyPr wrap="square" rtlCol="1">
            <a:spAutoFit/>
          </a:bodyPr>
          <a:lstStyle/>
          <a:p>
            <a:pPr algn="r"/>
            <a:r>
              <a:rPr lang="he-IL" sz="2400" dirty="0" smtClean="0"/>
              <a:t>סבא היה איש דתי, שומר מצוות, ומקפיד על הלכי- היהדות, באופן מאוד הדוק. הוא הנחיל את אמונתו ואורח-חייו, לכל בני המשפחה.</a:t>
            </a:r>
          </a:p>
          <a:p>
            <a:pPr algn="r"/>
            <a:r>
              <a:rPr lang="he-IL" sz="2400" dirty="0" smtClean="0"/>
              <a:t>בית הכנסת בעיירה, היה מקום עלייה לרגל לכל בני המשפחה, בימות חול, שבתות וחגים.</a:t>
            </a:r>
            <a:endParaRPr lang="he-IL" sz="2400" dirty="0"/>
          </a:p>
        </p:txBody>
      </p:sp>
      <p:pic>
        <p:nvPicPr>
          <p:cNvPr id="8" name="תמונה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4365104"/>
            <a:ext cx="3198678" cy="2088256"/>
          </a:xfrm>
          <a:prstGeom prst="rect">
            <a:avLst/>
          </a:prstGeom>
        </p:spPr>
      </p:pic>
      <p:sp>
        <p:nvSpPr>
          <p:cNvPr id="9" name="TextBox 8"/>
          <p:cNvSpPr txBox="1"/>
          <p:nvPr/>
        </p:nvSpPr>
        <p:spPr>
          <a:xfrm>
            <a:off x="4427984" y="4941168"/>
            <a:ext cx="2088232" cy="1015663"/>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r"/>
            <a:r>
              <a:rPr lang="he-IL" sz="2000" dirty="0" smtClean="0">
                <a:solidFill>
                  <a:schemeClr val="tx1"/>
                </a:solidFill>
              </a:rPr>
              <a:t>היום, משמש בית הכנסת, כבי"ס לאמניות</a:t>
            </a:r>
            <a:endParaRPr lang="he-IL" sz="2000" dirty="0">
              <a:solidFill>
                <a:schemeClr val="tx1"/>
              </a:solidFill>
            </a:endParaRPr>
          </a:p>
        </p:txBody>
      </p:sp>
      <p:cxnSp>
        <p:nvCxnSpPr>
          <p:cNvPr id="13" name="מחבר חץ ישר 12"/>
          <p:cNvCxnSpPr/>
          <p:nvPr/>
        </p:nvCxnSpPr>
        <p:spPr>
          <a:xfrm flipH="1">
            <a:off x="3851920" y="5589240"/>
            <a:ext cx="43204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90671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par>
                                <p:cTn id="16" presetID="21" presetClass="entr" presetSubtype="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childTnLst>
                          </p:cTn>
                        </p:par>
                        <p:par>
                          <p:cTn id="19" fill="hold">
                            <p:stCondLst>
                              <p:cond delay="3000"/>
                            </p:stCondLst>
                            <p:childTnLst>
                              <p:par>
                                <p:cTn id="20" presetID="21" presetClass="entr" presetSubtype="1"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par>
                          <p:cTn id="23" fill="hold">
                            <p:stCondLst>
                              <p:cond delay="5000"/>
                            </p:stCondLst>
                            <p:childTnLst>
                              <p:par>
                                <p:cTn id="24" presetID="16" presetClass="entr" presetSubtype="2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animBg="1"/>
    </p:bld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אורגני</Template>
  <TotalTime>505</TotalTime>
  <Words>971</Words>
  <Application>Microsoft Office PowerPoint</Application>
  <PresentationFormat>‫הצגה על המסך (4:3)</PresentationFormat>
  <Paragraphs>74</Paragraphs>
  <Slides>14</Slides>
  <Notes>3</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14</vt:i4>
      </vt:variant>
    </vt:vector>
  </HeadingPairs>
  <TitlesOfParts>
    <vt:vector size="20" baseType="lpstr">
      <vt:lpstr>Arial</vt:lpstr>
      <vt:lpstr>Calibri</vt:lpstr>
      <vt:lpstr>Calibri Light</vt:lpstr>
      <vt:lpstr>Times New Roman</vt:lpstr>
      <vt:lpstr>Wingdings 2</vt:lpstr>
      <vt:lpstr>HDOfficeLightV0</vt:lpstr>
      <vt:lpstr>מסע ב"מנהרת הזמן", למחוז ילדותה של אמי, בפולין...</vt:lpstr>
      <vt:lpstr>העיירה ירוסלב: </vt:lpstr>
      <vt:lpstr>מפת העיירה</vt:lpstr>
      <vt:lpstr>בית המשפחה</vt:lpstr>
      <vt:lpstr> קיר המוות: סיפורו של האיש, אשר גר בשכנות לבית - המשפחה... </vt:lpstr>
      <vt:lpstr>אורח החיים</vt:lpstr>
      <vt:lpstr>חנות המשפחה</vt:lpstr>
      <vt:lpstr>מצגת של PowerPoint‏</vt:lpstr>
      <vt:lpstr>בית הכנסת</vt:lpstr>
      <vt:lpstr>הבאר</vt:lpstr>
      <vt:lpstr>מראה העיירה: אז והיום</vt:lpstr>
      <vt:lpstr>מצב היהודים</vt:lpstr>
      <vt:lpstr>זכרון</vt:lpstr>
      <vt:lpstr>משוב</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"מסע" לבית הולדתה, ומחוז ילדותה, של אמי (משנת 1912) בעיירה קטנה בפולין...</dc:title>
  <dc:creator>user</dc:creator>
  <cp:lastModifiedBy>‏‏משתמש Windows</cp:lastModifiedBy>
  <cp:revision>65</cp:revision>
  <dcterms:created xsi:type="dcterms:W3CDTF">2019-11-28T10:59:16Z</dcterms:created>
  <dcterms:modified xsi:type="dcterms:W3CDTF">2020-02-27T11:35:43Z</dcterms:modified>
</cp:coreProperties>
</file>