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sldIdLst>
    <p:sldId id="256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9984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7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C3A40552-7E0D-4A76-9505-A682E88FB84E}" type="datetimeFigureOut">
              <a:rPr lang="he-IL" smtClean="0"/>
              <a:t>י"ט/אייר/תשע"ט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85C6DAA4-034A-40FE-BC83-371EDD099D8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66940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תמונה פנורמית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40552-7E0D-4A76-9505-A682E88FB84E}" type="datetimeFigureOut">
              <a:rPr lang="he-IL" smtClean="0"/>
              <a:t>י"ט/אייר/תשע"ט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6DAA4-034A-40FE-BC83-371EDD099D8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67423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כותרת ו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C3A40552-7E0D-4A76-9505-A682E88FB84E}" type="datetimeFigureOut">
              <a:rPr lang="he-IL" smtClean="0"/>
              <a:t>י"ט/אייר/תשע"ט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85C6DAA4-034A-40FE-BC83-371EDD099D8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972892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ציטוט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C3A40552-7E0D-4A76-9505-A682E88FB84E}" type="datetimeFigureOut">
              <a:rPr lang="he-IL" smtClean="0"/>
              <a:t>י"ט/אייר/תשע"ט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85C6DAA4-034A-40FE-BC83-371EDD099D85}" type="slidenum">
              <a:rPr lang="he-IL" smtClean="0"/>
              <a:t>‹#›</a:t>
            </a:fld>
            <a:endParaRPr lang="he-IL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011610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כרטיס ש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C3A40552-7E0D-4A76-9505-A682E88FB84E}" type="datetimeFigureOut">
              <a:rPr lang="he-IL" smtClean="0"/>
              <a:t>י"ט/אייר/תשע"ט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85C6DAA4-034A-40FE-BC83-371EDD099D8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127043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עמודו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40552-7E0D-4A76-9505-A682E88FB84E}" type="datetimeFigureOut">
              <a:rPr lang="he-IL" smtClean="0"/>
              <a:t>י"ט/אייר/תשע"ט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6DAA4-034A-40FE-BC83-371EDD099D8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89237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עמודת 3 תמונו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40552-7E0D-4A76-9505-A682E88FB84E}" type="datetimeFigureOut">
              <a:rPr lang="he-IL" smtClean="0"/>
              <a:t>י"ט/אייר/תשע"ט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6DAA4-034A-40FE-BC83-371EDD099D8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612499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40552-7E0D-4A76-9505-A682E88FB84E}" type="datetimeFigureOut">
              <a:rPr lang="he-IL" smtClean="0"/>
              <a:t>י"ט/אייר/תשע"ט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6DAA4-034A-40FE-BC83-371EDD099D8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320545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C3A40552-7E0D-4A76-9505-A682E88FB84E}" type="datetimeFigureOut">
              <a:rPr lang="he-IL" smtClean="0"/>
              <a:t>י"ט/אייר/תשע"ט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85C6DAA4-034A-40FE-BC83-371EDD099D8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4413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40552-7E0D-4A76-9505-A682E88FB84E}" type="datetimeFigureOut">
              <a:rPr lang="he-IL" smtClean="0"/>
              <a:t>י"ט/אייר/תשע"ט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6DAA4-034A-40FE-BC83-371EDD099D8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02849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C3A40552-7E0D-4A76-9505-A682E88FB84E}" type="datetimeFigureOut">
              <a:rPr lang="he-IL" smtClean="0"/>
              <a:t>י"ט/אייר/תשע"ט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85C6DAA4-034A-40FE-BC83-371EDD099D8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68910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40552-7E0D-4A76-9505-A682E88FB84E}" type="datetimeFigureOut">
              <a:rPr lang="he-IL" smtClean="0"/>
              <a:t>י"ט/אייר/תשע"ט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6DAA4-034A-40FE-BC83-371EDD099D8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91201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40552-7E0D-4A76-9505-A682E88FB84E}" type="datetimeFigureOut">
              <a:rPr lang="he-IL" smtClean="0"/>
              <a:t>י"ט/אייר/תשע"ט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6DAA4-034A-40FE-BC83-371EDD099D8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38198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40552-7E0D-4A76-9505-A682E88FB84E}" type="datetimeFigureOut">
              <a:rPr lang="he-IL" smtClean="0"/>
              <a:t>י"ט/אייר/תשע"ט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6DAA4-034A-40FE-BC83-371EDD099D8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99954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40552-7E0D-4A76-9505-A682E88FB84E}" type="datetimeFigureOut">
              <a:rPr lang="he-IL" smtClean="0"/>
              <a:t>י"ט/אייר/תשע"ט</a:t>
            </a:fld>
            <a:endParaRPr lang="he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6DAA4-034A-40FE-BC83-371EDD099D8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74396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40552-7E0D-4A76-9505-A682E88FB84E}" type="datetimeFigureOut">
              <a:rPr lang="he-IL" smtClean="0"/>
              <a:t>י"ט/אייר/תשע"ט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6DAA4-034A-40FE-BC83-371EDD099D8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99708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40552-7E0D-4A76-9505-A682E88FB84E}" type="datetimeFigureOut">
              <a:rPr lang="he-IL" smtClean="0"/>
              <a:t>י"ט/אייר/תשע"ט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6DAA4-034A-40FE-BC83-371EDD099D8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82423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A40552-7E0D-4A76-9505-A682E88FB84E}" type="datetimeFigureOut">
              <a:rPr lang="he-IL" smtClean="0"/>
              <a:t>י"ט/אייר/תשע"ט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C6DAA4-034A-40FE-BC83-371EDD099D8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3149502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5F6086F-43A0-4BB4-A63A-0C93F8422A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96899"/>
            <a:ext cx="9144000" cy="893763"/>
          </a:xfrm>
        </p:spPr>
        <p:txBody>
          <a:bodyPr>
            <a:normAutofit fontScale="90000"/>
          </a:bodyPr>
          <a:lstStyle/>
          <a:p>
            <a:pPr algn="ctr"/>
            <a:r>
              <a:rPr lang="he-IL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David" panose="02000300000000000000" pitchFamily="2" charset="-79"/>
                <a:cs typeface="Guttman David" panose="02000300000000000000" pitchFamily="2" charset="-79"/>
              </a:rPr>
              <a:t>הקשר הרב דורי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03DF7E35-EE46-4CD9-BB2B-94FE61148A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801938"/>
            <a:ext cx="9144000" cy="1655762"/>
          </a:xfrm>
        </p:spPr>
        <p:txBody>
          <a:bodyPr>
            <a:normAutofit/>
          </a:bodyPr>
          <a:lstStyle/>
          <a:p>
            <a:pPr algn="ctr"/>
            <a:r>
              <a:rPr lang="he-IL" sz="28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סבתא דליה ולד ומאי </a:t>
            </a:r>
            <a:r>
              <a:rPr lang="he-IL" sz="2800" b="1" i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פרידניק</a:t>
            </a:r>
            <a:r>
              <a:rPr lang="he-IL" sz="28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הנכדה</a:t>
            </a:r>
          </a:p>
          <a:p>
            <a:pPr algn="ctr"/>
            <a:r>
              <a:rPr lang="he-IL" sz="28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2019</a:t>
            </a:r>
          </a:p>
        </p:txBody>
      </p:sp>
      <p:pic>
        <p:nvPicPr>
          <p:cNvPr id="9" name="Picture 6" descr="https://attachment.outlook.live.net/owa/liatfridniki@windowslive.com/service.svc/s/GetAttachmentThumbnail?id=AQMkADAwATM0MDAAMS04NTI4LTNjMmMtMDACLTAwCgBGAAADq2JS35dlcUGaUabmSLf%2BFQcAnHiTKTL95EqofF7TwW3YSQAAAgEMAAAAnHiTKTL95EqofF7TwW3YSQADMS0FHwAAAAESABAAPts3hbc6FkqW7cXMQ0n%2FJg%3D%3D&amp;thumbnailType=2&amp;owa=outlook.live.com&amp;scriptVer=2019051303.07&amp;isc=1&amp;X-OWA-CANARY=167c5H2wukemjN_7BFuu6qBEital39YYzX2MiU47HPgTdjhbXj2UZB1QqPmqbBhtlJAjZY3Cihk.&amp;token=eyJhbGciOiJSUzI1NiIsImtpZCI6IjA2MDBGOUY2NzQ2MjA3MzdFNzM0MDRFMjg3QzQ1QTgxOENCN0NFQjgiLCJ4NXQiOiJCZ0Q1OW5SaUJ6Zm5OQVRpaDhSYWdZeTN6cmciLCJ0eXAiOiJKV1QifQ.eyJ2ZXIiOiJFeGNoYW5nZS5DYWxsYmFjay5WMSIsImFwcGN0eHNlbmRlciI6Ik93YURvd25sb2FkQDg0ZGY5ZTdmLWU5ZjYtNDBhZi1iNDM1LWFhYWFhYWFhYWFhYSIsImFwcGN0eCI6IntcIm1zZXhjaHByb3RcIjpcIm93YVwiLFwicHJpbWFyeXNpZFwiOlwiUy0xLTI4MjctMjEyOTkzLTIyMzQwMDY1NzJcIixcInB1aWRcIjpcIjkxNDgwMDIwMzI4MzUwMFwiLFwib2lkXCI6XCIwMDAzNDAwMS04NTI4LTNjMmMtMDAwMC0wMDAwMDAwMDAwMDBcIixcInNjb3BlXCI6XCJPd2FEb3dubG9hZFwifSIsIm5iZiI6MTU1ODYzMjk5OSwiZXhwIjoxNTU4NjMzNTk5LCJpc3MiOiIwMDAwMDAwMi0wMDAwLTBmZjEtY2UwMC0wMDAwMDAwMDAwMDBAODRkZjllN2YtZTlmNi00MGFmLWI0MzUtYWFhYWFhYWFhYWFhIiwiYXVkIjoiMDAwMDAwMDItMDAwMC0wZmYxLWNlMDAtMDAwMDAwMDAwMDAwL2F0dGFjaG1lbnQub3V0bG9vay5saXZlLm5ldEA4NGRmOWU3Zi1lOWY2LTQwYWYtYjQzNS1hYWFhYWFhYWFhYWEifQ.k7Oifj9GjT7_W2sdHHOjTAdRODuBDnb8Krs-DGGgAXcBbqGf5RBFLqgM7-Gx99vwxeQgvZOzblYulJLxy7-QH5O9uWWorKfnRcpq02bKeukuThyQPaHU6_f1KJ5312wJIpcCKOTIeVBdperz2_gi2HEJ3PoW4rNI6oPM1-2TylKMyvEd0UXJDxp_S6xfMgmZXQqBeDmnEhOLM4aurlTZQMUrO00rIHoCyX1ikHL_ElPNYynYNquKd2sWmZM-RVhB3A4pwo6kDNREbEsjejiSF9j0U3i3awjfRX_7R9D5228Y-mc1ppLdPkkTFAvHJmQe1Jzl0gT4KoEeajy1qZ-pUA&amp;animation=true">
            <a:extLst>
              <a:ext uri="{FF2B5EF4-FFF2-40B4-BE49-F238E27FC236}">
                <a16:creationId xmlns:a16="http://schemas.microsoft.com/office/drawing/2014/main" id="{7C5811DB-AEBB-4933-9AD9-D6E61DC22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15" y="583408"/>
            <a:ext cx="2710685" cy="5316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https://attachment.outlook.live.net/owa/liatfridniki@windowslive.com/service.svc/s/GetAttachmentThumbnail?id=AQMkADAwATM0MDAAMS04NTI4LTNjMmMtMDACLTAwCgBGAAADq2JS35dlcUGaUabmSLf%2BFQcAnHiTKTL95EqofF7TwW3YSQAAAgEMAAAAnHiTKTL95EqofF7TwW3YSQADMS0FJgAAAAESABAAac4HynbqM0Owc8KrrLpdLg%3D%3D&amp;thumbnailType=2&amp;owa=outlook.live.com&amp;scriptVer=2019052002.01&amp;isc=1&amp;X-OWA-CANARY=3nn0Mq5VW0yCMUEMVFq5SdD8VJqp39YYYwNi3f870u_RPLZYjUjP1zfPvRYOl2EHFx6_RPmrbhg.&amp;token=eyJhbGciOiJSUzI1NiIsImtpZCI6IjA2MDBGOUY2NzQ2MjA3MzdFNzM0MDRFMjg3QzQ1QTgxOENCN0NFQjgiLCJ4NXQiOiJCZ0Q1OW5SaUJ6Zm5OQVRpaDhSYWdZeTN6cmciLCJ0eXAiOiJKV1QifQ.eyJ2ZXIiOiJFeGNoYW5nZS5DYWxsYmFjay5WMSIsImFwcGN0eHNlbmRlciI6Ik93YURvd25sb2FkQDg0ZGY5ZTdmLWU5ZjYtNDBhZi1iNDM1LWFhYWFhYWFhYWFhYSIsImFwcGN0eCI6IntcIm1zZXhjaHByb3RcIjpcIm93YVwiLFwicHJpbWFyeXNpZFwiOlwiUy0xLTI4MjctMjEyOTkzLTIyMzQwMDY1NzJcIixcInB1aWRcIjpcIjkxNDgwMDIwMzI4MzUwMFwiLFwib2lkXCI6XCIwMDAzNDAwMS04NTI4LTNjMmMtMDAwMC0wMDAwMDAwMDAwMDBcIixcInNjb3BlXCI6XCJPd2FEb3dubG9hZFwifSIsIm5iZiI6MTU1ODYzNDgwMCwiZXhwIjoxNTU4NjM1NDAwLCJpc3MiOiIwMDAwMDAwMi0wMDAwLTBmZjEtY2UwMC0wMDAwMDAwMDAwMDBAODRkZjllN2YtZTlmNi00MGFmLWI0MzUtYWFhYWFhYWFhYWFhIiwiYXVkIjoiMDAwMDAwMDItMDAwMC0wZmYxLWNlMDAtMDAwMDAwMDAwMDAwL2F0dGFjaG1lbnQub3V0bG9vay5saXZlLm5ldEA4NGRmOWU3Zi1lOWY2LTQwYWYtYjQzNS1hYWFhYWFhYWFhYWEifQ.WjLFGOGdbjd2m1TGqBV6MK5C8dRkIt89mpsY7vsNmrUpsiITiAlzmL6fWU-PCnZoxV9YSSF3prKL_aQjjo_pGuTaIheM0YRQ-lYFD5w7l8ACjYGCqBlBxVIb9HXUT8ekWLotIHDr2WK_GahHhRMfstoN8Dik9bWR8-hSUBDSjB3byQLjgw0Xb29ZyvVzUH_sBzimJY6ycB_WhYk3h_J5xaVH53tdKZlQA-9Bxv3MTmUwB30SU0tpMrjAhRLLiUOpZ7heh3oGWXb4wrY9m-XBeagD2XHedmZimoWmgXCEEJ8umbT_RNg8HEuPs5vqSquPjV1lVRNxYb7PbdQT-wAONw&amp;animation=true">
            <a:extLst>
              <a:ext uri="{FF2B5EF4-FFF2-40B4-BE49-F238E27FC236}">
                <a16:creationId xmlns:a16="http://schemas.microsoft.com/office/drawing/2014/main" id="{97C6869E-BCD9-4F3D-B22E-61E3F1B91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4602" y="215900"/>
            <a:ext cx="2897212" cy="5708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70422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CB63267A-61A4-47FA-B179-FE8102466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41324"/>
            <a:ext cx="12192000" cy="64166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e-IL" sz="1600" dirty="0">
                <a:latin typeface="Guttman David" panose="02000300000000000000" pitchFamily="2" charset="-79"/>
                <a:cs typeface="Guttman David" panose="02000300000000000000" pitchFamily="2" charset="-79"/>
              </a:rPr>
              <a:t> </a:t>
            </a:r>
            <a:endParaRPr lang="en-US" sz="1600" dirty="0">
              <a:cs typeface="Guttman David" panose="02000300000000000000" pitchFamily="2" charset="-79"/>
            </a:endParaRPr>
          </a:p>
          <a:p>
            <a:pPr marL="0" indent="0" algn="ctr">
              <a:buNone/>
            </a:pPr>
            <a:r>
              <a:rPr lang="he-IL" sz="2000" b="1" u="heavy" dirty="0">
                <a:solidFill>
                  <a:srgbClr val="FF0000"/>
                </a:solidFill>
                <a:latin typeface="Guttman David" panose="02000300000000000000" pitchFamily="2" charset="-79"/>
                <a:cs typeface="Guttman David" panose="02000300000000000000" pitchFamily="2" charset="-79"/>
              </a:rPr>
              <a:t>תיאור תהליך הכתיבה עם סבתא דליה</a:t>
            </a:r>
          </a:p>
          <a:p>
            <a:pPr marL="0" indent="0" algn="ctr">
              <a:buNone/>
            </a:pPr>
            <a:endParaRPr lang="en-US" sz="2000" b="1" dirty="0">
              <a:cs typeface="Guttman David" panose="02000300000000000000" pitchFamily="2" charset="-79"/>
            </a:endParaRPr>
          </a:p>
          <a:p>
            <a:pPr marL="0" indent="0">
              <a:buNone/>
            </a:pPr>
            <a:r>
              <a:rPr lang="he-IL" sz="1600" dirty="0">
                <a:latin typeface="Guttman David" panose="02000300000000000000" pitchFamily="2" charset="-79"/>
                <a:cs typeface="Guttman David" panose="02000300000000000000" pitchFamily="2" charset="-79"/>
              </a:rPr>
              <a:t>בתחילת התהליך לא ידעתי מה מצפה לי ואיך אני וסבתא נשתלב בפרויקט לאט </a:t>
            </a:r>
            <a:r>
              <a:rPr lang="he-IL" sz="1600" dirty="0" err="1">
                <a:latin typeface="Guttman David" panose="02000300000000000000" pitchFamily="2" charset="-79"/>
                <a:cs typeface="Guttman David" panose="02000300000000000000" pitchFamily="2" charset="-79"/>
              </a:rPr>
              <a:t>לאט</a:t>
            </a:r>
            <a:r>
              <a:rPr lang="he-IL" sz="1600" dirty="0">
                <a:latin typeface="Guttman David" panose="02000300000000000000" pitchFamily="2" charset="-79"/>
                <a:cs typeface="Guttman David" panose="02000300000000000000" pitchFamily="2" charset="-79"/>
              </a:rPr>
              <a:t> הבנתי את שיתוף הפעולה היה פורה אני </a:t>
            </a:r>
          </a:p>
          <a:p>
            <a:pPr marL="0" indent="0">
              <a:buNone/>
            </a:pPr>
            <a:r>
              <a:rPr lang="he-IL" sz="1600" dirty="0">
                <a:latin typeface="Guttman David" panose="02000300000000000000" pitchFamily="2" charset="-79"/>
                <a:cs typeface="Guttman David" panose="02000300000000000000" pitchFamily="2" charset="-79"/>
              </a:rPr>
              <a:t>הייתי בחלק הטכנולוגי וסבתא סיפרה על עברה מילדותה ועד בגרותה  מאוד  התעניינתי ולמדתי מסיפורה דברים חדשים, עליה </a:t>
            </a:r>
          </a:p>
          <a:p>
            <a:pPr marL="0" indent="0">
              <a:buNone/>
            </a:pPr>
            <a:r>
              <a:rPr lang="he-IL" sz="1600" dirty="0">
                <a:latin typeface="Guttman David" panose="02000300000000000000" pitchFamily="2" charset="-79"/>
                <a:cs typeface="Guttman David" panose="02000300000000000000" pitchFamily="2" charset="-79"/>
              </a:rPr>
              <a:t>כמו איך הכירה את סבא אריה ואיך הפכו לחברים עד עצם היום הזה. למדתי יותר על השושלת המשפחתית שלי שהיא משפחת </a:t>
            </a:r>
          </a:p>
          <a:p>
            <a:pPr marL="0" indent="0">
              <a:buNone/>
            </a:pPr>
            <a:r>
              <a:rPr lang="he-IL" sz="1600" dirty="0">
                <a:latin typeface="Guttman David" panose="02000300000000000000" pitchFamily="2" charset="-79"/>
                <a:cs typeface="Guttman David" panose="02000300000000000000" pitchFamily="2" charset="-79"/>
              </a:rPr>
              <a:t>ריבלין ודיזנגוף. </a:t>
            </a:r>
            <a:endParaRPr lang="en-US" sz="1600" dirty="0">
              <a:cs typeface="Guttman David" panose="02000300000000000000" pitchFamily="2" charset="-79"/>
            </a:endParaRPr>
          </a:p>
          <a:p>
            <a:pPr marL="0" indent="0">
              <a:buNone/>
            </a:pPr>
            <a:r>
              <a:rPr lang="he-IL" sz="1600" dirty="0">
                <a:latin typeface="Guttman David" panose="02000300000000000000" pitchFamily="2" charset="-79"/>
                <a:cs typeface="Guttman David" panose="02000300000000000000" pitchFamily="2" charset="-79"/>
              </a:rPr>
              <a:t>החוויה שמחה אותי מאוד וקירבה אותי לסבתא ולעברה. חיכיתי מאוד לימי שישי האלה, ומאוד התרגשתי מהמפגשים עם </a:t>
            </a:r>
          </a:p>
          <a:p>
            <a:pPr marL="0" indent="0">
              <a:buNone/>
            </a:pPr>
            <a:r>
              <a:rPr lang="he-IL" sz="1600" dirty="0">
                <a:latin typeface="Guttman David" panose="02000300000000000000" pitchFamily="2" charset="-79"/>
                <a:cs typeface="Guttman David" panose="02000300000000000000" pitchFamily="2" charset="-79"/>
              </a:rPr>
              <a:t>סבתא ומההפתעות. בקיצור ממש </a:t>
            </a:r>
            <a:r>
              <a:rPr lang="he-IL" sz="1600" dirty="0" err="1">
                <a:latin typeface="Guttman David" panose="02000300000000000000" pitchFamily="2" charset="-79"/>
                <a:cs typeface="Guttman David" panose="02000300000000000000" pitchFamily="2" charset="-79"/>
              </a:rPr>
              <a:t>נהנתי</a:t>
            </a:r>
            <a:r>
              <a:rPr lang="he-IL" sz="1600" dirty="0">
                <a:latin typeface="Guttman David" panose="02000300000000000000" pitchFamily="2" charset="-79"/>
                <a:cs typeface="Guttman David" panose="02000300000000000000" pitchFamily="2" charset="-79"/>
              </a:rPr>
              <a:t> להכיר לעומק את סבתא ולפגוש אותה </a:t>
            </a:r>
            <a:endParaRPr lang="en-US" sz="1600" dirty="0">
              <a:cs typeface="Guttman David" panose="02000300000000000000" pitchFamily="2" charset="-79"/>
            </a:endParaRPr>
          </a:p>
          <a:p>
            <a:pPr marL="0" indent="0">
              <a:buNone/>
            </a:pPr>
            <a:endParaRPr lang="he-IL" sz="1600" dirty="0">
              <a:latin typeface="Guttman David" panose="02000300000000000000" pitchFamily="2" charset="-79"/>
              <a:cs typeface="Guttman David" panose="02000300000000000000" pitchFamily="2" charset="-79"/>
            </a:endParaRPr>
          </a:p>
          <a:p>
            <a:pPr marL="0" indent="0">
              <a:buNone/>
            </a:pPr>
            <a:endParaRPr lang="he-IL" sz="1600" dirty="0">
              <a:latin typeface="Guttman David" panose="02000300000000000000" pitchFamily="2" charset="-79"/>
              <a:cs typeface="Guttman David" panose="02000300000000000000" pitchFamily="2" charset="-79"/>
            </a:endParaRPr>
          </a:p>
          <a:p>
            <a:pPr marL="0" indent="0">
              <a:buNone/>
            </a:pPr>
            <a:endParaRPr lang="he-IL" sz="1600" dirty="0">
              <a:latin typeface="Guttman David" panose="02000300000000000000" pitchFamily="2" charset="-79"/>
              <a:cs typeface="Guttman David" panose="02000300000000000000" pitchFamily="2" charset="-79"/>
            </a:endParaRPr>
          </a:p>
          <a:p>
            <a:pPr marL="0" indent="0">
              <a:buNone/>
            </a:pPr>
            <a:endParaRPr lang="he-IL" sz="1600" dirty="0">
              <a:latin typeface="Guttman David" panose="02000300000000000000" pitchFamily="2" charset="-79"/>
              <a:cs typeface="Guttman David" panose="02000300000000000000" pitchFamily="2" charset="-79"/>
            </a:endParaRPr>
          </a:p>
          <a:p>
            <a:pPr marL="0" indent="0">
              <a:buNone/>
            </a:pPr>
            <a:endParaRPr lang="he-IL" sz="1600" dirty="0">
              <a:latin typeface="Guttman David" panose="02000300000000000000" pitchFamily="2" charset="-79"/>
              <a:cs typeface="Guttman David" panose="02000300000000000000" pitchFamily="2" charset="-79"/>
            </a:endParaRPr>
          </a:p>
          <a:p>
            <a:pPr marL="0" indent="0">
              <a:buNone/>
            </a:pPr>
            <a:endParaRPr lang="he-IL" sz="1600" dirty="0">
              <a:latin typeface="Guttman David" panose="02000300000000000000" pitchFamily="2" charset="-79"/>
              <a:cs typeface="Guttman David" panose="02000300000000000000" pitchFamily="2" charset="-79"/>
            </a:endParaRPr>
          </a:p>
          <a:p>
            <a:pPr marL="0" indent="0">
              <a:buNone/>
            </a:pPr>
            <a:endParaRPr lang="he-IL" sz="1600" dirty="0">
              <a:latin typeface="Guttman David" panose="02000300000000000000" pitchFamily="2" charset="-79"/>
              <a:cs typeface="Guttman David" panose="02000300000000000000" pitchFamily="2" charset="-79"/>
            </a:endParaRPr>
          </a:p>
          <a:p>
            <a:pPr marL="0" indent="0">
              <a:buNone/>
            </a:pPr>
            <a:endParaRPr lang="he-IL" sz="1600" dirty="0">
              <a:latin typeface="Guttman David" panose="02000300000000000000" pitchFamily="2" charset="-79"/>
              <a:cs typeface="Guttman David" panose="02000300000000000000" pitchFamily="2" charset="-79"/>
            </a:endParaRPr>
          </a:p>
          <a:p>
            <a:pPr marL="0" indent="0">
              <a:buNone/>
            </a:pPr>
            <a:r>
              <a:rPr lang="he-IL" sz="1800" b="1" dirty="0">
                <a:solidFill>
                  <a:srgbClr val="FF0000"/>
                </a:solidFill>
                <a:latin typeface="Guttman David" panose="02000300000000000000" pitchFamily="2" charset="-79"/>
                <a:cs typeface="Guttman David" panose="02000300000000000000" pitchFamily="2" charset="-79"/>
              </a:rPr>
              <a:t>                                                                            אריה ודליה ולד</a:t>
            </a:r>
          </a:p>
        </p:txBody>
      </p:sp>
      <p:pic>
        <p:nvPicPr>
          <p:cNvPr id="9220" name="Picture 4" descr="https://attachment.outlook.live.net/owa/liatfridniki@windowslive.com/service.svc/s/GetAttachmentThumbnail?id=AQMkADAwATM0MDAAMS04NTI4LTNjMmMtMDACLTAwCgBGAAADq2JS35dlcUGaUabmSLf%2BFQcAnHiTKTL95EqofF7TwW3YSQAAAgEMAAAAnHiTKTL95EqofF7TwW3YSQADMS0FIwAAAAESABAAi7sOB3wSNUWyY%2F1sVNSWzg%3D%3D&amp;thumbnailType=2&amp;owa=outlook.live.com&amp;scriptVer=2019052002.01&amp;isc=1&amp;X-OWA-CANARY=EDWrU61tmkyx6QuxXa12GHDntFup39YYd3os7P3f60yygTfFgDEprM31BynoLCSiBtW4nsk-PBA.&amp;token=eyJhbGciOiJSUzI1NiIsImtpZCI6IjA2MDBGOUY2NzQ2MjA3MzdFNzM0MDRFMjg3QzQ1QTgxOENCN0NFQjgiLCJ4NXQiOiJCZ0Q1OW5SaUJ6Zm5OQVRpaDhSYWdZeTN6cmciLCJ0eXAiOiJKV1QifQ.eyJ2ZXIiOiJFeGNoYW5nZS5DYWxsYmFjay5WMSIsImFwcGN0eHNlbmRlciI6Ik93YURvd25sb2FkQDg0ZGY5ZTdmLWU5ZjYtNDBhZi1iNDM1LWFhYWFhYWFhYWFhYSIsImFwcGN0eCI6IntcIm1zZXhjaHByb3RcIjpcIm93YVwiLFwicHJpbWFyeXNpZFwiOlwiUy0xLTI4MjctMjEyOTkzLTIyMzQwMDY1NzJcIixcInB1aWRcIjpcIjkxNDgwMDIwMzI4MzUwMFwiLFwib2lkXCI6XCIwMDAzNDAwMS04NTI4LTNjMmMtMDAwMC0wMDAwMDAwMDAwMDBcIixcInNjb3BlXCI6XCJPd2FEb3dubG9hZFwifSIsIm5iZiI6MTU1ODYzNDQ5OCwiZXhwIjoxNTU4NjM1MDk4LCJpc3MiOiIwMDAwMDAwMi0wMDAwLTBmZjEtY2UwMC0wMDAwMDAwMDAwMDBAODRkZjllN2YtZTlmNi00MGFmLWI0MzUtYWFhYWFhYWFhYWFhIiwiYXVkIjoiMDAwMDAwMDItMDAwMC0wZmYxLWNlMDAtMDAwMDAwMDAwMDAwL2F0dGFjaG1lbnQub3V0bG9vay5saXZlLm5ldEA4NGRmOWU3Zi1lOWY2LTQwYWYtYjQzNS1hYWFhYWFhYWFhYWEifQ.n18ObPYQyEyzhFi8PxJeBNmDbnclqmun0agjQJ-LTdIBsovuQfxGdiOSaW2NSLmYA8MP4wPFejgXzINyNEI-a8g4pr3gd2NVhA-FOmP3smn77P4CeOETsRbP2MC2j1kIdQpyRQYozcJsdl_VlAQUjnz6gSJaWuQxO9M1rNufek6dxSsY8d-DNFLKPUtlPiQt3y9r6j5e1_yn66QpYNCYMBzsF_9JMQa3iIgR4hOsWufxHJCOklIfJdop39XTm7CTWsLbxIZDFDnrGeakgiYOzn3avlMx08Ouw7F3Qii3hutDUih8NhaY_q93q2UhvzlokaVp6Drfj2wsme0_ymlReg&amp;animation=true">
            <a:extLst>
              <a:ext uri="{FF2B5EF4-FFF2-40B4-BE49-F238E27FC236}">
                <a16:creationId xmlns:a16="http://schemas.microsoft.com/office/drawing/2014/main" id="{1EEAFC8A-E40D-4918-8D80-F092ED7DC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23" y="3796507"/>
            <a:ext cx="4658077" cy="262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928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 invX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77970A98-4CCC-4850-AAD1-C6D2E67CD5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61962"/>
            <a:ext cx="12192000" cy="63960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e-IL" sz="1800" b="1" u="sng" dirty="0">
                <a:solidFill>
                  <a:srgbClr val="FF0000"/>
                </a:solidFill>
                <a:latin typeface="Guttman David" panose="02000300000000000000" pitchFamily="2" charset="-79"/>
                <a:cs typeface="Guttman David" panose="02000300000000000000" pitchFamily="2" charset="-79"/>
              </a:rPr>
              <a:t>פרטי המבוגר:</a:t>
            </a:r>
            <a:endParaRPr lang="en-US" sz="1800" dirty="0">
              <a:solidFill>
                <a:srgbClr val="FF0000"/>
              </a:solidFill>
              <a:cs typeface="Guttman David" panose="02000300000000000000" pitchFamily="2" charset="-79"/>
            </a:endParaRPr>
          </a:p>
          <a:p>
            <a:pPr marL="0" indent="0">
              <a:buNone/>
            </a:pPr>
            <a:r>
              <a:rPr lang="he-IL" sz="1600" dirty="0">
                <a:latin typeface="Guttman David" panose="02000300000000000000" pitchFamily="2" charset="-79"/>
                <a:cs typeface="Guttman David" panose="02000300000000000000" pitchFamily="2" charset="-79"/>
              </a:rPr>
              <a:t>שם פרטי</a:t>
            </a:r>
            <a:r>
              <a:rPr lang="ar-SA" sz="1600" dirty="0">
                <a:latin typeface="Guttman David" panose="02000300000000000000" pitchFamily="2" charset="-79"/>
              </a:rPr>
              <a:t>: </a:t>
            </a:r>
            <a:r>
              <a:rPr lang="he-IL" sz="1600" dirty="0">
                <a:latin typeface="Guttman David" panose="02000300000000000000" pitchFamily="2" charset="-79"/>
                <a:cs typeface="Guttman David" panose="02000300000000000000" pitchFamily="2" charset="-79"/>
              </a:rPr>
              <a:t>דליה</a:t>
            </a:r>
            <a:endParaRPr lang="en-US" sz="1600" dirty="0">
              <a:cs typeface="Guttman David" panose="02000300000000000000" pitchFamily="2" charset="-79"/>
            </a:endParaRPr>
          </a:p>
          <a:p>
            <a:pPr marL="0" indent="0">
              <a:buNone/>
            </a:pPr>
            <a:r>
              <a:rPr lang="he-IL" sz="1600" dirty="0">
                <a:latin typeface="Guttman David" panose="02000300000000000000" pitchFamily="2" charset="-79"/>
                <a:cs typeface="Guttman David" panose="02000300000000000000" pitchFamily="2" charset="-79"/>
              </a:rPr>
              <a:t>שם משפחה: ולד</a:t>
            </a:r>
            <a:endParaRPr lang="en-US" sz="1600" dirty="0">
              <a:cs typeface="Guttman David" panose="02000300000000000000" pitchFamily="2" charset="-79"/>
            </a:endParaRPr>
          </a:p>
          <a:p>
            <a:pPr marL="0" indent="0">
              <a:buNone/>
            </a:pPr>
            <a:r>
              <a:rPr lang="he-IL" sz="1600" dirty="0">
                <a:latin typeface="Guttman David" panose="02000300000000000000" pitchFamily="2" charset="-79"/>
                <a:cs typeface="Guttman David" panose="02000300000000000000" pitchFamily="2" charset="-79"/>
              </a:rPr>
              <a:t>שם משפחה לפני הנישואים: ריבלין</a:t>
            </a:r>
            <a:endParaRPr lang="en-US" sz="1600" dirty="0">
              <a:cs typeface="Guttman David" panose="02000300000000000000" pitchFamily="2" charset="-79"/>
            </a:endParaRPr>
          </a:p>
          <a:p>
            <a:pPr marL="0" indent="0">
              <a:buNone/>
            </a:pPr>
            <a:r>
              <a:rPr lang="he-IL" sz="1600" dirty="0">
                <a:latin typeface="Guttman David" panose="02000300000000000000" pitchFamily="2" charset="-79"/>
                <a:cs typeface="Guttman David" panose="02000300000000000000" pitchFamily="2" charset="-79"/>
              </a:rPr>
              <a:t>שנת לידה: </a:t>
            </a:r>
            <a:r>
              <a:rPr lang="ar-SA" sz="1600" dirty="0">
                <a:latin typeface="Guttman David" panose="02000300000000000000" pitchFamily="2" charset="-79"/>
              </a:rPr>
              <a:t>1951</a:t>
            </a:r>
            <a:endParaRPr lang="en-US" sz="1600" dirty="0">
              <a:cs typeface="Guttman David" panose="02000300000000000000" pitchFamily="2" charset="-79"/>
            </a:endParaRPr>
          </a:p>
          <a:p>
            <a:pPr marL="0" indent="0">
              <a:buNone/>
            </a:pPr>
            <a:r>
              <a:rPr lang="he-IL" sz="1600" dirty="0">
                <a:latin typeface="Guttman David" panose="02000300000000000000" pitchFamily="2" charset="-79"/>
                <a:cs typeface="Guttman David" panose="02000300000000000000" pitchFamily="2" charset="-79"/>
              </a:rPr>
              <a:t>ארץ לידה: ישראל</a:t>
            </a:r>
            <a:endParaRPr lang="en-US" sz="1600" dirty="0">
              <a:cs typeface="Guttman David" panose="02000300000000000000" pitchFamily="2" charset="-79"/>
            </a:endParaRPr>
          </a:p>
          <a:p>
            <a:pPr marL="0" indent="0">
              <a:buNone/>
            </a:pPr>
            <a:r>
              <a:rPr lang="he-IL" sz="1600" dirty="0">
                <a:latin typeface="Guttman David" panose="02000300000000000000" pitchFamily="2" charset="-79"/>
                <a:cs typeface="Guttman David" panose="02000300000000000000" pitchFamily="2" charset="-79"/>
              </a:rPr>
              <a:t>עיר לידה: תל אביב</a:t>
            </a:r>
            <a:endParaRPr lang="en-US" sz="1600" dirty="0">
              <a:cs typeface="Guttman David" panose="02000300000000000000" pitchFamily="2" charset="-79"/>
            </a:endParaRPr>
          </a:p>
          <a:p>
            <a:pPr marL="0" indent="0">
              <a:buNone/>
            </a:pPr>
            <a:r>
              <a:rPr lang="he-IL" sz="1800" b="1" u="sng" dirty="0">
                <a:solidFill>
                  <a:srgbClr val="FF0000"/>
                </a:solidFill>
                <a:latin typeface="Guttman David" panose="02000300000000000000" pitchFamily="2" charset="-79"/>
                <a:cs typeface="Guttman David" panose="02000300000000000000" pitchFamily="2" charset="-79"/>
              </a:rPr>
              <a:t>פרטי התלמיד</a:t>
            </a:r>
            <a:r>
              <a:rPr lang="he-IL" sz="1800" b="1" dirty="0">
                <a:solidFill>
                  <a:srgbClr val="FF0000"/>
                </a:solidFill>
                <a:latin typeface="Guttman David" panose="02000300000000000000" pitchFamily="2" charset="-79"/>
                <a:cs typeface="Guttman David" panose="02000300000000000000" pitchFamily="2" charset="-79"/>
              </a:rPr>
              <a:t>:</a:t>
            </a:r>
            <a:endParaRPr lang="en-US" sz="1800" dirty="0">
              <a:solidFill>
                <a:srgbClr val="FF0000"/>
              </a:solidFill>
              <a:cs typeface="Guttman David" panose="02000300000000000000" pitchFamily="2" charset="-79"/>
            </a:endParaRPr>
          </a:p>
          <a:p>
            <a:pPr marL="0" indent="0">
              <a:buNone/>
            </a:pPr>
            <a:r>
              <a:rPr lang="he-IL" sz="1600" dirty="0">
                <a:latin typeface="Guttman David" panose="02000300000000000000" pitchFamily="2" charset="-79"/>
                <a:cs typeface="Guttman David" panose="02000300000000000000" pitchFamily="2" charset="-79"/>
              </a:rPr>
              <a:t>שם פרטי: מאי</a:t>
            </a:r>
            <a:endParaRPr lang="en-US" sz="1600" dirty="0">
              <a:cs typeface="Guttman David" panose="02000300000000000000" pitchFamily="2" charset="-79"/>
            </a:endParaRPr>
          </a:p>
          <a:p>
            <a:pPr marL="0" indent="0">
              <a:buNone/>
            </a:pPr>
            <a:r>
              <a:rPr lang="he-IL" sz="1600" dirty="0">
                <a:latin typeface="Guttman David" panose="02000300000000000000" pitchFamily="2" charset="-79"/>
                <a:cs typeface="Guttman David" panose="02000300000000000000" pitchFamily="2" charset="-79"/>
              </a:rPr>
              <a:t>שם משפחה: </a:t>
            </a:r>
            <a:r>
              <a:rPr lang="he-IL" sz="1600" dirty="0" err="1">
                <a:latin typeface="Guttman David" panose="02000300000000000000" pitchFamily="2" charset="-79"/>
                <a:cs typeface="Guttman David" panose="02000300000000000000" pitchFamily="2" charset="-79"/>
              </a:rPr>
              <a:t>פרידניק</a:t>
            </a:r>
            <a:endParaRPr lang="en-US" sz="1600" dirty="0">
              <a:cs typeface="Guttman David" panose="02000300000000000000" pitchFamily="2" charset="-79"/>
            </a:endParaRPr>
          </a:p>
          <a:p>
            <a:pPr marL="0" indent="0">
              <a:buNone/>
            </a:pPr>
            <a:r>
              <a:rPr lang="he-IL" sz="1600" dirty="0">
                <a:latin typeface="Guttman David" panose="02000300000000000000" pitchFamily="2" charset="-79"/>
                <a:cs typeface="Guttman David" panose="02000300000000000000" pitchFamily="2" charset="-79"/>
              </a:rPr>
              <a:t>כיתה: ה' </a:t>
            </a:r>
            <a:r>
              <a:rPr lang="ar-SA" sz="1600" dirty="0">
                <a:latin typeface="Guttman David" panose="02000300000000000000" pitchFamily="2" charset="-79"/>
              </a:rPr>
              <a:t>3 </a:t>
            </a:r>
            <a:endParaRPr lang="en-US" sz="1600" dirty="0">
              <a:cs typeface="Guttman David" panose="02000300000000000000" pitchFamily="2" charset="-79"/>
            </a:endParaRPr>
          </a:p>
          <a:p>
            <a:pPr marL="0" indent="0">
              <a:buNone/>
            </a:pPr>
            <a:r>
              <a:rPr lang="he-IL" sz="1800" b="1" u="sng" dirty="0">
                <a:solidFill>
                  <a:srgbClr val="FF0000"/>
                </a:solidFill>
                <a:latin typeface="Guttman David" panose="02000300000000000000" pitchFamily="2" charset="-79"/>
                <a:cs typeface="Guttman David" panose="02000300000000000000" pitchFamily="2" charset="-79"/>
              </a:rPr>
              <a:t>שם המורה המוביל את </a:t>
            </a:r>
            <a:r>
              <a:rPr lang="he-IL" sz="1800" b="1" u="sng" dirty="0" err="1">
                <a:solidFill>
                  <a:srgbClr val="FF0000"/>
                </a:solidFill>
                <a:latin typeface="Guttman David" panose="02000300000000000000" pitchFamily="2" charset="-79"/>
                <a:cs typeface="Guttman David" panose="02000300000000000000" pitchFamily="2" charset="-79"/>
              </a:rPr>
              <a:t>תוכנית</a:t>
            </a:r>
            <a:r>
              <a:rPr lang="he-IL" sz="1800" b="1" u="sng" dirty="0">
                <a:solidFill>
                  <a:srgbClr val="FF0000"/>
                </a:solidFill>
                <a:latin typeface="Guttman David" panose="02000300000000000000" pitchFamily="2" charset="-79"/>
                <a:cs typeface="Guttman David" panose="02000300000000000000" pitchFamily="2" charset="-79"/>
              </a:rPr>
              <a:t> הקשר הרב דורי</a:t>
            </a:r>
            <a:r>
              <a:rPr lang="he-IL" sz="1800" b="1" dirty="0">
                <a:solidFill>
                  <a:srgbClr val="FF0000"/>
                </a:solidFill>
                <a:latin typeface="Guttman David" panose="02000300000000000000" pitchFamily="2" charset="-79"/>
                <a:cs typeface="Guttman David" panose="02000300000000000000" pitchFamily="2" charset="-79"/>
              </a:rPr>
              <a:t>: </a:t>
            </a:r>
            <a:r>
              <a:rPr lang="he-IL" sz="1600" dirty="0">
                <a:latin typeface="Guttman David" panose="02000300000000000000" pitchFamily="2" charset="-79"/>
                <a:cs typeface="Guttman David" panose="02000300000000000000" pitchFamily="2" charset="-79"/>
              </a:rPr>
              <a:t>שלומית</a:t>
            </a:r>
            <a:r>
              <a:rPr lang="he-IL" sz="1600" b="1" dirty="0">
                <a:latin typeface="Guttman David" panose="02000300000000000000" pitchFamily="2" charset="-79"/>
                <a:cs typeface="Guttman David" panose="02000300000000000000" pitchFamily="2" charset="-79"/>
              </a:rPr>
              <a:t> </a:t>
            </a:r>
            <a:r>
              <a:rPr lang="he-IL" sz="1600" dirty="0" err="1">
                <a:latin typeface="Guttman David" panose="02000300000000000000" pitchFamily="2" charset="-79"/>
                <a:cs typeface="Guttman David" panose="02000300000000000000" pitchFamily="2" charset="-79"/>
              </a:rPr>
              <a:t>שורצקי</a:t>
            </a:r>
            <a:endParaRPr lang="en-US" sz="1600" dirty="0">
              <a:cs typeface="Guttman David" panose="02000300000000000000" pitchFamily="2" charset="-79"/>
            </a:endParaRPr>
          </a:p>
          <a:p>
            <a:pPr marL="0" indent="0">
              <a:buNone/>
            </a:pPr>
            <a:endParaRPr lang="he-IL" sz="1600" dirty="0">
              <a:latin typeface="Guttman David" panose="02000300000000000000" pitchFamily="2" charset="-79"/>
              <a:cs typeface="Guttman David" panose="02000300000000000000" pitchFamily="2" charset="-79"/>
            </a:endParaRPr>
          </a:p>
          <a:p>
            <a:pPr marL="0" indent="0">
              <a:buNone/>
            </a:pPr>
            <a:endParaRPr lang="he-IL" sz="1600" dirty="0">
              <a:latin typeface="Guttman David" panose="02000300000000000000" pitchFamily="2" charset="-79"/>
              <a:cs typeface="Guttman David" panose="02000300000000000000" pitchFamily="2" charset="-79"/>
            </a:endParaRPr>
          </a:p>
          <a:p>
            <a:pPr marL="0" indent="0">
              <a:buNone/>
            </a:pPr>
            <a:endParaRPr lang="he-IL" sz="1600" dirty="0">
              <a:latin typeface="Guttman David" panose="02000300000000000000" pitchFamily="2" charset="-79"/>
              <a:cs typeface="Guttman David" panose="02000300000000000000" pitchFamily="2" charset="-79"/>
            </a:endParaRPr>
          </a:p>
          <a:p>
            <a:pPr marL="0" indent="0">
              <a:buNone/>
            </a:pPr>
            <a:r>
              <a:rPr lang="he-IL" sz="1600" dirty="0">
                <a:latin typeface="Guttman David" panose="02000300000000000000" pitchFamily="2" charset="-79"/>
                <a:cs typeface="Guttman David" panose="02000300000000000000" pitchFamily="2" charset="-79"/>
              </a:rPr>
              <a:t>                                                                                                                                </a:t>
            </a:r>
          </a:p>
          <a:p>
            <a:pPr marL="0" indent="0">
              <a:buNone/>
            </a:pPr>
            <a:r>
              <a:rPr lang="he-IL" sz="1800" b="1" dirty="0">
                <a:solidFill>
                  <a:srgbClr val="FF0000"/>
                </a:solidFill>
                <a:latin typeface="Guttman David" panose="02000300000000000000" pitchFamily="2" charset="-79"/>
                <a:cs typeface="Guttman David" panose="02000300000000000000" pitchFamily="2" charset="-79"/>
              </a:rPr>
              <a:t>                                                                                                         דליה ולד                          מאי </a:t>
            </a:r>
            <a:r>
              <a:rPr lang="he-IL" sz="1800" b="1" dirty="0" err="1">
                <a:solidFill>
                  <a:srgbClr val="FF0000"/>
                </a:solidFill>
                <a:latin typeface="Guttman David" panose="02000300000000000000" pitchFamily="2" charset="-79"/>
                <a:cs typeface="Guttman David" panose="02000300000000000000" pitchFamily="2" charset="-79"/>
              </a:rPr>
              <a:t>פרידניק</a:t>
            </a:r>
            <a:endParaRPr lang="he-IL" sz="1800" b="1" dirty="0">
              <a:solidFill>
                <a:srgbClr val="FF0000"/>
              </a:solidFill>
              <a:latin typeface="Guttman David" panose="02000300000000000000" pitchFamily="2" charset="-79"/>
              <a:cs typeface="Guttman David" panose="02000300000000000000" pitchFamily="2" charset="-79"/>
            </a:endParaRPr>
          </a:p>
          <a:p>
            <a:pPr marL="0" indent="0">
              <a:buNone/>
            </a:pPr>
            <a:endParaRPr lang="he-IL" sz="1600" dirty="0">
              <a:latin typeface="Guttman David" panose="02000300000000000000" pitchFamily="2" charset="-79"/>
              <a:cs typeface="Guttman David" panose="02000300000000000000" pitchFamily="2" charset="-79"/>
            </a:endParaRPr>
          </a:p>
          <a:p>
            <a:pPr marL="0" indent="0">
              <a:buNone/>
            </a:pPr>
            <a:endParaRPr lang="he-IL" sz="1600" dirty="0">
              <a:latin typeface="Guttman David" panose="02000300000000000000" pitchFamily="2" charset="-79"/>
              <a:cs typeface="Guttman David" panose="02000300000000000000" pitchFamily="2" charset="-79"/>
            </a:endParaRPr>
          </a:p>
          <a:p>
            <a:pPr marL="0" indent="0">
              <a:buNone/>
            </a:pPr>
            <a:endParaRPr lang="he-IL" sz="1600" dirty="0">
              <a:latin typeface="Guttman David" panose="02000300000000000000" pitchFamily="2" charset="-79"/>
              <a:cs typeface="Guttman David" panose="02000300000000000000" pitchFamily="2" charset="-79"/>
            </a:endParaRPr>
          </a:p>
        </p:txBody>
      </p:sp>
      <p:pic>
        <p:nvPicPr>
          <p:cNvPr id="6148" name="Picture 4" descr="https://attachment.outlook.live.net/owa/liatfridniki@windowslive.com/service.svc/s/GetAttachmentThumbnail?id=AQMkADAwATM0MDAAMS04NTI4LTNjMmMtMDACLTAwCgBGAAADq2JS35dlcUGaUabmSLf%2BFQcAnHiTKTL95EqofF7TwW3YSQAAAgEMAAAAnHiTKTL95EqofF7TwW3YSQADMS0FIAAAAAESABAAT51XQ95p50WZxovuUZbEDg%3D%3D&amp;thumbnailType=2&amp;owa=outlook.live.com&amp;scriptVer=2019051303.07&amp;isc=1&amp;X-OWA-CANARY=M0HpG4bj9UedE9MvkCWtxoD7pbKl39YYLpNiBiVmiEE1OYxFcLsdLLG_hqA1V3DHwPki6t1lHDE.&amp;token=eyJhbGciOiJSUzI1NiIsImtpZCI6IjA2MDBGOUY2NzQ2MjA3MzdFNzM0MDRFMjg3QzQ1QTgxOENCN0NFQjgiLCJ4NXQiOiJCZ0Q1OW5SaUJ6Zm5OQVRpaDhSYWdZeTN6cmciLCJ0eXAiOiJKV1QifQ.eyJ2ZXIiOiJFeGNoYW5nZS5DYWxsYmFjay5WMSIsImFwcGN0eHNlbmRlciI6Ik93YURvd25sb2FkQDg0ZGY5ZTdmLWU5ZjYtNDBhZi1iNDM1LWFhYWFhYWFhYWFhYSIsImFwcGN0eCI6IntcIm1zZXhjaHByb3RcIjpcIm93YVwiLFwicHJpbWFyeXNpZFwiOlwiUy0xLTI4MjctMjEyOTkzLTIyMzQwMDY1NzJcIixcInB1aWRcIjpcIjkxNDgwMDIwMzI4MzUwMFwiLFwib2lkXCI6XCIwMDAzNDAwMS04NTI4LTNjMmMtMDAwMC0wMDAwMDAwMDAwMDBcIixcInNjb3BlXCI6XCJPd2FEb3dubG9hZFwifSIsIm5iZiI6MTU1ODYzMjk5OSwiZXhwIjoxNTU4NjMzNTk5LCJpc3MiOiIwMDAwMDAwMi0wMDAwLTBmZjEtY2UwMC0wMDAwMDAwMDAwMDBAODRkZjllN2YtZTlmNi00MGFmLWI0MzUtYWFhYWFhYWFhYWFhIiwiYXVkIjoiMDAwMDAwMDItMDAwMC0wZmYxLWNlMDAtMDAwMDAwMDAwMDAwL2F0dGFjaG1lbnQub3V0bG9vay5saXZlLm5ldEA4NGRmOWU3Zi1lOWY2LTQwYWYtYjQzNS1hYWFhYWFhYWFhYWEifQ.k7Oifj9GjT7_W2sdHHOjTAdRODuBDnb8Krs-DGGgAXcBbqGf5RBFLqgM7-Gx99vwxeQgvZOzblYulJLxy7-QH5O9uWWorKfnRcpq02bKeukuThyQPaHU6_f1KJ5312wJIpcCKOTIeVBdperz2_gi2HEJ3PoW4rNI6oPM1-2TylKMyvEd0UXJDxp_S6xfMgmZXQqBeDmnEhOLM4aurlTZQMUrO00rIHoCyX1ikHL_ElPNYynYNquKd2sWmZM-RVhB3A4pwo6kDNREbEsjejiSF9j0U3i3awjfRX_7R9D5228Y-mc1ppLdPkkTFAvHJmQe1Jzl0gT4KoEeajy1qZ-pUA&amp;animation=true">
            <a:extLst>
              <a:ext uri="{FF2B5EF4-FFF2-40B4-BE49-F238E27FC236}">
                <a16:creationId xmlns:a16="http://schemas.microsoft.com/office/drawing/2014/main" id="{EFA6A947-DF47-4623-9C72-DE0FAD691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98" y="1153596"/>
            <a:ext cx="2511289" cy="460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attachment.outlook.live.net/owa/liatfridniki@windowslive.com/service.svc/s/GetAttachmentThumbnail?id=AQMkADAwATM0MDAAMS04NTI4LTNjMmMtMDACLTAwCgBGAAADq2JS35dlcUGaUabmSLf%2BFQcAnHiTKTL95EqofF7TwW3YSQAAAgEMAAAAnHiTKTL95EqofF7TwW3YSQADMS0FLAAAAAESABAAj%2Fu1mxixK0uF9xk60F%2B2fQ%3D%3D&amp;thumbnailType=2&amp;owa=outlook.live.com&amp;scriptVer=2019052002.01&amp;isc=1&amp;X-OWA-CANARY=j1zUDBXICEG0A0MBs21IeFDV9gSy39YYgYL-zoQpw2CpvsM7fnHuE6-cDcNOTLaA6MGPu2bVztU.&amp;token=eyJhbGciOiJSUzI1NiIsImtpZCI6IjA2MDBGOUY2NzQ2MjA3MzdFNzM0MDRFMjg3QzQ1QTgxOENCN0NFQjgiLCJ4NXQiOiJCZ0Q1OW5SaUJ6Zm5OQVRpaDhSYWdZeTN6cmciLCJ0eXAiOiJKV1QifQ.eyJ2ZXIiOiJFeGNoYW5nZS5DYWxsYmFjay5WMSIsImFwcGN0eHNlbmRlciI6Ik93YURvd25sb2FkQDg0ZGY5ZTdmLWU5ZjYtNDBhZi1iNDM1LWFhYWFhYWFhYWFhYSIsImFwcGN0eCI6IntcIm1zZXhjaHByb3RcIjpcIm93YVwiLFwicHJpbWFyeXNpZFwiOlwiUy0xLTI4MjctMjEyOTkzLTIyMzQwMDY1NzJcIixcInB1aWRcIjpcIjkxNDgwMDIwMzI4MzUwMFwiLFwib2lkXCI6XCIwMDAzNDAwMS04NTI4LTNjMmMtMDAwMC0wMDAwMDAwMDAwMDBcIixcInNjb3BlXCI6XCJPd2FEb3dubG9hZFwifSIsIm5iZiI6MTU1ODYzODQ3OCwiZXhwIjoxNTU4NjM5MDc4LCJpc3MiOiIwMDAwMDAwMi0wMDAwLTBmZjEtY2UwMC0wMDAwMDAwMDAwMDBAODRkZjllN2YtZTlmNi00MGFmLWI0MzUtYWFhYWFhYWFhYWFhIiwiYXVkIjoiMDAwMDAwMDItMDAwMC0wZmYxLWNlMDAtMDAwMDAwMDAwMDAwL2F0dGFjaG1lbnQub3V0bG9vay5saXZlLm5ldEA4NGRmOWU3Zi1lOWY2LTQwYWYtYjQzNS1hYWFhYWFhYWFhYWEifQ.pK3wWLp4akM_J9V1WhlNk43CkdY97BYf6x5s_uPJL02iMEWCOKC_PL3_n9wWo7xiy8ttKyoe0S9DqYluvBmiC53fESZkkAf9-Ckx5ZunXsHCHSaGyOpLcLHoiV0hhDm-VWJmFs-HVj5rpsg7W72ZF6h25SsdmDBcrfYdnAxgASB_PuIevE91XkHWQAIIlxOugjabLeebM_Yve7-cul9-gnXs2sUwiz7PPeHdOXbMPDpYwnJXivgo6hfhf6UKqY7cXEJZNorsdFL1qKw5kfjUCQtlsZSQGTx9L-9uSai4nVrUyhknhEzBbdmpyTWFHGf3YNk1Uj6mOHUGJuz8ujKorw&amp;animation=true">
            <a:extLst>
              <a:ext uri="{FF2B5EF4-FFF2-40B4-BE49-F238E27FC236}">
                <a16:creationId xmlns:a16="http://schemas.microsoft.com/office/drawing/2014/main" id="{ACB375C6-D332-419F-8F46-56E54EDE7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786" y="1153596"/>
            <a:ext cx="2592199" cy="460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90059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A9165228-820F-457E-BDB6-0F03338CBE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54024"/>
            <a:ext cx="12192000" cy="64039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e-IL" sz="1600" b="1" dirty="0">
                <a:latin typeface="Guttman David" panose="02000300000000000000" pitchFamily="2" charset="-79"/>
                <a:cs typeface="Guttman David" panose="02000300000000000000" pitchFamily="2" charset="-79"/>
              </a:rPr>
              <a:t>"עם שאינו יודע את עברו ההווה שלו דל ועתידו לוט בערפל"</a:t>
            </a:r>
            <a:endParaRPr lang="en-US" sz="1600" b="1" dirty="0">
              <a:cs typeface="Guttman David" panose="02000300000000000000" pitchFamily="2" charset="-79"/>
            </a:endParaRPr>
          </a:p>
          <a:p>
            <a:pPr marL="0" indent="0">
              <a:buNone/>
            </a:pPr>
            <a:r>
              <a:rPr lang="he-IL" sz="1600" b="1" dirty="0">
                <a:latin typeface="Guttman David" panose="02000300000000000000" pitchFamily="2" charset="-79"/>
                <a:cs typeface="Guttman David" panose="02000300000000000000" pitchFamily="2" charset="-79"/>
              </a:rPr>
              <a:t>יגאל אלון מתוך הספר "מסך החול".</a:t>
            </a:r>
            <a:endParaRPr lang="en-US" sz="1600" b="1" dirty="0">
              <a:cs typeface="Guttman David" panose="02000300000000000000" pitchFamily="2" charset="-79"/>
            </a:endParaRPr>
          </a:p>
          <a:p>
            <a:pPr marL="0" indent="0">
              <a:buNone/>
            </a:pPr>
            <a:r>
              <a:rPr lang="he-IL" sz="1600" b="1" dirty="0">
                <a:latin typeface="Guttman David" panose="02000300000000000000" pitchFamily="2" charset="-79"/>
                <a:cs typeface="Guttman David" panose="02000300000000000000" pitchFamily="2" charset="-79"/>
              </a:rPr>
              <a:t>מיום שנגנז סדר היוחסין תש כוחן של חכמים וכהה מאור עיניהם</a:t>
            </a:r>
            <a:endParaRPr lang="en-US" sz="1600" b="1" dirty="0">
              <a:cs typeface="Guttman David" panose="02000300000000000000" pitchFamily="2" charset="-79"/>
            </a:endParaRPr>
          </a:p>
          <a:p>
            <a:pPr marL="0" indent="0">
              <a:buNone/>
            </a:pPr>
            <a:r>
              <a:rPr lang="he-IL" sz="1600" b="1" dirty="0">
                <a:latin typeface="Guttman David" panose="02000300000000000000" pitchFamily="2" charset="-79"/>
                <a:cs typeface="Guttman David" panose="02000300000000000000" pitchFamily="2" charset="-79"/>
              </a:rPr>
              <a:t>משפט זה שאמר אחד מחכמי ישראל בבבל לפני כאלף ושמונה מאות שנה</a:t>
            </a:r>
            <a:endParaRPr lang="en-US" sz="1600" b="1" dirty="0">
              <a:cs typeface="Guttman David" panose="02000300000000000000" pitchFamily="2" charset="-79"/>
            </a:endParaRPr>
          </a:p>
          <a:p>
            <a:pPr marL="0" indent="0">
              <a:buNone/>
            </a:pPr>
            <a:r>
              <a:rPr lang="he-IL" sz="1600" b="1" dirty="0">
                <a:latin typeface="Guttman David" panose="02000300000000000000" pitchFamily="2" charset="-79"/>
                <a:cs typeface="Guttman David" panose="02000300000000000000" pitchFamily="2" charset="-79"/>
              </a:rPr>
              <a:t>מלמד על החשיבות להבנת שורשי המשפחה בעבר ומהווים בסיסה לעתיד</a:t>
            </a:r>
            <a:endParaRPr lang="en-US" sz="1600" b="1" dirty="0">
              <a:cs typeface="Guttman David" panose="02000300000000000000" pitchFamily="2" charset="-79"/>
            </a:endParaRPr>
          </a:p>
          <a:p>
            <a:pPr marL="0" indent="0">
              <a:buNone/>
            </a:pPr>
            <a:r>
              <a:rPr lang="he-IL" sz="1600" b="1" dirty="0">
                <a:latin typeface="Guttman David" panose="02000300000000000000" pitchFamily="2" charset="-79"/>
                <a:cs typeface="Guttman David" panose="02000300000000000000" pitchFamily="2" charset="-79"/>
              </a:rPr>
              <a:t>לכל אדם עבר-</a:t>
            </a:r>
            <a:endParaRPr lang="en-US" sz="1600" b="1" dirty="0">
              <a:cs typeface="Guttman David" panose="02000300000000000000" pitchFamily="2" charset="-79"/>
            </a:endParaRPr>
          </a:p>
          <a:p>
            <a:pPr marL="0" indent="0">
              <a:buNone/>
            </a:pPr>
            <a:r>
              <a:rPr lang="he-IL" sz="1600" b="1" dirty="0">
                <a:latin typeface="Guttman David" panose="02000300000000000000" pitchFamily="2" charset="-79"/>
                <a:cs typeface="Guttman David" panose="02000300000000000000" pitchFamily="2" charset="-79"/>
              </a:rPr>
              <a:t>משפחתו והדורות הקודמים, </a:t>
            </a:r>
            <a:endParaRPr lang="en-US" sz="1600" b="1" dirty="0">
              <a:cs typeface="Guttman David" panose="02000300000000000000" pitchFamily="2" charset="-79"/>
            </a:endParaRPr>
          </a:p>
          <a:p>
            <a:pPr marL="0" indent="0">
              <a:buNone/>
            </a:pPr>
            <a:r>
              <a:rPr lang="he-IL" sz="1600" b="1" dirty="0">
                <a:latin typeface="Guttman David" panose="02000300000000000000" pitchFamily="2" charset="-79"/>
                <a:cs typeface="Guttman David" panose="02000300000000000000" pitchFamily="2" charset="-79"/>
              </a:rPr>
              <a:t>לכל אדם הווה-</a:t>
            </a:r>
            <a:endParaRPr lang="en-US" sz="1600" b="1" dirty="0">
              <a:cs typeface="Guttman David" panose="02000300000000000000" pitchFamily="2" charset="-79"/>
            </a:endParaRPr>
          </a:p>
          <a:p>
            <a:pPr marL="0" indent="0">
              <a:buNone/>
            </a:pPr>
            <a:r>
              <a:rPr lang="he-IL" sz="1600" b="1" dirty="0">
                <a:latin typeface="Guttman David" panose="02000300000000000000" pitchFamily="2" charset="-79"/>
                <a:cs typeface="Guttman David" panose="02000300000000000000" pitchFamily="2" charset="-79"/>
              </a:rPr>
              <a:t>חייו ומשפחתו הנוכחים,</a:t>
            </a:r>
            <a:endParaRPr lang="en-US" sz="1600" b="1" dirty="0">
              <a:cs typeface="Guttman David" panose="02000300000000000000" pitchFamily="2" charset="-79"/>
            </a:endParaRPr>
          </a:p>
          <a:p>
            <a:pPr marL="0" indent="0">
              <a:buNone/>
            </a:pPr>
            <a:r>
              <a:rPr lang="he-IL" sz="1600" b="1" dirty="0">
                <a:latin typeface="Guttman David" panose="02000300000000000000" pitchFamily="2" charset="-79"/>
                <a:cs typeface="Guttman David" panose="02000300000000000000" pitchFamily="2" charset="-79"/>
              </a:rPr>
              <a:t>ועתידו וגורלו</a:t>
            </a:r>
            <a:endParaRPr lang="en-US" sz="1600" b="1" dirty="0">
              <a:cs typeface="Guttman David" panose="02000300000000000000" pitchFamily="2" charset="-79"/>
            </a:endParaRPr>
          </a:p>
          <a:p>
            <a:pPr marL="0" indent="0">
              <a:buNone/>
            </a:pPr>
            <a:r>
              <a:rPr lang="he-IL" sz="1600" b="1" dirty="0">
                <a:latin typeface="Guttman David" panose="02000300000000000000" pitchFamily="2" charset="-79"/>
                <a:cs typeface="Guttman David" panose="02000300000000000000" pitchFamily="2" charset="-79"/>
              </a:rPr>
              <a:t>קשורים בחוט לעברו,</a:t>
            </a:r>
          </a:p>
          <a:p>
            <a:pPr marL="0" indent="0">
              <a:buNone/>
            </a:pPr>
            <a:r>
              <a:rPr lang="he-IL" sz="1600" b="1" dirty="0">
                <a:latin typeface="Guttman David" panose="02000300000000000000" pitchFamily="2" charset="-79"/>
                <a:cs typeface="Guttman David" panose="02000300000000000000" pitchFamily="2" charset="-79"/>
              </a:rPr>
              <a:t>כי העבר לאדם </a:t>
            </a:r>
            <a:endParaRPr lang="en-US" sz="1600" b="1" dirty="0">
              <a:cs typeface="Guttman David" panose="02000300000000000000" pitchFamily="2" charset="-79"/>
            </a:endParaRPr>
          </a:p>
          <a:p>
            <a:pPr marL="0" indent="0">
              <a:buNone/>
            </a:pPr>
            <a:r>
              <a:rPr lang="he-IL" sz="1600" b="1" dirty="0">
                <a:latin typeface="Guttman David" panose="02000300000000000000" pitchFamily="2" charset="-79"/>
                <a:cs typeface="Guttman David" panose="02000300000000000000" pitchFamily="2" charset="-79"/>
              </a:rPr>
              <a:t>הוא כשורש לצמחים,</a:t>
            </a:r>
            <a:endParaRPr lang="en-US" sz="1600" b="1" dirty="0">
              <a:cs typeface="Guttman David" panose="02000300000000000000" pitchFamily="2" charset="-79"/>
            </a:endParaRPr>
          </a:p>
          <a:p>
            <a:pPr marL="0" indent="0">
              <a:buNone/>
            </a:pPr>
            <a:r>
              <a:rPr lang="he-IL" sz="1600" b="1" dirty="0">
                <a:latin typeface="Guttman David" panose="02000300000000000000" pitchFamily="2" charset="-79"/>
                <a:cs typeface="Guttman David" panose="02000300000000000000" pitchFamily="2" charset="-79"/>
              </a:rPr>
              <a:t>ושורשינו, </a:t>
            </a:r>
            <a:endParaRPr lang="en-US" sz="1600" b="1" dirty="0">
              <a:cs typeface="Guttman David" panose="02000300000000000000" pitchFamily="2" charset="-79"/>
            </a:endParaRPr>
          </a:p>
          <a:p>
            <a:pPr marL="0" indent="0">
              <a:buNone/>
            </a:pPr>
            <a:r>
              <a:rPr lang="he-IL" sz="1600" b="1" dirty="0">
                <a:latin typeface="Guttman David" panose="02000300000000000000" pitchFamily="2" charset="-79"/>
                <a:cs typeface="Guttman David" panose="02000300000000000000" pitchFamily="2" charset="-79"/>
              </a:rPr>
              <a:t>בדפים אלה כתובים.</a:t>
            </a:r>
            <a:endParaRPr lang="en-US" sz="1600" b="1" dirty="0">
              <a:cs typeface="Guttman David" panose="02000300000000000000" pitchFamily="2" charset="-79"/>
            </a:endParaRPr>
          </a:p>
          <a:p>
            <a:pPr marL="0" indent="0">
              <a:buNone/>
            </a:pPr>
            <a:r>
              <a:rPr lang="he-IL" sz="1600" b="1" dirty="0">
                <a:solidFill>
                  <a:srgbClr val="FF0000"/>
                </a:solidFill>
                <a:cs typeface="Guttman David" panose="02000300000000000000" pitchFamily="2" charset="-79"/>
              </a:rPr>
              <a:t>                                                                   טום ומאי </a:t>
            </a:r>
            <a:r>
              <a:rPr lang="he-IL" sz="1600" b="1" dirty="0" err="1">
                <a:solidFill>
                  <a:srgbClr val="FF0000"/>
                </a:solidFill>
                <a:cs typeface="Guttman David" panose="02000300000000000000" pitchFamily="2" charset="-79"/>
              </a:rPr>
              <a:t>פרידניק</a:t>
            </a:r>
            <a:r>
              <a:rPr lang="he-IL" sz="1600" b="1" dirty="0">
                <a:solidFill>
                  <a:srgbClr val="FF0000"/>
                </a:solidFill>
                <a:cs typeface="Guttman David" panose="02000300000000000000" pitchFamily="2" charset="-79"/>
              </a:rPr>
              <a:t>                                    משפחת </a:t>
            </a:r>
            <a:r>
              <a:rPr lang="he-IL" sz="1600" b="1" dirty="0" err="1">
                <a:solidFill>
                  <a:srgbClr val="FF0000"/>
                </a:solidFill>
                <a:cs typeface="Guttman David" panose="02000300000000000000" pitchFamily="2" charset="-79"/>
              </a:rPr>
              <a:t>פרידניק</a:t>
            </a:r>
            <a:r>
              <a:rPr lang="he-IL" sz="1600" b="1" dirty="0">
                <a:solidFill>
                  <a:srgbClr val="FF0000"/>
                </a:solidFill>
                <a:cs typeface="Guttman David" panose="02000300000000000000" pitchFamily="2" charset="-79"/>
              </a:rPr>
              <a:t>: גל, ליאת, טום ומאי</a:t>
            </a:r>
            <a:endParaRPr lang="he-IL" sz="1600" b="1" dirty="0">
              <a:solidFill>
                <a:srgbClr val="FF0000"/>
              </a:solidFill>
              <a:latin typeface="Guttman David" panose="02000300000000000000" pitchFamily="2" charset="-79"/>
              <a:cs typeface="Guttman David" panose="02000300000000000000" pitchFamily="2" charset="-79"/>
            </a:endParaRPr>
          </a:p>
          <a:p>
            <a:pPr marL="0" indent="0">
              <a:buNone/>
            </a:pPr>
            <a:r>
              <a:rPr lang="he-IL" sz="1800" b="1" dirty="0">
                <a:cs typeface="Guttman David" panose="02000300000000000000" pitchFamily="2" charset="-79"/>
              </a:rPr>
              <a:t>                                                                            </a:t>
            </a:r>
          </a:p>
          <a:p>
            <a:pPr marL="0" indent="0">
              <a:buNone/>
            </a:pPr>
            <a:endParaRPr lang="he-IL" sz="1600" b="1" dirty="0">
              <a:latin typeface="Guttman David" panose="02000300000000000000" pitchFamily="2" charset="-79"/>
              <a:cs typeface="Guttman David" panose="02000300000000000000" pitchFamily="2" charset="-79"/>
            </a:endParaRPr>
          </a:p>
        </p:txBody>
      </p:sp>
      <p:pic>
        <p:nvPicPr>
          <p:cNvPr id="4" name="מציין מיקום תוכן 4">
            <a:extLst>
              <a:ext uri="{FF2B5EF4-FFF2-40B4-BE49-F238E27FC236}">
                <a16:creationId xmlns:a16="http://schemas.microsoft.com/office/drawing/2014/main" id="{1A8D14D8-8810-447C-A828-FBFCBC7CCE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97" y="2489200"/>
            <a:ext cx="4177903" cy="3050289"/>
          </a:xfrm>
          <a:prstGeom prst="rect">
            <a:avLst/>
          </a:prstGeom>
        </p:spPr>
      </p:pic>
      <p:pic>
        <p:nvPicPr>
          <p:cNvPr id="5" name="מציין מיקום תוכן 4">
            <a:extLst>
              <a:ext uri="{FF2B5EF4-FFF2-40B4-BE49-F238E27FC236}">
                <a16:creationId xmlns:a16="http://schemas.microsoft.com/office/drawing/2014/main" id="{5CC42E73-F5EB-46D1-84CE-1BA255B920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445" y="2489200"/>
            <a:ext cx="4174655" cy="305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724493"/>
      </p:ext>
    </p:extLst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59BA7251-FC57-4ED2-B481-2F8D7F8E12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54024"/>
            <a:ext cx="12192000" cy="64039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e-IL" sz="1600" b="1" dirty="0">
                <a:latin typeface="Guttman David" panose="02000300000000000000" pitchFamily="2" charset="-79"/>
                <a:cs typeface="Guttman David" panose="02000300000000000000" pitchFamily="2" charset="-79"/>
              </a:rPr>
              <a:t>משפחת ריבלין חוברת למשפחת דיזינגוף</a:t>
            </a:r>
            <a:endParaRPr lang="en-US" sz="1600" b="1" dirty="0">
              <a:cs typeface="Guttman David" panose="02000300000000000000" pitchFamily="2" charset="-79"/>
            </a:endParaRPr>
          </a:p>
          <a:p>
            <a:pPr marL="0" indent="0">
              <a:buNone/>
            </a:pPr>
            <a:r>
              <a:rPr lang="he-IL" sz="1600" b="1" dirty="0">
                <a:latin typeface="Guttman David" panose="02000300000000000000" pitchFamily="2" charset="-79"/>
                <a:cs typeface="Guttman David" panose="02000300000000000000" pitchFamily="2" charset="-79"/>
              </a:rPr>
              <a:t>סיפור זה מציג את השושלת שלי.</a:t>
            </a:r>
            <a:endParaRPr lang="en-US" sz="1600" b="1" dirty="0">
              <a:cs typeface="Guttman David" panose="02000300000000000000" pitchFamily="2" charset="-79"/>
            </a:endParaRPr>
          </a:p>
          <a:p>
            <a:pPr marL="0" indent="0">
              <a:buNone/>
            </a:pPr>
            <a:r>
              <a:rPr lang="he-IL" sz="1600" b="1" dirty="0">
                <a:latin typeface="Guttman David" panose="02000300000000000000" pitchFamily="2" charset="-79"/>
                <a:cs typeface="Guttman David" panose="02000300000000000000" pitchFamily="2" charset="-79"/>
              </a:rPr>
              <a:t>משפחתנו עלתה לארץ ישראל במרוצת המאה התשעה עשר בשנים</a:t>
            </a:r>
            <a:r>
              <a:rPr lang="ar-SA" sz="1600" b="1" dirty="0">
                <a:latin typeface="Guttman David" panose="02000300000000000000" pitchFamily="2" charset="-79"/>
              </a:rPr>
              <a:t> 1863 </a:t>
            </a:r>
            <a:r>
              <a:rPr lang="he-IL" sz="1600" b="1" dirty="0">
                <a:latin typeface="Guttman David" panose="02000300000000000000" pitchFamily="2" charset="-79"/>
                <a:cs typeface="Guttman David" panose="02000300000000000000" pitchFamily="2" charset="-79"/>
              </a:rPr>
              <a:t>–</a:t>
            </a:r>
            <a:r>
              <a:rPr lang="ar-SA" sz="1600" b="1" dirty="0">
                <a:latin typeface="Guttman David" panose="02000300000000000000" pitchFamily="2" charset="-79"/>
              </a:rPr>
              <a:t> 1809</a:t>
            </a:r>
            <a:r>
              <a:rPr lang="he-IL" sz="1600" b="1" dirty="0">
                <a:latin typeface="Guttman David" panose="02000300000000000000" pitchFamily="2" charset="-79"/>
                <a:cs typeface="Guttman David" panose="02000300000000000000" pitchFamily="2" charset="-79"/>
              </a:rPr>
              <a:t>.</a:t>
            </a:r>
            <a:endParaRPr lang="en-US" sz="1600" b="1" dirty="0">
              <a:cs typeface="Guttman David" panose="02000300000000000000" pitchFamily="2" charset="-79"/>
            </a:endParaRPr>
          </a:p>
          <a:p>
            <a:pPr marL="0" indent="0">
              <a:buNone/>
            </a:pPr>
            <a:r>
              <a:rPr lang="he-IL" sz="1600" b="1" dirty="0">
                <a:latin typeface="Guttman David" panose="02000300000000000000" pitchFamily="2" charset="-79"/>
                <a:cs typeface="Guttman David" panose="02000300000000000000" pitchFamily="2" charset="-79"/>
              </a:rPr>
              <a:t>אני צאצאית למשפחת ריבלין.</a:t>
            </a:r>
            <a:endParaRPr lang="en-US" sz="1600" b="1" dirty="0">
              <a:cs typeface="Guttman David" panose="02000300000000000000" pitchFamily="2" charset="-79"/>
            </a:endParaRPr>
          </a:p>
          <a:p>
            <a:pPr marL="0" indent="0">
              <a:buNone/>
            </a:pPr>
            <a:r>
              <a:rPr lang="he-IL" sz="1600" b="1" dirty="0">
                <a:latin typeface="Guttman David" panose="02000300000000000000" pitchFamily="2" charset="-79"/>
                <a:cs typeface="Guttman David" panose="02000300000000000000" pitchFamily="2" charset="-79"/>
              </a:rPr>
              <a:t>האב הראשון הידוע לנו ממנו מתחילה השושלת הרשומה שלנו, חי במאה השש עשר, ונדד בין בודפסט בהונגריה, </a:t>
            </a:r>
          </a:p>
          <a:p>
            <a:pPr marL="0" indent="0">
              <a:buNone/>
            </a:pPr>
            <a:r>
              <a:rPr lang="he-IL" sz="1600" b="1" dirty="0">
                <a:latin typeface="Guttman David" panose="02000300000000000000" pitchFamily="2" charset="-79"/>
                <a:cs typeface="Guttman David" panose="02000300000000000000" pitchFamily="2" charset="-79"/>
              </a:rPr>
              <a:t>וינה באוסטריה </a:t>
            </a:r>
            <a:r>
              <a:rPr lang="he-IL" sz="1600" b="1" dirty="0" err="1">
                <a:latin typeface="Guttman David" panose="02000300000000000000" pitchFamily="2" charset="-79"/>
                <a:cs typeface="Guttman David" panose="02000300000000000000" pitchFamily="2" charset="-79"/>
              </a:rPr>
              <a:t>ופארג</a:t>
            </a:r>
            <a:r>
              <a:rPr lang="he-IL" sz="1600" b="1" dirty="0">
                <a:latin typeface="Guttman David" panose="02000300000000000000" pitchFamily="2" charset="-79"/>
                <a:cs typeface="Guttman David" panose="02000300000000000000" pitchFamily="2" charset="-79"/>
              </a:rPr>
              <a:t> וצ'כיה.</a:t>
            </a:r>
            <a:endParaRPr lang="en-US" sz="1600" b="1" dirty="0">
              <a:cs typeface="Guttman David" panose="02000300000000000000" pitchFamily="2" charset="-79"/>
            </a:endParaRPr>
          </a:p>
          <a:p>
            <a:pPr marL="0" indent="0">
              <a:buNone/>
            </a:pPr>
            <a:endParaRPr lang="he-IL" sz="1600" b="1" dirty="0">
              <a:latin typeface="Guttman David" panose="02000300000000000000" pitchFamily="2" charset="-79"/>
              <a:cs typeface="Guttman David" panose="02000300000000000000" pitchFamily="2" charset="-79"/>
            </a:endParaRPr>
          </a:p>
          <a:p>
            <a:pPr marL="0" indent="0">
              <a:buNone/>
            </a:pPr>
            <a:endParaRPr lang="he-IL" sz="1600" b="1" dirty="0">
              <a:latin typeface="Guttman David" panose="02000300000000000000" pitchFamily="2" charset="-79"/>
              <a:cs typeface="Guttman David" panose="02000300000000000000" pitchFamily="2" charset="-79"/>
            </a:endParaRPr>
          </a:p>
          <a:p>
            <a:pPr marL="0" indent="0">
              <a:buNone/>
            </a:pPr>
            <a:endParaRPr lang="he-IL" sz="1600" b="1" dirty="0">
              <a:latin typeface="Guttman David" panose="02000300000000000000" pitchFamily="2" charset="-79"/>
              <a:cs typeface="Guttman David" panose="02000300000000000000" pitchFamily="2" charset="-79"/>
            </a:endParaRPr>
          </a:p>
          <a:p>
            <a:pPr marL="0" indent="0">
              <a:buNone/>
            </a:pPr>
            <a:endParaRPr lang="he-IL" sz="1600" b="1" dirty="0">
              <a:latin typeface="Guttman David" panose="02000300000000000000" pitchFamily="2" charset="-79"/>
              <a:cs typeface="Guttman David" panose="02000300000000000000" pitchFamily="2" charset="-79"/>
            </a:endParaRPr>
          </a:p>
          <a:p>
            <a:pPr marL="0" indent="0">
              <a:buNone/>
            </a:pPr>
            <a:endParaRPr lang="he-IL" sz="1600" b="1" dirty="0">
              <a:latin typeface="Guttman David" panose="02000300000000000000" pitchFamily="2" charset="-79"/>
              <a:cs typeface="Guttman David" panose="02000300000000000000" pitchFamily="2" charset="-79"/>
            </a:endParaRPr>
          </a:p>
          <a:p>
            <a:pPr marL="0" indent="0">
              <a:buNone/>
            </a:pPr>
            <a:endParaRPr lang="he-IL" sz="1600" b="1" dirty="0">
              <a:latin typeface="Guttman David" panose="02000300000000000000" pitchFamily="2" charset="-79"/>
              <a:cs typeface="Guttman David" panose="02000300000000000000" pitchFamily="2" charset="-79"/>
            </a:endParaRPr>
          </a:p>
          <a:p>
            <a:pPr marL="0" indent="0">
              <a:buNone/>
            </a:pPr>
            <a:endParaRPr lang="he-IL" sz="1600" b="1" dirty="0">
              <a:latin typeface="Guttman David" panose="02000300000000000000" pitchFamily="2" charset="-79"/>
              <a:cs typeface="Guttman David" panose="02000300000000000000" pitchFamily="2" charset="-79"/>
            </a:endParaRPr>
          </a:p>
          <a:p>
            <a:pPr marL="0" indent="0">
              <a:buNone/>
            </a:pPr>
            <a:endParaRPr lang="he-IL" sz="1600" b="1" dirty="0">
              <a:latin typeface="Guttman David" panose="02000300000000000000" pitchFamily="2" charset="-79"/>
              <a:cs typeface="Guttman David" panose="02000300000000000000" pitchFamily="2" charset="-79"/>
            </a:endParaRPr>
          </a:p>
          <a:p>
            <a:pPr marL="0" indent="0">
              <a:buNone/>
            </a:pPr>
            <a:endParaRPr lang="he-IL" sz="1600" b="1" dirty="0">
              <a:latin typeface="Guttman David" panose="02000300000000000000" pitchFamily="2" charset="-79"/>
              <a:cs typeface="Guttman David" panose="02000300000000000000" pitchFamily="2" charset="-79"/>
            </a:endParaRPr>
          </a:p>
          <a:p>
            <a:pPr marL="0" indent="0">
              <a:buNone/>
            </a:pPr>
            <a:endParaRPr lang="he-IL" sz="1600" b="1" dirty="0">
              <a:latin typeface="Guttman David" panose="02000300000000000000" pitchFamily="2" charset="-79"/>
              <a:cs typeface="Guttman David" panose="02000300000000000000" pitchFamily="2" charset="-79"/>
            </a:endParaRPr>
          </a:p>
          <a:p>
            <a:pPr marL="0" indent="0">
              <a:buNone/>
            </a:pPr>
            <a:endParaRPr lang="he-IL" sz="1600" b="1" dirty="0">
              <a:latin typeface="Guttman David" panose="02000300000000000000" pitchFamily="2" charset="-79"/>
              <a:cs typeface="Guttman David" panose="02000300000000000000" pitchFamily="2" charset="-79"/>
            </a:endParaRPr>
          </a:p>
          <a:p>
            <a:pPr marL="0" indent="0">
              <a:buNone/>
            </a:pPr>
            <a:r>
              <a:rPr lang="he-IL" sz="1800" b="1" dirty="0">
                <a:solidFill>
                  <a:srgbClr val="FF0000"/>
                </a:solidFill>
                <a:latin typeface="Guttman David" panose="02000300000000000000" pitchFamily="2" charset="-79"/>
                <a:cs typeface="Guttman David" panose="02000300000000000000" pitchFamily="2" charset="-79"/>
              </a:rPr>
              <a:t>                                                                דליה ולד                          מאי </a:t>
            </a:r>
            <a:r>
              <a:rPr lang="he-IL" sz="1800" b="1" dirty="0" err="1">
                <a:solidFill>
                  <a:srgbClr val="FF0000"/>
                </a:solidFill>
                <a:latin typeface="Guttman David" panose="02000300000000000000" pitchFamily="2" charset="-79"/>
                <a:cs typeface="Guttman David" panose="02000300000000000000" pitchFamily="2" charset="-79"/>
              </a:rPr>
              <a:t>פרידניק</a:t>
            </a:r>
            <a:endParaRPr lang="he-IL" sz="1800" b="1" dirty="0">
              <a:solidFill>
                <a:srgbClr val="FF0000"/>
              </a:solidFill>
              <a:latin typeface="Guttman David" panose="02000300000000000000" pitchFamily="2" charset="-79"/>
              <a:cs typeface="Guttman David" panose="02000300000000000000" pitchFamily="2" charset="-79"/>
            </a:endParaRPr>
          </a:p>
        </p:txBody>
      </p:sp>
      <p:pic>
        <p:nvPicPr>
          <p:cNvPr id="7172" name="Picture 4" descr="https://attachment.outlook.live.net/owa/liatfridniki@windowslive.com/service.svc/s/GetAttachmentThumbnail?id=AQMkADAwATM0MDAAMS04NTI4LTNjMmMtMDACLTAwCgBGAAADq2JS35dlcUGaUabmSLf%2BFQcAnHiTKTL95EqofF7TwW3YSQAAAgEMAAAAnHiTKTL95EqofF7TwW3YSQADMS0FKQAAAAESABAAtHUvD10blEe8SAMKj0qF4Q%3D%3D&amp;thumbnailType=2&amp;owa=outlook.live.com&amp;scriptVer=2019052002.01&amp;isc=1&amp;X-OWA-CANARY=cUHZwYqn1kODMKYDYjzLc-A-LOqs39YYbJSNHgVSx7ziNDZK2cgnPCWw45dkoEtXsXmpfqxYRtI.&amp;token=eyJhbGciOiJSUzI1NiIsImtpZCI6IjA2MDBGOUY2NzQ2MjA3MzdFNzM0MDRFMjg3QzQ1QTgxOENCN0NFQjgiLCJ4NXQiOiJCZ0Q1OW5SaUJ6Zm5OQVRpaDhSYWdZeTN6cmciLCJ0eXAiOiJKV1QifQ.eyJ2ZXIiOiJFeGNoYW5nZS5DYWxsYmFjay5WMSIsImFwcGN0eHNlbmRlciI6Ik93YURvd25sb2FkQDg0ZGY5ZTdmLWU5ZjYtNDBhZi1iNDM1LWFhYWFhYWFhYWFhYSIsImFwcGN0eCI6IntcIm1zZXhjaHByb3RcIjpcIm93YVwiLFwicHJpbWFyeXNpZFwiOlwiUy0xLTI4MjctMjEyOTkzLTIyMzQwMDY1NzJcIixcInB1aWRcIjpcIjkxNDgwMDIwMzI4MzUwMFwiLFwib2lkXCI6XCIwMDAzNDAwMS04NTI4LTNjMmMtMDAwMC0wMDAwMDAwMDAwMDBcIixcInNjb3BlXCI6XCJPd2FEb3dubG9hZFwifSIsIm5iZiI6MTU1ODYzNjA0OCwiZXhwIjoxNTU4NjM2NjQ4LCJpc3MiOiIwMDAwMDAwMi0wMDAwLTBmZjEtY2UwMC0wMDAwMDAwMDAwMDBAODRkZjllN2YtZTlmNi00MGFmLWI0MzUtYWFhYWFhYWFhYWFhIiwiYXVkIjoiMDAwMDAwMDItMDAwMC0wZmYxLWNlMDAtMDAwMDAwMDAwMDAwL2F0dGFjaG1lbnQub3V0bG9vay5saXZlLm5ldEA4NGRmOWU3Zi1lOWY2LTQwYWYtYjQzNS1hYWFhYWFhYWFhYWEifQ.f79RPzU8Qnmgxuw5ThzlM_UA0sUL4zG-uwK_aM167Lxw_ZHcDKSazCif0Z8gJo6I1uDssVSau-j2d-KaLRr7QRoTbbxoUXDOgQ2FOICKOuAAeAxSAxINkliWNW7BDbUTPzZak2pDZkmQbPqD2zwdd6hX_W1FUi770Ya6U0N8B3uVnNzHisIiL-17-Mx9LMwGDpxH0q6mZKv8rzY040PW6_r4DcsUF3FdX7Rt3erLvn5VeDQSLjRnVTyhNvzj1zECPmge0Mna9gh7kuv_V9DmtvrFYxFnRXqUY1m06qZBTEzFQRlheU8e8vkKah6s2gGFzghQxVnT0cX3w6rwL3BW8Q&amp;animation=true">
            <a:extLst>
              <a:ext uri="{FF2B5EF4-FFF2-40B4-BE49-F238E27FC236}">
                <a16:creationId xmlns:a16="http://schemas.microsoft.com/office/drawing/2014/main" id="{95143A34-9CD6-447F-BEB9-2DAC86616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895601"/>
            <a:ext cx="2364582" cy="3479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attachment.outlook.live.net/owa/liatfridniki@windowslive.com/service.svc/s/GetAttachmentThumbnail?id=AQMkADAwATM0MDAAMS04NTI4LTNjMmMtMDACLTAwCgBGAAADq2JS35dlcUGaUabmSLf%2BFQcAnHiTKTL95EqofF7TwW3YSQAAAgEMAAAAnHiTKTL95EqofF7TwW3YSQADM%2Bd%2FwAAAAAESABAA%2BFKg0svPjEOAO0YdwMd9mg%3D%3D&amp;thumbnailType=2&amp;owa=outlook.live.com&amp;scriptVer=2019051303.07&amp;isc=1&amp;X-OWA-CANARY=wG_VIQ-kr0CP4miKBEt7rGBdOfwl4NYYMY8WEIVNKLN9FGFvHbiuxSqaliqNDbl0V5F6o2fZrJg.&amp;token=eyJhbGciOiJSUzI1NiIsImtpZCI6IjA2MDBGOUY2NzQ2MjA3MzdFNzM0MDRFMjg3QzQ1QTgxOENCN0NFQjgiLCJ4NXQiOiJCZ0Q1OW5SaUJ6Zm5OQVRpaDhSYWdZeTN6cmciLCJ0eXAiOiJKV1QifQ.eyJ2ZXIiOiJFeGNoYW5nZS5DYWxsYmFjay5WMSIsImFwcGN0eHNlbmRlciI6Ik93YURvd25sb2FkQDg0ZGY5ZTdmLWU5ZjYtNDBhZi1iNDM1LWFhYWFhYWFhYWFhYSIsImFwcGN0eCI6IntcIm1zZXhjaHByb3RcIjpcIm93YVwiLFwicHJpbWFyeXNpZFwiOlwiUy0xLTI4MjctMjEyOTkzLTIyMzQwMDY1NzJcIixcInB1aWRcIjpcIjkxNDgwMDIwMzI4MzUwMFwiLFwib2lkXCI6XCIwMDAzNDAwMS04NTI4LTNjMmMtMDAwMC0wMDAwMDAwMDAwMDBcIixcInNjb3BlXCI6XCJPd2FEb3dubG9hZFwifSIsIm5iZiI6MTU1ODY4ODMwMCwiZXhwIjoxNTU4Njg4OTAwLCJpc3MiOiIwMDAwMDAwMi0wMDAwLTBmZjEtY2UwMC0wMDAwMDAwMDAwMDBAODRkZjllN2YtZTlmNi00MGFmLWI0MzUtYWFhYWFhYWFhYWFhIiwiYXVkIjoiMDAwMDAwMDItMDAwMC0wZmYxLWNlMDAtMDAwMDAwMDAwMDAwL2F0dGFjaG1lbnQub3V0bG9vay5saXZlLm5ldEA4NGRmOWU3Zi1lOWY2LTQwYWYtYjQzNS1hYWFhYWFhYWFhYWEifQ.fnO8976bAR9KaEXmThK5TYNTk4rHtI4v6k0IXXd-7BhcXJAAZHr84qTiD7K9DIbaihU_X9JG5-ta2CMXrzwOzGAC6doLr-vHyTOoeXmguiXKVP7Epob1oEx17QEq5htpMuvpw-J2fB50YLyCIaOPXHLROsoaKbYMYPz0_6KJtIvaABVpazewz5wHkm7x1aE0VaC1fa_t1DZBh5_Tmh5TchTqgUAR70tSFhd50YKiGShaZvWNSa3SSSlrv0Lj25BgDr1APf4ZQJGcZk-nSg8YGnU5sHkJqXlzDvxVWRiI2AS5TdRQVzsQx0J-BZuNEF7Ox3FCGBGua7mvDQp-u5lNAw&amp;animation=true">
            <a:extLst>
              <a:ext uri="{FF2B5EF4-FFF2-40B4-BE49-F238E27FC236}">
                <a16:creationId xmlns:a16="http://schemas.microsoft.com/office/drawing/2014/main" id="{AC71BF34-7824-413D-BE46-FD0C99F56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561" y="2895601"/>
            <a:ext cx="2364582" cy="3479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2892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28D3AD65-5996-4842-B4DA-C19A173068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54024"/>
            <a:ext cx="12192000" cy="640397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e-IL" sz="2000" b="1" u="sng" dirty="0">
                <a:solidFill>
                  <a:srgbClr val="FF0000"/>
                </a:solidFill>
                <a:latin typeface="Guttman David" panose="02000300000000000000" pitchFamily="2" charset="-79"/>
                <a:cs typeface="Guttman David" panose="02000300000000000000" pitchFamily="2" charset="-79"/>
              </a:rPr>
              <a:t>גלגולו של שם המשפחה ריבלין</a:t>
            </a:r>
            <a:r>
              <a:rPr lang="he-IL" sz="2000" b="1" dirty="0">
                <a:solidFill>
                  <a:srgbClr val="FF0000"/>
                </a:solidFill>
                <a:latin typeface="Guttman David" panose="02000300000000000000" pitchFamily="2" charset="-79"/>
                <a:cs typeface="Guttman David" panose="02000300000000000000" pitchFamily="2" charset="-79"/>
              </a:rPr>
              <a:t>:     </a:t>
            </a:r>
          </a:p>
          <a:p>
            <a:pPr marL="0" indent="0" algn="l">
              <a:buNone/>
            </a:pPr>
            <a:r>
              <a:rPr lang="he-IL" sz="1600" b="1" dirty="0">
                <a:latin typeface="Guttman David" panose="02000300000000000000" pitchFamily="2" charset="-79"/>
                <a:cs typeface="Guttman David" panose="02000300000000000000" pitchFamily="2" charset="-79"/>
              </a:rPr>
              <a:t>    </a:t>
            </a:r>
            <a:r>
              <a:rPr lang="he-IL" sz="1600" dirty="0">
                <a:latin typeface="Guttman David" panose="02000300000000000000" pitchFamily="2" charset="-79"/>
                <a:cs typeface="Guttman David" panose="02000300000000000000" pitchFamily="2" charset="-79"/>
              </a:rPr>
              <a:t>                                          </a:t>
            </a:r>
            <a:r>
              <a:rPr lang="en-US" sz="1600" dirty="0">
                <a:cs typeface="Guttman David" panose="02000300000000000000" pitchFamily="2" charset="-79"/>
              </a:rPr>
              <a:t>     </a:t>
            </a:r>
          </a:p>
          <a:p>
            <a:pPr marL="0" indent="0">
              <a:buNone/>
            </a:pPr>
            <a:r>
              <a:rPr lang="he-IL" sz="1600" dirty="0">
                <a:latin typeface="Guttman David" panose="02000300000000000000" pitchFamily="2" charset="-79"/>
                <a:cs typeface="Guttman David" panose="02000300000000000000" pitchFamily="2" charset="-79"/>
              </a:rPr>
              <a:t>עד השנים הראשונות במאה ה-18, לא היה קיים שם המשפחה "ריבלין" רבי שלמה זלמן בן הרב צבי הירש </a:t>
            </a:r>
            <a:r>
              <a:rPr lang="he-IL" sz="1600" dirty="0" err="1">
                <a:latin typeface="Guttman David" panose="02000300000000000000" pitchFamily="2" charset="-79"/>
                <a:cs typeface="Guttman David" panose="02000300000000000000" pitchFamily="2" charset="-79"/>
              </a:rPr>
              <a:t>מוילנא</a:t>
            </a:r>
            <a:r>
              <a:rPr lang="he-IL" sz="1600" dirty="0">
                <a:latin typeface="Guttman David" panose="02000300000000000000" pitchFamily="2" charset="-79"/>
                <a:cs typeface="Guttman David" panose="02000300000000000000" pitchFamily="2" charset="-79"/>
              </a:rPr>
              <a:t>, היה </a:t>
            </a:r>
          </a:p>
          <a:p>
            <a:pPr marL="0" indent="0">
              <a:buNone/>
            </a:pPr>
            <a:r>
              <a:rPr lang="he-IL" sz="1600" dirty="0">
                <a:latin typeface="Guttman David" panose="02000300000000000000" pitchFamily="2" charset="-79"/>
                <a:cs typeface="Guttman David" panose="02000300000000000000" pitchFamily="2" charset="-79"/>
              </a:rPr>
              <a:t>הראשון שקרא לעצמו "ריבלין". עד לאותה תקופה שמות המשפחה, כמו אצל אחינו בני – ישראל, היו לקוחים משם </a:t>
            </a:r>
          </a:p>
          <a:p>
            <a:pPr marL="0" indent="0">
              <a:buNone/>
            </a:pPr>
            <a:r>
              <a:rPr lang="he-IL" sz="1600" dirty="0">
                <a:latin typeface="Guttman David" panose="02000300000000000000" pitchFamily="2" charset="-79"/>
                <a:cs typeface="Guttman David" panose="02000300000000000000" pitchFamily="2" charset="-79"/>
              </a:rPr>
              <a:t>סבתא, סבא או מקצוע </a:t>
            </a:r>
            <a:r>
              <a:rPr lang="he-IL" sz="1600" dirty="0" err="1">
                <a:latin typeface="Guttman David" panose="02000300000000000000" pitchFamily="2" charset="-79"/>
                <a:cs typeface="Guttman David" panose="02000300000000000000" pitchFamily="2" charset="-79"/>
              </a:rPr>
              <a:t>וכו</a:t>
            </a:r>
            <a:r>
              <a:rPr lang="he-IL" sz="1600" dirty="0">
                <a:latin typeface="Guttman David" panose="02000300000000000000" pitchFamily="2" charset="-79"/>
                <a:cs typeface="Guttman David" panose="02000300000000000000" pitchFamily="2" charset="-79"/>
              </a:rPr>
              <a:t>', רק במחציתה הראשונה של המאה ה-18 החלו להשתמש בשמות משפחה. </a:t>
            </a:r>
            <a:endParaRPr lang="en-US" sz="1600" dirty="0">
              <a:cs typeface="Guttman David" panose="02000300000000000000" pitchFamily="2" charset="-79"/>
            </a:endParaRPr>
          </a:p>
          <a:p>
            <a:pPr marL="0" indent="0">
              <a:buNone/>
            </a:pPr>
            <a:r>
              <a:rPr lang="he-IL" sz="1600" dirty="0">
                <a:latin typeface="Guttman David" panose="02000300000000000000" pitchFamily="2" charset="-79"/>
                <a:cs typeface="Guttman David" panose="02000300000000000000" pitchFamily="2" charset="-79"/>
              </a:rPr>
              <a:t>רבי שלמה זלמן קרא לעצמו ריבלין על שם הגאון משה </a:t>
            </a:r>
            <a:r>
              <a:rPr lang="he-IL" sz="1600" dirty="0" err="1">
                <a:latin typeface="Guttman David" panose="02000300000000000000" pitchFamily="2" charset="-79"/>
                <a:cs typeface="Guttman David" panose="02000300000000000000" pitchFamily="2" charset="-79"/>
              </a:rPr>
              <a:t>רבקש</a:t>
            </a:r>
            <a:r>
              <a:rPr lang="he-IL" sz="1600" dirty="0">
                <a:latin typeface="Guttman David" panose="02000300000000000000" pitchFamily="2" charset="-79"/>
                <a:cs typeface="Guttman David" panose="02000300000000000000" pitchFamily="2" charset="-79"/>
              </a:rPr>
              <a:t> השם </a:t>
            </a:r>
            <a:r>
              <a:rPr lang="he-IL" sz="1600" dirty="0" err="1">
                <a:latin typeface="Guttman David" panose="02000300000000000000" pitchFamily="2" charset="-79"/>
                <a:cs typeface="Guttman David" panose="02000300000000000000" pitchFamily="2" charset="-79"/>
              </a:rPr>
              <a:t>רבקש</a:t>
            </a:r>
            <a:r>
              <a:rPr lang="he-IL" sz="1600" dirty="0">
                <a:latin typeface="Guttman David" panose="02000300000000000000" pitchFamily="2" charset="-79"/>
                <a:cs typeface="Guttman David" panose="02000300000000000000" pitchFamily="2" charset="-79"/>
              </a:rPr>
              <a:t> פירושו "של רבקה", לא ידוע לנו מי הייתה </a:t>
            </a:r>
          </a:p>
          <a:p>
            <a:pPr marL="0" indent="0">
              <a:buNone/>
            </a:pPr>
            <a:r>
              <a:rPr lang="he-IL" sz="1600" dirty="0">
                <a:latin typeface="Guttman David" panose="02000300000000000000" pitchFamily="2" charset="-79"/>
                <a:cs typeface="Guttman David" panose="02000300000000000000" pitchFamily="2" charset="-79"/>
              </a:rPr>
              <a:t>רבקה זו שעל שמה נקרא הגאון  משה </a:t>
            </a:r>
            <a:r>
              <a:rPr lang="he-IL" sz="1600" dirty="0" err="1">
                <a:latin typeface="Guttman David" panose="02000300000000000000" pitchFamily="2" charset="-79"/>
                <a:cs typeface="Guttman David" panose="02000300000000000000" pitchFamily="2" charset="-79"/>
              </a:rPr>
              <a:t>רבקש</a:t>
            </a:r>
            <a:r>
              <a:rPr lang="he-IL" sz="1600" dirty="0">
                <a:latin typeface="Guttman David" panose="02000300000000000000" pitchFamily="2" charset="-79"/>
                <a:cs typeface="Guttman David" panose="02000300000000000000" pitchFamily="2" charset="-79"/>
              </a:rPr>
              <a:t> (כנראה איזו סבתא, או </a:t>
            </a:r>
            <a:r>
              <a:rPr lang="he-IL" sz="1600" dirty="0" err="1">
                <a:latin typeface="Guttman David" panose="02000300000000000000" pitchFamily="2" charset="-79"/>
                <a:cs typeface="Guttman David" panose="02000300000000000000" pitchFamily="2" charset="-79"/>
              </a:rPr>
              <a:t>אמא</a:t>
            </a:r>
            <a:r>
              <a:rPr lang="he-IL" sz="1600" dirty="0">
                <a:latin typeface="Guttman David" panose="02000300000000000000" pitchFamily="2" charset="-79"/>
                <a:cs typeface="Guttman David" panose="02000300000000000000" pitchFamily="2" charset="-79"/>
              </a:rPr>
              <a:t> או דודה מהמשפחה).</a:t>
            </a:r>
            <a:endParaRPr lang="en-US" sz="1600" dirty="0">
              <a:cs typeface="Guttman David" panose="02000300000000000000" pitchFamily="2" charset="-79"/>
            </a:endParaRPr>
          </a:p>
          <a:p>
            <a:pPr marL="0" indent="0">
              <a:buNone/>
            </a:pPr>
            <a:r>
              <a:rPr lang="he-IL" sz="1600" dirty="0">
                <a:latin typeface="Guttman David" panose="02000300000000000000" pitchFamily="2" charset="-79"/>
                <a:cs typeface="Guttman David" panose="02000300000000000000" pitchFamily="2" charset="-79"/>
              </a:rPr>
              <a:t>אולם בחלוף השנים ובעיקר השנים הראשונות השם "ריבלין" נכתב בכמה צורות ודרכים</a:t>
            </a:r>
            <a:endParaRPr lang="en-US" sz="1600" dirty="0">
              <a:cs typeface="Guttman David" panose="02000300000000000000" pitchFamily="2" charset="-79"/>
            </a:endParaRPr>
          </a:p>
          <a:p>
            <a:pPr marL="0" indent="0">
              <a:buNone/>
            </a:pPr>
            <a:r>
              <a:rPr lang="he-IL" sz="1600" dirty="0">
                <a:latin typeface="Guttman David" panose="02000300000000000000" pitchFamily="2" charset="-79"/>
                <a:cs typeface="Guttman David" panose="02000300000000000000" pitchFamily="2" charset="-79"/>
              </a:rPr>
              <a:t>וביניהם": </a:t>
            </a:r>
            <a:r>
              <a:rPr lang="he-IL" sz="1600" dirty="0" err="1">
                <a:latin typeface="Guttman David" panose="02000300000000000000" pitchFamily="2" charset="-79"/>
                <a:cs typeface="Guttman David" panose="02000300000000000000" pitchFamily="2" charset="-79"/>
              </a:rPr>
              <a:t>רבקש</a:t>
            </a:r>
            <a:r>
              <a:rPr lang="he-IL" sz="1600" dirty="0">
                <a:latin typeface="Guttman David" panose="02000300000000000000" pitchFamily="2" charset="-79"/>
                <a:cs typeface="Guttman David" panose="02000300000000000000" pitchFamily="2" charset="-79"/>
              </a:rPr>
              <a:t> </a:t>
            </a:r>
            <a:r>
              <a:rPr lang="he-IL" sz="1600" dirty="0" err="1">
                <a:latin typeface="Guttman David" panose="02000300000000000000" pitchFamily="2" charset="-79"/>
                <a:cs typeface="Guttman David" panose="02000300000000000000" pitchFamily="2" charset="-79"/>
              </a:rPr>
              <a:t>ריבעלעס</a:t>
            </a:r>
            <a:r>
              <a:rPr lang="he-IL" sz="1600" dirty="0">
                <a:latin typeface="Guttman David" panose="02000300000000000000" pitchFamily="2" charset="-79"/>
                <a:cs typeface="Guttman David" panose="02000300000000000000" pitchFamily="2" charset="-79"/>
              </a:rPr>
              <a:t> </a:t>
            </a:r>
            <a:r>
              <a:rPr lang="he-IL" sz="1600" dirty="0" err="1">
                <a:latin typeface="Guttman David" panose="02000300000000000000" pitchFamily="2" charset="-79"/>
                <a:cs typeface="Guttman David" panose="02000300000000000000" pitchFamily="2" charset="-79"/>
              </a:rPr>
              <a:t>ריוולין</a:t>
            </a:r>
            <a:r>
              <a:rPr lang="he-IL" sz="1600" dirty="0">
                <a:latin typeface="Guttman David" panose="02000300000000000000" pitchFamily="2" charset="-79"/>
                <a:cs typeface="Guttman David" panose="02000300000000000000" pitchFamily="2" charset="-79"/>
              </a:rPr>
              <a:t> </a:t>
            </a:r>
            <a:r>
              <a:rPr lang="he-IL" sz="1600" dirty="0" err="1">
                <a:latin typeface="Guttman David" panose="02000300000000000000" pitchFamily="2" charset="-79"/>
                <a:cs typeface="Guttman David" panose="02000300000000000000" pitchFamily="2" charset="-79"/>
              </a:rPr>
              <a:t>ריבעלין</a:t>
            </a:r>
            <a:r>
              <a:rPr lang="he-IL" sz="1600" dirty="0">
                <a:latin typeface="Guttman David" panose="02000300000000000000" pitchFamily="2" charset="-79"/>
                <a:cs typeface="Guttman David" panose="02000300000000000000" pitchFamily="2" charset="-79"/>
              </a:rPr>
              <a:t> </a:t>
            </a:r>
            <a:r>
              <a:rPr lang="he-IL" sz="1600" dirty="0" err="1">
                <a:latin typeface="Guttman David" panose="02000300000000000000" pitchFamily="2" charset="-79"/>
                <a:cs typeface="Guttman David" panose="02000300000000000000" pitchFamily="2" charset="-79"/>
              </a:rPr>
              <a:t>רבלין</a:t>
            </a:r>
            <a:r>
              <a:rPr lang="he-IL" sz="1600" dirty="0">
                <a:latin typeface="Guttman David" panose="02000300000000000000" pitchFamily="2" charset="-79"/>
                <a:cs typeface="Guttman David" panose="02000300000000000000" pitchFamily="2" charset="-79"/>
              </a:rPr>
              <a:t> ריבלין.</a:t>
            </a:r>
            <a:endParaRPr lang="en-US" sz="1600" dirty="0">
              <a:cs typeface="Guttman David" panose="02000300000000000000" pitchFamily="2" charset="-79"/>
            </a:endParaRPr>
          </a:p>
          <a:p>
            <a:pPr marL="0" indent="0">
              <a:buNone/>
            </a:pPr>
            <a:endParaRPr lang="he-IL" sz="1600" dirty="0">
              <a:latin typeface="Guttman David" panose="02000300000000000000" pitchFamily="2" charset="-79"/>
              <a:cs typeface="Guttman David" panose="02000300000000000000" pitchFamily="2" charset="-79"/>
            </a:endParaRPr>
          </a:p>
          <a:p>
            <a:pPr marL="0" indent="0">
              <a:buNone/>
            </a:pPr>
            <a:endParaRPr lang="he-IL" sz="1600" dirty="0">
              <a:latin typeface="Guttman David" panose="02000300000000000000" pitchFamily="2" charset="-79"/>
              <a:cs typeface="Guttman David" panose="02000300000000000000" pitchFamily="2" charset="-79"/>
            </a:endParaRPr>
          </a:p>
          <a:p>
            <a:pPr marL="0" indent="0">
              <a:buNone/>
            </a:pPr>
            <a:endParaRPr lang="he-IL" sz="1600" dirty="0">
              <a:latin typeface="Guttman David" panose="02000300000000000000" pitchFamily="2" charset="-79"/>
              <a:cs typeface="Guttman David" panose="02000300000000000000" pitchFamily="2" charset="-79"/>
            </a:endParaRPr>
          </a:p>
          <a:p>
            <a:pPr marL="0" indent="0">
              <a:buNone/>
            </a:pPr>
            <a:endParaRPr lang="he-IL" sz="1600" dirty="0">
              <a:latin typeface="Guttman David" panose="02000300000000000000" pitchFamily="2" charset="-79"/>
              <a:cs typeface="Guttman David" panose="02000300000000000000" pitchFamily="2" charset="-79"/>
            </a:endParaRPr>
          </a:p>
          <a:p>
            <a:pPr marL="0" indent="0">
              <a:buNone/>
            </a:pPr>
            <a:endParaRPr lang="he-IL" sz="1600" dirty="0">
              <a:latin typeface="Guttman David" panose="02000300000000000000" pitchFamily="2" charset="-79"/>
              <a:cs typeface="Guttman David" panose="02000300000000000000" pitchFamily="2" charset="-79"/>
            </a:endParaRPr>
          </a:p>
          <a:p>
            <a:pPr marL="0" indent="0">
              <a:buNone/>
            </a:pPr>
            <a:endParaRPr lang="he-IL" sz="1600" dirty="0">
              <a:latin typeface="Guttman David" panose="02000300000000000000" pitchFamily="2" charset="-79"/>
              <a:cs typeface="Guttman David" panose="02000300000000000000" pitchFamily="2" charset="-79"/>
            </a:endParaRPr>
          </a:p>
          <a:p>
            <a:pPr marL="0" indent="0">
              <a:buNone/>
            </a:pPr>
            <a:endParaRPr lang="he-IL" sz="1600" dirty="0">
              <a:latin typeface="Guttman David" panose="02000300000000000000" pitchFamily="2" charset="-79"/>
              <a:cs typeface="Guttman David" panose="02000300000000000000" pitchFamily="2" charset="-79"/>
            </a:endParaRPr>
          </a:p>
          <a:p>
            <a:pPr marL="0" indent="0">
              <a:buNone/>
            </a:pPr>
            <a:endParaRPr lang="he-IL" sz="1600" dirty="0">
              <a:latin typeface="Guttman David" panose="02000300000000000000" pitchFamily="2" charset="-79"/>
              <a:cs typeface="Guttman David" panose="02000300000000000000" pitchFamily="2" charset="-79"/>
            </a:endParaRPr>
          </a:p>
          <a:p>
            <a:pPr marL="0" indent="0">
              <a:buNone/>
            </a:pPr>
            <a:r>
              <a:rPr lang="he-IL" sz="1800" b="1" dirty="0">
                <a:solidFill>
                  <a:srgbClr val="FF0000"/>
                </a:solidFill>
                <a:latin typeface="Guttman David" panose="02000300000000000000" pitchFamily="2" charset="-79"/>
                <a:cs typeface="Guttman David" panose="02000300000000000000" pitchFamily="2" charset="-79"/>
              </a:rPr>
              <a:t>                                                                          רבקה ושמואל ריבלין</a:t>
            </a:r>
          </a:p>
          <a:p>
            <a:pPr marL="0" indent="0">
              <a:buNone/>
            </a:pPr>
            <a:endParaRPr lang="he-IL" sz="1600" dirty="0">
              <a:latin typeface="Guttman David" panose="02000300000000000000" pitchFamily="2" charset="-79"/>
              <a:cs typeface="Guttman David" panose="02000300000000000000" pitchFamily="2" charset="-79"/>
            </a:endParaRPr>
          </a:p>
          <a:p>
            <a:pPr marL="0" indent="0">
              <a:buNone/>
            </a:pPr>
            <a:endParaRPr lang="he-IL" sz="1600" dirty="0">
              <a:latin typeface="Guttman David" panose="02000300000000000000" pitchFamily="2" charset="-79"/>
              <a:cs typeface="Guttman David" panose="02000300000000000000" pitchFamily="2" charset="-79"/>
            </a:endParaRPr>
          </a:p>
        </p:txBody>
      </p:sp>
      <p:pic>
        <p:nvPicPr>
          <p:cNvPr id="3074" name="Picture 2" descr="https://attachment.outlook.live.net/owa/liatfridniki@windowslive.com/service.svc/s/GetAttachmentThumbnail?id=AQMkADAwATM0MDAAMS04NTI4LTNjMmMtMDACLTAwCgBGAAADq2JS35dlcUGaUabmSLf%2BFQcAnHiTKTL95EqofF7TwW3YSQAAAgEMAAAAnHiTKTL95EqofF7TwW3YSQADMS0FGQAAAAESABAADlPM7lJY7U25g2zRdg81%2Bw%3D%3D&amp;thumbnailType=2&amp;owa=outlook.live.com&amp;scriptVer=2019051303.07&amp;isc=1&amp;X-OWA-CANARY=yrzjfIDxpEqqNOXFwvrjulDjrVSg39YYoBg7MCwPp0GNiAxfD-P6i2sO0ngF52TIgAgUH9Jqkm4.&amp;token=eyJhbGciOiJSUzI1NiIsImtpZCI6IjA2MDBGOUY2NzQ2MjA3MzdFNzM0MDRFMjg3QzQ1QTgxOENCN0NFQjgiLCJ4NXQiOiJCZ0Q1OW5SaUJ6Zm5OQVRpaDhSYWdZeTN6cmciLCJ0eXAiOiJKV1QifQ.eyJ2ZXIiOiJFeGNoYW5nZS5DYWxsYmFjay5WMSIsImFwcGN0eHNlbmRlciI6Ik93YURvd25sb2FkQDg0ZGY5ZTdmLWU5ZjYtNDBhZi1iNDM1LWFhYWFhYWFhYWFhYSIsImFwcGN0eCI6IntcIm1zZXhjaHByb3RcIjpcIm93YVwiLFwicHJpbWFyeXNpZFwiOlwiUy0xLTI4MjctMjEyOTkzLTIyMzQwMDY1NzJcIixcInB1aWRcIjpcIjkxNDgwMDIwMzI4MzUwMFwiLFwib2lkXCI6XCIwMDAzNDAwMS04NTI4LTNjMmMtMDAwMC0wMDAwMDAwMDAwMDBcIixcInNjb3BlXCI6XCJPd2FEb3dubG9hZFwifSIsIm5iZiI6MTU1ODYzMDkwMCwiZXhwIjoxNTU4NjMxNTAwLCJpc3MiOiIwMDAwMDAwMi0wMDAwLTBmZjEtY2UwMC0wMDAwMDAwMDAwMDBAODRkZjllN2YtZTlmNi00MGFmLWI0MzUtYWFhYWFhYWFhYWFhIiwiYXVkIjoiMDAwMDAwMDItMDAwMC0wZmYxLWNlMDAtMDAwMDAwMDAwMDAwL2F0dGFjaG1lbnQub3V0bG9vay5saXZlLm5ldEA4NGRmOWU3Zi1lOWY2LTQwYWYtYjQzNS1hYWFhYWFhYWFhYWEifQ.ApZhoVECBCoVozmcNB6vxXTsdWVGm54-naqI5sy1eAxb1j7KJRfITUFqr5FHqwuG8_VAoFogvGlyUvfOqAYsOczLjbSpvFZkKsrKNRr4QhaA7BBO5azOmGX1heLqp59OkuqdHKihjCUMXcENdjRvSA1cecM9wsXf-qZGD-VsDZlzhgWQKos4FWHJxMulzMSInRVKflbLJ8DmpXDbg0zPLIIJTv80rX9FKqKfldKLGBhs7Ro6Im2eCWCx37LTUX5_aJ7T17tLDcGp6MDw-39Fd-f3StpOYMHrrBtOIOijBeG8eHFWKZdJSEud6T2ohsOOetXFkth_e1SWZoVQXnlV8Q&amp;animation=true">
            <a:extLst>
              <a:ext uri="{FF2B5EF4-FFF2-40B4-BE49-F238E27FC236}">
                <a16:creationId xmlns:a16="http://schemas.microsoft.com/office/drawing/2014/main" id="{48EB17F4-BBD6-43CE-9C41-E7B27C4CF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650" y="3656013"/>
            <a:ext cx="3486150" cy="2723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509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C660ADB4-D88D-4E74-AFB8-C023CD7BC3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57200"/>
            <a:ext cx="12192000" cy="64008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he-IL" sz="2000" b="1" u="sng" dirty="0">
                <a:solidFill>
                  <a:srgbClr val="FF0000"/>
                </a:solidFill>
                <a:latin typeface="Guttman David" panose="02000300000000000000" pitchFamily="2" charset="-79"/>
                <a:cs typeface="Guttman David" panose="02000300000000000000" pitchFamily="2" charset="-79"/>
              </a:rPr>
              <a:t>היסטוריה משפחתית</a:t>
            </a:r>
            <a:r>
              <a:rPr lang="he-IL" sz="2000" b="1" dirty="0">
                <a:solidFill>
                  <a:srgbClr val="FF0000"/>
                </a:solidFill>
                <a:latin typeface="Guttman David" panose="02000300000000000000" pitchFamily="2" charset="-79"/>
                <a:cs typeface="Guttman David" panose="02000300000000000000" pitchFamily="2" charset="-79"/>
              </a:rPr>
              <a:t>:</a:t>
            </a:r>
          </a:p>
          <a:p>
            <a:pPr marL="0" indent="0" algn="ctr">
              <a:buNone/>
            </a:pPr>
            <a:endParaRPr lang="en-US" sz="1600" dirty="0">
              <a:cs typeface="Guttman David" panose="02000300000000000000" pitchFamily="2" charset="-79"/>
            </a:endParaRPr>
          </a:p>
          <a:p>
            <a:pPr marL="0" indent="0">
              <a:buNone/>
            </a:pPr>
            <a:r>
              <a:rPr lang="he-IL" sz="1600" dirty="0">
                <a:latin typeface="Guttman David" panose="02000300000000000000" pitchFamily="2" charset="-79"/>
                <a:cs typeface="Guttman David" panose="02000300000000000000" pitchFamily="2" charset="-79"/>
              </a:rPr>
              <a:t>נולדתי בתל אביב למשפחת ריבלין, שמקור שמה  על שם הגאון משה </a:t>
            </a:r>
            <a:r>
              <a:rPr lang="he-IL" sz="1600" dirty="0" err="1">
                <a:latin typeface="Guttman David" panose="02000300000000000000" pitchFamily="2" charset="-79"/>
                <a:cs typeface="Guttman David" panose="02000300000000000000" pitchFamily="2" charset="-79"/>
              </a:rPr>
              <a:t>רבקש</a:t>
            </a:r>
            <a:r>
              <a:rPr lang="he-IL" sz="1600" dirty="0">
                <a:latin typeface="Guttman David" panose="02000300000000000000" pitchFamily="2" charset="-79"/>
                <a:cs typeface="Guttman David" panose="02000300000000000000" pitchFamily="2" charset="-79"/>
              </a:rPr>
              <a:t>.</a:t>
            </a:r>
            <a:endParaRPr lang="en-US" sz="1600" dirty="0">
              <a:cs typeface="Guttman David" panose="02000300000000000000" pitchFamily="2" charset="-79"/>
            </a:endParaRPr>
          </a:p>
          <a:p>
            <a:pPr marL="0" indent="0">
              <a:buNone/>
            </a:pPr>
            <a:r>
              <a:rPr lang="he-IL" sz="1600" dirty="0">
                <a:latin typeface="Guttman David" panose="02000300000000000000" pitchFamily="2" charset="-79"/>
                <a:cs typeface="Guttman David" panose="02000300000000000000" pitchFamily="2" charset="-79"/>
              </a:rPr>
              <a:t>הסבא אליהו הסבתא רבקה  ואבא שלי שמואל  ואחיו  משה עלו מברית המועצות מליטא </a:t>
            </a:r>
            <a:endParaRPr lang="en-US" sz="1600" dirty="0">
              <a:cs typeface="Guttman David" panose="02000300000000000000" pitchFamily="2" charset="-79"/>
            </a:endParaRPr>
          </a:p>
          <a:p>
            <a:pPr marL="0" indent="0">
              <a:buNone/>
            </a:pPr>
            <a:r>
              <a:rPr lang="en-US" sz="1600" dirty="0">
                <a:cs typeface="Guttman David" panose="02000300000000000000" pitchFamily="2" charset="-79"/>
              </a:rPr>
              <a:t> </a:t>
            </a:r>
            <a:r>
              <a:rPr lang="he-IL" sz="1600" dirty="0">
                <a:latin typeface="Guttman David" panose="02000300000000000000" pitchFamily="2" charset="-79"/>
                <a:cs typeface="Guttman David" panose="02000300000000000000" pitchFamily="2" charset="-79"/>
              </a:rPr>
              <a:t>בשנת </a:t>
            </a:r>
            <a:r>
              <a:rPr lang="ar-SA" sz="1600" dirty="0">
                <a:latin typeface="Guttman David" panose="02000300000000000000" pitchFamily="2" charset="-79"/>
              </a:rPr>
              <a:t>1924</a:t>
            </a:r>
            <a:r>
              <a:rPr lang="he-IL" sz="1600" dirty="0">
                <a:latin typeface="Guttman David" panose="02000300000000000000" pitchFamily="2" charset="-79"/>
                <a:cs typeface="Guttman David" panose="02000300000000000000" pitchFamily="2" charset="-79"/>
              </a:rPr>
              <a:t>, אחותו נולדה בארץ אבי עלה בגיל שנה וחצי, נולד ב-1922.</a:t>
            </a:r>
            <a:endParaRPr lang="en-US" sz="1600" dirty="0">
              <a:cs typeface="Guttman David" panose="02000300000000000000" pitchFamily="2" charset="-79"/>
            </a:endParaRPr>
          </a:p>
          <a:p>
            <a:pPr marL="0" indent="0">
              <a:buNone/>
            </a:pPr>
            <a:r>
              <a:rPr lang="he-IL" sz="1600" dirty="0">
                <a:latin typeface="Guttman David" panose="02000300000000000000" pitchFamily="2" charset="-79"/>
                <a:cs typeface="Guttman David" panose="02000300000000000000" pitchFamily="2" charset="-79"/>
              </a:rPr>
              <a:t>הם עלו לפני קום  המדינה החיים היו קשים. סבי עבד בחברת חשמל וסבתי ניהלה את הבית. הם  עברו את תקופת </a:t>
            </a:r>
          </a:p>
          <a:p>
            <a:pPr marL="0" indent="0">
              <a:buNone/>
            </a:pPr>
            <a:r>
              <a:rPr lang="he-IL" sz="1600" dirty="0">
                <a:latin typeface="Guttman David" panose="02000300000000000000" pitchFamily="2" charset="-79"/>
                <a:cs typeface="Guttman David" panose="02000300000000000000" pitchFamily="2" charset="-79"/>
              </a:rPr>
              <a:t>הצנע, זו מדיניות הקיצוב, מדיניות כלכלית. תקופה זו הייתה תקופת צמצום במזון, הגבלה ברכישת מזון, תמורת נקודות </a:t>
            </a:r>
          </a:p>
          <a:p>
            <a:pPr marL="0" indent="0">
              <a:buNone/>
            </a:pPr>
            <a:r>
              <a:rPr lang="he-IL" sz="1600" dirty="0">
                <a:latin typeface="Guttman David" panose="02000300000000000000" pitchFamily="2" charset="-79"/>
                <a:cs typeface="Guttman David" panose="02000300000000000000" pitchFamily="2" charset="-79"/>
              </a:rPr>
              <a:t>שהוקצבו לכול אחד בפנקס אישי, יכלו לרכוש מוצרים בסיסיים.</a:t>
            </a:r>
            <a:endParaRPr lang="en-US" sz="1600" dirty="0">
              <a:cs typeface="Guttman David" panose="02000300000000000000" pitchFamily="2" charset="-79"/>
            </a:endParaRPr>
          </a:p>
          <a:p>
            <a:pPr marL="0" indent="0">
              <a:buNone/>
            </a:pPr>
            <a:r>
              <a:rPr lang="he-IL" sz="1600" dirty="0">
                <a:latin typeface="Guttman David" panose="02000300000000000000" pitchFamily="2" charset="-79"/>
                <a:cs typeface="Guttman David" panose="02000300000000000000" pitchFamily="2" charset="-79"/>
              </a:rPr>
              <a:t>ב - </a:t>
            </a:r>
            <a:r>
              <a:rPr lang="ar-SA" sz="1600" dirty="0">
                <a:latin typeface="Guttman David" panose="02000300000000000000" pitchFamily="2" charset="-79"/>
              </a:rPr>
              <a:t>1917 </a:t>
            </a:r>
            <a:r>
              <a:rPr lang="he-IL" sz="1600" dirty="0">
                <a:latin typeface="Guttman David" panose="02000300000000000000" pitchFamily="2" charset="-79"/>
                <a:cs typeface="Guttman David" panose="02000300000000000000" pitchFamily="2" charset="-79"/>
              </a:rPr>
              <a:t>נכבשה הארץ בידי הבריטים מהשלטון התורכי העותומני.</a:t>
            </a:r>
            <a:endParaRPr lang="en-US" sz="1600" dirty="0">
              <a:cs typeface="Guttman David" panose="02000300000000000000" pitchFamily="2" charset="-79"/>
            </a:endParaRPr>
          </a:p>
          <a:p>
            <a:pPr marL="0" indent="0">
              <a:buNone/>
            </a:pPr>
            <a:r>
              <a:rPr lang="he-IL" sz="1600" dirty="0">
                <a:latin typeface="Guttman David" panose="02000300000000000000" pitchFamily="2" charset="-79"/>
                <a:cs typeface="Guttman David" panose="02000300000000000000" pitchFamily="2" charset="-79"/>
              </a:rPr>
              <a:t>לפני השלטון התורכי נשלטה הארץ על ידי האימפריה העותומנית, שהטילה גזרות קשות ורבות על הישוב היהודי בארץ.     </a:t>
            </a:r>
            <a:r>
              <a:rPr lang="he-IL" sz="1400" b="1" dirty="0">
                <a:solidFill>
                  <a:srgbClr val="FF0000"/>
                </a:solidFill>
                <a:latin typeface="Guttman David" panose="02000300000000000000" pitchFamily="2" charset="-79"/>
                <a:cs typeface="Guttman David" panose="02000300000000000000" pitchFamily="2" charset="-79"/>
              </a:rPr>
              <a:t>דליה, רבקה וכרמלה ריבלין</a:t>
            </a:r>
            <a:endParaRPr lang="en-US" sz="1400" b="1" dirty="0">
              <a:solidFill>
                <a:srgbClr val="FF0000"/>
              </a:solidFill>
              <a:cs typeface="Guttman David" panose="02000300000000000000" pitchFamily="2" charset="-79"/>
            </a:endParaRPr>
          </a:p>
          <a:p>
            <a:pPr marL="0" indent="0">
              <a:buNone/>
            </a:pPr>
            <a:r>
              <a:rPr lang="he-IL" sz="1600" dirty="0">
                <a:latin typeface="Guttman David" panose="02000300000000000000" pitchFamily="2" charset="-79"/>
                <a:cs typeface="Guttman David" panose="02000300000000000000" pitchFamily="2" charset="-79"/>
              </a:rPr>
              <a:t>הבריטים שלטו בארץ מ- </a:t>
            </a:r>
            <a:r>
              <a:rPr lang="ar-SA" sz="1600" dirty="0">
                <a:latin typeface="Guttman David" panose="02000300000000000000" pitchFamily="2" charset="-79"/>
              </a:rPr>
              <a:t>1917 </a:t>
            </a:r>
            <a:r>
              <a:rPr lang="he-IL" sz="1600" dirty="0">
                <a:latin typeface="Guttman David" panose="02000300000000000000" pitchFamily="2" charset="-79"/>
                <a:cs typeface="Guttman David" panose="02000300000000000000" pitchFamily="2" charset="-79"/>
              </a:rPr>
              <a:t>עד- </a:t>
            </a:r>
            <a:r>
              <a:rPr lang="ar-SA" sz="1600" dirty="0">
                <a:latin typeface="Guttman David" panose="02000300000000000000" pitchFamily="2" charset="-79"/>
              </a:rPr>
              <a:t>1948</a:t>
            </a:r>
            <a:r>
              <a:rPr lang="he-IL" sz="1600" dirty="0">
                <a:latin typeface="Guttman David" panose="02000300000000000000" pitchFamily="2" charset="-79"/>
                <a:cs typeface="Guttman David" panose="02000300000000000000" pitchFamily="2" charset="-79"/>
              </a:rPr>
              <a:t>.</a:t>
            </a:r>
            <a:endParaRPr lang="en-US" sz="1600" dirty="0">
              <a:cs typeface="Guttman David" panose="02000300000000000000" pitchFamily="2" charset="-79"/>
            </a:endParaRPr>
          </a:p>
          <a:p>
            <a:pPr marL="0" indent="0">
              <a:buNone/>
            </a:pPr>
            <a:r>
              <a:rPr lang="he-IL" sz="1600" dirty="0">
                <a:latin typeface="Guttman David" panose="02000300000000000000" pitchFamily="2" charset="-79"/>
                <a:cs typeface="Guttman David" panose="02000300000000000000" pitchFamily="2" charset="-79"/>
              </a:rPr>
              <a:t>תקופת המנדט, היא הממשלה הבריטית, שפעלה בארץ, כדי לסייע  לישוב היהודים ולהבטיח הקמת בית לאומי, לעם היהודי </a:t>
            </a:r>
          </a:p>
          <a:p>
            <a:pPr marL="0" indent="0">
              <a:buNone/>
            </a:pPr>
            <a:r>
              <a:rPr lang="he-IL" sz="1600" dirty="0">
                <a:latin typeface="Guttman David" panose="02000300000000000000" pitchFamily="2" charset="-79"/>
                <a:cs typeface="Guttman David" panose="02000300000000000000" pitchFamily="2" charset="-79"/>
              </a:rPr>
              <a:t>בארץ ישראל.</a:t>
            </a:r>
            <a:endParaRPr lang="en-US" sz="1600" dirty="0">
              <a:cs typeface="Guttman David" panose="02000300000000000000" pitchFamily="2" charset="-79"/>
            </a:endParaRPr>
          </a:p>
          <a:p>
            <a:pPr marL="0" indent="0">
              <a:buNone/>
            </a:pPr>
            <a:r>
              <a:rPr lang="he-IL" sz="1600" dirty="0">
                <a:latin typeface="Guttman David" panose="02000300000000000000" pitchFamily="2" charset="-79"/>
                <a:cs typeface="Guttman David" panose="02000300000000000000" pitchFamily="2" charset="-79"/>
              </a:rPr>
              <a:t>הצבא הבריטי שלט בארץ ואח של אבי משה שרת, בצבא הבריטי, בדרגת סרן. לימים התחתן עם אחייניתו של מאיר דיזנגוף, </a:t>
            </a:r>
          </a:p>
          <a:p>
            <a:pPr marL="0" indent="0">
              <a:buNone/>
            </a:pPr>
            <a:r>
              <a:rPr lang="he-IL" sz="1600" dirty="0">
                <a:latin typeface="Guttman David" panose="02000300000000000000" pitchFamily="2" charset="-79"/>
                <a:cs typeface="Guttman David" panose="02000300000000000000" pitchFamily="2" charset="-79"/>
              </a:rPr>
              <a:t>ונולדו להם שלושה ילדים יעל אמנון ואבנר.</a:t>
            </a:r>
            <a:endParaRPr lang="en-US" sz="1600" dirty="0">
              <a:cs typeface="Guttman David" panose="02000300000000000000" pitchFamily="2" charset="-79"/>
            </a:endParaRPr>
          </a:p>
          <a:p>
            <a:pPr marL="0" indent="0">
              <a:buNone/>
            </a:pPr>
            <a:endParaRPr lang="he-IL" sz="1600" dirty="0">
              <a:latin typeface="Guttman David" panose="02000300000000000000" pitchFamily="2" charset="-79"/>
              <a:cs typeface="Guttman David" panose="02000300000000000000" pitchFamily="2" charset="-79"/>
            </a:endParaRPr>
          </a:p>
        </p:txBody>
      </p:sp>
      <p:pic>
        <p:nvPicPr>
          <p:cNvPr id="4" name="Picture 2" descr="https://attachment.outlook.live.net/owa/liatfridniki@windowslive.com/service.svc/s/GetAttachmentThumbnail?id=AQMkADAwATM0MDAAMS04NTI4LTNjMmMtMDACLTAwCgBGAAADq2JS35dlcUGaUabmSLf%2BFQcAnHiTKTL95EqofF7TwW3YSQAAAgEMAAAAnHiTKTL95EqofF7TwW3YSQADMS0FGAAAAAESABAAvaTcJ4UWWUWNqMo1J4i%2FxA%3D%3D&amp;thumbnailType=2&amp;owa=outlook.live.com&amp;scriptVer=2019051303.07&amp;isc=1&amp;X-OWA-CANARY=L2LyvbKOOUW38CNMWjmR4aAYaMui39YYmk5T2Y7jfZAdpgV0_spCTYznAYU4oDg9wzwYXsBMs_E.&amp;token=eyJhbGciOiJSUzI1NiIsImtpZCI6IjA2MDBGOUY2NzQ2MjA3MzdFNzM0MDRFMjg3QzQ1QTgxOENCN0NFQjgiLCJ4NXQiOiJCZ0Q1OW5SaUJ6Zm5OQVRpaDhSYWdZeTN6cmciLCJ0eXAiOiJKV1QifQ.eyJ2ZXIiOiJFeGNoYW5nZS5DYWxsYmFjay5WMSIsImFwcGN0eHNlbmRlciI6Ik93YURvd25sb2FkQDg0ZGY5ZTdmLWU5ZjYtNDBhZi1iNDM1LWFhYWFhYWFhYWFhYSIsImFwcGN0eCI6IntcIm1zZXhjaHByb3RcIjpcIm93YVwiLFwicHJpbWFyeXNpZFwiOlwiUy0xLTI4MjctMjEyOTkzLTIyMzQwMDY1NzJcIixcInB1aWRcIjpcIjkxNDgwMDIwMzI4MzUwMFwiLFwib2lkXCI6XCIwMDAzNDAwMS04NTI4LTNjMmMtMDAwMC0wMDAwMDAwMDAwMDBcIixcInNjb3BlXCI6XCJPd2FEb3dubG9hZFwifSIsIm5iZiI6MTU1ODYzMTgwMCwiZXhwIjoxNTU4NjMyNDAwLCJpc3MiOiIwMDAwMDAwMi0wMDAwLTBmZjEtY2UwMC0wMDAwMDAwMDAwMDBAODRkZjllN2YtZTlmNi00MGFmLWI0MzUtYWFhYWFhYWFhYWFhIiwiYXVkIjoiMDAwMDAwMDItMDAwMC0wZmYxLWNlMDAtMDAwMDAwMDAwMDAwL2F0dGFjaG1lbnQub3V0bG9vay5saXZlLm5ldEA4NGRmOWU3Zi1lOWY2LTQwYWYtYjQzNS1hYWFhYWFhYWFhYWEifQ.Intrmcn2YdMyItA2rAPK2Z2nRbCEed8GejW6LQu_nbYsFuVrbkaLqHKmWjBuytt0f2PUEQ0E5LOT4aStGsR6nCN5ILI2lPuTdCyJNvdBtHVwAyVs80AObhXZyjTGOyQN48WM1u2XzfSAG2GflnwjdE0poPu0IqJRPfRjnGq6VdD4zvBIW-ByxKN3gIjO6g8nMhowf9N1sxaKxPI3wJ3gjhEIXhuXTRoI047hjupT2t4cn18Wcj562H9x94jJb4QgPmVtw0L38XmJ1uUF0ikssEbLfXj2DP4UUKIMC1GT7FegiHFmuhNsdkJTKUS3DqAxMNwDADIP74u1utBI0ytrxw&amp;animation=true">
            <a:extLst>
              <a:ext uri="{FF2B5EF4-FFF2-40B4-BE49-F238E27FC236}">
                <a16:creationId xmlns:a16="http://schemas.microsoft.com/office/drawing/2014/main" id="{AEF3903D-6908-40DE-AE30-F3552A91E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35200" cy="3544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563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694A83FB-EF7E-4C6E-8BD8-26C75F0329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41324"/>
            <a:ext cx="12192000" cy="641667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e-IL" sz="1600" dirty="0">
                <a:latin typeface="Guttman David" panose="02000300000000000000" pitchFamily="2" charset="-79"/>
                <a:cs typeface="Guttman David" panose="02000300000000000000" pitchFamily="2" charset="-79"/>
              </a:rPr>
              <a:t>משפחת ריבלין התאחדה עם משפחת דיזנגוף. </a:t>
            </a:r>
            <a:endParaRPr lang="en-US" sz="1600" dirty="0">
              <a:cs typeface="Guttman David" panose="02000300000000000000" pitchFamily="2" charset="-79"/>
            </a:endParaRPr>
          </a:p>
          <a:p>
            <a:pPr marL="0" indent="0">
              <a:buNone/>
            </a:pPr>
            <a:r>
              <a:rPr lang="he-IL" sz="1600" dirty="0">
                <a:latin typeface="Guttman David" panose="02000300000000000000" pitchFamily="2" charset="-79"/>
                <a:cs typeface="Guttman David" panose="02000300000000000000" pitchFamily="2" charset="-79"/>
              </a:rPr>
              <a:t>אבי שמואל, שירת בצבא ההגנה לישראל, בחטיבת גבעתי גדוד </a:t>
            </a:r>
            <a:r>
              <a:rPr lang="ar-SA" sz="1600" dirty="0">
                <a:latin typeface="Guttman David" panose="02000300000000000000" pitchFamily="2" charset="-79"/>
              </a:rPr>
              <a:t>35</a:t>
            </a:r>
            <a:r>
              <a:rPr lang="he-IL" sz="1600" dirty="0">
                <a:latin typeface="Guttman David" panose="02000300000000000000" pitchFamily="2" charset="-79"/>
                <a:cs typeface="Guttman David" panose="02000300000000000000" pitchFamily="2" charset="-79"/>
              </a:rPr>
              <a:t>.</a:t>
            </a:r>
            <a:endParaRPr lang="en-US" sz="1600" dirty="0">
              <a:cs typeface="Guttman David" panose="02000300000000000000" pitchFamily="2" charset="-79"/>
            </a:endParaRPr>
          </a:p>
          <a:p>
            <a:pPr marL="0" indent="0">
              <a:buNone/>
            </a:pPr>
            <a:r>
              <a:rPr lang="he-IL" sz="1600" dirty="0">
                <a:latin typeface="Guttman David" panose="02000300000000000000" pitchFamily="2" charset="-79"/>
                <a:cs typeface="Guttman David" panose="02000300000000000000" pitchFamily="2" charset="-79"/>
              </a:rPr>
              <a:t>אמי רבקה שירתה בחיל האוויר, הם נפגשו בתל אביב, בערב ריקודים.</a:t>
            </a:r>
            <a:endParaRPr lang="en-US" sz="1600" dirty="0">
              <a:cs typeface="Guttman David" panose="02000300000000000000" pitchFamily="2" charset="-79"/>
            </a:endParaRPr>
          </a:p>
          <a:p>
            <a:pPr marL="0" indent="0">
              <a:buNone/>
            </a:pPr>
            <a:r>
              <a:rPr lang="he-IL" sz="1600" dirty="0">
                <a:latin typeface="Guttman David" panose="02000300000000000000" pitchFamily="2" charset="-79"/>
                <a:cs typeface="Guttman David" panose="02000300000000000000" pitchFamily="2" charset="-79"/>
              </a:rPr>
              <a:t>אחותו של אבי לאה, שירתה גם היא בחטיבת גבעתי כפקידה גדודית,</a:t>
            </a:r>
            <a:endParaRPr lang="en-US" sz="1600" dirty="0">
              <a:cs typeface="Guttman David" panose="02000300000000000000" pitchFamily="2" charset="-79"/>
            </a:endParaRPr>
          </a:p>
          <a:p>
            <a:pPr marL="0" indent="0">
              <a:buNone/>
            </a:pPr>
            <a:r>
              <a:rPr lang="he-IL" sz="1600" dirty="0">
                <a:latin typeface="Guttman David" panose="02000300000000000000" pitchFamily="2" charset="-79"/>
                <a:cs typeface="Guttman David" panose="02000300000000000000" pitchFamily="2" charset="-79"/>
              </a:rPr>
              <a:t>ושם הכירה את בעלה משה לביא מהנדס מפורסם, שהיה שותף בהרבה פרויקטים, כמו בניית אוניברסיטת ירושלים, </a:t>
            </a:r>
          </a:p>
          <a:p>
            <a:pPr marL="0" indent="0">
              <a:buNone/>
            </a:pPr>
            <a:r>
              <a:rPr lang="he-IL" sz="1600" dirty="0">
                <a:latin typeface="Guttman David" panose="02000300000000000000" pitchFamily="2" charset="-79"/>
                <a:cs typeface="Guttman David" panose="02000300000000000000" pitchFamily="2" charset="-79"/>
              </a:rPr>
              <a:t>ועירית תל אביב </a:t>
            </a:r>
            <a:r>
              <a:rPr lang="he-IL" sz="1600" dirty="0" err="1">
                <a:latin typeface="Guttman David" panose="02000300000000000000" pitchFamily="2" charset="-79"/>
                <a:cs typeface="Guttman David" panose="02000300000000000000" pitchFamily="2" charset="-79"/>
              </a:rPr>
              <a:t>וכו</a:t>
            </a:r>
            <a:r>
              <a:rPr lang="he-IL" sz="1600" dirty="0">
                <a:latin typeface="Guttman David" panose="02000300000000000000" pitchFamily="2" charset="-79"/>
                <a:cs typeface="Guttman David" panose="02000300000000000000" pitchFamily="2" charset="-79"/>
              </a:rPr>
              <a:t>'.</a:t>
            </a:r>
            <a:endParaRPr lang="en-US" sz="1600" dirty="0">
              <a:cs typeface="Guttman David" panose="02000300000000000000" pitchFamily="2" charset="-79"/>
            </a:endParaRPr>
          </a:p>
          <a:p>
            <a:pPr marL="0" indent="0">
              <a:buNone/>
            </a:pPr>
            <a:r>
              <a:rPr lang="he-IL" sz="1600" dirty="0">
                <a:latin typeface="Guttman David" panose="02000300000000000000" pitchFamily="2" charset="-79"/>
                <a:cs typeface="Guttman David" panose="02000300000000000000" pitchFamily="2" charset="-79"/>
              </a:rPr>
              <a:t>אנחנו קרובי משפחתו של נשיא המדינה רובי ריבלין. אני בת דודה </a:t>
            </a:r>
            <a:r>
              <a:rPr lang="ar-SA" sz="1600" dirty="0">
                <a:latin typeface="Guttman David" panose="02000300000000000000" pitchFamily="2" charset="-79"/>
              </a:rPr>
              <a:t>8 </a:t>
            </a:r>
            <a:r>
              <a:rPr lang="he-IL" sz="1600" dirty="0">
                <a:latin typeface="Guttman David" panose="02000300000000000000" pitchFamily="2" charset="-79"/>
                <a:cs typeface="Guttman David" panose="02000300000000000000" pitchFamily="2" charset="-79"/>
              </a:rPr>
              <a:t>מבחינת קירבה ולאחר מכן ילדי ונכדי.</a:t>
            </a:r>
            <a:endParaRPr lang="en-US" sz="1600" dirty="0">
              <a:cs typeface="Guttman David" panose="02000300000000000000" pitchFamily="2" charset="-79"/>
            </a:endParaRPr>
          </a:p>
          <a:p>
            <a:pPr marL="0" indent="0">
              <a:buNone/>
            </a:pPr>
            <a:r>
              <a:rPr lang="he-IL" sz="1600" dirty="0">
                <a:latin typeface="Guttman David" panose="02000300000000000000" pitchFamily="2" charset="-79"/>
                <a:cs typeface="Guttman David" panose="02000300000000000000" pitchFamily="2" charset="-79"/>
              </a:rPr>
              <a:t>בשנת </a:t>
            </a:r>
            <a:r>
              <a:rPr lang="ar-SA" sz="1600" dirty="0">
                <a:latin typeface="Guttman David" panose="02000300000000000000" pitchFamily="2" charset="-79"/>
              </a:rPr>
              <a:t>1949 </a:t>
            </a:r>
            <a:r>
              <a:rPr lang="he-IL" sz="1600" dirty="0">
                <a:latin typeface="Guttman David" panose="02000300000000000000" pitchFamily="2" charset="-79"/>
                <a:cs typeface="Guttman David" panose="02000300000000000000" pitchFamily="2" charset="-79"/>
              </a:rPr>
              <a:t>עלו הורי בעלי אריה ולד מצ'כוסלובקיה . שניהם ניצולי שואה, כשאביו אברהם של בעלי איבד בשואה אישה וילד </a:t>
            </a:r>
          </a:p>
          <a:p>
            <a:pPr marL="0" indent="0">
              <a:buNone/>
            </a:pPr>
            <a:r>
              <a:rPr lang="he-IL" sz="1600" dirty="0">
                <a:latin typeface="Guttman David" panose="02000300000000000000" pitchFamily="2" charset="-79"/>
                <a:cs typeface="Guttman David" panose="02000300000000000000" pitchFamily="2" charset="-79"/>
              </a:rPr>
              <a:t>קטן תינוק, התחתן בשנית לאחר השחרור מהגטאות, עם גבריאלה, אלה נוימן, ניצולת שואה ובנו את בייתם בישראל. </a:t>
            </a:r>
          </a:p>
          <a:p>
            <a:pPr marL="0" indent="0">
              <a:buNone/>
            </a:pPr>
            <a:r>
              <a:rPr lang="he-IL" sz="1600" dirty="0">
                <a:latin typeface="Guttman David" panose="02000300000000000000" pitchFamily="2" charset="-79"/>
                <a:cs typeface="Guttman David" panose="02000300000000000000" pitchFamily="2" charset="-79"/>
              </a:rPr>
              <a:t>וכאן נולד בנם סבא אריה, בן יחיד להוריו סבא אריה.</a:t>
            </a:r>
            <a:endParaRPr lang="en-US" sz="1600" dirty="0">
              <a:cs typeface="Guttman David" panose="02000300000000000000" pitchFamily="2" charset="-79"/>
            </a:endParaRPr>
          </a:p>
          <a:p>
            <a:pPr marL="0" indent="0">
              <a:buNone/>
            </a:pPr>
            <a:r>
              <a:rPr lang="he-IL" sz="1600" dirty="0">
                <a:latin typeface="Guttman David" panose="02000300000000000000" pitchFamily="2" charset="-79"/>
                <a:cs typeface="Guttman David" panose="02000300000000000000" pitchFamily="2" charset="-79"/>
              </a:rPr>
              <a:t>סבא אריה נולד בבית חולים בכפר סבא, וגדל ברמת גן, ולאחר מכן  בגבעתיים. </a:t>
            </a:r>
            <a:endParaRPr lang="en-US" sz="1600" dirty="0">
              <a:cs typeface="Guttman David" panose="02000300000000000000" pitchFamily="2" charset="-79"/>
            </a:endParaRPr>
          </a:p>
          <a:p>
            <a:pPr marL="0" indent="0">
              <a:buNone/>
            </a:pPr>
            <a:r>
              <a:rPr lang="he-IL" sz="1600" dirty="0">
                <a:latin typeface="Guttman David" panose="02000300000000000000" pitchFamily="2" charset="-79"/>
                <a:cs typeface="Guttman David" panose="02000300000000000000" pitchFamily="2" charset="-79"/>
              </a:rPr>
              <a:t>בגבעתיים נפגשו דרכינו, בבית הספר היסודי, על שם דוד שמעוני, בכיתה ה', היינו חברים בתנועת הצופים עד סוף כתה י"ב.</a:t>
            </a:r>
            <a:endParaRPr lang="en-US" sz="1600" dirty="0">
              <a:cs typeface="Guttman David" panose="02000300000000000000" pitchFamily="2" charset="-79"/>
            </a:endParaRPr>
          </a:p>
          <a:p>
            <a:pPr marL="0" indent="0">
              <a:buNone/>
            </a:pPr>
            <a:endParaRPr lang="he-IL" sz="1600" dirty="0">
              <a:latin typeface="Guttman David" panose="02000300000000000000" pitchFamily="2" charset="-79"/>
              <a:cs typeface="Guttman David" panose="02000300000000000000" pitchFamily="2" charset="-79"/>
            </a:endParaRPr>
          </a:p>
          <a:p>
            <a:pPr marL="0" indent="0">
              <a:buNone/>
            </a:pPr>
            <a:endParaRPr lang="he-IL" sz="1600" dirty="0">
              <a:latin typeface="Guttman David" panose="02000300000000000000" pitchFamily="2" charset="-79"/>
              <a:cs typeface="Guttman David" panose="02000300000000000000" pitchFamily="2" charset="-79"/>
            </a:endParaRPr>
          </a:p>
          <a:p>
            <a:pPr marL="0" indent="0">
              <a:buNone/>
            </a:pPr>
            <a:endParaRPr lang="he-IL" sz="1600" dirty="0">
              <a:latin typeface="Guttman David" panose="02000300000000000000" pitchFamily="2" charset="-79"/>
              <a:cs typeface="Guttman David" panose="02000300000000000000" pitchFamily="2" charset="-79"/>
            </a:endParaRPr>
          </a:p>
          <a:p>
            <a:pPr marL="0" indent="0">
              <a:buNone/>
            </a:pPr>
            <a:endParaRPr lang="he-IL" sz="1600" dirty="0">
              <a:latin typeface="Guttman David" panose="02000300000000000000" pitchFamily="2" charset="-79"/>
              <a:cs typeface="Guttman David" panose="02000300000000000000" pitchFamily="2" charset="-79"/>
            </a:endParaRPr>
          </a:p>
          <a:p>
            <a:pPr marL="0" indent="0">
              <a:buNone/>
            </a:pPr>
            <a:endParaRPr lang="he-IL" sz="1600" dirty="0">
              <a:latin typeface="Guttman David" panose="02000300000000000000" pitchFamily="2" charset="-79"/>
              <a:cs typeface="Guttman David" panose="02000300000000000000" pitchFamily="2" charset="-79"/>
            </a:endParaRPr>
          </a:p>
          <a:p>
            <a:pPr marL="0" indent="0">
              <a:buNone/>
            </a:pPr>
            <a:r>
              <a:rPr lang="he-IL" sz="1600" dirty="0">
                <a:latin typeface="Guttman David" panose="02000300000000000000" pitchFamily="2" charset="-79"/>
                <a:cs typeface="Guttman David" panose="02000300000000000000" pitchFamily="2" charset="-79"/>
              </a:rPr>
              <a:t>                                        </a:t>
            </a:r>
          </a:p>
          <a:p>
            <a:pPr marL="0" indent="0">
              <a:buNone/>
            </a:pPr>
            <a:r>
              <a:rPr lang="he-IL" sz="1800" b="1" dirty="0">
                <a:solidFill>
                  <a:srgbClr val="FF0000"/>
                </a:solidFill>
                <a:latin typeface="Guttman David" panose="02000300000000000000" pitchFamily="2" charset="-79"/>
                <a:cs typeface="Guttman David" panose="02000300000000000000" pitchFamily="2" charset="-79"/>
              </a:rPr>
              <a:t>                                                                          אלה ולד ודליה ולד</a:t>
            </a:r>
          </a:p>
          <a:p>
            <a:pPr marL="0" indent="0">
              <a:buNone/>
            </a:pPr>
            <a:endParaRPr lang="he-IL" sz="1600" dirty="0">
              <a:latin typeface="Guttman David" panose="02000300000000000000" pitchFamily="2" charset="-79"/>
              <a:cs typeface="Guttman David" panose="02000300000000000000" pitchFamily="2" charset="-79"/>
            </a:endParaRPr>
          </a:p>
        </p:txBody>
      </p:sp>
      <p:pic>
        <p:nvPicPr>
          <p:cNvPr id="4100" name="Picture 4" descr="https://attachment.outlook.live.net/owa/liatfridniki@windowslive.com/service.svc/s/GetAttachmentThumbnail?id=AQMkADAwATM0MDAAMS04NTI4LTNjMmMtMDACLTAwCgBGAAADq2JS35dlcUGaUabmSLf%2BFQcAnHiTKTL95EqofF7TwW3YSQAAAgEMAAAAnHiTKTL95EqofF7TwW3YSQADMS0FJQAAAAESABAAtp61RCO%2FCkuDQM9EPU4hvg%3D%3D&amp;thumbnailType=2&amp;owa=outlook.live.com&amp;scriptVer=2019052002.01&amp;isc=1&amp;X-OWA-CANARY=yzeKz4OGxkmqj55OJm7_KTCDD0Or39YYqCFFhMYhCWzHcJS5nqFjC-pjvIvbaxW0uq0roc8PgvU.&amp;token=eyJhbGciOiJSUzI1NiIsImtpZCI6IjA2MDBGOUY2NzQ2MjA3MzdFNzM0MDRFMjg3QzQ1QTgxOENCN0NFQjgiLCJ4NXQiOiJCZ0Q1OW5SaUJ6Zm5OQVRpaDhSYWdZeTN6cmciLCJ0eXAiOiJKV1QifQ.eyJ2ZXIiOiJFeGNoYW5nZS5DYWxsYmFjay5WMSIsImFwcGN0eHNlbmRlciI6Ik93YURvd25sb2FkQDg0ZGY5ZTdmLWU5ZjYtNDBhZi1iNDM1LWFhYWFhYWFhYWFhYSIsImFwcGN0eCI6IntcIm1zZXhjaHByb3RcIjpcIm93YVwiLFwicHJpbWFyeXNpZFwiOlwiUy0xLTI4MjctMjEyOTkzLTIyMzQwMDY1NzJcIixcInB1aWRcIjpcIjkxNDgwMDIwMzI4MzUwMFwiLFwib2lkXCI6XCIwMDAzNDAwMS04NTI4LTNjMmMtMDAwMC0wMDAwMDAwMDAwMDBcIixcInNjb3BlXCI6XCJPd2FEb3dubG9hZFwifSIsIm5iZiI6MTU1ODYzNTQwMCwiZXhwIjoxNTU4NjM2MDAwLCJpc3MiOiIwMDAwMDAwMi0wMDAwLTBmZjEtY2UwMC0wMDAwMDAwMDAwMDBAODRkZjllN2YtZTlmNi00MGFmLWI0MzUtYWFhYWFhYWFhYWFhIiwiYXVkIjoiMDAwMDAwMDItMDAwMC0wZmYxLWNlMDAtMDAwMDAwMDAwMDAwL2F0dGFjaG1lbnQub3V0bG9vay5saXZlLm5ldEA4NGRmOWU3Zi1lOWY2LTQwYWYtYjQzNS1hYWFhYWFhYWFhYWEifQ.rm4IE68FAtHx7WwA5ixrfjTV22nXwDnN-iCt8uWI4E2nD3XGnVXA7SwTr3kReSi6n5KlmucVwVX64saMp-ulEu0NTW_1n7TPbcb9HXy4nIEEL2Pf0ZaTKMZSMU5Er_ZoMRlme7bt_KYYxH2rcqLhB-3iouezEkW_Oe2ceei03ovAtTVdM-vfyNfwVeb_QQnVuytUtomimDXMTcH9u_-7nAFW7mEFVLZBKFL4Wc_1ej3gHZPC6mK_xJ8RlpyuyitUj_SprKxYRLmjY5Iy3dfwnXBcUcLbrNZNDvNL8keHajOQ0XdwmKIrKCQxk3OSIE9p5FGpZqbobaJPwW17A0xOEA&amp;animation=true">
            <a:extLst>
              <a:ext uri="{FF2B5EF4-FFF2-40B4-BE49-F238E27FC236}">
                <a16:creationId xmlns:a16="http://schemas.microsoft.com/office/drawing/2014/main" id="{A4CC86DA-630D-42E5-B344-7CF02E704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900" y="4346575"/>
            <a:ext cx="3390900" cy="190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8214898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7F46DA84-F13B-4844-81E8-633C6DFEB8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41324"/>
            <a:ext cx="12192000" cy="64166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e-IL" sz="1600" dirty="0">
                <a:latin typeface="Guttman David" panose="02000300000000000000" pitchFamily="2" charset="-79"/>
                <a:cs typeface="Guttman David" panose="02000300000000000000" pitchFamily="2" charset="-79"/>
              </a:rPr>
              <a:t>לא יצאנו </a:t>
            </a:r>
            <a:r>
              <a:rPr lang="he-IL" sz="1600" dirty="0" err="1">
                <a:latin typeface="Guttman David" panose="02000300000000000000" pitchFamily="2" charset="-79"/>
                <a:cs typeface="Guttman David" panose="02000300000000000000" pitchFamily="2" charset="-79"/>
              </a:rPr>
              <a:t>להאחזות</a:t>
            </a:r>
            <a:r>
              <a:rPr lang="he-IL" sz="1600" dirty="0">
                <a:latin typeface="Guttman David" panose="02000300000000000000" pitchFamily="2" charset="-79"/>
                <a:cs typeface="Guttman David" panose="02000300000000000000" pitchFamily="2" charset="-79"/>
              </a:rPr>
              <a:t>, כי סבא אריה התגייס לצנחנים, עד שגילו שהוא בן יחיד ואז המשיך לקצונה עד לדרגת אלוף משנה.</a:t>
            </a:r>
            <a:endParaRPr lang="en-US" sz="1600" dirty="0">
              <a:cs typeface="Guttman David" panose="02000300000000000000" pitchFamily="2" charset="-79"/>
            </a:endParaRPr>
          </a:p>
          <a:p>
            <a:pPr marL="0" indent="0">
              <a:buNone/>
            </a:pPr>
            <a:r>
              <a:rPr lang="he-IL" sz="1600" dirty="0">
                <a:latin typeface="Guttman David" panose="02000300000000000000" pitchFamily="2" charset="-79"/>
                <a:cs typeface="Guttman David" panose="02000300000000000000" pitchFamily="2" charset="-79"/>
              </a:rPr>
              <a:t>אני המשכתי ללמוד בסמינר המורים, התגייסתי כמורה מוסמכת </a:t>
            </a:r>
            <a:r>
              <a:rPr lang="he-IL" sz="1600" dirty="0" err="1">
                <a:latin typeface="Guttman David" panose="02000300000000000000" pitchFamily="2" charset="-79"/>
                <a:cs typeface="Guttman David" panose="02000300000000000000" pitchFamily="2" charset="-79"/>
              </a:rPr>
              <a:t>שרתתי</a:t>
            </a:r>
            <a:r>
              <a:rPr lang="he-IL" sz="1600" dirty="0">
                <a:latin typeface="Guttman David" panose="02000300000000000000" pitchFamily="2" charset="-79"/>
                <a:cs typeface="Guttman David" panose="02000300000000000000" pitchFamily="2" charset="-79"/>
              </a:rPr>
              <a:t> כמורה בצה"ל, ואף ניהלתי בית ספר לעברית לחיילים. </a:t>
            </a:r>
          </a:p>
          <a:p>
            <a:pPr marL="0" indent="0">
              <a:buNone/>
            </a:pPr>
            <a:r>
              <a:rPr lang="he-IL" sz="1600" dirty="0">
                <a:latin typeface="Guttman David" panose="02000300000000000000" pitchFamily="2" charset="-79"/>
                <a:cs typeface="Guttman David" panose="02000300000000000000" pitchFamily="2" charset="-79"/>
              </a:rPr>
              <a:t>לאחר השחרור מצה"ל המשכתי ללמוד למורה בכיר עד לתואר בחינוך. </a:t>
            </a:r>
            <a:endParaRPr lang="en-US" sz="1600" dirty="0">
              <a:cs typeface="Guttman David" panose="02000300000000000000" pitchFamily="2" charset="-79"/>
            </a:endParaRPr>
          </a:p>
          <a:p>
            <a:pPr marL="0" indent="0">
              <a:buNone/>
            </a:pPr>
            <a:r>
              <a:rPr lang="he-IL" sz="1600" dirty="0">
                <a:latin typeface="Guttman David" panose="02000300000000000000" pitchFamily="2" charset="-79"/>
                <a:cs typeface="Guttman David" panose="02000300000000000000" pitchFamily="2" charset="-79"/>
              </a:rPr>
              <a:t>החברות בין סבא לביני, החלה בקיבוץ שדה בוקר, בעת קטיף אפרסקים, בגיל </a:t>
            </a:r>
            <a:r>
              <a:rPr lang="ar-SA" sz="1600" dirty="0">
                <a:latin typeface="Guttman David" panose="02000300000000000000" pitchFamily="2" charset="-79"/>
              </a:rPr>
              <a:t>16 </a:t>
            </a:r>
            <a:r>
              <a:rPr lang="he-IL" sz="1600" dirty="0">
                <a:latin typeface="Guttman David" panose="02000300000000000000" pitchFamily="2" charset="-79"/>
                <a:cs typeface="Guttman David" panose="02000300000000000000" pitchFamily="2" charset="-79"/>
              </a:rPr>
              <a:t>ומאז לא נפרדו דרכינו. לאחר </a:t>
            </a:r>
            <a:r>
              <a:rPr lang="ar-SA" sz="1600" dirty="0">
                <a:latin typeface="Guttman David" panose="02000300000000000000" pitchFamily="2" charset="-79"/>
              </a:rPr>
              <a:t>7 </a:t>
            </a:r>
            <a:r>
              <a:rPr lang="he-IL" sz="1600" dirty="0">
                <a:latin typeface="Guttman David" panose="02000300000000000000" pitchFamily="2" charset="-79"/>
                <a:cs typeface="Guttman David" panose="02000300000000000000" pitchFamily="2" charset="-79"/>
              </a:rPr>
              <a:t>שנות חברות </a:t>
            </a:r>
          </a:p>
          <a:p>
            <a:pPr marL="0" indent="0">
              <a:buNone/>
            </a:pPr>
            <a:r>
              <a:rPr lang="he-IL" sz="1600" dirty="0">
                <a:latin typeface="Guttman David" panose="02000300000000000000" pitchFamily="2" charset="-79"/>
                <a:cs typeface="Guttman David" panose="02000300000000000000" pitchFamily="2" charset="-79"/>
              </a:rPr>
              <a:t>התחתנו ונולדו לנו שלושה ילדים, ניבה ליאת ואורי. גרנו בגבעתיים, משם לאחר </a:t>
            </a:r>
            <a:r>
              <a:rPr lang="ar-SA" sz="1600" dirty="0">
                <a:latin typeface="Guttman David" panose="02000300000000000000" pitchFamily="2" charset="-79"/>
              </a:rPr>
              <a:t>11 </a:t>
            </a:r>
            <a:r>
              <a:rPr lang="he-IL" sz="1600" dirty="0">
                <a:latin typeface="Guttman David" panose="02000300000000000000" pitchFamily="2" charset="-79"/>
                <a:cs typeface="Guttman David" panose="02000300000000000000" pitchFamily="2" charset="-79"/>
              </a:rPr>
              <a:t>שנים, עברנו להוד השרון, אורי כבר נולד </a:t>
            </a:r>
          </a:p>
          <a:p>
            <a:pPr marL="0" indent="0">
              <a:buNone/>
            </a:pPr>
            <a:r>
              <a:rPr lang="he-IL" sz="1600" dirty="0">
                <a:latin typeface="Guttman David" panose="02000300000000000000" pitchFamily="2" charset="-79"/>
                <a:cs typeface="Guttman David" panose="02000300000000000000" pitchFamily="2" charset="-79"/>
              </a:rPr>
              <a:t>בהוד השרון.</a:t>
            </a:r>
            <a:endParaRPr lang="en-US" sz="1600" dirty="0">
              <a:cs typeface="Guttman David" panose="02000300000000000000" pitchFamily="2" charset="-79"/>
            </a:endParaRPr>
          </a:p>
          <a:p>
            <a:pPr marL="0" indent="0">
              <a:buNone/>
            </a:pPr>
            <a:r>
              <a:rPr lang="he-IL" sz="1600" dirty="0">
                <a:latin typeface="Guttman David" panose="02000300000000000000" pitchFamily="2" charset="-79"/>
                <a:cs typeface="Guttman David" panose="02000300000000000000" pitchFamily="2" charset="-79"/>
              </a:rPr>
              <a:t>ליאת, היא אמה של מאי, נכדתי המתוקה והיקרה בת ה- 11. למאי יש אח שמו טום והוא בן- </a:t>
            </a:r>
            <a:r>
              <a:rPr lang="ar-SA" sz="1600" dirty="0">
                <a:latin typeface="Guttman David" panose="02000300000000000000" pitchFamily="2" charset="-79"/>
              </a:rPr>
              <a:t>15 </a:t>
            </a:r>
            <a:r>
              <a:rPr lang="he-IL" sz="1600" dirty="0">
                <a:latin typeface="Guttman David" panose="02000300000000000000" pitchFamily="2" charset="-79"/>
                <a:cs typeface="Guttman David" panose="02000300000000000000" pitchFamily="2" charset="-79"/>
              </a:rPr>
              <a:t>וחצי. לאביו קוראים גל.</a:t>
            </a:r>
            <a:endParaRPr lang="en-US" sz="1800" b="1" dirty="0">
              <a:cs typeface="Guttman David" panose="02000300000000000000" pitchFamily="2" charset="-79"/>
            </a:endParaRPr>
          </a:p>
          <a:p>
            <a:pPr marL="0" indent="0">
              <a:buNone/>
            </a:pPr>
            <a:r>
              <a:rPr lang="he-IL" sz="1600" dirty="0">
                <a:latin typeface="Guttman David" panose="02000300000000000000" pitchFamily="2" charset="-79"/>
                <a:cs typeface="Guttman David" panose="02000300000000000000" pitchFamily="2" charset="-79"/>
              </a:rPr>
              <a:t>אחותה הבכורה של </a:t>
            </a:r>
            <a:r>
              <a:rPr lang="he-IL" sz="1600" dirty="0" err="1">
                <a:latin typeface="Guttman David" panose="02000300000000000000" pitchFamily="2" charset="-79"/>
                <a:cs typeface="Guttman David" panose="02000300000000000000" pitchFamily="2" charset="-79"/>
              </a:rPr>
              <a:t>אמא</a:t>
            </a:r>
            <a:r>
              <a:rPr lang="he-IL" sz="1600" dirty="0">
                <a:latin typeface="Guttman David" panose="02000300000000000000" pitchFamily="2" charset="-79"/>
                <a:cs typeface="Guttman David" panose="02000300000000000000" pitchFamily="2" charset="-79"/>
              </a:rPr>
              <a:t> של מאי קוראים ניבה, יש לה ארבעה ילדים, בן, ליה בר ושיר, התאומות, ולאחיה של אמי קוראים        </a:t>
            </a:r>
            <a:r>
              <a:rPr lang="he-IL" sz="1800" b="1" dirty="0">
                <a:solidFill>
                  <a:srgbClr val="FF0000"/>
                </a:solidFill>
                <a:latin typeface="Guttman David" panose="02000300000000000000" pitchFamily="2" charset="-79"/>
                <a:cs typeface="Guttman David" panose="02000300000000000000" pitchFamily="2" charset="-79"/>
              </a:rPr>
              <a:t>אריה ודליה ולד</a:t>
            </a:r>
            <a:endParaRPr lang="he-IL" sz="1800" dirty="0">
              <a:solidFill>
                <a:srgbClr val="FF0000"/>
              </a:solidFill>
              <a:latin typeface="Guttman David" panose="02000300000000000000" pitchFamily="2" charset="-79"/>
              <a:cs typeface="Guttman David" panose="02000300000000000000" pitchFamily="2" charset="-79"/>
            </a:endParaRPr>
          </a:p>
          <a:p>
            <a:pPr marL="0" indent="0">
              <a:buNone/>
            </a:pPr>
            <a:r>
              <a:rPr lang="he-IL" sz="1600" dirty="0">
                <a:latin typeface="Guttman David" panose="02000300000000000000" pitchFamily="2" charset="-79"/>
                <a:cs typeface="Guttman David" panose="02000300000000000000" pitchFamily="2" charset="-79"/>
              </a:rPr>
              <a:t>אורי.</a:t>
            </a:r>
            <a:endParaRPr lang="en-US" sz="1600" dirty="0">
              <a:cs typeface="Guttman David" panose="02000300000000000000" pitchFamily="2" charset="-79"/>
            </a:endParaRPr>
          </a:p>
          <a:p>
            <a:pPr marL="0" indent="0">
              <a:buNone/>
            </a:pPr>
            <a:r>
              <a:rPr lang="he-IL" sz="1600" dirty="0">
                <a:latin typeface="Guttman David" panose="02000300000000000000" pitchFamily="2" charset="-79"/>
                <a:cs typeface="Guttman David" panose="02000300000000000000" pitchFamily="2" charset="-79"/>
              </a:rPr>
              <a:t>בזמן מלחמת ששת הימים, כשהיינו בני </a:t>
            </a:r>
            <a:r>
              <a:rPr lang="ar-SA" sz="1600" dirty="0">
                <a:latin typeface="Guttman David" panose="02000300000000000000" pitchFamily="2" charset="-79"/>
              </a:rPr>
              <a:t>16</a:t>
            </a:r>
            <a:r>
              <a:rPr lang="he-IL" sz="1600" dirty="0">
                <a:latin typeface="Guttman David" panose="02000300000000000000" pitchFamily="2" charset="-79"/>
                <a:cs typeface="Guttman David" panose="02000300000000000000" pitchFamily="2" charset="-79"/>
              </a:rPr>
              <a:t>, תנועת הצופים, התנדבה להגיע לבתי אבות ולהכין את המקום, לזמן המלחמה, </a:t>
            </a:r>
          </a:p>
          <a:p>
            <a:pPr marL="0" indent="0">
              <a:buNone/>
            </a:pPr>
            <a:r>
              <a:rPr lang="he-IL" sz="1600" dirty="0">
                <a:latin typeface="Guttman David" panose="02000300000000000000" pitchFamily="2" charset="-79"/>
                <a:cs typeface="Guttman David" panose="02000300000000000000" pitchFamily="2" charset="-79"/>
              </a:rPr>
              <a:t>כמו הדבקת דבק, </a:t>
            </a:r>
            <a:r>
              <a:rPr lang="he-IL" sz="1600" dirty="0" err="1">
                <a:latin typeface="Guttman David" panose="02000300000000000000" pitchFamily="2" charset="-79"/>
                <a:cs typeface="Guttman David" panose="02000300000000000000" pitchFamily="2" charset="-79"/>
              </a:rPr>
              <a:t>מסקנטייפ</a:t>
            </a:r>
            <a:r>
              <a:rPr lang="he-IL" sz="1600" dirty="0">
                <a:latin typeface="Guttman David" panose="02000300000000000000" pitchFamily="2" charset="-79"/>
                <a:cs typeface="Guttman David" panose="02000300000000000000" pitchFamily="2" charset="-79"/>
              </a:rPr>
              <a:t>, על חלונות הזכוכית,  כדי שלא יתנפצו.</a:t>
            </a:r>
            <a:endParaRPr lang="en-US" sz="1600" dirty="0">
              <a:cs typeface="Guttman David" panose="02000300000000000000" pitchFamily="2" charset="-79"/>
            </a:endParaRPr>
          </a:p>
          <a:p>
            <a:pPr marL="0" indent="0">
              <a:buNone/>
            </a:pPr>
            <a:r>
              <a:rPr lang="he-IL" sz="1600" dirty="0">
                <a:latin typeface="Guttman David" panose="02000300000000000000" pitchFamily="2" charset="-79"/>
                <a:cs typeface="Guttman David" panose="02000300000000000000" pitchFamily="2" charset="-79"/>
              </a:rPr>
              <a:t>בזמן מלחמת יום כפור, סבא אריה עדיין היה בצבא ואני, סבתא דליה, גויסתי בצו </a:t>
            </a:r>
            <a:r>
              <a:rPr lang="ar-SA" sz="1600" dirty="0">
                <a:latin typeface="Guttman David" panose="02000300000000000000" pitchFamily="2" charset="-79"/>
              </a:rPr>
              <a:t>8</a:t>
            </a:r>
            <a:r>
              <a:rPr lang="he-IL" sz="1600" dirty="0">
                <a:latin typeface="Guttman David" panose="02000300000000000000" pitchFamily="2" charset="-79"/>
                <a:cs typeface="Guttman David" panose="02000300000000000000" pitchFamily="2" charset="-79"/>
              </a:rPr>
              <a:t>, הוא צו חרום עד סיום המלחמה.</a:t>
            </a:r>
            <a:endParaRPr lang="en-US" sz="1600" dirty="0">
              <a:cs typeface="Guttman David" panose="02000300000000000000" pitchFamily="2" charset="-79"/>
            </a:endParaRPr>
          </a:p>
          <a:p>
            <a:pPr marL="0" indent="0">
              <a:buNone/>
            </a:pPr>
            <a:r>
              <a:rPr lang="he-IL" sz="1600" dirty="0">
                <a:latin typeface="Guttman David" panose="02000300000000000000" pitchFamily="2" charset="-79"/>
                <a:cs typeface="Guttman David" panose="02000300000000000000" pitchFamily="2" charset="-79"/>
              </a:rPr>
              <a:t>במלחמת המפרץ, כבר היו לי ולסבא אריה שלושה ילדים, שעליהם שמרתי וטיפלתי בביתנו בהוד השרון. </a:t>
            </a:r>
            <a:endParaRPr lang="en-US" sz="1600" dirty="0">
              <a:cs typeface="Guttman David" panose="02000300000000000000" pitchFamily="2" charset="-79"/>
            </a:endParaRPr>
          </a:p>
          <a:p>
            <a:pPr marL="0" indent="0">
              <a:buNone/>
            </a:pPr>
            <a:endParaRPr lang="he-IL" sz="1600" dirty="0">
              <a:latin typeface="Guttman David" panose="02000300000000000000" pitchFamily="2" charset="-79"/>
              <a:cs typeface="Guttman David" panose="02000300000000000000" pitchFamily="2" charset="-79"/>
            </a:endParaRPr>
          </a:p>
          <a:p>
            <a:pPr marL="0" indent="0">
              <a:buNone/>
            </a:pPr>
            <a:endParaRPr lang="he-IL" sz="1600" dirty="0">
              <a:latin typeface="Guttman David" panose="02000300000000000000" pitchFamily="2" charset="-79"/>
              <a:cs typeface="Guttman David" panose="02000300000000000000" pitchFamily="2" charset="-79"/>
            </a:endParaRPr>
          </a:p>
          <a:p>
            <a:pPr marL="0" indent="0">
              <a:buNone/>
            </a:pPr>
            <a:endParaRPr lang="he-IL" sz="1600" dirty="0">
              <a:latin typeface="Guttman David" panose="02000300000000000000" pitchFamily="2" charset="-79"/>
              <a:cs typeface="Guttman David" panose="02000300000000000000" pitchFamily="2" charset="-79"/>
            </a:endParaRPr>
          </a:p>
          <a:p>
            <a:pPr marL="0" indent="0">
              <a:buNone/>
            </a:pPr>
            <a:endParaRPr lang="he-IL" sz="1600" dirty="0">
              <a:latin typeface="Guttman David" panose="02000300000000000000" pitchFamily="2" charset="-79"/>
              <a:cs typeface="Guttman David" panose="02000300000000000000" pitchFamily="2" charset="-79"/>
            </a:endParaRPr>
          </a:p>
          <a:p>
            <a:pPr marL="0" indent="0">
              <a:buNone/>
            </a:pPr>
            <a:r>
              <a:rPr lang="he-IL" sz="1800" b="1" dirty="0">
                <a:solidFill>
                  <a:srgbClr val="FF0000"/>
                </a:solidFill>
                <a:latin typeface="Guttman David" panose="02000300000000000000" pitchFamily="2" charset="-79"/>
                <a:cs typeface="Guttman David" panose="02000300000000000000" pitchFamily="2" charset="-79"/>
              </a:rPr>
              <a:t>                                                                                                                                                      גל וליאת </a:t>
            </a:r>
            <a:r>
              <a:rPr lang="he-IL" sz="1800" b="1" dirty="0" err="1">
                <a:solidFill>
                  <a:srgbClr val="FF0000"/>
                </a:solidFill>
                <a:latin typeface="Guttman David" panose="02000300000000000000" pitchFamily="2" charset="-79"/>
                <a:cs typeface="Guttman David" panose="02000300000000000000" pitchFamily="2" charset="-79"/>
              </a:rPr>
              <a:t>פרידניק</a:t>
            </a:r>
            <a:endParaRPr lang="he-IL" sz="1800" b="1" dirty="0">
              <a:solidFill>
                <a:srgbClr val="FF0000"/>
              </a:solidFill>
              <a:latin typeface="Guttman David" panose="02000300000000000000" pitchFamily="2" charset="-79"/>
              <a:cs typeface="Guttman David" panose="02000300000000000000" pitchFamily="2" charset="-79"/>
            </a:endParaRPr>
          </a:p>
          <a:p>
            <a:pPr marL="0" indent="0">
              <a:buNone/>
            </a:pPr>
            <a:endParaRPr lang="he-IL" sz="1600" dirty="0">
              <a:latin typeface="Guttman David" panose="02000300000000000000" pitchFamily="2" charset="-79"/>
              <a:cs typeface="Guttman David" panose="02000300000000000000" pitchFamily="2" charset="-79"/>
            </a:endParaRPr>
          </a:p>
        </p:txBody>
      </p:sp>
      <p:pic>
        <p:nvPicPr>
          <p:cNvPr id="2050" name="Picture 2" descr="https://attachment.outlook.live.net/owa/liatfridniki@windowslive.com/service.svc/s/GetAttachmentThumbnail?id=AQMkADAwATM0MDAAMS04NTI4LTNjMmMtMDACLTAwCgBGAAADq2JS35dlcUGaUabmSLf%2BFQcAnHiTKTL95EqofF7TwW3YSQAAAgEMAAAAnHiTKTL95EqofF7TwW3YSQADMS0FGgAAAAESABAAJuLAWNqnSU6wYjdc5iFOlA%3D%3D&amp;thumbnailType=2&amp;owa=outlook.live.com&amp;scriptVer=2019051303.07&amp;isc=1&amp;X-OWA-CANARY=IItckISLF0q7Ldyb227z4vDOFG2f39YYxxKguEa0GRKL12ObOcoGrIfyGLLuyVq-eO0ozZRGxDw.&amp;token=eyJhbGciOiJSUzI1NiIsImtpZCI6IjA2MDBGOUY2NzQ2MjA3MzdFNzM0MDRFMjg3QzQ1QTgxOENCN0NFQjgiLCJ4NXQiOiJCZ0Q1OW5SaUJ6Zm5OQVRpaDhSYWdZeTN6cmciLCJ0eXAiOiJKV1QifQ.eyJ2ZXIiOiJFeGNoYW5nZS5DYWxsYmFjay5WMSIsImFwcGN0eHNlbmRlciI6Ik93YURvd25sb2FkQDg0ZGY5ZTdmLWU5ZjYtNDBhZi1iNDM1LWFhYWFhYWFhYWFhYSIsImFwcGN0eCI6IntcIm1zZXhjaHByb3RcIjpcIm93YVwiLFwicHJpbWFyeXNpZFwiOlwiUy0xLTI4MjctMjEyOTkzLTIyMzQwMDY1NzJcIixcInB1aWRcIjpcIjkxNDgwMDIwMzI4MzUwMFwiLFwib2lkXCI6XCIwMDAzNDAwMS04NTI4LTNjMmMtMDAwMC0wMDAwMDAwMDAwMDBcIixcInNjb3BlXCI6XCJPd2FEb3dubG9hZFwifSIsIm5iZiI6MTU1ODYzMDMwMCwiZXhwIjoxNTU4NjMwOTAwLCJpc3MiOiIwMDAwMDAwMi0wMDAwLTBmZjEtY2UwMC0wMDAwMDAwMDAwMDBAODRkZjllN2YtZTlmNi00MGFmLWI0MzUtYWFhYWFhYWFhYWFhIiwiYXVkIjoiMDAwMDAwMDItMDAwMC0wZmYxLWNlMDAtMDAwMDAwMDAwMDAwL2F0dGFjaG1lbnQub3V0bG9vay5saXZlLm5ldEA4NGRmOWU3Zi1lOWY2LTQwYWYtYjQzNS1hYWFhYWFhYWFhYWEifQ.r5Fr56pQZ0RZmLK8O2kV8PtvcW7p3OLRLGsKcnMSNm5WaxjS2wPOk_1M_G_29xdyXdjqd0l2gyTePYgH-fKitb2A8u24IXPgZc6LC_26rH8AXRXgr09pryu43zcsmGBWttvMonSbjN3pLWr6gJTcrPl-1fU7K3XdvrZmXZJ5shClEiAmj1XKvvLzsoqdYSATorzNnn4vVanYMpOsNIc7zZ711i4wJ2ArXxtIS7ZDIiMMQErWQmSFaY279xeeGjhMXMw11g8kEIwi65h7z0BSC0Ahqv73zPR-Z6EqtQvPReGwWNRrK_VXlh8oYohYv2albmxynWW2LoKxf-sx-JapeQ&amp;animation=true">
            <a:extLst>
              <a:ext uri="{FF2B5EF4-FFF2-40B4-BE49-F238E27FC236}">
                <a16:creationId xmlns:a16="http://schemas.microsoft.com/office/drawing/2014/main" id="{44CCDDE5-6E5E-4029-A5C6-AA4DFDF27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39900" cy="27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attachment.outlook.live.net/owa/liatfridniki@windowslive.com/service.svc/s/GetAttachmentThumbnail?id=AQMkADAwATM0MDAAMS04NTI4LTNjMmMtMDACLTAwCgBGAAADq2JS35dlcUGaUabmSLf%2BFQcAnHiTKTL95EqofF7TwW3YSQAAAgEMAAAAnHiTKTL95EqofF7TwW3YSQADMS0FKgAAAAESABAAA70MoATDzkOKigAAUcXX234%3D&amp;thumbnailType=2&amp;owa=outlook.live.com&amp;scriptVer=2019052002.01&amp;isc=1&amp;X-OWA-CANARY=ZmhMO4k8yUSzko0sTeC5pbAcSAuv39YYOj4y7Q6LvOHUqGntBq6pt7eE0rxOYCctb2X_d5ugUlQ.&amp;token=eyJhbGciOiJSUzI1NiIsImtpZCI6IjA2MDBGOUY2NzQ2MjA3MzdFNzM0MDRFMjg3QzQ1QTgxOENCN0NFQjgiLCJ4NXQiOiJCZ0Q1OW5SaUJ6Zm5OQVRpaDhSYWdZeTN6cmciLCJ0eXAiOiJKV1QifQ.eyJ2ZXIiOiJFeGNoYW5nZS5DYWxsYmFjay5WMSIsImFwcGN0eHNlbmRlciI6Ik93YURvd25sb2FkQDg0ZGY5ZTdmLWU5ZjYtNDBhZi1iNDM1LWFhYWFhYWFhYWFhYSIsImFwcGN0eCI6IntcIm1zZXhjaHByb3RcIjpcIm93YVwiLFwicHJpbWFyeXNpZFwiOlwiUy0xLTI4MjctMjEyOTkzLTIyMzQwMDY1NzJcIixcInB1aWRcIjpcIjkxNDgwMDIwMzI4MzUwMFwiLFwib2lkXCI6XCIwMDAzNDAwMS04NTI4LTNjMmMtMDAwMC0wMDAwMDAwMDAwMDBcIixcInNjb3BlXCI6XCJPd2FEb3dubG9hZFwifSIsIm5iZiI6MTU1ODYzNzIwOSwiZXhwIjoxNTU4NjM3ODA5LCJpc3MiOiIwMDAwMDAwMi0wMDAwLTBmZjEtY2UwMC0wMDAwMDAwMDAwMDBAODRkZjllN2YtZTlmNi00MGFmLWI0MzUtYWFhYWFhYWFhYWFhIiwiYXVkIjoiMDAwMDAwMDItMDAwMC0wZmYxLWNlMDAtMDAwMDAwMDAwMDAwL2F0dGFjaG1lbnQub3V0bG9vay5saXZlLm5ldEA4NGRmOWU3Zi1lOWY2LTQwYWYtYjQzNS1hYWFhYWFhYWFhYWEifQ.Na6DAcyJ0XtbRvPcmhn2y5d9lZe6Jl_Y-n3LhjmAWD3VQRtFADu28Bk2KfC-ev6MjePXvlq64IcBoZexDqkBMKhuiwqzxm1GWKeiDYru66hK12tBt7K8waYK1TfG6smwZ-xlcH9pPMr0gUHUPpyE8xYkKLNxgRdQpJhbUaD504CZlaYZ4dJB9Yuj1Dye2mVtxgrTqDWQJlYPhHjfGAvVa7uy-u3KB2HjTyeeqqTRHfhyQ8eAz8MBiwSVsADYCh4GTtd4maAP8xltXJfww5B5XtWvQBmoqmevbLd0xpCAQF3HoxKtiOe4W51AolLXK20XxApai8ftRvnrnsauJ7oikQ&amp;animation=true">
            <a:extLst>
              <a:ext uri="{FF2B5EF4-FFF2-40B4-BE49-F238E27FC236}">
                <a16:creationId xmlns:a16="http://schemas.microsoft.com/office/drawing/2014/main" id="{70CFDAE3-5C34-496E-B3E3-1EFC12453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1879600" cy="288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59595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 invX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953F8B58-267E-42E1-8C11-78AA799AB3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54024"/>
            <a:ext cx="12192000" cy="640397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he-IL" sz="2000" b="1" u="sng" dirty="0">
                <a:solidFill>
                  <a:srgbClr val="FF0000"/>
                </a:solidFill>
                <a:latin typeface="Guttman David" panose="02000300000000000000" pitchFamily="2" charset="-79"/>
                <a:cs typeface="Guttman David" panose="02000300000000000000" pitchFamily="2" charset="-79"/>
              </a:rPr>
              <a:t>ביעור הבערות</a:t>
            </a:r>
          </a:p>
          <a:p>
            <a:pPr marL="0" indent="0" algn="ctr">
              <a:buNone/>
            </a:pPr>
            <a:endParaRPr lang="en-US" sz="1600" b="1" dirty="0">
              <a:cs typeface="Guttman David" panose="02000300000000000000" pitchFamily="2" charset="-79"/>
            </a:endParaRPr>
          </a:p>
          <a:p>
            <a:pPr marL="0" indent="0">
              <a:buNone/>
            </a:pPr>
            <a:r>
              <a:rPr lang="he-IL" sz="1600" dirty="0">
                <a:latin typeface="Guttman David" panose="02000300000000000000" pitchFamily="2" charset="-79"/>
                <a:cs typeface="Guttman David" panose="02000300000000000000" pitchFamily="2" charset="-79"/>
              </a:rPr>
              <a:t>ביעור הבערות, כשהתגייסתי בשנות ה-70 המוקדמות, הלכתי לשרת "כמורה חיילת"- לאחר לימודי </a:t>
            </a:r>
            <a:r>
              <a:rPr lang="he-IL" sz="1600" dirty="0" err="1">
                <a:latin typeface="Guttman David" panose="02000300000000000000" pitchFamily="2" charset="-79"/>
                <a:cs typeface="Guttman David" panose="02000300000000000000" pitchFamily="2" charset="-79"/>
              </a:rPr>
              <a:t>בסימנר</a:t>
            </a:r>
            <a:r>
              <a:rPr lang="he-IL" sz="1600" dirty="0">
                <a:latin typeface="Guttman David" panose="02000300000000000000" pitchFamily="2" charset="-79"/>
                <a:cs typeface="Guttman David" panose="02000300000000000000" pitchFamily="2" charset="-79"/>
              </a:rPr>
              <a:t> למורים </a:t>
            </a:r>
            <a:r>
              <a:rPr lang="he-IL" sz="1600" dirty="0" err="1">
                <a:latin typeface="Guttman David" panose="02000300000000000000" pitchFamily="2" charset="-79"/>
                <a:cs typeface="Guttman David" panose="02000300000000000000" pitchFamily="2" charset="-79"/>
              </a:rPr>
              <a:t>שרתתי</a:t>
            </a:r>
            <a:r>
              <a:rPr lang="he-IL" sz="1600" dirty="0">
                <a:latin typeface="Guttman David" panose="02000300000000000000" pitchFamily="2" charset="-79"/>
                <a:cs typeface="Guttman David" panose="02000300000000000000" pitchFamily="2" charset="-79"/>
              </a:rPr>
              <a:t> </a:t>
            </a:r>
          </a:p>
          <a:p>
            <a:pPr marL="0" indent="0">
              <a:buNone/>
            </a:pPr>
            <a:r>
              <a:rPr lang="he-IL" sz="1600" dirty="0">
                <a:latin typeface="Guttman David" panose="02000300000000000000" pitchFamily="2" charset="-79"/>
                <a:cs typeface="Guttman David" panose="02000300000000000000" pitchFamily="2" charset="-79"/>
              </a:rPr>
              <a:t>בבסיסי צה"ל בלימוד עברית, קריאה וכתיבה לחיילים. ביעור הבערות, היה מבצע ללימוד עברית למבוגרים- שנולד מתוך </a:t>
            </a:r>
          </a:p>
          <a:p>
            <a:pPr marL="0" indent="0">
              <a:buNone/>
            </a:pPr>
            <a:r>
              <a:rPr lang="he-IL" sz="1600" dirty="0">
                <a:latin typeface="Guttman David" panose="02000300000000000000" pitchFamily="2" charset="-79"/>
                <a:cs typeface="Guttman David" panose="02000300000000000000" pitchFamily="2" charset="-79"/>
              </a:rPr>
              <a:t>פערים חברתיים תרבותיים וכלכליים בקרב האוכלוסייה בישראל, אותו יזם משרד החינוך בשיתוף עם צה"ל בין השנים 1964 </a:t>
            </a:r>
          </a:p>
          <a:p>
            <a:pPr marL="0" indent="0">
              <a:buNone/>
            </a:pPr>
            <a:r>
              <a:rPr lang="he-IL" sz="1600" dirty="0">
                <a:latin typeface="Guttman David" panose="02000300000000000000" pitchFamily="2" charset="-79"/>
                <a:cs typeface="Guttman David" panose="02000300000000000000" pitchFamily="2" charset="-79"/>
              </a:rPr>
              <a:t>ועד לאמצע שנות ה-70 , בעקבות מפקד האוכלוסין ב- 1961 בו עלה, כרבע מיליון  מהיהודים המבוגרים בישראל (מגיל 14 </a:t>
            </a:r>
          </a:p>
          <a:p>
            <a:pPr marL="0" indent="0">
              <a:buNone/>
            </a:pPr>
            <a:r>
              <a:rPr lang="he-IL" sz="1600" dirty="0">
                <a:latin typeface="Guttman David" panose="02000300000000000000" pitchFamily="2" charset="-79"/>
                <a:cs typeface="Guttman David" panose="02000300000000000000" pitchFamily="2" charset="-79"/>
              </a:rPr>
              <a:t>ומעלה) אינם יודעים קרוא וכתוב בשום שפה. ייחודו של המבצע היה בניסיון השיטתי והמקיף ובגיוס של מוסדות אזרחיים </a:t>
            </a:r>
          </a:p>
          <a:p>
            <a:pPr marL="0" indent="0">
              <a:buNone/>
            </a:pPr>
            <a:r>
              <a:rPr lang="he-IL" sz="1600" dirty="0">
                <a:latin typeface="Guttman David" panose="02000300000000000000" pitchFamily="2" charset="-79"/>
                <a:cs typeface="Guttman David" panose="02000300000000000000" pitchFamily="2" charset="-79"/>
              </a:rPr>
              <a:t>וצבאיים לפתרון הבעיה. צה"ל העמיד חיילות לרשות משרד החינוך ואלה נשלחו אל "החזית", אל יישובים בהם היה ריכוז גבוה </a:t>
            </a:r>
          </a:p>
          <a:p>
            <a:pPr marL="0" indent="0">
              <a:buNone/>
            </a:pPr>
            <a:r>
              <a:rPr lang="he-IL" sz="1600" dirty="0">
                <a:latin typeface="Guttman David" panose="02000300000000000000" pitchFamily="2" charset="-79"/>
                <a:cs typeface="Guttman David" panose="02000300000000000000" pitchFamily="2" charset="-79"/>
              </a:rPr>
              <a:t>של מבוגרים חסרי השכלה או בעלי השכלה מעטה. המבצע החל במושבים באזורים מרוחקים והורחב אל עיירות פיתוח, שכונות </a:t>
            </a:r>
          </a:p>
          <a:p>
            <a:pPr marL="0" indent="0">
              <a:buNone/>
            </a:pPr>
            <a:r>
              <a:rPr lang="he-IL" sz="1600" dirty="0">
                <a:latin typeface="Guttman David" panose="02000300000000000000" pitchFamily="2" charset="-79"/>
                <a:cs typeface="Guttman David" panose="02000300000000000000" pitchFamily="2" charset="-79"/>
              </a:rPr>
              <a:t>בערים  ויישובים במרכז הארץ. זו בושה וחרפה ש"עם הספר" כולל אנשים </a:t>
            </a:r>
            <a:r>
              <a:rPr lang="he-IL" sz="1600" dirty="0" err="1">
                <a:latin typeface="Guttman David" panose="02000300000000000000" pitchFamily="2" charset="-79"/>
                <a:cs typeface="Guttman David" panose="02000300000000000000" pitchFamily="2" charset="-79"/>
              </a:rPr>
              <a:t>אנלפבתיים</a:t>
            </a:r>
            <a:r>
              <a:rPr lang="he-IL" sz="1600" dirty="0">
                <a:latin typeface="Guttman David" panose="02000300000000000000" pitchFamily="2" charset="-79"/>
                <a:cs typeface="Guttman David" panose="02000300000000000000" pitchFamily="2" charset="-79"/>
              </a:rPr>
              <a:t> וכי עלינו למחוק את הכתם הזה מעלינו. </a:t>
            </a:r>
          </a:p>
          <a:p>
            <a:pPr marL="0" indent="0">
              <a:buNone/>
            </a:pPr>
            <a:r>
              <a:rPr lang="he-IL" sz="1600" dirty="0">
                <a:latin typeface="Guttman David" panose="02000300000000000000" pitchFamily="2" charset="-79"/>
                <a:cs typeface="Guttman David" panose="02000300000000000000" pitchFamily="2" charset="-79"/>
              </a:rPr>
              <a:t>הדבר יועיל לא רק לחיבור בין הקהילות השונות של יהודים בישראל, אלא גם לחיבור בין דור ההורים לדור הילדים. דברים אלו </a:t>
            </a:r>
          </a:p>
          <a:p>
            <a:pPr marL="0" indent="0">
              <a:buNone/>
            </a:pPr>
            <a:r>
              <a:rPr lang="he-IL" sz="1600" dirty="0">
                <a:latin typeface="Guttman David" panose="02000300000000000000" pitchFamily="2" charset="-79"/>
                <a:cs typeface="Guttman David" panose="02000300000000000000" pitchFamily="2" charset="-79"/>
              </a:rPr>
              <a:t>היו בבסיס המניע למבצע רחב ההיקף שכלל מאות  מורות- חיילות ושרשרת פיקוד </a:t>
            </a:r>
            <a:r>
              <a:rPr lang="he-IL" sz="1600" dirty="0" err="1">
                <a:latin typeface="Guttman David" panose="02000300000000000000" pitchFamily="2" charset="-79"/>
                <a:cs typeface="Guttman David" panose="02000300000000000000" pitchFamily="2" charset="-79"/>
              </a:rPr>
              <a:t>עניפה</a:t>
            </a:r>
            <a:r>
              <a:rPr lang="he-IL" sz="1600" dirty="0">
                <a:latin typeface="Guttman David" panose="02000300000000000000" pitchFamily="2" charset="-79"/>
                <a:cs typeface="Guttman David" panose="02000300000000000000" pitchFamily="2" charset="-79"/>
              </a:rPr>
              <a:t>, שהתפרסו ביישובים השונים. כול </a:t>
            </a:r>
          </a:p>
          <a:p>
            <a:pPr marL="0" indent="0">
              <a:buNone/>
            </a:pPr>
            <a:r>
              <a:rPr lang="he-IL" sz="1600" dirty="0">
                <a:latin typeface="Guttman David" panose="02000300000000000000" pitchFamily="2" charset="-79"/>
                <a:cs typeface="Guttman David" panose="02000300000000000000" pitchFamily="2" charset="-79"/>
              </a:rPr>
              <a:t>המבצע התנהל בבסיסי צה"ל ברחבי הארץ המבצע הוכיח את עצמו ותרם לכול הצדדים, לתורמים ולנתרמים. </a:t>
            </a:r>
          </a:p>
          <a:p>
            <a:pPr marL="0" indent="0">
              <a:buNone/>
            </a:pPr>
            <a:r>
              <a:rPr lang="he-IL" sz="1600" dirty="0">
                <a:latin typeface="Guttman David" panose="02000300000000000000" pitchFamily="2" charset="-79"/>
                <a:cs typeface="Guttman David" panose="02000300000000000000" pitchFamily="2" charset="-79"/>
              </a:rPr>
              <a:t>ואינני יודעת מי קיבל יותר, לפחות ממקום החוויה שלי.</a:t>
            </a:r>
            <a:endParaRPr lang="en-US" sz="1600" dirty="0">
              <a:cs typeface="Guttman David" panose="02000300000000000000" pitchFamily="2" charset="-79"/>
            </a:endParaRPr>
          </a:p>
          <a:p>
            <a:pPr marL="0" indent="0">
              <a:buNone/>
            </a:pPr>
            <a:endParaRPr lang="he-IL" sz="1600" dirty="0">
              <a:latin typeface="Guttman David" panose="02000300000000000000" pitchFamily="2" charset="-79"/>
              <a:cs typeface="Guttman David" panose="02000300000000000000" pitchFamily="2" charset="-79"/>
            </a:endParaRPr>
          </a:p>
          <a:p>
            <a:pPr marL="0" indent="0">
              <a:buNone/>
            </a:pPr>
            <a:endParaRPr lang="he-IL" sz="1600" dirty="0">
              <a:latin typeface="Guttman David" panose="02000300000000000000" pitchFamily="2" charset="-79"/>
              <a:cs typeface="Guttman David" panose="02000300000000000000" pitchFamily="2" charset="-79"/>
            </a:endParaRPr>
          </a:p>
          <a:p>
            <a:pPr marL="0" indent="0">
              <a:buNone/>
            </a:pPr>
            <a:endParaRPr lang="he-IL" sz="1600" dirty="0">
              <a:latin typeface="Guttman David" panose="02000300000000000000" pitchFamily="2" charset="-79"/>
              <a:cs typeface="Guttman David" panose="02000300000000000000" pitchFamily="2" charset="-79"/>
            </a:endParaRPr>
          </a:p>
          <a:p>
            <a:pPr marL="0" indent="0">
              <a:buNone/>
            </a:pPr>
            <a:r>
              <a:rPr lang="he-IL" sz="1800" b="1" dirty="0">
                <a:solidFill>
                  <a:srgbClr val="FF0000"/>
                </a:solidFill>
                <a:latin typeface="Guttman David" panose="02000300000000000000" pitchFamily="2" charset="-79"/>
                <a:cs typeface="Guttman David" panose="02000300000000000000" pitchFamily="2" charset="-79"/>
              </a:rPr>
              <a:t>                                                                                                                                                             דליה ולד</a:t>
            </a:r>
          </a:p>
        </p:txBody>
      </p:sp>
      <p:pic>
        <p:nvPicPr>
          <p:cNvPr id="1026" name="Picture 2" descr="https://attachment.outlook.live.net/owa/liatfridniki@windowslive.com/service.svc/s/GetAttachmentThumbnail?id=AQMkADAwATM0MDAAMS04NTI4LTNjMmMtMDACLTAwCgBGAAADq2JS35dlcUGaUabmSLf%2BFQcAnHiTKTL95EqofF7TwW3YSQAAAgEMAAAAnHiTKTL95EqofF7TwW3YSQADMS0FFQAAAAESABAAa2NtecVnCUW%2BGndhxuyKvQ%3D%3D&amp;thumbnailType=2&amp;owa=outlook.live.com&amp;scriptVer=2019051303.07&amp;isc=1&amp;X-OWA-CANARY=pyhcA5vcnkGhZo2GfguZLQDANvWd39YYCCNri1aaDmiq--y1JKE3XLrT_jLwEVkAPq3HrGROL-s.&amp;token=eyJhbGciOiJSUzI1NiIsImtpZCI6IjA2MDBGOUY2NzQ2MjA3MzdFNzM0MDRFMjg3QzQ1QTgxOENCN0NFQjgiLCJ4NXQiOiJCZ0Q1OW5SaUJ6Zm5OQVRpaDhSYWdZeTN6cmciLCJ0eXAiOiJKV1QifQ.eyJ2ZXIiOiJFeGNoYW5nZS5DYWxsYmFjay5WMSIsImFwcGN0eHNlbmRlciI6Ik93YURvd25sb2FkQDg0ZGY5ZTdmLWU5ZjYtNDBhZi1iNDM1LWFhYWFhYWFhYWFhYSIsImFwcGN0eCI6IntcIm1zZXhjaHByb3RcIjpcIm93YVwiLFwicHJpbWFyeXNpZFwiOlwiUy0xLTI4MjctMjEyOTkzLTIyMzQwMDY1NzJcIixcInB1aWRcIjpcIjkxNDgwMDIwMzI4MzUwMFwiLFwib2lkXCI6XCIwMDAzNDAwMS04NTI4LTNjMmMtMDAwMC0wMDAwMDAwMDAwMDBcIixcInNjb3BlXCI6XCJPd2FEb3dubG9hZFwifSIsIm5iZiI6MTU1ODYyOTcwMCwiZXhwIjoxNTU4NjMwMzAwLCJpc3MiOiIwMDAwMDAwMi0wMDAwLTBmZjEtY2UwMC0wMDAwMDAwMDAwMDBAODRkZjllN2YtZTlmNi00MGFmLWI0MzUtYWFhYWFhYWFhYWFhIiwiYXVkIjoiMDAwMDAwMDItMDAwMC0wZmYxLWNlMDAtMDAwMDAwMDAwMDAwL2F0dGFjaG1lbnQub3V0bG9vay5saXZlLm5ldEA4NGRmOWU3Zi1lOWY2LTQwYWYtYjQzNS1hYWFhYWFhYWFhYWEifQ.cEcXlauQPLZjO5Or6Tl8iTPV3Cih3xbgVnnSagMz2FU1V_BUyndy7EbB3Xw1nCojBxm1nSdlu4dYELWI0z_gJsarnLwXvWbV89-YjoMfeDV1XTzLUmoO3xW3H0e9wsoXejBBTUFqSqtaYHYaUl49QA4zeG84RC-BGHrKk5RkZOL4Fcl9Ux3sV--LFb0XjT-XS6H3FAGWQQLHqvOIBYcAtzatNwHjaQm95BOkgzcBkFaPU2gyhfIsngCk-rx7CaCVlr8dSlh5o9N4jgbr126Z3S7OxW9-lR24LQPN-7NhTfGABrLaEzV4kQqNDJ-rHpOLtR_dpJf_wrrFvrZgPWYuQA&amp;animation=true">
            <a:extLst>
              <a:ext uri="{FF2B5EF4-FFF2-40B4-BE49-F238E27FC236}">
                <a16:creationId xmlns:a16="http://schemas.microsoft.com/office/drawing/2014/main" id="{082E8B66-E72C-4B6B-910D-AC167C0DB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09900"/>
            <a:ext cx="1739900" cy="3394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1263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theme/theme1.xml><?xml version="1.0" encoding="utf-8"?>
<a:theme xmlns:a="http://schemas.openxmlformats.org/drawingml/2006/main" name="שובל אדים">
  <a:themeElements>
    <a:clrScheme name="שובל אדים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שובל אדים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שובל אדים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TM04033937[[fn=שובל אדים]]</Template>
  <TotalTime>1357</TotalTime>
  <Words>1254</Words>
  <Application>Microsoft Office PowerPoint</Application>
  <PresentationFormat>מסך רחב</PresentationFormat>
  <Paragraphs>162</Paragraphs>
  <Slides>10</Slides>
  <Notes>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10</vt:i4>
      </vt:variant>
    </vt:vector>
  </HeadingPairs>
  <TitlesOfParts>
    <vt:vector size="15" baseType="lpstr">
      <vt:lpstr>Arial</vt:lpstr>
      <vt:lpstr>Century Gothic</vt:lpstr>
      <vt:lpstr>Guttman David</vt:lpstr>
      <vt:lpstr>Times New Roman</vt:lpstr>
      <vt:lpstr>שובל אדים</vt:lpstr>
      <vt:lpstr>הקשר הרב דורי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טום פרידניק</dc:creator>
  <cp:lastModifiedBy>טום פרידניק</cp:lastModifiedBy>
  <cp:revision>46</cp:revision>
  <dcterms:created xsi:type="dcterms:W3CDTF">2019-04-04T22:48:57Z</dcterms:created>
  <dcterms:modified xsi:type="dcterms:W3CDTF">2019-05-24T09:00:14Z</dcterms:modified>
</cp:coreProperties>
</file>