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4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80" r:id="rId4"/>
    <p:sldId id="263" r:id="rId5"/>
    <p:sldId id="271" r:id="rId6"/>
    <p:sldId id="274" r:id="rId7"/>
    <p:sldId id="276" r:id="rId8"/>
    <p:sldId id="270" r:id="rId9"/>
    <p:sldId id="279" r:id="rId10"/>
    <p:sldId id="277" r:id="rId11"/>
    <p:sldId id="285" r:id="rId12"/>
    <p:sldId id="286" r:id="rId13"/>
    <p:sldId id="287" r:id="rId14"/>
    <p:sldId id="288" r:id="rId15"/>
    <p:sldId id="283" r:id="rId16"/>
    <p:sldId id="284" r:id="rId17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7AF"/>
    <a:srgbClr val="DE0000"/>
    <a:srgbClr val="EE0000"/>
    <a:srgbClr val="E3DE00"/>
    <a:srgbClr val="F47710"/>
    <a:srgbClr val="E46D0A"/>
    <a:srgbClr val="F5801F"/>
    <a:srgbClr val="000099"/>
    <a:srgbClr val="A9A634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09" autoAdjust="0"/>
    <p:restoredTop sz="94682" autoAdjust="0"/>
  </p:normalViewPr>
  <p:slideViewPr>
    <p:cSldViewPr>
      <p:cViewPr varScale="1">
        <p:scale>
          <a:sx n="70" d="100"/>
          <a:sy n="70" d="100"/>
        </p:scale>
        <p:origin x="125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6B84CF7-5ACB-4D4A-A163-F1297562E30E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CE60EA-F455-4805-8941-6EE31774D3F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19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sz="2000" b="1" dirty="0" smtClean="0">
                <a:solidFill>
                  <a:srgbClr val="FF0000"/>
                </a:solidFill>
              </a:rPr>
              <a:t>אז איך </a:t>
            </a:r>
            <a:r>
              <a:rPr lang="he-IL" sz="2000" b="1" dirty="0" err="1" smtClean="0">
                <a:solidFill>
                  <a:srgbClr val="FF0000"/>
                </a:solidFill>
              </a:rPr>
              <a:t>הכל</a:t>
            </a:r>
            <a:r>
              <a:rPr lang="he-IL" sz="2000" b="1" dirty="0" smtClean="0">
                <a:solidFill>
                  <a:srgbClr val="FF0000"/>
                </a:solidFill>
              </a:rPr>
              <a:t> התחיל?</a:t>
            </a:r>
            <a:endParaRPr lang="he-IL" sz="2000" b="1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4213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סוף 1939 – פרוץ מלחמת העולם השנייה ופלישת </a:t>
            </a:r>
            <a:r>
              <a:rPr lang="he-IL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הצבא הגרמני לפולין. מהלך שפתח את מלחמת העולם </a:t>
            </a:r>
            <a:r>
              <a:rPr lang="he-IL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השניה</a:t>
            </a:r>
            <a:r>
              <a:rPr lang="he-IL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436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800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918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http://www.youtube.com/watch?v=vkiv2jHaWsg&amp;feature=kp</a:t>
            </a:r>
            <a:endParaRPr lang="he-IL" dirty="0" smtClean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3059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6632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1520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 smtClean="0">
              <a:solidFill>
                <a:schemeClr val="bg1"/>
              </a:solidFill>
            </a:endParaRPr>
          </a:p>
          <a:p>
            <a:endParaRPr lang="he-IL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http://www.youtube.com/watch?v=vkiv2jHaWsg&amp;feature=kp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524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 smtClean="0">
              <a:solidFill>
                <a:schemeClr val="bg1"/>
              </a:solidFill>
            </a:endParaRPr>
          </a:p>
          <a:p>
            <a:endParaRPr lang="he-IL" smtClean="0">
              <a:solidFill>
                <a:schemeClr val="bg1"/>
              </a:solidFill>
            </a:endParaRPr>
          </a:p>
          <a:p>
            <a:r>
              <a:rPr lang="en-US" smtClean="0">
                <a:solidFill>
                  <a:schemeClr val="bg1"/>
                </a:solidFill>
              </a:rPr>
              <a:t>http</a:t>
            </a:r>
            <a:r>
              <a:rPr lang="en-US" dirty="0" smtClean="0">
                <a:solidFill>
                  <a:schemeClr val="bg1"/>
                </a:solidFill>
              </a:rPr>
              <a:t>://www.youtube.com/watch?v=vkiv2jHaWsg&amp;feature=kp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E60EA-F455-4805-8941-6EE31774D3F1}" type="slidenum">
              <a:rPr lang="he-IL" smtClean="0"/>
              <a:pPr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710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5905-F199-4BE0-B63F-0200FCA9D317}" type="datetimeFigureOut">
              <a:rPr lang="he-IL" smtClean="0"/>
              <a:pPr/>
              <a:t>כ"ג/אייר/תשע"ט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E8CD-C6D3-480B-B470-90918836D42B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18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40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9.jpeg"/><Relationship Id="rId5" Type="http://schemas.openxmlformats.org/officeDocument/2006/relationships/slide" Target="slide15.xml"/><Relationship Id="rId4" Type="http://schemas.openxmlformats.org/officeDocument/2006/relationships/notesSlide" Target="../notesSlides/notesSlide8.xml"/><Relationship Id="rId9" Type="http://schemas.openxmlformats.org/officeDocument/2006/relationships/hyperlink" Target="https://www.youtube.com/watch?v=mOd-hetRES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1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2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vkiv2jHaWsg&amp;feature=kp" TargetMode="External"/><Relationship Id="rId11" Type="http://schemas.openxmlformats.org/officeDocument/2006/relationships/image" Target="../media/image57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 13"/>
          <p:cNvSpPr/>
          <p:nvPr/>
        </p:nvSpPr>
        <p:spPr>
          <a:xfrm>
            <a:off x="251520" y="5589239"/>
            <a:ext cx="87849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he-IL" sz="2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he-IL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he-IL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he-IL" sz="1600" b="1" cap="none" spc="0" dirty="0" smtClean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74" y="0"/>
            <a:ext cx="9144000" cy="28315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משפחת ניר לדורותיה</a:t>
            </a:r>
            <a:endParaRPr lang="he-IL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e-IL" sz="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סיפרו וכתבו: </a:t>
            </a:r>
            <a:r>
              <a:rPr lang="he-I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סבתא עפרה ניר-גל </a:t>
            </a:r>
          </a:p>
          <a:p>
            <a:r>
              <a:rPr lang="he-I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וירדן ניר</a:t>
            </a:r>
          </a:p>
          <a:p>
            <a:r>
              <a:rPr lang="he-I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במסגרת "קשר רב דורי"</a:t>
            </a:r>
          </a:p>
          <a:p>
            <a:endParaRPr lang="he-IL" sz="2000" b="1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1635" cy="369563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55" y="3318468"/>
            <a:ext cx="3714758" cy="24740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71635" y="1892825"/>
            <a:ext cx="5820510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rgbClr val="0070C0"/>
                </a:solidFill>
              </a:rPr>
              <a:t>המשפחה שלנו קטנה ומלוכדת.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he-IL" sz="2000" b="1" dirty="0">
                <a:solidFill>
                  <a:srgbClr val="0070C0"/>
                </a:solidFill>
              </a:rPr>
              <a:t>באחת מתקופותיה הקשות של המשפחה טבעה רינת, בת הדור השני במשפחה והדודה שלי, את השם "</a:t>
            </a:r>
            <a:r>
              <a:rPr lang="he-IL" sz="2000" b="1" u="sng" dirty="0">
                <a:solidFill>
                  <a:srgbClr val="0070C0"/>
                </a:solidFill>
              </a:rPr>
              <a:t>משפחת ניר לדורותיה</a:t>
            </a:r>
            <a:r>
              <a:rPr lang="he-IL" sz="2000" b="1" dirty="0" smtClean="0">
                <a:solidFill>
                  <a:srgbClr val="0070C0"/>
                </a:solidFill>
              </a:rPr>
              <a:t>".</a:t>
            </a:r>
            <a:endParaRPr lang="en-US" sz="2000" b="1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he-IL" dirty="0"/>
          </a:p>
        </p:txBody>
      </p:sp>
      <p:sp>
        <p:nvSpPr>
          <p:cNvPr id="13" name="TextBox 12"/>
          <p:cNvSpPr txBox="1"/>
          <p:nvPr/>
        </p:nvSpPr>
        <p:spPr>
          <a:xfrm>
            <a:off x="24374" y="3453395"/>
            <a:ext cx="5119798" cy="23391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000" b="1" dirty="0" smtClean="0">
              <a:solidFill>
                <a:srgbClr val="0070C0"/>
              </a:solidFill>
            </a:endParaRPr>
          </a:p>
          <a:p>
            <a:r>
              <a:rPr lang="he-IL" sz="2100" b="1" dirty="0" smtClean="0">
                <a:solidFill>
                  <a:srgbClr val="0070C0"/>
                </a:solidFill>
              </a:rPr>
              <a:t>את </a:t>
            </a:r>
            <a:r>
              <a:rPr lang="he-IL" sz="2100" b="1" dirty="0">
                <a:solidFill>
                  <a:srgbClr val="0070C0"/>
                </a:solidFill>
              </a:rPr>
              <a:t>שם המשפחה </a:t>
            </a:r>
            <a:r>
              <a:rPr lang="he-IL" sz="2100" b="1" dirty="0" smtClean="0">
                <a:solidFill>
                  <a:srgbClr val="0070C0"/>
                </a:solidFill>
              </a:rPr>
              <a:t>ניר, </a:t>
            </a:r>
            <a:r>
              <a:rPr lang="he-IL" sz="2100" b="1" dirty="0">
                <a:solidFill>
                  <a:srgbClr val="0070C0"/>
                </a:solidFill>
              </a:rPr>
              <a:t>סבא שמוליק וסבתא עפרה בחרו לפני </a:t>
            </a:r>
            <a:r>
              <a:rPr lang="he-IL" sz="2100" b="1" dirty="0" smtClean="0">
                <a:solidFill>
                  <a:srgbClr val="0070C0"/>
                </a:solidFill>
              </a:rPr>
              <a:t>שהתחתנו. </a:t>
            </a:r>
            <a:endParaRPr lang="en-US" sz="2100" b="1" dirty="0">
              <a:solidFill>
                <a:srgbClr val="0070C0"/>
              </a:solidFill>
            </a:endParaRPr>
          </a:p>
          <a:p>
            <a:r>
              <a:rPr lang="he-IL" sz="2100" b="1" dirty="0">
                <a:solidFill>
                  <a:srgbClr val="0070C0"/>
                </a:solidFill>
              </a:rPr>
              <a:t>כיום יש לנו </a:t>
            </a:r>
            <a:r>
              <a:rPr lang="he-IL" sz="2100" b="1" dirty="0" smtClean="0">
                <a:solidFill>
                  <a:srgbClr val="0070C0"/>
                </a:solidFill>
              </a:rPr>
              <a:t>במשפחה </a:t>
            </a:r>
            <a:r>
              <a:rPr lang="he-IL" sz="2100" b="1" dirty="0">
                <a:solidFill>
                  <a:srgbClr val="0070C0"/>
                </a:solidFill>
              </a:rPr>
              <a:t>הרבה נירים: ניר כשם משפחה וכשם פרטי, ואפילו בשם רינת מסתתר ניר הפוך. ובעתיד יהיו </a:t>
            </a:r>
            <a:r>
              <a:rPr lang="he-IL" sz="2100" b="1" dirty="0" smtClean="0">
                <a:solidFill>
                  <a:srgbClr val="0070C0"/>
                </a:solidFill>
              </a:rPr>
              <a:t> לנו ודאי </a:t>
            </a:r>
            <a:r>
              <a:rPr lang="he-IL" sz="2100" b="1" dirty="0">
                <a:solidFill>
                  <a:srgbClr val="0070C0"/>
                </a:solidFill>
              </a:rPr>
              <a:t>עוד </a:t>
            </a:r>
            <a:r>
              <a:rPr lang="he-IL" sz="2100" b="1" dirty="0" smtClean="0">
                <a:solidFill>
                  <a:srgbClr val="0070C0"/>
                </a:solidFill>
              </a:rPr>
              <a:t>הרבה </a:t>
            </a:r>
            <a:r>
              <a:rPr lang="he-IL" sz="2100" b="1" dirty="0">
                <a:solidFill>
                  <a:srgbClr val="0070C0"/>
                </a:solidFill>
              </a:rPr>
              <a:t>נירים במשפחה</a:t>
            </a:r>
            <a:r>
              <a:rPr lang="he-IL" sz="2100" b="1" dirty="0" smtClean="0">
                <a:solidFill>
                  <a:srgbClr val="0070C0"/>
                </a:solidFill>
              </a:rPr>
              <a:t>.</a:t>
            </a:r>
            <a:endParaRPr lang="en-US" sz="21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792497"/>
            <a:ext cx="9086076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סבתא עפרה היא אם המשפחה ושם השושלת הקטנה שלנו "ניר", מתחיל  עם סבתא</a:t>
            </a:r>
            <a:r>
              <a:rPr lang="he-IL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עפרה וסבא שמוליק </a:t>
            </a:r>
            <a:r>
              <a:rPr lang="he-IL" sz="1600" b="1" dirty="0">
                <a:solidFill>
                  <a:srgbClr val="0070C0"/>
                </a:solidFill>
                <a:latin typeface="Arial" panose="020B0604020202020204" pitchFamily="34" charset="0"/>
              </a:rPr>
              <a:t>(שאנו </a:t>
            </a:r>
            <a:r>
              <a:rPr lang="he-IL" sz="16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נכדיו, </a:t>
            </a:r>
            <a:r>
              <a:rPr lang="he-IL" sz="1600" b="1" dirty="0">
                <a:solidFill>
                  <a:srgbClr val="0070C0"/>
                </a:solidFill>
                <a:latin typeface="Arial" panose="020B0604020202020204" pitchFamily="34" charset="0"/>
              </a:rPr>
              <a:t>לא זכינו להכיר אלא </a:t>
            </a:r>
            <a:r>
              <a:rPr lang="he-IL" sz="16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מסיפורים </a:t>
            </a:r>
            <a:r>
              <a:rPr lang="he-IL" sz="1600" b="1" dirty="0">
                <a:solidFill>
                  <a:srgbClr val="0070C0"/>
                </a:solidFill>
                <a:latin typeface="Arial" panose="020B0604020202020204" pitchFamily="34" charset="0"/>
              </a:rPr>
              <a:t>ותמונות בלבד).</a:t>
            </a:r>
            <a:endParaRPr lang="en-US" sz="1600" b="1" dirty="0">
              <a:solidFill>
                <a:srgbClr val="0070C0"/>
              </a:solidFill>
            </a:endParaRPr>
          </a:p>
          <a:p>
            <a:endParaRPr lang="he-IL" dirty="0"/>
          </a:p>
        </p:txBody>
      </p:sp>
    </p:spTree>
  </p:cSld>
  <p:clrMapOvr>
    <a:masterClrMapping/>
  </p:clrMapOvr>
  <p:transition spd="med" advTm="9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גן יבנה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גן יבנה</a:t>
            </a:r>
          </a:p>
          <a:p>
            <a:r>
              <a:rPr lang="he-IL" dirty="0" smtClean="0"/>
              <a:t>מוזיקה הגוזלים שלי</a:t>
            </a:r>
            <a:endParaRPr lang="he-IL" dirty="0"/>
          </a:p>
        </p:txBody>
      </p:sp>
      <p:pic>
        <p:nvPicPr>
          <p:cNvPr id="4" name="תמונה 3" descr="שמיים 2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תמונה 7" descr="גן יבנ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115616" cy="675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6" y="0"/>
            <a:ext cx="37079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זמן  הנכדים ...</a:t>
            </a:r>
          </a:p>
          <a:p>
            <a:r>
              <a:rPr lang="he-IL" sz="1600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דין, בר, ניר, ליאור וירדן</a:t>
            </a:r>
          </a:p>
        </p:txBody>
      </p:sp>
      <p:pic>
        <p:nvPicPr>
          <p:cNvPr id="19" name="תמונה 18" descr="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764704"/>
            <a:ext cx="1492523" cy="2240974"/>
          </a:xfrm>
          <a:prstGeom prst="rect">
            <a:avLst/>
          </a:prstGeom>
        </p:spPr>
      </p:pic>
      <p:pic>
        <p:nvPicPr>
          <p:cNvPr id="21" name="תמונה 20" descr="0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3356992"/>
            <a:ext cx="2463845" cy="1584176"/>
          </a:xfrm>
          <a:prstGeom prst="rect">
            <a:avLst/>
          </a:prstGeom>
        </p:spPr>
      </p:pic>
      <p:pic>
        <p:nvPicPr>
          <p:cNvPr id="25" name="תמונה 24" descr="0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336" y="2708920"/>
            <a:ext cx="1547664" cy="204408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6" name="תמונה 25" descr="0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4955066"/>
            <a:ext cx="1907703" cy="1902934"/>
          </a:xfrm>
          <a:prstGeom prst="rect">
            <a:avLst/>
          </a:prstGeom>
        </p:spPr>
      </p:pic>
      <p:pic>
        <p:nvPicPr>
          <p:cNvPr id="27" name="תמונה 26" descr="04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43808" y="3501008"/>
            <a:ext cx="1937434" cy="129614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0" name="תמונה 29" descr="04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8104" y="5085184"/>
            <a:ext cx="1628800" cy="1628800"/>
          </a:xfrm>
          <a:prstGeom prst="rect">
            <a:avLst/>
          </a:prstGeom>
        </p:spPr>
      </p:pic>
      <p:pic>
        <p:nvPicPr>
          <p:cNvPr id="31" name="תמונה 30" descr="05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301208"/>
            <a:ext cx="1556792" cy="15567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2" name="תמונה 31" descr="01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87824" y="1916832"/>
            <a:ext cx="2088232" cy="1393895"/>
          </a:xfrm>
          <a:prstGeom prst="rect">
            <a:avLst/>
          </a:prstGeom>
        </p:spPr>
      </p:pic>
      <p:pic>
        <p:nvPicPr>
          <p:cNvPr id="33" name="תמונה 32" descr="ניר בבלונד 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91680" y="5263727"/>
            <a:ext cx="1080120" cy="1594273"/>
          </a:xfrm>
          <a:prstGeom prst="rect">
            <a:avLst/>
          </a:prstGeom>
        </p:spPr>
      </p:pic>
      <p:pic>
        <p:nvPicPr>
          <p:cNvPr id="34" name="תמונה 33" descr="00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1840" y="5157192"/>
            <a:ext cx="2310904" cy="1539062"/>
          </a:xfrm>
          <a:prstGeom prst="rect">
            <a:avLst/>
          </a:prstGeom>
        </p:spPr>
      </p:pic>
      <p:pic>
        <p:nvPicPr>
          <p:cNvPr id="22" name="תמונה 21" descr="02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2376264" cy="1669325"/>
          </a:xfrm>
          <a:prstGeom prst="rect">
            <a:avLst/>
          </a:prstGeom>
        </p:spPr>
      </p:pic>
      <p:pic>
        <p:nvPicPr>
          <p:cNvPr id="23" name="תמונה 22" descr="20150113_204541000_iOS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64288" y="764704"/>
            <a:ext cx="1792982" cy="1792982"/>
          </a:xfrm>
          <a:prstGeom prst="rect">
            <a:avLst/>
          </a:prstGeom>
        </p:spPr>
      </p:pic>
      <p:pic>
        <p:nvPicPr>
          <p:cNvPr id="24" name="תמונה 23" descr="IMG_161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" y="1700808"/>
            <a:ext cx="2411760" cy="1808820"/>
          </a:xfrm>
          <a:prstGeom prst="rect">
            <a:avLst/>
          </a:prstGeom>
        </p:spPr>
      </p:pic>
      <p:pic>
        <p:nvPicPr>
          <p:cNvPr id="29" name="תמונה 28" descr="האורנים עם הכלבים S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3645024"/>
            <a:ext cx="2718394" cy="1476994"/>
          </a:xfrm>
          <a:prstGeom prst="rect">
            <a:avLst/>
          </a:prstGeom>
        </p:spPr>
      </p:pic>
      <p:pic>
        <p:nvPicPr>
          <p:cNvPr id="28" name="תמונה 27" descr="הנכדים-לאתר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555776" y="116632"/>
            <a:ext cx="2820827" cy="1700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b="1" dirty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וגם אנו הנכדים כבר גדולים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" y="4774544"/>
            <a:ext cx="8978599" cy="21399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" y="0"/>
            <a:ext cx="2747799" cy="206084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0688"/>
            <a:ext cx="2229712" cy="297294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" y="2312643"/>
            <a:ext cx="3119824" cy="228915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36" y="1268760"/>
            <a:ext cx="3192016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ואפילו </a:t>
            </a:r>
            <a:r>
              <a:rPr lang="he-IL" b="1" dirty="0" smtClean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השנה זכינו </a:t>
            </a:r>
            <a:r>
              <a:rPr lang="he-IL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לחתונה של דין, הנכדה הראשונה </a:t>
            </a:r>
            <a:r>
              <a:rPr lang="he-IL" b="1" dirty="0" smtClean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במשפחה והאחיינית היפה </a:t>
            </a:r>
            <a:r>
              <a:rPr lang="he-IL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שלי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75213"/>
            <a:ext cx="5221848" cy="4297145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" y="1124744"/>
            <a:ext cx="3302322" cy="50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מחוויות הפעילות בפרויקט הרב </a:t>
            </a:r>
            <a:r>
              <a:rPr lang="he-IL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גילי -</a:t>
            </a:r>
            <a:endParaRPr lang="he-IL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rtl="0">
              <a:buNone/>
            </a:pPr>
            <a:r>
              <a:rPr lang="he-IL" sz="18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ואני, ירדן, גם מצטלמת וגם מצלמת</a:t>
            </a:r>
            <a:r>
              <a:rPr lang="en-US" sz="18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sz="800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עם סבא אורי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e-IL" sz="31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he-IL" sz="20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</a:t>
            </a:r>
          </a:p>
          <a:p>
            <a:pPr marL="0" indent="0">
              <a:buNone/>
            </a:pPr>
            <a:endParaRPr lang="he-IL" sz="2000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sz="2000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sz="2000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e-IL" sz="2000" b="1" dirty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0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</a:t>
            </a:r>
          </a:p>
          <a:p>
            <a:pPr marL="0" indent="0">
              <a:buNone/>
            </a:pPr>
            <a:r>
              <a:rPr lang="he-IL" sz="2000" b="1" dirty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0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</a:t>
            </a:r>
            <a:r>
              <a:rPr lang="he-I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וגם אחותי ליאור בפרויקט הרב דורי</a:t>
            </a:r>
            <a:endParaRPr lang="he-IL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655"/>
            <a:ext cx="3923929" cy="261333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95947"/>
            <a:ext cx="3648056" cy="242960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28" y="4005064"/>
            <a:ext cx="4002066" cy="266537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04424"/>
            <a:ext cx="3687361" cy="27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44" y="24791"/>
            <a:ext cx="9144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e-IL" sz="67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ואני הצלמת –</a:t>
            </a:r>
            <a:r>
              <a:rPr lang="en-US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e-IL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b="1" dirty="0" smtClean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e-IL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e-IL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וסבתא צוחקת עלי – שאפילו את הפוזות של הצלמים</a:t>
            </a:r>
          </a:p>
          <a:p>
            <a:pPr marL="0" indent="0">
              <a:buNone/>
            </a:pPr>
            <a:r>
              <a:rPr lang="he-IL" sz="34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אני עושה.                                             </a:t>
            </a:r>
            <a:endParaRPr lang="he-IL" sz="3400" b="1" dirty="0">
              <a:solidFill>
                <a:srgbClr val="D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208789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3312368" cy="2209823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91997"/>
            <a:ext cx="3004840" cy="200465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3989" y="758143"/>
            <a:ext cx="3895491" cy="2598849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4349" y="3525296"/>
            <a:ext cx="3797391" cy="25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שקף מצגת-B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2359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2536" y="2348880"/>
            <a:ext cx="842493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 smtClean="0">
                <a:solidFill>
                  <a:srgbClr val="000099"/>
                </a:solidFill>
                <a:latin typeface="Guttman Yad" pitchFamily="2" charset="-79"/>
                <a:cs typeface="Guttman Yad" pitchFamily="2" charset="-79"/>
              </a:rPr>
              <a:t>האהבה רק גדלה ומתרחבת...</a:t>
            </a:r>
            <a:endParaRPr lang="en-US" sz="4000" b="1" dirty="0" smtClean="0">
              <a:solidFill>
                <a:srgbClr val="000099"/>
              </a:solidFill>
              <a:cs typeface="Guttman Yad" pitchFamily="2" charset="-79"/>
            </a:endParaRPr>
          </a:p>
          <a:p>
            <a:r>
              <a:rPr lang="he-IL" sz="4000" b="1" dirty="0" smtClean="0">
                <a:solidFill>
                  <a:srgbClr val="000099"/>
                </a:solidFill>
                <a:latin typeface="Guttman Yad" pitchFamily="2" charset="-79"/>
                <a:cs typeface="Guttman Yad" pitchFamily="2" charset="-79"/>
              </a:rPr>
              <a:t>והנכדים גדלים ומתחילים לפרוח מהקן והמשפחה מתרחבת</a:t>
            </a:r>
            <a:endParaRPr lang="he-IL" sz="3600" dirty="0">
              <a:solidFill>
                <a:srgbClr val="FF0000"/>
              </a:solidFill>
              <a:latin typeface="Guttman Yad" pitchFamily="2" charset="-79"/>
              <a:cs typeface="Guttman Yad" pitchFamily="2" charset="-79"/>
            </a:endParaRPr>
          </a:p>
        </p:txBody>
      </p:sp>
      <p:pic>
        <p:nvPicPr>
          <p:cNvPr id="2" name="אריק איינשטיין - עוף גוזל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6" y="4167828"/>
            <a:ext cx="430088" cy="430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27113"/>
            <a:ext cx="413995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he-IL" sz="1100" b="1" dirty="0">
              <a:solidFill>
                <a:schemeClr val="tx2"/>
              </a:solidFill>
            </a:endParaRPr>
          </a:p>
        </p:txBody>
      </p:sp>
      <p:pic>
        <p:nvPicPr>
          <p:cNvPr id="7" name="תמונה 6" descr="הדלקת נרות 2013 0118 jpg 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275856" cy="2184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4581128"/>
            <a:ext cx="8856984" cy="21544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rgbClr val="EE0000"/>
                </a:solidFill>
                <a:latin typeface="Guttman Yad-Brush" pitchFamily="2" charset="-79"/>
                <a:cs typeface="Guttman Yad-Brush" pitchFamily="2" charset="-79"/>
              </a:rPr>
              <a:t>אז נאחל </a:t>
            </a:r>
            <a:r>
              <a:rPr lang="he-IL" sz="3200" b="1" dirty="0" err="1" smtClean="0">
                <a:solidFill>
                  <a:srgbClr val="EE0000"/>
                </a:solidFill>
                <a:latin typeface="Guttman Yad-Brush" pitchFamily="2" charset="-79"/>
                <a:cs typeface="Guttman Yad-Brush" pitchFamily="2" charset="-79"/>
              </a:rPr>
              <a:t>לכלם</a:t>
            </a:r>
            <a:r>
              <a:rPr lang="he-IL" sz="3200" b="1" dirty="0" smtClean="0">
                <a:solidFill>
                  <a:srgbClr val="EE0000"/>
                </a:solidFill>
                <a:latin typeface="Guttman Yad-Brush" pitchFamily="2" charset="-79"/>
                <a:cs typeface="Guttman Yad-Brush" pitchFamily="2" charset="-79"/>
              </a:rPr>
              <a:t> הצלחה באשר ילכו ונתפלל...</a:t>
            </a:r>
          </a:p>
          <a:p>
            <a:endParaRPr lang="he-IL" sz="3200" b="1" dirty="0">
              <a:solidFill>
                <a:srgbClr val="EE0000"/>
              </a:solidFill>
              <a:latin typeface="Guttman Yad-Brush" pitchFamily="2" charset="-79"/>
              <a:cs typeface="Guttman Yad-Brush" pitchFamily="2" charset="-79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https://www.youtube.com/watch?v=mOd-hetRES0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Yad" pitchFamily="2" charset="-79"/>
              <a:cs typeface="Guttman Yad-Brush" pitchFamily="2" charset="-79"/>
            </a:endParaRPr>
          </a:p>
          <a:p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52536" y="2348880"/>
            <a:ext cx="84249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3600" dirty="0">
              <a:solidFill>
                <a:srgbClr val="FF0000"/>
              </a:solidFill>
              <a:latin typeface="Guttman Yad" pitchFamily="2" charset="-79"/>
              <a:cs typeface="Guttman Yad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27113"/>
            <a:ext cx="413995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he-IL" sz="1100" b="1" dirty="0">
              <a:solidFill>
                <a:schemeClr val="tx2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16713"/>
            <a:ext cx="5328592" cy="6108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untitled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-76792"/>
            <a:ext cx="9144000" cy="6934792"/>
          </a:xfrm>
        </p:spPr>
      </p:pic>
      <p:sp>
        <p:nvSpPr>
          <p:cNvPr id="5" name="מלבן 4"/>
          <p:cNvSpPr/>
          <p:nvPr/>
        </p:nvSpPr>
        <p:spPr>
          <a:xfrm>
            <a:off x="4860032" y="0"/>
            <a:ext cx="4104456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11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1939</a:t>
            </a:r>
            <a:endParaRPr lang="he-IL" sz="11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-1" y="2852936"/>
            <a:ext cx="91830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53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פרוץ מלחמת העולם </a:t>
            </a:r>
            <a:r>
              <a:rPr lang="he-IL" sz="53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השניה</a:t>
            </a:r>
            <a:endParaRPr lang="he-IL" sz="53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תמונה 9" descr="פני תינוקת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88640"/>
            <a:ext cx="1894340" cy="1772816"/>
          </a:xfrm>
          <a:prstGeom prst="ellipse">
            <a:avLst/>
          </a:prstGeom>
          <a:ln w="63500" cap="rnd">
            <a:solidFill>
              <a:srgbClr val="FF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5659942"/>
            <a:ext cx="9108713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/>
              <a:t> 1939</a:t>
            </a:r>
            <a:r>
              <a:rPr lang="en-US" b="1" dirty="0" smtClean="0"/>
              <a:t> </a:t>
            </a:r>
            <a:r>
              <a:rPr lang="he-IL" b="1" dirty="0" smtClean="0"/>
              <a:t>פרוץ מלחמת העולם השנייה </a:t>
            </a:r>
            <a:r>
              <a:rPr lang="he-IL" b="1" dirty="0" smtClean="0">
                <a:solidFill>
                  <a:schemeClr val="bg1"/>
                </a:solidFill>
              </a:rPr>
              <a:t>ופלישת הצבא הגרמני לפולין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he-IL" sz="2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לעולם זה נולדו, סבתא עפרה, סבא שמוליק וסבא אורי</a:t>
            </a:r>
            <a:endParaRPr lang="en-US" sz="2500" dirty="0" smtClean="0">
              <a:solidFill>
                <a:srgbClr val="EE0000"/>
              </a:solidFill>
            </a:endParaRPr>
          </a:p>
          <a:p>
            <a:endParaRPr lang="he-IL" dirty="0"/>
          </a:p>
        </p:txBody>
      </p:sp>
    </p:spTree>
  </p:cSld>
  <p:clrMapOvr>
    <a:masterClrMapping/>
  </p:clrMapOvr>
  <p:transition spd="med" advTm="8000">
    <p:pull dir="rd"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הקמת קיבו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0"/>
            <a:ext cx="10418478" cy="7101408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5076056" y="260648"/>
            <a:ext cx="4176464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11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1939</a:t>
            </a:r>
            <a:endParaRPr lang="he-IL" sz="11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371333" y="2852936"/>
            <a:ext cx="1847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he-IL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395536" y="3573016"/>
            <a:ext cx="946765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ישראל – לפני קום המדינה</a:t>
            </a:r>
            <a:endParaRPr lang="he-IL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5539402" y="6093296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he-IL" sz="2400" b="1" cap="all" spc="0" dirty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6804248" y="5301208"/>
            <a:ext cx="217719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he-IL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קיבוץ גת</a:t>
            </a:r>
            <a:endParaRPr lang="he-IL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תמונה 11" descr="פני תינוקת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3"/>
            <a:ext cx="1584176" cy="1482550"/>
          </a:xfrm>
          <a:prstGeom prst="ellipse">
            <a:avLst/>
          </a:prstGeom>
          <a:ln w="63500" cap="rnd">
            <a:solidFill>
              <a:srgbClr val="FF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95536" y="6093296"/>
            <a:ext cx="964907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he-IL" b="1" dirty="0" smtClean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he-IL" sz="2800" b="1" dirty="0" smtClean="0">
                <a:solidFill>
                  <a:srgbClr val="EE0000"/>
                </a:solidFill>
              </a:rPr>
              <a:t>1939</a:t>
            </a:r>
            <a:r>
              <a:rPr lang="he-IL" b="1" dirty="0" smtClean="0">
                <a:solidFill>
                  <a:schemeClr val="bg1">
                    <a:lumMod val="85000"/>
                  </a:schemeClr>
                </a:solidFill>
              </a:rPr>
              <a:t> – ישראל לפני קום המדינה ושלטון המנדט.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he-IL" b="1" dirty="0" smtClean="0">
                <a:solidFill>
                  <a:schemeClr val="bg1">
                    <a:lumMod val="85000"/>
                  </a:schemeClr>
                </a:solidFill>
              </a:rPr>
              <a:t>        קיבוץ גת אל מול </a:t>
            </a:r>
            <a:r>
              <a:rPr lang="he-IL" b="1" noProof="1" smtClean="0">
                <a:solidFill>
                  <a:schemeClr val="bg1">
                    <a:lumMod val="85000"/>
                  </a:schemeClr>
                </a:solidFill>
              </a:rPr>
              <a:t>פאלוג'ה</a:t>
            </a:r>
            <a:r>
              <a:rPr lang="he-IL" b="1" dirty="0" smtClean="0">
                <a:solidFill>
                  <a:schemeClr val="bg1">
                    <a:lumMod val="85000"/>
                  </a:schemeClr>
                </a:solidFill>
              </a:rPr>
              <a:t> ומוקף בכפרים ערביים – </a:t>
            </a:r>
            <a:r>
              <a:rPr lang="he-IL" b="1" dirty="0" smtClean="0">
                <a:solidFill>
                  <a:srgbClr val="FF0000"/>
                </a:solidFill>
              </a:rPr>
              <a:t>וכאן סבתא עפרה גדלה.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he-IL" dirty="0"/>
          </a:p>
        </p:txBody>
      </p:sp>
    </p:spTree>
  </p:cSld>
  <p:clrMapOvr>
    <a:masterClrMapping/>
  </p:clrMapOvr>
  <p:transition advTm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ילדות שיתופית בקיבוץ גת - על עגלת התילתן 7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8149" y="1557953"/>
            <a:ext cx="2448272" cy="2339076"/>
          </a:xfrm>
          <a:prstGeom prst="rect">
            <a:avLst/>
          </a:prstGeom>
        </p:spPr>
      </p:pic>
      <p:pic>
        <p:nvPicPr>
          <p:cNvPr id="4" name="תמונה 3" descr="ילדות שיתופית בקיבוץ גת - על עגלת התילתן 7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284" y="1624759"/>
            <a:ext cx="2448272" cy="2388833"/>
          </a:xfrm>
          <a:prstGeom prst="rect">
            <a:avLst/>
          </a:prstGeom>
        </p:spPr>
      </p:pic>
      <p:pic>
        <p:nvPicPr>
          <p:cNvPr id="13" name="תמונה 12" descr="על הסוסות-דרוזית ולילית 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876530"/>
            <a:ext cx="3762917" cy="2778288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0" y="11663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b="1" dirty="0" smtClean="0">
                <a:solidFill>
                  <a:srgbClr val="0070C0"/>
                </a:solidFill>
              </a:rPr>
              <a:t>בקיבוץ </a:t>
            </a:r>
            <a:r>
              <a:rPr lang="he-IL" sz="2800" b="1" dirty="0">
                <a:solidFill>
                  <a:srgbClr val="0070C0"/>
                </a:solidFill>
              </a:rPr>
              <a:t>גת אל מול </a:t>
            </a:r>
            <a:r>
              <a:rPr lang="he-IL" sz="2800" b="1" noProof="1">
                <a:solidFill>
                  <a:srgbClr val="0070C0"/>
                </a:solidFill>
              </a:rPr>
              <a:t>פאלוג'ה</a:t>
            </a:r>
            <a:r>
              <a:rPr lang="he-IL" sz="2800" b="1" dirty="0">
                <a:solidFill>
                  <a:srgbClr val="0070C0"/>
                </a:solidFill>
              </a:rPr>
              <a:t> ומוקף בכפרים ערביים </a:t>
            </a:r>
            <a:r>
              <a:rPr lang="he-IL" sz="2800" b="1" dirty="0" smtClean="0">
                <a:solidFill>
                  <a:srgbClr val="FF0000"/>
                </a:solidFill>
              </a:rPr>
              <a:t>כאן </a:t>
            </a:r>
            <a:r>
              <a:rPr lang="he-IL" sz="2800" b="1" dirty="0">
                <a:solidFill>
                  <a:srgbClr val="FF0000"/>
                </a:solidFill>
              </a:rPr>
              <a:t>סבתא עפרה גדלה</a:t>
            </a:r>
            <a:r>
              <a:rPr lang="he-IL" sz="2800" b="1" dirty="0" smtClean="0">
                <a:solidFill>
                  <a:srgbClr val="FF0000"/>
                </a:solidFill>
              </a:rPr>
              <a:t>.</a:t>
            </a:r>
            <a:endParaRPr lang="he-IL" sz="2800" dirty="0"/>
          </a:p>
          <a:p>
            <a:r>
              <a:rPr lang="he-IL" sz="2400" b="1" dirty="0" smtClean="0">
                <a:solidFill>
                  <a:srgbClr val="EE0000"/>
                </a:solidFill>
              </a:rPr>
              <a:t>בת לשנקה ומאיר ארזי - </a:t>
            </a:r>
            <a:r>
              <a:rPr lang="he-IL" b="1" dirty="0" smtClean="0">
                <a:solidFill>
                  <a:srgbClr val="EE0000"/>
                </a:solidFill>
              </a:rPr>
              <a:t>סבתא וסבא רבא של ירדן, ליאור, ניר, בר ודין</a:t>
            </a:r>
            <a:endParaRPr lang="en-US" b="1" dirty="0">
              <a:solidFill>
                <a:srgbClr val="EE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4005064"/>
            <a:ext cx="37444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 smtClean="0">
                <a:solidFill>
                  <a:srgbClr val="EE0000"/>
                </a:solidFill>
              </a:rPr>
              <a:t>1987</a:t>
            </a:r>
            <a:r>
              <a:rPr lang="he-IL" sz="1600" b="1" dirty="0" smtClean="0">
                <a:solidFill>
                  <a:srgbClr val="EE0000"/>
                </a:solidFill>
              </a:rPr>
              <a:t> על הסוסות לילית ודרוזית – בקיבוץ גת, יום הולדת 8 של עפרה</a:t>
            </a:r>
            <a:endParaRPr lang="he-IL" sz="1600" b="1" dirty="0">
              <a:solidFill>
                <a:srgbClr val="EE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540" y="5511292"/>
            <a:ext cx="2232248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/>
              <a:t>על הסוסה לילית – סבא רבא מאיר עם </a:t>
            </a:r>
            <a:r>
              <a:rPr lang="he-IL" sz="1400" b="1" dirty="0" smtClean="0">
                <a:solidFill>
                  <a:schemeClr val="bg1"/>
                </a:solidFill>
              </a:rPr>
              <a:t>מי</a:t>
            </a:r>
            <a:r>
              <a:rPr lang="he-IL" sz="1400" b="1" dirty="0" smtClean="0"/>
              <a:t>כה אח של עפרה</a:t>
            </a:r>
            <a:endParaRPr lang="he-IL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90177" y="4869160"/>
            <a:ext cx="25202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/>
              <a:t>על הסוסה דרוזית - סבתא רבא שנקה עם עפרה</a:t>
            </a:r>
            <a:endParaRPr lang="he-IL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14213" y="1557953"/>
            <a:ext cx="18722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מאיר</a:t>
            </a:r>
            <a:r>
              <a:rPr lang="he-IL" b="1" dirty="0" smtClean="0">
                <a:solidFill>
                  <a:schemeClr val="bg1"/>
                </a:solidFill>
              </a:rPr>
              <a:t> ארזי</a:t>
            </a:r>
            <a:endParaRPr lang="he-IL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150" y="1683677"/>
            <a:ext cx="1512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שנקה ארזי</a:t>
            </a:r>
            <a:endParaRPr lang="he-I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 descr="שמיים 2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59432"/>
            <a:ext cx="9144000" cy="7317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0072" y="-261610"/>
            <a:ext cx="32403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endParaRPr lang="he-IL" sz="2800" b="1" dirty="0">
              <a:solidFill>
                <a:srgbClr val="F5801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תמונה 27" descr="ביקור בגת במלחמת השיחרור 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0"/>
            <a:ext cx="2169602" cy="283608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252536" y="2564904"/>
            <a:ext cx="2592288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50" b="1" dirty="0" smtClean="0"/>
              <a:t>    </a:t>
            </a:r>
            <a:r>
              <a:rPr lang="he-IL" sz="1050" b="1" dirty="0" smtClean="0">
                <a:solidFill>
                  <a:schemeClr val="bg1"/>
                </a:solidFill>
              </a:rPr>
              <a:t>בגת </a:t>
            </a:r>
            <a:r>
              <a:rPr lang="he-IL" sz="1200" b="1" dirty="0" smtClean="0">
                <a:solidFill>
                  <a:schemeClr val="bg1"/>
                </a:solidFill>
              </a:rPr>
              <a:t>במלחמת העצמאות</a:t>
            </a:r>
            <a:endParaRPr lang="he-IL" sz="1200" b="1" dirty="0">
              <a:solidFill>
                <a:schemeClr val="bg1"/>
              </a:solidFill>
            </a:endParaRPr>
          </a:p>
        </p:txBody>
      </p:sp>
      <p:pic>
        <p:nvPicPr>
          <p:cNvPr id="21" name="תמונה 20" descr="בחולצה כחול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980728"/>
            <a:ext cx="1656184" cy="3122673"/>
          </a:xfrm>
          <a:prstGeom prst="rect">
            <a:avLst/>
          </a:prstGeom>
        </p:spPr>
      </p:pic>
      <p:pic>
        <p:nvPicPr>
          <p:cNvPr id="26" name="תמונה 25" descr="עם מיכה האח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4509120"/>
            <a:ext cx="2873119" cy="2160240"/>
          </a:xfrm>
          <a:prstGeom prst="rect">
            <a:avLst/>
          </a:prstGeom>
        </p:spPr>
      </p:pic>
      <p:pic>
        <p:nvPicPr>
          <p:cNvPr id="33" name="תמונה 32" descr="3בשעת הארוחה 19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612090"/>
            <a:ext cx="2843808" cy="2033323"/>
          </a:xfrm>
          <a:prstGeom prst="rect">
            <a:avLst/>
          </a:prstGeom>
        </p:spPr>
      </p:pic>
      <p:pic>
        <p:nvPicPr>
          <p:cNvPr id="35" name="תמונה 34" descr="S בררח אלנבי בתל-אביב של פעם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278766"/>
            <a:ext cx="2123728" cy="346260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847856" y="6309320"/>
            <a:ext cx="1296144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>
                <a:solidFill>
                  <a:schemeClr val="bg1"/>
                </a:solidFill>
              </a:rPr>
              <a:t>ארוחה משותפת</a:t>
            </a:r>
            <a:endParaRPr lang="he-IL" sz="11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68344" y="1700808"/>
            <a:ext cx="1368152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1000" b="1" dirty="0" smtClean="0">
              <a:solidFill>
                <a:schemeClr val="bg1"/>
              </a:solidFill>
            </a:endParaRPr>
          </a:p>
        </p:txBody>
      </p:sp>
      <p:pic>
        <p:nvPicPr>
          <p:cNvPr id="42" name="תמונה 41" descr="על החמור מטיילים בקיבוץ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2348880"/>
            <a:ext cx="2808312" cy="20547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79712" y="-99392"/>
            <a:ext cx="5040560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he-IL" sz="3800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ילדות  בקיבוץ</a:t>
            </a:r>
            <a:endParaRPr lang="he-IL" sz="3800" dirty="0"/>
          </a:p>
        </p:txBody>
      </p:sp>
      <p:sp>
        <p:nvSpPr>
          <p:cNvPr id="22" name="TextBox 21"/>
          <p:cNvSpPr txBox="1"/>
          <p:nvPr/>
        </p:nvSpPr>
        <p:spPr>
          <a:xfrm>
            <a:off x="3275856" y="6237312"/>
            <a:ext cx="2160240" cy="5386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>
                <a:solidFill>
                  <a:schemeClr val="bg1"/>
                </a:solidFill>
              </a:rPr>
              <a:t>עם </a:t>
            </a:r>
            <a:r>
              <a:rPr lang="he-IL" sz="1100" b="1" dirty="0" err="1" smtClean="0">
                <a:solidFill>
                  <a:schemeClr val="bg1"/>
                </a:solidFill>
              </a:rPr>
              <a:t>אהאח</a:t>
            </a:r>
            <a:r>
              <a:rPr lang="he-IL" sz="1100" b="1" dirty="0" smtClean="0">
                <a:solidFill>
                  <a:schemeClr val="bg1"/>
                </a:solidFill>
              </a:rPr>
              <a:t> מיכה</a:t>
            </a:r>
          </a:p>
          <a:p>
            <a:endParaRPr lang="he-IL" dirty="0"/>
          </a:p>
        </p:txBody>
      </p:sp>
      <p:pic>
        <p:nvPicPr>
          <p:cNvPr id="24" name="תמונה 23" descr="עובדת בכרם 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2573" y="-315416"/>
            <a:ext cx="1901427" cy="24170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08304" y="1700808"/>
            <a:ext cx="14401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עובדת בכרם</a:t>
            </a:r>
            <a:endParaRPr lang="he-IL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7864" y="3717032"/>
            <a:ext cx="1728192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>
                <a:solidFill>
                  <a:schemeClr val="bg1"/>
                </a:solidFill>
              </a:rPr>
              <a:t>חולצה כחולה </a:t>
            </a:r>
            <a:r>
              <a:rPr lang="he-IL" sz="900" b="1" dirty="0" smtClean="0">
                <a:solidFill>
                  <a:schemeClr val="bg1"/>
                </a:solidFill>
              </a:rPr>
              <a:t>ושרוך לבן</a:t>
            </a:r>
            <a:endParaRPr lang="he-IL" sz="9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6136" y="4005064"/>
            <a:ext cx="28083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>
                <a:solidFill>
                  <a:schemeClr val="bg1"/>
                </a:solidFill>
              </a:rPr>
              <a:t>דיוֹ.... </a:t>
            </a:r>
            <a:r>
              <a:rPr lang="he-IL" sz="1000" b="1" dirty="0" smtClean="0">
                <a:solidFill>
                  <a:schemeClr val="bg1"/>
                </a:solidFill>
              </a:rPr>
              <a:t>טיול בשבילי הקיבוץ</a:t>
            </a:r>
            <a:endParaRPr lang="he-IL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6381328"/>
            <a:ext cx="208823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>
                <a:latin typeface="Arial" pitchFamily="34" charset="0"/>
                <a:cs typeface="Arial" pitchFamily="34" charset="0"/>
              </a:rPr>
              <a:t>בתל-אביב של פעם</a:t>
            </a:r>
            <a:endParaRPr lang="he-IL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שמיים 2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תמונה 4" descr="אשדוד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3620" y="1"/>
            <a:ext cx="1260379" cy="764704"/>
          </a:xfrm>
          <a:prstGeom prst="rect">
            <a:avLst/>
          </a:prstGeom>
        </p:spPr>
      </p:pic>
      <p:pic>
        <p:nvPicPr>
          <p:cNvPr id="8" name="תמונה 7" descr="שם בן הזוג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6032" y="1628800"/>
            <a:ext cx="1387968" cy="364342"/>
          </a:xfrm>
          <a:prstGeom prst="rect">
            <a:avLst/>
          </a:prstGeom>
        </p:spPr>
      </p:pic>
      <p:pic>
        <p:nvPicPr>
          <p:cNvPr id="9" name="תמונה 8" descr="הילדים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63880" y="2132856"/>
            <a:ext cx="1080120" cy="334697"/>
          </a:xfrm>
          <a:prstGeom prst="rect">
            <a:avLst/>
          </a:prstGeom>
        </p:spPr>
      </p:pic>
      <p:pic>
        <p:nvPicPr>
          <p:cNvPr id="19" name="תמונה 18" descr="S יש לנו תינוק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2617" y="3284984"/>
            <a:ext cx="2791911" cy="1728192"/>
          </a:xfrm>
          <a:prstGeom prst="rect">
            <a:avLst/>
          </a:prstGeom>
        </p:spPr>
      </p:pic>
      <p:pic>
        <p:nvPicPr>
          <p:cNvPr id="21" name="תמונה 20" descr="SS דודי ואבא - רק נולדתי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764704"/>
            <a:ext cx="2880320" cy="1920215"/>
          </a:xfrm>
          <a:prstGeom prst="rect">
            <a:avLst/>
          </a:prstGeom>
        </p:spPr>
      </p:pic>
      <p:pic>
        <p:nvPicPr>
          <p:cNvPr id="28" name="תמונה 27" descr="עם שמוליק S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" y="-1"/>
            <a:ext cx="2051721" cy="2447807"/>
          </a:xfrm>
          <a:prstGeom prst="rect">
            <a:avLst/>
          </a:prstGeom>
        </p:spPr>
      </p:pic>
      <p:pic>
        <p:nvPicPr>
          <p:cNvPr id="31" name="תמונה 30" descr="דודי עם אבא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708919"/>
            <a:ext cx="2818296" cy="1944217"/>
          </a:xfrm>
          <a:prstGeom prst="rect">
            <a:avLst/>
          </a:prstGeom>
        </p:spPr>
      </p:pic>
      <p:pic>
        <p:nvPicPr>
          <p:cNvPr id="34" name="תמונה 33" descr="המשפחה בסטרומה 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28185" y="980727"/>
            <a:ext cx="2915816" cy="2104529"/>
          </a:xfrm>
          <a:prstGeom prst="rect">
            <a:avLst/>
          </a:prstGeom>
        </p:spPr>
      </p:pic>
      <p:pic>
        <p:nvPicPr>
          <p:cNvPr id="32" name="תמונה 31" descr="לעבודה 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725144"/>
            <a:ext cx="2373221" cy="1944216"/>
          </a:xfrm>
          <a:prstGeom prst="rect">
            <a:avLst/>
          </a:prstGeom>
        </p:spPr>
      </p:pic>
      <p:pic>
        <p:nvPicPr>
          <p:cNvPr id="35" name="תמונה 34" descr="לעבודה 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79912" y="4841105"/>
            <a:ext cx="2520280" cy="1751103"/>
          </a:xfrm>
          <a:prstGeom prst="rect">
            <a:avLst/>
          </a:prstGeom>
        </p:spPr>
      </p:pic>
      <p:pic>
        <p:nvPicPr>
          <p:cNvPr id="41" name="תמונה 40" descr="עם אבא S  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1840" y="2852936"/>
            <a:ext cx="2736304" cy="1904468"/>
          </a:xfrm>
          <a:prstGeom prst="rect">
            <a:avLst/>
          </a:prstGeom>
        </p:spPr>
      </p:pic>
      <p:pic>
        <p:nvPicPr>
          <p:cNvPr id="43" name="תמונה 42" descr="עם אבא 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83184" y="5157193"/>
            <a:ext cx="2560816" cy="170080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79512" y="6550223"/>
            <a:ext cx="63722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>
                <a:solidFill>
                  <a:srgbClr val="0070C0"/>
                </a:solidFill>
                <a:latin typeface="Arial Black" pitchFamily="34" charset="0"/>
              </a:rPr>
              <a:t>וימי התום עברו חלפו עברו להם כל כך </a:t>
            </a:r>
            <a:r>
              <a:rPr lang="he-IL" sz="1400" b="1" dirty="0" smtClean="0">
                <a:solidFill>
                  <a:srgbClr val="0070C0"/>
                </a:solidFill>
              </a:rPr>
              <a:t>מהר...</a:t>
            </a:r>
            <a:endParaRPr lang="he-IL" sz="1400" b="1" dirty="0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55776" y="0"/>
            <a:ext cx="46085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600" b="1" dirty="0" smtClean="0">
                <a:solidFill>
                  <a:srgbClr val="EE0000"/>
                </a:solidFill>
              </a:rPr>
              <a:t>   </a:t>
            </a:r>
            <a:r>
              <a:rPr lang="he-IL" sz="3600" b="1" u="sng" dirty="0" smtClean="0">
                <a:solidFill>
                  <a:srgbClr val="F47710"/>
                </a:solidFill>
              </a:rPr>
              <a:t>משפחת ניר</a:t>
            </a:r>
            <a:r>
              <a:rPr lang="he-IL" sz="3600" b="1" dirty="0" smtClean="0">
                <a:solidFill>
                  <a:srgbClr val="F47710"/>
                </a:solidFill>
              </a:rPr>
              <a:t> </a:t>
            </a:r>
            <a:r>
              <a:rPr lang="he-IL" sz="2000" b="1" dirty="0" smtClean="0">
                <a:solidFill>
                  <a:srgbClr val="F47710"/>
                </a:solidFill>
              </a:rPr>
              <a:t>- ימי התום</a:t>
            </a:r>
            <a:endParaRPr lang="he-IL" sz="2000" b="1" dirty="0">
              <a:solidFill>
                <a:srgbClr val="F4771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שמיים 2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63500" cap="rnd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תמונה 4" descr="אשדוד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8888" y="0"/>
            <a:ext cx="1735112" cy="1052736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2771800" y="116632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he-IL" sz="2800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ממשיכים </a:t>
            </a:r>
            <a:r>
              <a:rPr lang="he-IL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מתבגרים ומתגברים</a:t>
            </a:r>
          </a:p>
        </p:txBody>
      </p:sp>
      <p:pic>
        <p:nvPicPr>
          <p:cNvPr id="8" name="תמונה 7" descr="שם בן הזוג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6032" y="1268760"/>
            <a:ext cx="1387968" cy="364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2240" y="1556792"/>
            <a:ext cx="172819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>
                <a:solidFill>
                  <a:srgbClr val="386294"/>
                </a:solidFill>
                <a:latin typeface="Guttman Yad-Brush" pitchFamily="2" charset="-79"/>
                <a:cs typeface="Guttman Yad-Brush" pitchFamily="2" charset="-79"/>
              </a:rPr>
              <a:t>אורי גל</a:t>
            </a:r>
            <a:endParaRPr lang="he-IL" sz="1400" b="1" dirty="0">
              <a:solidFill>
                <a:srgbClr val="386294"/>
              </a:solidFill>
              <a:latin typeface="Guttman Yad-Brush" pitchFamily="2" charset="-79"/>
              <a:cs typeface="Guttman Yad-Brush" pitchFamily="2" charset="-79"/>
            </a:endParaRPr>
          </a:p>
        </p:txBody>
      </p:sp>
      <p:sp>
        <p:nvSpPr>
          <p:cNvPr id="18" name="חץ מעוקל שמאלה 17"/>
          <p:cNvSpPr/>
          <p:nvPr/>
        </p:nvSpPr>
        <p:spPr>
          <a:xfrm rot="2579231">
            <a:off x="812113" y="1478195"/>
            <a:ext cx="1880534" cy="1606350"/>
          </a:xfrm>
          <a:prstGeom prst="curvedLeftArrow">
            <a:avLst>
              <a:gd name="adj1" fmla="val 25000"/>
              <a:gd name="adj2" fmla="val 50000"/>
              <a:gd name="adj3" fmla="val 24607"/>
            </a:avLst>
          </a:prstGeom>
          <a:solidFill>
            <a:srgbClr val="F5801F"/>
          </a:solidFill>
          <a:ln w="12700">
            <a:solidFill>
              <a:srgbClr val="F58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5801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52536" y="1124744"/>
            <a:ext cx="108012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1600" dirty="0">
              <a:solidFill>
                <a:srgbClr val="0070C0"/>
              </a:solidFill>
              <a:latin typeface="Guttman Haim" pitchFamily="2" charset="-79"/>
              <a:cs typeface="Guttman Haim" pitchFamily="2" charset="-79"/>
            </a:endParaRPr>
          </a:p>
        </p:txBody>
      </p:sp>
      <p:sp>
        <p:nvSpPr>
          <p:cNvPr id="21" name="מלבן 20"/>
          <p:cNvSpPr/>
          <p:nvPr/>
        </p:nvSpPr>
        <p:spPr>
          <a:xfrm>
            <a:off x="-180528" y="1844824"/>
            <a:ext cx="1043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600" b="1" dirty="0" smtClean="0">
                <a:solidFill>
                  <a:srgbClr val="0070C0"/>
                </a:solidFill>
                <a:latin typeface="Guttman Haim" pitchFamily="2" charset="-79"/>
                <a:cs typeface="Guttman Haim" pitchFamily="2" charset="-79"/>
              </a:rPr>
              <a:t>לימודים</a:t>
            </a:r>
            <a:r>
              <a:rPr lang="he-IL" sz="1600" dirty="0" smtClean="0">
                <a:solidFill>
                  <a:srgbClr val="0070C0"/>
                </a:solidFill>
                <a:latin typeface="Guttman Haim" pitchFamily="2" charset="-79"/>
                <a:cs typeface="Guttman Haim" pitchFamily="2" charset="-79"/>
              </a:rPr>
              <a:t> אקדמיים</a:t>
            </a:r>
            <a:endParaRPr lang="he-IL" sz="1600" dirty="0">
              <a:solidFill>
                <a:srgbClr val="0070C0"/>
              </a:solidFill>
              <a:latin typeface="Guttman Haim" pitchFamily="2" charset="-79"/>
              <a:cs typeface="Guttman Haim" pitchFamily="2" charset="-79"/>
            </a:endParaRPr>
          </a:p>
        </p:txBody>
      </p:sp>
      <p:pic>
        <p:nvPicPr>
          <p:cNvPr id="15" name="תמונה 14" descr="בגראנד קניון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64950" y="1268760"/>
            <a:ext cx="3014216" cy="1944216"/>
          </a:xfrm>
          <a:prstGeom prst="rect">
            <a:avLst/>
          </a:prstGeom>
        </p:spPr>
      </p:pic>
      <p:pic>
        <p:nvPicPr>
          <p:cNvPr id="27" name="תמונה 26" descr="טיול דרומה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4005064"/>
            <a:ext cx="2376264" cy="1812747"/>
          </a:xfrm>
          <a:prstGeom prst="rect">
            <a:avLst/>
          </a:prstGeom>
        </p:spPr>
      </p:pic>
      <p:pic>
        <p:nvPicPr>
          <p:cNvPr id="28" name="תמונה 27" descr="רינת - קורס קצינים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4659511"/>
            <a:ext cx="1512168" cy="219849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0" name="תמונה 29" descr="רינת בילדות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895508"/>
            <a:ext cx="2267744" cy="163235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1" name="תמונה 30" descr="רינת בין הפרחים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8" y="2564904"/>
            <a:ext cx="2520280" cy="1722680"/>
          </a:xfrm>
          <a:prstGeom prst="rect">
            <a:avLst/>
          </a:prstGeom>
        </p:spPr>
      </p:pic>
      <p:pic>
        <p:nvPicPr>
          <p:cNvPr id="33" name="תמונה 32" descr="רינת ודודי בין פרחי הצהוב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9872" y="620688"/>
            <a:ext cx="2632315" cy="1792682"/>
          </a:xfrm>
          <a:prstGeom prst="rect">
            <a:avLst/>
          </a:prstGeom>
        </p:spPr>
      </p:pic>
      <p:pic>
        <p:nvPicPr>
          <p:cNvPr id="35" name="תמונה 34" descr="דודי בילדות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95736" y="4713172"/>
            <a:ext cx="1512168" cy="2144827"/>
          </a:xfrm>
          <a:prstGeom prst="rect">
            <a:avLst/>
          </a:prstGeom>
        </p:spPr>
      </p:pic>
      <p:pic>
        <p:nvPicPr>
          <p:cNvPr id="1032" name="Picture 8" descr="C:\Users\Ofra\‫‫Private Backup‬‬(nirgalo@bezeqint.net_1)\AA-Ofra site\AA-files-Ofra site\tmunot\ofra-o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828924" cy="836712"/>
          </a:xfrm>
          <a:prstGeom prst="ellipse">
            <a:avLst/>
          </a:prstGeom>
          <a:ln w="6350" cap="rnd">
            <a:solidFill>
              <a:schemeClr val="tx2">
                <a:lumMod val="75000"/>
                <a:alpha val="61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2555776" y="2708920"/>
            <a:ext cx="4007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39" name="חץ מעוקל שמאלה 38"/>
          <p:cNvSpPr/>
          <p:nvPr/>
        </p:nvSpPr>
        <p:spPr>
          <a:xfrm rot="1333861">
            <a:off x="478068" y="462068"/>
            <a:ext cx="2144113" cy="1618843"/>
          </a:xfrm>
          <a:prstGeom prst="curvedLeftArrow">
            <a:avLst>
              <a:gd name="adj1" fmla="val 25000"/>
              <a:gd name="adj2" fmla="val 47763"/>
              <a:gd name="adj3" fmla="val 24607"/>
            </a:avLst>
          </a:prstGeom>
          <a:solidFill>
            <a:srgbClr val="F5801F"/>
          </a:solidFill>
          <a:ln w="12700">
            <a:solidFill>
              <a:srgbClr val="F58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5801F"/>
              </a:solidFill>
            </a:endParaRPr>
          </a:p>
        </p:txBody>
      </p:sp>
      <p:sp>
        <p:nvSpPr>
          <p:cNvPr id="40" name="מלבן 39"/>
          <p:cNvSpPr/>
          <p:nvPr/>
        </p:nvSpPr>
        <p:spPr>
          <a:xfrm>
            <a:off x="0" y="1124744"/>
            <a:ext cx="790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600" dirty="0" smtClean="0">
                <a:solidFill>
                  <a:srgbClr val="0070C0"/>
                </a:solidFill>
                <a:latin typeface="Guttman Haim" pitchFamily="2" charset="-79"/>
                <a:cs typeface="Guttman Haim" pitchFamily="2" charset="-79"/>
              </a:rPr>
              <a:t>קריירה</a:t>
            </a:r>
            <a:endParaRPr lang="he-IL" sz="1600" dirty="0">
              <a:solidFill>
                <a:srgbClr val="0070C0"/>
              </a:solidFill>
              <a:latin typeface="Guttman Haim" pitchFamily="2" charset="-79"/>
              <a:cs typeface="Guttman Haim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864" y="2996952"/>
            <a:ext cx="93610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 smtClean="0">
                <a:solidFill>
                  <a:srgbClr val="FFC000"/>
                </a:solidFill>
              </a:rPr>
              <a:t>רינת</a:t>
            </a:r>
            <a:endParaRPr lang="he-IL" sz="1600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3728" y="6519446"/>
            <a:ext cx="136815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 smtClean="0">
                <a:solidFill>
                  <a:srgbClr val="FFC000"/>
                </a:solidFill>
              </a:rPr>
              <a:t>דודי</a:t>
            </a:r>
            <a:endParaRPr lang="he-IL" sz="1600" b="1" dirty="0">
              <a:solidFill>
                <a:srgbClr val="FFC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52320" y="5301208"/>
            <a:ext cx="151216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1400" b="1" dirty="0">
              <a:solidFill>
                <a:srgbClr val="FFC000"/>
              </a:solidFill>
            </a:endParaRPr>
          </a:p>
        </p:txBody>
      </p:sp>
      <p:pic>
        <p:nvPicPr>
          <p:cNvPr id="37" name="תמונה 36" descr="פספורט דודי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000" y="4553744"/>
            <a:ext cx="1758062" cy="2304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גן יבנה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גן יבנה</a:t>
            </a:r>
          </a:p>
          <a:p>
            <a:r>
              <a:rPr lang="he-IL" dirty="0" smtClean="0"/>
              <a:t>מוזיקה הגוזלים שלי</a:t>
            </a:r>
            <a:endParaRPr lang="he-IL" dirty="0"/>
          </a:p>
        </p:txBody>
      </p:sp>
      <p:pic>
        <p:nvPicPr>
          <p:cNvPr id="4" name="תמונה 3" descr="שמיים 2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תמונה 7" descr="גן יבנ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051720" cy="1241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7744" y="188640"/>
            <a:ext cx="6876256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100" b="1" dirty="0" smtClean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הגשמת חלום – מהעיר אל הכפר </a:t>
            </a:r>
          </a:p>
          <a:p>
            <a:r>
              <a:rPr lang="he-IL" sz="2400" b="1" dirty="0" smtClean="0">
                <a:solidFill>
                  <a:srgbClr val="F580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</a:p>
        </p:txBody>
      </p:sp>
      <p:pic>
        <p:nvPicPr>
          <p:cNvPr id="15" name="תמונה 14" descr="ליאור בגינ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4869160"/>
            <a:ext cx="2209561" cy="1512168"/>
          </a:xfrm>
          <a:prstGeom prst="rect">
            <a:avLst/>
          </a:prstGeom>
        </p:spPr>
      </p:pic>
      <p:pic>
        <p:nvPicPr>
          <p:cNvPr id="19" name="תמונה 18" descr="037 nir 2 ריבוע 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6992"/>
            <a:ext cx="1475656" cy="14248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27584" y="4797152"/>
            <a:ext cx="1547664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בסטודיו של סבתא</a:t>
            </a:r>
            <a:endParaRPr lang="he-IL" sz="1100" b="1" dirty="0"/>
          </a:p>
        </p:txBody>
      </p:sp>
      <p:pic>
        <p:nvPicPr>
          <p:cNvPr id="29" name="תמונה 28" descr="2בר משקה את הגינה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2924944"/>
            <a:ext cx="2657856" cy="1712976"/>
          </a:xfrm>
          <a:prstGeom prst="rect">
            <a:avLst/>
          </a:prstGeom>
        </p:spPr>
      </p:pic>
      <p:pic>
        <p:nvPicPr>
          <p:cNvPr id="34" name="תמונה 33" descr="אסנת בין פרחי הגינה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980728"/>
            <a:ext cx="3182112" cy="1840992"/>
          </a:xfrm>
          <a:prstGeom prst="rect">
            <a:avLst/>
          </a:prstGeom>
        </p:spPr>
      </p:pic>
      <p:pic>
        <p:nvPicPr>
          <p:cNvPr id="37" name="תמונה 36" descr="רינת והכלבים 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4797152"/>
            <a:ext cx="1642087" cy="1916832"/>
          </a:xfrm>
          <a:prstGeom prst="rect">
            <a:avLst/>
          </a:prstGeom>
        </p:spPr>
      </p:pic>
      <p:pic>
        <p:nvPicPr>
          <p:cNvPr id="38" name="תמונה 37" descr="דין ובר משקים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4149080"/>
            <a:ext cx="2088232" cy="1561170"/>
          </a:xfrm>
          <a:prstGeom prst="rect">
            <a:avLst/>
          </a:prstGeom>
        </p:spPr>
      </p:pic>
      <p:pic>
        <p:nvPicPr>
          <p:cNvPr id="39" name="תמונה 38" descr="דודי ואסנת בגינה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484784"/>
            <a:ext cx="2721406" cy="1728192"/>
          </a:xfrm>
          <a:prstGeom prst="rect">
            <a:avLst/>
          </a:prstGeom>
        </p:spPr>
      </p:pic>
      <p:pic>
        <p:nvPicPr>
          <p:cNvPr id="40" name="תמונה 39" descr="ירדן וגדי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60232" y="2852936"/>
            <a:ext cx="1255776" cy="1883664"/>
          </a:xfrm>
          <a:prstGeom prst="rect">
            <a:avLst/>
          </a:prstGeom>
        </p:spPr>
      </p:pic>
      <p:pic>
        <p:nvPicPr>
          <p:cNvPr id="41" name="תמונה 40" descr="אורי ודין בגינה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47903" y="1124744"/>
            <a:ext cx="1496097" cy="2016224"/>
          </a:xfrm>
          <a:prstGeom prst="rect">
            <a:avLst/>
          </a:prstGeom>
        </p:spPr>
      </p:pic>
      <p:pic>
        <p:nvPicPr>
          <p:cNvPr id="24" name="תמונה 23" descr="ליאור וירדן  2015 S)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048024"/>
            <a:ext cx="2513856" cy="18099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91680" y="6488668"/>
            <a:ext cx="730830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 smtClean="0">
                <a:solidFill>
                  <a:srgbClr val="F5801F"/>
                </a:solidFill>
              </a:rPr>
              <a:t>אצל סבתא וסבא בגן יבנה</a:t>
            </a:r>
            <a:endParaRPr lang="he-IL" sz="2000" dirty="0">
              <a:solidFill>
                <a:srgbClr val="F5801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גן יבנה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גן יבנה</a:t>
            </a:r>
          </a:p>
          <a:p>
            <a:r>
              <a:rPr lang="he-IL" dirty="0" smtClean="0"/>
              <a:t>מוזיקה הגוזלים שלי</a:t>
            </a:r>
            <a:endParaRPr lang="he-IL" dirty="0"/>
          </a:p>
        </p:txBody>
      </p:sp>
      <p:pic>
        <p:nvPicPr>
          <p:cNvPr id="4" name="תמונה 3" descr="שמיים 2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תמונה 9" descr="S חתונה של דוד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90192"/>
            <a:ext cx="2376264" cy="3367808"/>
          </a:xfrm>
          <a:prstGeom prst="rect">
            <a:avLst/>
          </a:prstGeom>
        </p:spPr>
      </p:pic>
      <p:pic>
        <p:nvPicPr>
          <p:cNvPr id="12" name="תמונה 11" descr="עם רינת בשימלת הכלה 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420" y="0"/>
            <a:ext cx="2362581" cy="3429000"/>
          </a:xfrm>
          <a:prstGeom prst="rect">
            <a:avLst/>
          </a:prstGeom>
        </p:spPr>
      </p:pic>
      <p:pic>
        <p:nvPicPr>
          <p:cNvPr id="1027" name="Picture 3" descr="C:\Users\Ofra\AppData\Local\Microsoft\Windows\Temporary Internet Files\Content.IE5\JQBTZCJB\MC900441434[1]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96752"/>
            <a:ext cx="388412" cy="388412"/>
          </a:xfrm>
          <a:prstGeom prst="rect">
            <a:avLst/>
          </a:prstGeom>
          <a:noFill/>
        </p:spPr>
      </p:pic>
      <p:pic>
        <p:nvPicPr>
          <p:cNvPr id="22" name="תמונה 21" descr="1  S אסנת ודודי מתחתנים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3789040"/>
            <a:ext cx="2231134" cy="3068960"/>
          </a:xfrm>
          <a:prstGeom prst="rect">
            <a:avLst/>
          </a:prstGeom>
        </p:spPr>
      </p:pic>
      <p:pic>
        <p:nvPicPr>
          <p:cNvPr id="24" name="תמונה 23" descr="5  S אסנת ודודי מתחתנים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36712"/>
            <a:ext cx="3428953" cy="2304256"/>
          </a:xfrm>
          <a:prstGeom prst="rect">
            <a:avLst/>
          </a:prstGeom>
        </p:spPr>
      </p:pic>
      <p:pic>
        <p:nvPicPr>
          <p:cNvPr id="26" name="תמונה 25" descr="4  S אסנת ודודי מתחתנים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8104" y="4365104"/>
            <a:ext cx="3456384" cy="231232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7" name="תמונה 26" descr="S רינת ודודי בחתונה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55976" y="548680"/>
            <a:ext cx="2237215" cy="31554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1520" y="1"/>
            <a:ext cx="6984776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מזל טוב  </a:t>
            </a:r>
            <a:r>
              <a:rPr lang="he-I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מתחתנים ובונים קן חדש</a:t>
            </a:r>
            <a:endParaRPr lang="he-IL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מקור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היבט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8576</TotalTime>
  <Words>453</Words>
  <Application>Microsoft Office PowerPoint</Application>
  <PresentationFormat>‫הצגה על המסך (4:3)</PresentationFormat>
  <Paragraphs>129</Paragraphs>
  <Slides>16</Slides>
  <Notes>9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Guttman Haim</vt:lpstr>
      <vt:lpstr>Guttman Yad</vt:lpstr>
      <vt:lpstr>Guttman Yad-Brush</vt:lpstr>
      <vt:lpstr>Tahoma</vt:lpstr>
      <vt:lpstr>Verdana</vt:lpstr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גן יבנה</vt:lpstr>
      <vt:lpstr>גן יבנה</vt:lpstr>
      <vt:lpstr>גן יבנה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Ofra</dc:creator>
  <cp:lastModifiedBy>Ofra Nir-gal</cp:lastModifiedBy>
  <cp:revision>471</cp:revision>
  <dcterms:created xsi:type="dcterms:W3CDTF">2014-04-17T16:51:15Z</dcterms:created>
  <dcterms:modified xsi:type="dcterms:W3CDTF">2019-05-28T06:52:23Z</dcterms:modified>
</cp:coreProperties>
</file>