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9" r:id="rId3"/>
    <p:sldId id="257" r:id="rId4"/>
    <p:sldId id="260" r:id="rId5"/>
    <p:sldId id="267" r:id="rId6"/>
    <p:sldId id="261" r:id="rId7"/>
    <p:sldId id="258" r:id="rId8"/>
    <p:sldId id="263" r:id="rId9"/>
    <p:sldId id="262" r:id="rId10"/>
    <p:sldId id="269" r:id="rId11"/>
    <p:sldId id="265" r:id="rId12"/>
    <p:sldId id="268" r:id="rId13"/>
    <p:sldId id="270" r:id="rId14"/>
    <p:sldId id="272" r:id="rId15"/>
    <p:sldId id="274" r:id="rId16"/>
    <p:sldId id="271" r:id="rId17"/>
    <p:sldId id="281" r:id="rId18"/>
    <p:sldId id="280" r:id="rId19"/>
    <p:sldId id="277" r:id="rId20"/>
    <p:sldId id="273" r:id="rId21"/>
    <p:sldId id="275" r:id="rId22"/>
    <p:sldId id="276" r:id="rId23"/>
    <p:sldId id="278" r:id="rId24"/>
    <p:sldId id="28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4" autoAdjust="0"/>
    <p:restoredTop sz="94660"/>
  </p:normalViewPr>
  <p:slideViewPr>
    <p:cSldViewPr snapToGrid="0">
      <p:cViewPr varScale="1">
        <p:scale>
          <a:sx n="37" d="100"/>
          <a:sy n="37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B89F41-9C47-4B2E-B4ED-0668157BFB04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BFBF5-3D4E-4C2A-B5D4-66E3A0BF1845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411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BFBF5-3D4E-4C2A-B5D4-66E3A0BF184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153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883B5-736C-4FDB-8914-600A481ABB6F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F15A-CC88-46CD-BC6F-606E0CDCEEB0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308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883B5-736C-4FDB-8914-600A481ABB6F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F15A-CC88-46CD-BC6F-606E0CDCEEB0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941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883B5-736C-4FDB-8914-600A481ABB6F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F15A-CC88-46CD-BC6F-606E0CDCEEB0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421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883B5-736C-4FDB-8914-600A481ABB6F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F15A-CC88-46CD-BC6F-606E0CDCEEB0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188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883B5-736C-4FDB-8914-600A481ABB6F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F15A-CC88-46CD-BC6F-606E0CDCEEB0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003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883B5-736C-4FDB-8914-600A481ABB6F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F15A-CC88-46CD-BC6F-606E0CDCEEB0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759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883B5-736C-4FDB-8914-600A481ABB6F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F15A-CC88-46CD-BC6F-606E0CDCEEB0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659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883B5-736C-4FDB-8914-600A481ABB6F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F15A-CC88-46CD-BC6F-606E0CDCEEB0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252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883B5-736C-4FDB-8914-600A481ABB6F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F15A-CC88-46CD-BC6F-606E0CDCEEB0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7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883B5-736C-4FDB-8914-600A481ABB6F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F15A-CC88-46CD-BC6F-606E0CDCEEB0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404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883B5-736C-4FDB-8914-600A481ABB6F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F15A-CC88-46CD-BC6F-606E0CDCEEB0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295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883B5-736C-4FDB-8914-600A481ABB6F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4F15A-CC88-46CD-BC6F-606E0CDCEEB0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69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7" y="-9538"/>
            <a:ext cx="12192000" cy="685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10150026" y="240663"/>
            <a:ext cx="1447008" cy="140814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311" y="2215658"/>
            <a:ext cx="512108" cy="5017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203" y="2602879"/>
            <a:ext cx="512108" cy="4877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457" y="4380412"/>
            <a:ext cx="512108" cy="4877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183" y="58185"/>
            <a:ext cx="486402" cy="49330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504">
            <a:off x="-62036" y="48742"/>
            <a:ext cx="3770730" cy="2580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8695209" y="4274382"/>
            <a:ext cx="3390137" cy="175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000" i="1" dirty="0" err="1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Тьютор</a:t>
            </a:r>
            <a:r>
              <a:rPr lang="ru-RU" sz="2000" i="1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algn="ctr">
              <a:lnSpc>
                <a:spcPts val="2600"/>
              </a:lnSpc>
            </a:pPr>
            <a:r>
              <a:rPr lang="ru-RU" sz="20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СИРИЦЯ А., </a:t>
            </a:r>
          </a:p>
          <a:p>
            <a:pPr algn="ctr">
              <a:lnSpc>
                <a:spcPts val="2600"/>
              </a:lnSpc>
            </a:pPr>
            <a:r>
              <a:rPr lang="ru-RU" sz="2000" i="1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Учитель І категории, </a:t>
            </a:r>
          </a:p>
          <a:p>
            <a:pPr algn="ctr">
              <a:lnSpc>
                <a:spcPts val="2600"/>
              </a:lnSpc>
            </a:pPr>
            <a:r>
              <a:rPr lang="ru-RU" sz="2000" i="1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учитель</a:t>
            </a:r>
            <a:r>
              <a:rPr lang="uk-UA" sz="2000" i="1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истории</a:t>
            </a:r>
          </a:p>
          <a:p>
            <a:pPr algn="ctr">
              <a:lnSpc>
                <a:spcPts val="2600"/>
              </a:lnSpc>
            </a:pPr>
            <a:r>
              <a:rPr lang="uk-UA" sz="2000" i="1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НВК «Міцва-613»</a:t>
            </a:r>
            <a:endParaRPr lang="ru-RU" sz="2000" i="1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327782" y="4299368"/>
            <a:ext cx="3843348" cy="2426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200" i="1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Работу </a:t>
            </a:r>
          </a:p>
          <a:p>
            <a:pPr algn="ctr">
              <a:lnSpc>
                <a:spcPts val="2600"/>
              </a:lnSpc>
            </a:pPr>
            <a:r>
              <a:rPr lang="ru-RU" sz="2200" i="1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выполнили:</a:t>
            </a:r>
          </a:p>
          <a:p>
            <a:pPr algn="ctr">
              <a:lnSpc>
                <a:spcPts val="2600"/>
              </a:lnSpc>
            </a:pPr>
            <a:r>
              <a:rPr lang="ru-RU" sz="2200" i="1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группа учащихся-членов школьного научно-исследовательского объединения «</a:t>
            </a:r>
            <a:r>
              <a:rPr lang="ru-RU" sz="2200" i="1" dirty="0" err="1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Мицва</a:t>
            </a:r>
            <a:r>
              <a:rPr lang="ru-RU" sz="2200" i="1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-МАН</a:t>
            </a:r>
            <a:r>
              <a:rPr lang="uk-UA" sz="2200" i="1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algn="ctr">
              <a:lnSpc>
                <a:spcPts val="2600"/>
              </a:lnSpc>
            </a:pPr>
            <a:r>
              <a:rPr lang="uk-UA" sz="2200" i="1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УВК «Мицва-613»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183" y="2909648"/>
            <a:ext cx="602163" cy="5624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695" y="49466"/>
            <a:ext cx="602163" cy="56247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804" y="6030089"/>
            <a:ext cx="602163" cy="56247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9" y="195208"/>
            <a:ext cx="512108" cy="4877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199" y="240663"/>
            <a:ext cx="1219306" cy="13195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6" y="4290119"/>
            <a:ext cx="3320375" cy="242712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8" y="3406392"/>
            <a:ext cx="602163" cy="562472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314273" y="639368"/>
            <a:ext cx="6894836" cy="3693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uk-UA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Book Antiqua" panose="02040602050305030304" pitchFamily="18" charset="0"/>
              </a:rPr>
              <a:t>УЧЕБНО-ВОСПИТАТЕЛЬНІЙ КОМПЛЕКС «МИЦВА-613»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354837" y="1006512"/>
            <a:ext cx="6862776" cy="3693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uk-UA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Book Antiqua" panose="02040602050305030304" pitchFamily="18" charset="0"/>
              </a:rPr>
              <a:t>ШКОЛЬНОЕ НАУЧНОЕ ОБ</a:t>
            </a:r>
            <a:r>
              <a:rPr lang="ru-RU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Book Antiqua" panose="02040602050305030304" pitchFamily="18" charset="0"/>
              </a:rPr>
              <a:t>Ъ</a:t>
            </a:r>
            <a:r>
              <a:rPr lang="uk-UA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Book Antiqua" panose="02040602050305030304" pitchFamily="18" charset="0"/>
              </a:rPr>
              <a:t>ЕДИНЕНИЕ «МЦЦВА-МАН»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01" y="1605445"/>
            <a:ext cx="7834501" cy="243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34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00773"/>
            <a:ext cx="12145554" cy="68318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66457" y="1375854"/>
            <a:ext cx="8215993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июле 2015 года, ещё на этапе строительства социального жилья, посёлок </a:t>
            </a:r>
            <a:r>
              <a:rPr lang="ru-RU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Анатевку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посетил Ханина Берман – праправнук Шолом-Алейхема. Он пообещал привезти своего 75-летнего отца, мечтавшего увидеть, как возрождается легенда. </a:t>
            </a:r>
          </a:p>
          <a:p>
            <a:pPr>
              <a:lnSpc>
                <a:spcPts val="2000"/>
              </a:lnSpc>
            </a:pPr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«Это непередаваемое ощущение – находиться в месте, где создаётся что-то подобное. Я обязательно должен приехать сюда со своим отцом» 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поделился 40-летний потомок выдающегося еврейского писателя.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313" y="3520031"/>
            <a:ext cx="4775030" cy="3148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47" y="1721679"/>
            <a:ext cx="3173410" cy="4760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092997" y="200773"/>
            <a:ext cx="9219190" cy="954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300"/>
              </a:lnSpc>
            </a:pPr>
            <a:r>
              <a:rPr lang="ru-RU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АНАТЕВКУ ПОСЕТИЛ </a:t>
            </a:r>
          </a:p>
          <a:p>
            <a:pPr algn="ctr">
              <a:lnSpc>
                <a:spcPts val="3300"/>
              </a:lnSpc>
            </a:pPr>
            <a:r>
              <a:rPr lang="ru-RU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ПРАПРАВНУК ШОЛОМ-АЛЕЙХЕМА</a:t>
            </a:r>
            <a:endParaRPr lang="ru-RU" sz="36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455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2717" y="5877756"/>
            <a:ext cx="755034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Раввин </a:t>
            </a:r>
            <a:r>
              <a:rPr lang="ru-RU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Асман</a:t>
            </a: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видит музей еврейской истории, музыкальную школу… и дома для 500 жителей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05750" y="1605883"/>
            <a:ext cx="418147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Работы по возрождению еврейского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штетла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оказались очень масштабными. </a:t>
            </a:r>
          </a:p>
          <a:p>
            <a:pPr>
              <a:lnSpc>
                <a:spcPts val="2100"/>
              </a:lnSpc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Сначала была построена деревянная «гостиница» для размещения 20 первых семей беженцев, которые трудились вместе с местными предприятиями. </a:t>
            </a:r>
          </a:p>
          <a:p>
            <a:pPr>
              <a:lnSpc>
                <a:spcPts val="2100"/>
              </a:lnSpc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Потом появилась школа, большая синагога (тоже из дерева), первые бетонные здания… </a:t>
            </a:r>
          </a:p>
          <a:p>
            <a:pPr>
              <a:lnSpc>
                <a:spcPts val="2100"/>
              </a:lnSpc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перспективе в поселении будут возведены медицинский центр и более удобное жильё для беженцев и киевских семей, которые решатся на переезд.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7" y="1605883"/>
            <a:ext cx="7431511" cy="4190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101653" y="248386"/>
            <a:ext cx="7818166" cy="8737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ru-RU" sz="32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ВПЕРЕДИ ОЧЕНЬ МАСШТАБНЫЕ</a:t>
            </a:r>
          </a:p>
          <a:p>
            <a:pPr algn="ctr">
              <a:lnSpc>
                <a:spcPts val="3000"/>
              </a:lnSpc>
            </a:pPr>
            <a:r>
              <a:rPr lang="ru-RU" sz="32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РАБОТЫ</a:t>
            </a:r>
            <a:endParaRPr lang="ru-RU" sz="32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592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38" b="15428"/>
          <a:stretch/>
        </p:blipFill>
        <p:spPr>
          <a:xfrm>
            <a:off x="4399397" y="1425915"/>
            <a:ext cx="3531317" cy="5177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650773" y="167494"/>
            <a:ext cx="9898546" cy="1258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32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ПРИГЛАШЕНИЕ НА ОТКРЫТИЕ ЕВРЕЙСКОГО ГОРОДКА «АНАТЕВКА» 01.09.2015 г.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9550" y="1916329"/>
            <a:ext cx="4128533" cy="4670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Проект «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Анатевка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– это не просто одно вводимое в эксплуатацию здание, это город с полной культурной, оздоровительной и учебно- воспитательной инфраструктурой, в котором смогут проживать более 500 человек. </a:t>
            </a:r>
          </a:p>
          <a:p>
            <a:pPr>
              <a:lnSpc>
                <a:spcPts val="2100"/>
              </a:lnSpc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Впервые проект имеет всестороннюю направленность, что означает не только адаптацию, предоставление жилья и помощь в трудоустройстве, но и полную интеграцию в социум на новом месте жительства.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181464" y="1931228"/>
            <a:ext cx="38486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Реализация проекта «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Анатевка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состоит из нескольких этапов. </a:t>
            </a:r>
          </a:p>
          <a:p>
            <a:pPr>
              <a:lnSpc>
                <a:spcPts val="2100"/>
              </a:lnSpc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первой очереди –  строительство жилья  для переселенцев, школы и садика, которые откроют свои двери уже в  сентябре 2015 года.</a:t>
            </a:r>
          </a:p>
          <a:p>
            <a:pPr>
              <a:lnSpc>
                <a:spcPts val="2100"/>
              </a:lnSpc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Проект «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Анатевка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станет символом мира, добра и единения всех народов, как и знаменитый «Тевье-молочник» из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Гнатовки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 (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Анатевки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ставший мировым бестселлером.</a:t>
            </a:r>
          </a:p>
        </p:txBody>
      </p:sp>
    </p:spTree>
    <p:extLst>
      <p:ext uri="{BB962C8B-B14F-4D97-AF65-F5344CB8AC3E}">
        <p14:creationId xmlns:p14="http://schemas.microsoft.com/office/powerpoint/2010/main" val="2046408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2217" y="5037727"/>
            <a:ext cx="1154756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Евреи – очень сплочённый народ. Они всегда трепетно относятся ко всем представителям своей национальности, а особенно к родственникам. Они всегда готовы прийти друг другу на помощь, зная, что если сами будут нуждаться в помощи, то тоже её получат. </a:t>
            </a:r>
          </a:p>
          <a:p>
            <a:pPr>
              <a:lnSpc>
                <a:spcPts val="2100"/>
              </a:lnSpc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Фактически, каждый ощущает поддержку всего своего народа. Доказательство тому – получение нового жилья евреями Востока Украины, оставшимися без крыши над головой из-за военных действий.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78693" y="259099"/>
            <a:ext cx="8329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ЕВРЕИ – СПЛОЧЁННЫЙ НАРОД</a:t>
            </a:r>
            <a:endParaRPr lang="ru-RU" sz="36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1" y="1470111"/>
            <a:ext cx="5102506" cy="3395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455" y="1442590"/>
            <a:ext cx="5173947" cy="3450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05757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99152" y="1329245"/>
            <a:ext cx="525126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Радость торжественного события – открытия еврейского городка </a:t>
            </a:r>
            <a:r>
              <a:rPr lang="ru-RU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Анатевки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разделили с еврейской общиной депутаты Верховного Совета Украины Вадим Зиновьевич Рабинович и Георгий Владимирович </a:t>
            </a:r>
            <a:r>
              <a:rPr lang="ru-RU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Логвинский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министр Кабинета Министров Украины Анна Владимировна Онищенко и глава Киевской областной государственной администрации Владимир Михайлович </a:t>
            </a:r>
            <a:r>
              <a:rPr lang="ru-RU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Шандра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Ггава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Киево-Святошинской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районной государственной администрации Мирослава Михайловна Смирнова, представитель посольства США </a:t>
            </a:r>
            <a:r>
              <a:rPr lang="ru-RU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Брайн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Кембл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меценаты из Великобритании.  </a:t>
            </a:r>
          </a:p>
          <a:p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Памятные знаки в благодарность за вклад в строительство </a:t>
            </a:r>
            <a:r>
              <a:rPr lang="ru-RU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Анатевки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получили спонсоры проекта. В память об этом знаменательном дне, почётные гости посадили деревья в первом сквере городка «</a:t>
            </a:r>
            <a:r>
              <a:rPr lang="ru-RU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Goodman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Square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dirty="0">
              <a:solidFill>
                <a:srgbClr val="0000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69" y="1455067"/>
            <a:ext cx="6057537" cy="4179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480955" y="105962"/>
            <a:ext cx="9898546" cy="1293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100"/>
              </a:lnSpc>
            </a:pPr>
            <a:r>
              <a:rPr lang="ru-RU" sz="32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АНАТЕВКА: ТОРЖЕСТВЕННОЕ </a:t>
            </a:r>
          </a:p>
          <a:p>
            <a:pPr algn="ctr">
              <a:lnSpc>
                <a:spcPts val="3100"/>
              </a:lnSpc>
            </a:pPr>
            <a:r>
              <a:rPr lang="ru-RU" sz="32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ОТКРЫТИЕ ЕВРЕЙСКОГО ГОРОДКА 01.09.2015 г.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617" y="5757647"/>
            <a:ext cx="6583680" cy="82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Выступление Главы Киевской Областной Государственной Администрации В. М. </a:t>
            </a:r>
            <a:r>
              <a:rPr lang="ru-RU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Шандры</a:t>
            </a:r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открытии городка</a:t>
            </a:r>
            <a:endParaRPr lang="ru-RU" b="1" i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387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00252" y="248191"/>
            <a:ext cx="9225245" cy="1187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32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</a:rPr>
              <a:t>ТОРЖЕСТВЕННОЕ ОТКРЫТИЕ ЗДАНИЯ </a:t>
            </a:r>
          </a:p>
          <a:p>
            <a:pPr algn="ctr">
              <a:lnSpc>
                <a:spcPts val="2800"/>
              </a:lnSpc>
            </a:pPr>
            <a:r>
              <a:rPr lang="ru-RU" sz="32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</a:rPr>
              <a:t>СИНАГОГИ В АНАТЕВКЕ </a:t>
            </a:r>
          </a:p>
          <a:p>
            <a:pPr algn="ctr">
              <a:lnSpc>
                <a:spcPts val="2800"/>
              </a:lnSpc>
            </a:pPr>
            <a:r>
              <a:rPr lang="ru-RU" sz="32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</a:rPr>
              <a:t>29 ФЕВРАЛЯ 2016 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0" y="1841028"/>
            <a:ext cx="5815567" cy="3919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590788" y="1841028"/>
            <a:ext cx="53059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февраля 2016 г. в городке Анатевка состоялось торжественное открытие здания синагоги. </a:t>
            </a:r>
            <a:endParaRPr lang="de-DE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Синагога «Тегилат Ашем» была построена Борухом Авраамом в память его матери Тегилы Дубинской.</a:t>
            </a:r>
          </a:p>
          <a:p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Мероприятие посетили посол государства Израиль Элиав Белоцерковски, спонсоры проекта, члены общины и жители Анатевки.</a:t>
            </a:r>
          </a:p>
          <a:p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своём выступлении раввин Моше Реувен Асман поблагодарил каждого, кто вложил частичку своего времени, финансов и сил, в строительство синагоги.</a:t>
            </a:r>
          </a:p>
          <a:p>
            <a:r>
              <a:rPr lang="ru-RU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мнению раввина, это первое заново построенное здание синагоги в Киеве и области за последние 100 лет.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3026" y="5888829"/>
            <a:ext cx="54512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Главный раввин Украины и Киева </a:t>
            </a:r>
          </a:p>
          <a:p>
            <a:pPr algn="ctr"/>
            <a:r>
              <a:rPr lang="ru-RU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Моше</a:t>
            </a:r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Реувен</a:t>
            </a:r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Асман</a:t>
            </a:r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на открытии синагоги 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511850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2688" y="1659736"/>
            <a:ext cx="1091493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Рядом с жилыми зданиями построена школа и детский сад. По замыслу создателей  проекта, учебно-воспитательный центр будет представлять собой отдельный городок для переселенцев со всей необходимой образовательной и хозяйственной инфраструктурой.</a:t>
            </a:r>
            <a:endParaRPr lang="ru-RU" sz="2000" dirty="0">
              <a:solidFill>
                <a:srgbClr val="0000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2853746"/>
            <a:ext cx="5113427" cy="3227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2460715" y="299734"/>
            <a:ext cx="8451669" cy="954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300"/>
              </a:lnSpc>
            </a:pPr>
            <a:r>
              <a:rPr lang="ru-RU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ОТКРЫТИЕ УЧЕБНОГО ЦЕНТРА </a:t>
            </a:r>
          </a:p>
          <a:p>
            <a:pPr algn="ctr">
              <a:lnSpc>
                <a:spcPts val="3300"/>
              </a:lnSpc>
            </a:pPr>
            <a:r>
              <a:rPr lang="ru-RU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 АНАТЕВКЕ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94" y="2994281"/>
            <a:ext cx="5944933" cy="3086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934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68434" y="169818"/>
            <a:ext cx="9117875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32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</a:rPr>
              <a:t>В ЕВРЕЙСКОМ ПОСЕЛКЕ ПОД КИЕВОМ БУДЕТ ПОСТРОЕН ДЕТСКИЙ ДОМ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08" y="1750307"/>
            <a:ext cx="5362847" cy="4083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5893662" y="1997839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27 августа 2018 года Глава организации «Американские друзья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Анатевки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бизнесмен из США Игорь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Фруман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выступая в Киеве на 120-летии центральной синагоги им. Бродского, объявил о сборе пожертвований среди доноров еврейской общины в Украине и за рубежом одного миллиона долларов на строительство детского дома в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Анатевке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60-ти детей-сирот.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893662" y="453564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Также в честь 120-летия синагоги Бродского в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Анатевке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были заложены фундаменты ещё трёх новых домов на 120 квартир для вынужденных переселенцев.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28615" y="5970350"/>
            <a:ext cx="4122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Игорь </a:t>
            </a:r>
            <a:r>
              <a:rPr lang="ru-RU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Фруман</a:t>
            </a:r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Фото Ш. </a:t>
            </a:r>
            <a:r>
              <a:rPr lang="ru-RU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Бримана</a:t>
            </a:r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549118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36492" y="161644"/>
            <a:ext cx="996696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8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</a:rPr>
              <a:t>РАВВИНЫ ИЗ ИЗРАИЛЯ ЗАЛОЖИЛИ КРАЕУГОЛЬНЫЙ КАМЕНЬ НОВОГО ЗДАНИЯ ХЕДЕРА В АНАТЕВКЕ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2" y="1727074"/>
            <a:ext cx="5591771" cy="3145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241" y="1669678"/>
            <a:ext cx="5591771" cy="3145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501110" y="5007607"/>
            <a:ext cx="751026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 события: 24 Января 2017 г. | 26 </a:t>
            </a:r>
            <a:r>
              <a:rPr lang="ru-RU" sz="2200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Тевет</a:t>
            </a:r>
            <a:r>
              <a:rPr lang="ru-RU" sz="22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5777 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8546" y="5522365"/>
            <a:ext cx="1135946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Анатевку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посетила большая группа уважаемых раввинов из Израиля – крупных специалистов по еврейскому закону – Галахе. </a:t>
            </a:r>
          </a:p>
          <a:p>
            <a:pPr>
              <a:lnSpc>
                <a:spcPts val="2100"/>
              </a:lnSpc>
            </a:pP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Во время визита  уважаемым раввинам была предоставлена возможность заложить Краеугольный камень нового здания Хедера – места, где еврейские дети изучают Святую Тору.</a:t>
            </a:r>
            <a:endParaRPr lang="ru-RU" dirty="0">
              <a:solidFill>
                <a:srgbClr val="0000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520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43533" y="261166"/>
            <a:ext cx="8400055" cy="9410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300"/>
              </a:lnSpc>
            </a:pPr>
            <a:r>
              <a:rPr lang="ru-RU" sz="32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</a:rPr>
              <a:t>НАЧАТО ПОЛНОМАСШТАБНОЕ </a:t>
            </a:r>
          </a:p>
          <a:p>
            <a:pPr algn="ctr">
              <a:lnSpc>
                <a:spcPts val="3300"/>
              </a:lnSpc>
            </a:pPr>
            <a:r>
              <a:rPr lang="ru-RU" sz="32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</a:rPr>
              <a:t>СТРОИТЕЛЬСТВО НОВОГО ХЕДЕРА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19" y="1646284"/>
            <a:ext cx="6356832" cy="4767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6927669" y="1868871"/>
            <a:ext cx="526433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Ученики хедера Анатевки участвуют в начале строительства духовного дома – нового здания Хедера – дома для обучения детей Торе, ведь сказано, что наш мир стоит, именно, на изучении Торы маленькими детьми.</a:t>
            </a:r>
          </a:p>
          <a:p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Хедера будет построено в непосредственной близости к Огелю (склепу) Святого рабби Мордехая Тверского – Чернобыльского ребе. Фундамент уже положен. Изучение Торы маленькими детьми в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Анатевке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внесёт весомую лепту в восстановление мира в Украине и принесёт большое благословение.</a:t>
            </a:r>
          </a:p>
        </p:txBody>
      </p:sp>
    </p:spTree>
    <p:extLst>
      <p:ext uri="{BB962C8B-B14F-4D97-AF65-F5344CB8AC3E}">
        <p14:creationId xmlns:p14="http://schemas.microsoft.com/office/powerpoint/2010/main" val="1027352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82580" y="1179906"/>
            <a:ext cx="5457873" cy="4042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Г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ородок (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штетл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«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Анатевка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возводится по инициативе главного раввина еврейской общины Украины и Киева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Моше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Реувена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Асмана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2200"/>
              </a:lnSpc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«Реализация проекта состоит из нескольких этапов. Сейчас состоялась первая очередь, в которой предусмотрен ввод в эксплуатацию жилья для беженцев, открытие школы и садика. Уже первые 26 семей из восточных областей Украины будут иметь крышу над головой», – говорилось в сообщении пресс-службы Киевской городской государственной администрации в 2014 году.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9303" y="5205624"/>
            <a:ext cx="11782697" cy="150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Городок рассчитан на 500 человек. Помимо жилых объектов, предусмотрено создание образовательной инфраструктуры.</a:t>
            </a:r>
          </a:p>
          <a:p>
            <a:pPr>
              <a:lnSpc>
                <a:spcPts val="2200"/>
              </a:lnSpc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Идея строительства этого еврейского поселения возникла у раввина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Моше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Реувена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Асмана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связи с необходимостью оказания помощи евреям, которые потеряли свои дома в результате конфликта в Донбассе.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44" y="909046"/>
            <a:ext cx="6216189" cy="424415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31005" y="196879"/>
            <a:ext cx="8553945" cy="990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</a:rPr>
              <a:t>ИЗ ИСТОРИИ ВОДРОЖДЕНИЯ</a:t>
            </a:r>
          </a:p>
          <a:p>
            <a:pPr>
              <a:lnSpc>
                <a:spcPts val="3500"/>
              </a:lnSpc>
            </a:pPr>
            <a:r>
              <a:rPr lang="ru-RU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</a:rPr>
              <a:t>МИНИ-ГОРОДОКА «АНАТЕВКА» </a:t>
            </a:r>
          </a:p>
        </p:txBody>
      </p:sp>
    </p:spTree>
    <p:extLst>
      <p:ext uri="{BB962C8B-B14F-4D97-AF65-F5344CB8AC3E}">
        <p14:creationId xmlns:p14="http://schemas.microsoft.com/office/powerpoint/2010/main" val="3367536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08613" y="244432"/>
            <a:ext cx="9097562" cy="1117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32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</a:rPr>
              <a:t>АНАТЕВКА: ТОРЖЕСТВЕННОЕ ОТКРЫТИЕ НОВОГО ЗДАНИЯ ХЕДЕРА ХАБАД «ОР МЕНАХЕМ»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03" y="1814755"/>
            <a:ext cx="6177328" cy="397114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629895" y="1521548"/>
            <a:ext cx="5400180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6 мая (21 </a:t>
            </a:r>
            <a:r>
              <a:rPr lang="ru-RU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ияра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было особым днём в истории, пожалуй, не только Киева и Киевской области, но и всей Украины. В этот день годовщины ухода из этого мира Святого праведника </a:t>
            </a:r>
            <a:r>
              <a:rPr lang="ru-RU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раби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Мордехая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Чернобыльского Магида, покоящегося в </a:t>
            </a:r>
            <a:r>
              <a:rPr lang="ru-RU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Анатевке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было торжественно открыто новое здание Хедера «Ор </a:t>
            </a:r>
            <a:r>
              <a:rPr lang="ru-RU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Менахем</a:t>
            </a: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629895" y="3825484"/>
            <a:ext cx="532398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Поздравить учеников и учителей с этим радостным событием приехали гости и спонсоры из разных уголков мира. Почётное право перерезать торжественную красную ленту было предоставлено </a:t>
            </a:r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Главе Киевской областной государственной администрации – господину Александру </a:t>
            </a:r>
            <a:r>
              <a:rPr lang="ru-RU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Горгану</a:t>
            </a:r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Главному раввину Украины и Киева </a:t>
            </a:r>
            <a:r>
              <a:rPr lang="ru-RU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Моше</a:t>
            </a:r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Реувену</a:t>
            </a:r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Асману</a:t>
            </a:r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9564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58025" y="243153"/>
            <a:ext cx="9260822" cy="887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</a:rPr>
              <a:t>В АНАТЕВКЕ ОТКРЫЛАСЬ </a:t>
            </a:r>
          </a:p>
          <a:p>
            <a:pPr algn="ctr">
              <a:lnSpc>
                <a:spcPts val="3000"/>
              </a:lnSpc>
            </a:pPr>
            <a:r>
              <a:rPr lang="ru-RU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</a:rPr>
              <a:t>МУЗЫКАЛЬНАЯ ШКОЛА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8720" y="1404341"/>
            <a:ext cx="11227669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Под патронатом всемирно известного музыканта </a:t>
            </a:r>
            <a:r>
              <a:rPr lang="ru-RU" sz="20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Майкла </a:t>
            </a:r>
            <a:r>
              <a:rPr lang="ru-RU" sz="2000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Бараша</a:t>
            </a:r>
            <a:r>
              <a:rPr lang="ru-RU" sz="20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(Майами, Флорида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начала функционировать детская музыкальная школа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Анатевки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ts val="2100"/>
              </a:lnSpc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Теперь в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Анатевке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можно услышать великолепные мелодии юных «скрипачей на крыше», а также пианистов и гитаристов. Со временем планируется добавить к изучению также и игру на других музыкальных инструментах.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0" y="2872465"/>
            <a:ext cx="5554980" cy="3755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17" y="2839487"/>
            <a:ext cx="3821125" cy="3821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22333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28775" y="272671"/>
            <a:ext cx="10039350" cy="1117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32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</a:rPr>
              <a:t>АНАТЕВКА: ОТКРЫТИЕ МЛАДШЕЙ ГРУППЫ ХЕДЕРА (ДЛЯ ДЕТЕЙ, УГЛУБЛЕННО ИЗУЧАЮЩИХ ТОРУ)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85" y="1485548"/>
            <a:ext cx="8939349" cy="5028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6988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48448" y="291337"/>
            <a:ext cx="835356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300"/>
              </a:lnSpc>
            </a:pPr>
            <a:r>
              <a:rPr lang="ru-RU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</a:rPr>
              <a:t>РАСТЁТ И РАСЦВЕТАЕТ НАША </a:t>
            </a:r>
          </a:p>
          <a:p>
            <a:pPr algn="ctr">
              <a:lnSpc>
                <a:spcPts val="3300"/>
              </a:lnSpc>
            </a:pPr>
            <a:r>
              <a:rPr lang="ru-RU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</a:rPr>
              <a:t>АНАТЕВКА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3829" y="1443855"/>
            <a:ext cx="11639095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Каждый день появляются новые окошки в будущих квартирах переселенцев.</a:t>
            </a:r>
          </a:p>
          <a:p>
            <a:pPr>
              <a:lnSpc>
                <a:spcPts val="2100"/>
              </a:lnSpc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Каждое утро городок наполняется счастливым смехом детей. Серьёзные мальчишки спешат на учебу в Хедер, а в синагоге идёт молитва. Малышня бежит в любимый садик «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Ган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Зельда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где их уже ждут  воспитатели и вкусно пахнет свежим завтраком. Учащиеся школы «Мицва-613» гордо вышагивают к новой светлой школе, спешат по её коридорам на уроки, точно зная, что сегодня, впрочем, как и каждый день, их ожидает увлекательная экскурсия в мир знаний.</a:t>
            </a:r>
            <a:r>
              <a:rPr lang="ru-RU" sz="2000" b="1" dirty="0"/>
              <a:t> </a:t>
            </a:r>
          </a:p>
          <a:p>
            <a:pPr algn="ctr">
              <a:lnSpc>
                <a:spcPts val="2100"/>
              </a:lnSpc>
            </a:pPr>
            <a:r>
              <a:rPr lang="ru-RU" sz="2000" b="1" dirty="0"/>
              <a:t>«</a:t>
            </a:r>
            <a:r>
              <a:rPr lang="ru-RU" sz="20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Всевышний с нами!»</a:t>
            </a:r>
            <a:endParaRPr lang="ru-RU" sz="2000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182" y="3421319"/>
            <a:ext cx="5587194" cy="3273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53" y="3463917"/>
            <a:ext cx="4579276" cy="3188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29933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7a1fc39-38b5-4a38-aa17-65a0fa49d6ee_h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2858" y="1168444"/>
            <a:ext cx="8098971" cy="452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50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7594" y="1366665"/>
            <a:ext cx="11515739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300"/>
              </a:lnSpc>
            </a:pP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ЕВРЕИ СОЗДАЛИ НА ПУСТЫРЕ ПОД КИЕВОМ МАЛЕНЬКИЙ ИЗРАИЛЬ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7594" y="1882191"/>
            <a:ext cx="525780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Анатевка</a:t>
            </a:r>
            <a:r>
              <a:rPr lang="ru-RU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(или </a:t>
            </a:r>
            <a:r>
              <a:rPr lang="ru-RU" sz="2200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Анатовка</a:t>
            </a:r>
            <a:r>
              <a:rPr lang="ru-RU" sz="2200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ru-RU" sz="2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построенный на средства еврейской общины населённый пункт в Киевской области. Поселение является социально-адаптационным проектом.   </a:t>
            </a:r>
          </a:p>
          <a:p>
            <a:pPr>
              <a:lnSpc>
                <a:spcPts val="2400"/>
              </a:lnSpc>
            </a:pPr>
            <a:r>
              <a:rPr lang="ru-RU" sz="2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Фундамент для будущего поселения заложил посол Израиля в Украине </a:t>
            </a:r>
            <a:r>
              <a:rPr lang="ru-RU" sz="22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Элиав Белоцерковский.  </a:t>
            </a:r>
          </a:p>
          <a:p>
            <a:pPr>
              <a:lnSpc>
                <a:spcPts val="2400"/>
              </a:lnSpc>
            </a:pPr>
            <a:r>
              <a:rPr lang="ru-RU" sz="22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Торжественное открытие под председательством курирующего строительство </a:t>
            </a:r>
            <a:r>
              <a:rPr lang="ru-RU" sz="22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Главного раввина Украины </a:t>
            </a:r>
            <a:r>
              <a:rPr lang="ru-RU" sz="2200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Моше</a:t>
            </a:r>
            <a:r>
              <a:rPr lang="ru-RU" sz="22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Реувена</a:t>
            </a:r>
            <a:r>
              <a:rPr lang="ru-RU" sz="22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Асмана</a:t>
            </a:r>
            <a:r>
              <a:rPr lang="ru-RU" sz="22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состоялось </a:t>
            </a: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сентября 2015 года</a:t>
            </a:r>
            <a:r>
              <a:rPr lang="ru-RU" sz="2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621" y="1943071"/>
            <a:ext cx="6196713" cy="4133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5647334" y="607623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Посол Израиля в Украине Элиав Белоцерковский открывает </a:t>
            </a:r>
            <a:r>
              <a:rPr lang="ru-RU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Анатевку</a:t>
            </a:r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Фото Р. </a:t>
            </a:r>
            <a:r>
              <a:rPr lang="ru-RU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Виленского</a:t>
            </a:r>
            <a:endParaRPr lang="ru-RU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31005" y="196879"/>
            <a:ext cx="7890302" cy="990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</a:rPr>
              <a:t>ИЗ ИСТОРИИ ВОЗРОЖДЕНИЯ</a:t>
            </a:r>
          </a:p>
          <a:p>
            <a:pPr algn="ctr">
              <a:lnSpc>
                <a:spcPts val="3500"/>
              </a:lnSpc>
            </a:pPr>
            <a:r>
              <a:rPr lang="ru-RU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</a:rPr>
              <a:t>ГОРОДКА «АНАТЕВКА» </a:t>
            </a:r>
          </a:p>
        </p:txBody>
      </p:sp>
    </p:spTree>
    <p:extLst>
      <p:ext uri="{BB962C8B-B14F-4D97-AF65-F5344CB8AC3E}">
        <p14:creationId xmlns:p14="http://schemas.microsoft.com/office/powerpoint/2010/main" val="14615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08469" y="1447608"/>
            <a:ext cx="634131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   179 лет назад на закате своих дней</a:t>
            </a:r>
            <a:r>
              <a:rPr lang="ru-RU" sz="20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Чернобыльский раввин </a:t>
            </a:r>
            <a:r>
              <a:rPr lang="ru-RU" sz="2000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Мордехай</a:t>
            </a:r>
            <a:r>
              <a:rPr lang="ru-RU" sz="20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Тверской 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принял решение: встретить смерть не в Киеве, где он тогда жил, а в месте по его собственному выбору. Долго искать не пришлось. В 30 километрах к западу от Киева он обнаружил заросший холм у реки Ирпень в достаточном отдалении от обжитых мест, прежде всего, соседней деревни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Гнатовка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чтобы «никакой звук колокола не тревожил мой вечный покой».</a:t>
            </a:r>
          </a:p>
          <a:p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Особый уклад и ремесленное дело, процветающая культура и идиш — всё это сделало практически полностью населённые евреями деревни центром и символом еврейской культуры в Восточной Европе. </a:t>
            </a:r>
          </a:p>
          <a:p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первой половине XIX века 80% евреев региона жили в поселениях – </a:t>
            </a:r>
            <a:r>
              <a:rPr lang="ru-RU" sz="2000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штетлах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Рисунок 8" descr="C:\Users\euroe\OneDrive\Рабочий стол\BVB_3330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07"/>
          <a:stretch/>
        </p:blipFill>
        <p:spPr bwMode="auto">
          <a:xfrm>
            <a:off x="277276" y="1447608"/>
            <a:ext cx="4987055" cy="4415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14684" y="5979491"/>
            <a:ext cx="467910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Мавзолей </a:t>
            </a:r>
            <a:r>
              <a:rPr lang="ru-RU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Мордехая</a:t>
            </a:r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Чернобыльского, </a:t>
            </a:r>
          </a:p>
          <a:p>
            <a:pPr algn="ctr">
              <a:lnSpc>
                <a:spcPts val="1800"/>
              </a:lnSpc>
            </a:pPr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одного из столпов хасидизма, </a:t>
            </a:r>
          </a:p>
          <a:p>
            <a:pPr algn="ctr">
              <a:lnSpc>
                <a:spcPts val="1800"/>
              </a:lnSpc>
            </a:pPr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Анатевке</a:t>
            </a:r>
            <a:endParaRPr lang="ru-RU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64259" y="165134"/>
            <a:ext cx="7890302" cy="99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</a:rPr>
              <a:t>ИЗ ИСТОРИИ ВОЗРОЖДЕНИЯ</a:t>
            </a:r>
          </a:p>
          <a:p>
            <a:pPr algn="ctr">
              <a:lnSpc>
                <a:spcPts val="3500"/>
              </a:lnSpc>
            </a:pPr>
            <a:r>
              <a:rPr lang="ru-RU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</a:rPr>
              <a:t>ГОРОДКА «АНАТЕВКА» </a:t>
            </a:r>
          </a:p>
        </p:txBody>
      </p:sp>
    </p:spTree>
    <p:extLst>
      <p:ext uri="{BB962C8B-B14F-4D97-AF65-F5344CB8AC3E}">
        <p14:creationId xmlns:p14="http://schemas.microsoft.com/office/powerpoint/2010/main" val="2150781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43600" y="1390827"/>
            <a:ext cx="594282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ts val="22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1864 год. </a:t>
            </a:r>
          </a:p>
          <a:p>
            <a:pPr indent="450215">
              <a:lnSpc>
                <a:spcPts val="22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Предместье Белогородки</a:t>
            </a:r>
            <a:r>
              <a:rPr lang="ru-RU" sz="2000" i="1" dirty="0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Игнатовка</a:t>
            </a:r>
            <a:r>
              <a:rPr lang="ru-RU" sz="2000" i="1" dirty="0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отделяемое от Белогородки только рекой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Ирпинём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причисляется к владельческому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Гореничскому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имению. Предместье это стало заселяться после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Андрусовского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мира, когда река Ирпень сделалась пограничной. Оно получило свое название от имени князя </a:t>
            </a:r>
            <a:r>
              <a:rPr lang="ru-RU" sz="2000" i="1" dirty="0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Игнатия Шуйского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коему в половине прошлого века принадлежал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Яшогородский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ключ и земли до реки Ирпеня. </a:t>
            </a:r>
          </a:p>
          <a:p>
            <a:pPr indent="450215">
              <a:lnSpc>
                <a:spcPts val="22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начале 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XIX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столетия в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Игнатовке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Гнатовке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было не более 10 еврейских домов. В настоящее время жителей в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Гнатовке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обоего пола: христиан 80, евреев 400. </a:t>
            </a:r>
          </a:p>
          <a:p>
            <a:pPr indent="450215">
              <a:lnSpc>
                <a:spcPts val="22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Торговля довольно значительна. В местечке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нахоится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резиденция станового пристава и судебного следователя.</a:t>
            </a:r>
            <a:endParaRPr lang="ru-RU" sz="2000" dirty="0">
              <a:solidFill>
                <a:srgbClr val="00006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16437" y="153594"/>
            <a:ext cx="4541628" cy="721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ПРОШЛОГО</a:t>
            </a:r>
            <a:endParaRPr lang="ru-RU" sz="4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36300" y="6206589"/>
            <a:ext cx="3235629" cy="579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Генеральная карта </a:t>
            </a:r>
          </a:p>
          <a:p>
            <a:pPr algn="ctr">
              <a:lnSpc>
                <a:spcPts val="1900"/>
              </a:lnSpc>
            </a:pP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Киевской губернии 1821 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44" y="1499465"/>
            <a:ext cx="4864712" cy="4671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8894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34001" y="1444957"/>
            <a:ext cx="6491922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О жизни в таких городках рассказывали десятки людей. </a:t>
            </a:r>
          </a:p>
          <a:p>
            <a:pPr>
              <a:lnSpc>
                <a:spcPts val="2100"/>
              </a:lnSpc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Один из них – писатель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Шолом-Алейхем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который родился 22 года спустя после смерти Чернобыльского раввина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Мордехая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Тверского. </a:t>
            </a:r>
          </a:p>
          <a:p>
            <a:pPr>
              <a:lnSpc>
                <a:spcPts val="2100"/>
              </a:lnSpc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Штетл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описанный в повести «Тевье-молочник» назывался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Анатевка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является   явной фонетической трансформацией названия села –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Гнатовка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2100"/>
              </a:lnSpc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Произведение «Тевье-молочник» приобрело особую популярность после его превращения в знаменитый американский фильм-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мюзикл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«Скрипач на крыше»</a:t>
            </a:r>
            <a:r>
              <a:rPr lang="ru-RU" sz="20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котором перед зрителем предстала целая череда символических персонажей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штетла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нищие ремесленники и богатые торговцы, молодые девушки и профессиональные свахи, раввины-консерваторы и студенты-революционеры. Всё это на фоне более-менее благодушно настроенных крестьян другой веры.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66113" y="250663"/>
            <a:ext cx="5259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</a:rPr>
              <a:t>ОСОБАЯ КУЛЬТУРА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49" y="1215095"/>
            <a:ext cx="3675279" cy="4900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807253" y="6162485"/>
            <a:ext cx="36081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Шолом-Алейхему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Киеве</a:t>
            </a:r>
          </a:p>
        </p:txBody>
      </p:sp>
    </p:spTree>
    <p:extLst>
      <p:ext uri="{BB962C8B-B14F-4D97-AF65-F5344CB8AC3E}">
        <p14:creationId xmlns:p14="http://schemas.microsoft.com/office/powerpoint/2010/main" val="984467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327" y="1645921"/>
            <a:ext cx="6992862" cy="4356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857899" y="185542"/>
            <a:ext cx="8230138" cy="88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ru-RU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ТОПОГРАФИЯ СОВРЕМЕННОЙ </a:t>
            </a:r>
          </a:p>
          <a:p>
            <a:pPr algn="ctr">
              <a:lnSpc>
                <a:spcPts val="3000"/>
              </a:lnSpc>
            </a:pPr>
            <a:r>
              <a:rPr lang="ru-RU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АНАТЕВКИ </a:t>
            </a:r>
            <a:endParaRPr lang="ru-RU" sz="36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8870" y="1732467"/>
            <a:ext cx="4528457" cy="4965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Aft>
                <a:spcPts val="0"/>
              </a:spcAft>
              <a:tabLst>
                <a:tab pos="647065" algn="l"/>
              </a:tabLst>
            </a:pPr>
            <a:r>
              <a:rPr lang="ru-RU" sz="2000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 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XIX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века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Гнатовку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постепенно заселяли евреи, и в 1861 году из 500 человек – жителей села 400 человек были евреями. </a:t>
            </a:r>
          </a:p>
          <a:p>
            <a:pPr>
              <a:lnSpc>
                <a:spcPts val="2000"/>
              </a:lnSpc>
              <a:spcAft>
                <a:spcPts val="0"/>
              </a:spcAft>
              <a:tabLst>
                <a:tab pos="647065" algn="l"/>
              </a:tabLst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Через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Гнатовку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проходила дорога, которую в древние времена называли Житомирской, или Шёлковым путём. </a:t>
            </a:r>
          </a:p>
          <a:p>
            <a:pPr>
              <a:lnSpc>
                <a:spcPts val="2000"/>
              </a:lnSpc>
              <a:spcAft>
                <a:spcPts val="0"/>
              </a:spcAft>
              <a:tabLst>
                <a:tab pos="647065" algn="l"/>
              </a:tabLst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В начале 30-х годов ХХ века еврейские семьи массово уезжали из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Гнатовки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что и описано в повести «Тевье-молочник». </a:t>
            </a:r>
          </a:p>
          <a:p>
            <a:pPr>
              <a:lnSpc>
                <a:spcPts val="2000"/>
              </a:lnSpc>
              <a:spcAft>
                <a:spcPts val="0"/>
              </a:spcAft>
              <a:tabLst>
                <a:tab pos="647065" algn="l"/>
              </a:tabLst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Возрождение еврейского населения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Гнатовки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началось в ХХ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веке. По  переписи 2001 года население села составляло 354 человека. </a:t>
            </a:r>
          </a:p>
          <a:p>
            <a:pPr>
              <a:lnSpc>
                <a:spcPts val="2000"/>
              </a:lnSpc>
              <a:spcAft>
                <a:spcPts val="0"/>
              </a:spcAft>
              <a:tabLst>
                <a:tab pos="647065" algn="l"/>
              </a:tabLst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На территории современной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Анатевки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проживает 150 евреев.</a:t>
            </a:r>
            <a:endParaRPr lang="ru-RU" sz="2000" dirty="0">
              <a:solidFill>
                <a:srgbClr val="00006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20979" y="6051598"/>
            <a:ext cx="39673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Еврейское поселение </a:t>
            </a:r>
            <a:r>
              <a:rPr lang="ru-RU" b="1" i="1" dirty="0" err="1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Анатевка</a:t>
            </a:r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карте 2019 года 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15194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16761" y="4557171"/>
            <a:ext cx="55203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«У меня было стремление объединить прошлое и настоящее»… «В некотором смысле эта трагическая война действительно ускорила процесс». </a:t>
            </a:r>
          </a:p>
          <a:p>
            <a:pPr algn="r"/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Моше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Реувен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Асман</a:t>
            </a:r>
            <a:endParaRPr lang="ru-RU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7" y="1724265"/>
            <a:ext cx="5909196" cy="4140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16714" y="5865222"/>
            <a:ext cx="53535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</a:t>
            </a:r>
            <a:r>
              <a:rPr lang="ru-RU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Анатевки</a:t>
            </a: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высоты птичьего полёта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начале строительства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52903" y="1724265"/>
            <a:ext cx="5484227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С началом агрессии России в Донбассе в 2014 году у главного раввина Украины и Киева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Моше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Реувена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Асмана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одного из лидеров иудейского сообщества Киева, возникла идея приобрести несколько гектаров земли в окрестностях Киева для осуществления заветной мечты: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построить новый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штетл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он вдохновил верующих евреев на помощь беженцам-иудеям.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57899" y="185542"/>
            <a:ext cx="8230138" cy="88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ru-RU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ТОПОГРАФИЯ СОВРЕМЕННОЙ </a:t>
            </a:r>
          </a:p>
          <a:p>
            <a:pPr algn="ctr">
              <a:lnSpc>
                <a:spcPts val="3000"/>
              </a:lnSpc>
            </a:pPr>
            <a:r>
              <a:rPr lang="ru-RU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АНАТЕВКИ </a:t>
            </a:r>
            <a:endParaRPr lang="ru-RU" sz="36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38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02268" y="1732907"/>
            <a:ext cx="5636927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Именно тут, на земле, где покоится прах Чернобыльского рабби Мордехая Тверского и где жил и творил Шолом-Алейхем, строится первый со времён Второй мировой войны штетл на европейской земле.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81328" y="216494"/>
            <a:ext cx="55114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66"/>
                </a:solidFill>
                <a:latin typeface="Arial Black" panose="020B0A04020102020204" pitchFamily="34" charset="0"/>
              </a:rPr>
              <a:t>ПРОШЛО 180 ЛЕТ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32" y="1306267"/>
            <a:ext cx="4189382" cy="5108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5964683" y="3641337"/>
            <a:ext cx="551209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Теперь  это место представляет особый интерес для истории еврейства, сюда приезжают паломники из Израиля, США и Европы, чтобы увидеть возрождение еврейского городка и приобщиться к этому благому делу. </a:t>
            </a:r>
          </a:p>
        </p:txBody>
      </p:sp>
    </p:spTree>
    <p:extLst>
      <p:ext uri="{BB962C8B-B14F-4D97-AF65-F5344CB8AC3E}">
        <p14:creationId xmlns:p14="http://schemas.microsoft.com/office/powerpoint/2010/main" val="1935457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1683</Words>
  <Application>Microsoft Office PowerPoint</Application>
  <PresentationFormat>Breitbild</PresentationFormat>
  <Paragraphs>129</Paragraphs>
  <Slides>24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Book Antiqua</vt:lpstr>
      <vt:lpstr>Calibri</vt:lpstr>
      <vt:lpstr>Calibri Light</vt:lpstr>
      <vt:lpstr>Times New Roman</vt:lpstr>
      <vt:lpstr>Тема 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Инна и Евгений Халабаджах</dc:creator>
  <cp:lastModifiedBy>Anna Kyryan</cp:lastModifiedBy>
  <cp:revision>155</cp:revision>
  <dcterms:created xsi:type="dcterms:W3CDTF">2019-03-11T09:56:06Z</dcterms:created>
  <dcterms:modified xsi:type="dcterms:W3CDTF">2019-05-23T08:02:19Z</dcterms:modified>
</cp:coreProperties>
</file>