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936" r:id="rId1"/>
  </p:sldMasterIdLst>
  <p:notesMasterIdLst>
    <p:notesMasterId r:id="rId39"/>
  </p:notesMasterIdLst>
  <p:sldIdLst>
    <p:sldId id="347" r:id="rId2"/>
    <p:sldId id="259" r:id="rId3"/>
    <p:sldId id="288" r:id="rId4"/>
    <p:sldId id="322" r:id="rId5"/>
    <p:sldId id="306" r:id="rId6"/>
    <p:sldId id="299" r:id="rId7"/>
    <p:sldId id="298" r:id="rId8"/>
    <p:sldId id="278" r:id="rId9"/>
    <p:sldId id="263" r:id="rId10"/>
    <p:sldId id="264" r:id="rId11"/>
    <p:sldId id="265" r:id="rId12"/>
    <p:sldId id="304" r:id="rId13"/>
    <p:sldId id="310" r:id="rId14"/>
    <p:sldId id="266" r:id="rId15"/>
    <p:sldId id="269" r:id="rId16"/>
    <p:sldId id="279" r:id="rId17"/>
    <p:sldId id="350" r:id="rId18"/>
    <p:sldId id="329" r:id="rId19"/>
    <p:sldId id="344" r:id="rId20"/>
    <p:sldId id="345" r:id="rId21"/>
    <p:sldId id="271" r:id="rId22"/>
    <p:sldId id="293" r:id="rId23"/>
    <p:sldId id="332" r:id="rId24"/>
    <p:sldId id="273" r:id="rId25"/>
    <p:sldId id="326" r:id="rId26"/>
    <p:sldId id="353" r:id="rId27"/>
    <p:sldId id="316" r:id="rId28"/>
    <p:sldId id="313" r:id="rId29"/>
    <p:sldId id="274" r:id="rId30"/>
    <p:sldId id="318" r:id="rId31"/>
    <p:sldId id="275" r:id="rId32"/>
    <p:sldId id="307" r:id="rId33"/>
    <p:sldId id="336" r:id="rId34"/>
    <p:sldId id="337" r:id="rId35"/>
    <p:sldId id="312" r:id="rId36"/>
    <p:sldId id="338" r:id="rId37"/>
    <p:sldId id="342" r:id="rId38"/>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0F2F6"/>
    <a:srgbClr val="FE863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991" autoAdjust="0"/>
    <p:restoredTop sz="94713" autoAdjust="0"/>
  </p:normalViewPr>
  <p:slideViewPr>
    <p:cSldViewPr snapToGrid="0">
      <p:cViewPr varScale="1">
        <p:scale>
          <a:sx n="102" d="100"/>
          <a:sy n="102" d="100"/>
        </p:scale>
        <p:origin x="-672" y="90"/>
      </p:cViewPr>
      <p:guideLst>
        <p:guide orient="horz" pos="2160"/>
        <p:guide pos="3840"/>
      </p:guideLst>
    </p:cSldViewPr>
  </p:slideViewPr>
  <p:outlineViewPr>
    <p:cViewPr>
      <p:scale>
        <a:sx n="33" d="100"/>
        <a:sy n="33" d="100"/>
      </p:scale>
      <p:origin x="0" y="23238"/>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44C6A-BB11-4660-8E81-3590286E4BB5}" type="datetimeFigureOut">
              <a:rPr lang="en-US" smtClean="0"/>
              <a:pPr/>
              <a:t>4/6/2019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C2BDD-3E76-4EEB-B50A-B561F047F19D}" type="slidenum">
              <a:rPr lang="en-US" smtClean="0"/>
              <a:pPr/>
              <a:t>‹#›</a:t>
            </a:fld>
            <a:endParaRPr lang="en-US"/>
          </a:p>
        </p:txBody>
      </p:sp>
    </p:spTree>
    <p:extLst>
      <p:ext uri="{BB962C8B-B14F-4D97-AF65-F5344CB8AC3E}">
        <p14:creationId xmlns:p14="http://schemas.microsoft.com/office/powerpoint/2010/main" xmlns="" val="3713732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994C2BDD-3E76-4EEB-B50A-B561F047F19D}" type="slidenum">
              <a:rPr lang="en-US" smtClean="0"/>
              <a:pPr/>
              <a:t>1</a:t>
            </a:fld>
            <a:endParaRPr lang="en-US"/>
          </a:p>
        </p:txBody>
      </p:sp>
    </p:spTree>
    <p:extLst>
      <p:ext uri="{BB962C8B-B14F-4D97-AF65-F5344CB8AC3E}">
        <p14:creationId xmlns:p14="http://schemas.microsoft.com/office/powerpoint/2010/main" xmlns="" val="352812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en-US" dirty="0"/>
          </a:p>
        </p:txBody>
      </p:sp>
      <p:sp>
        <p:nvSpPr>
          <p:cNvPr id="4" name="מציין מיקום של מספר שקופית 3"/>
          <p:cNvSpPr>
            <a:spLocks noGrp="1"/>
          </p:cNvSpPr>
          <p:nvPr>
            <p:ph type="sldNum" sz="quarter" idx="10"/>
          </p:nvPr>
        </p:nvSpPr>
        <p:spPr/>
        <p:txBody>
          <a:bodyPr/>
          <a:lstStyle/>
          <a:p>
            <a:fld id="{994C2BDD-3E76-4EEB-B50A-B561F047F19D}"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en-US" dirty="0"/>
          </a:p>
        </p:txBody>
      </p:sp>
      <p:sp>
        <p:nvSpPr>
          <p:cNvPr id="4" name="מציין מיקום של מספר שקופית 3"/>
          <p:cNvSpPr>
            <a:spLocks noGrp="1"/>
          </p:cNvSpPr>
          <p:nvPr>
            <p:ph type="sldNum" sz="quarter" idx="10"/>
          </p:nvPr>
        </p:nvSpPr>
        <p:spPr/>
        <p:txBody>
          <a:bodyPr/>
          <a:lstStyle/>
          <a:p>
            <a:fld id="{994C2BDD-3E76-4EEB-B50A-B561F047F19D}"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40"/>
            <a:ext cx="10363200" cy="1470025"/>
          </a:xfrm>
        </p:spPr>
        <p:txBody>
          <a:bodyPr/>
          <a:lstStyle/>
          <a:p>
            <a:r>
              <a:rPr lang="he-IL"/>
              <a:t>לחץ כדי לערוך סגנון כותרת של תבנית בסיס</a:t>
            </a:r>
            <a:endParaRPr lang="en-US"/>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901C69D1-A754-462F-A998-599924A3FDF2}" type="datetime1">
              <a:rPr lang="en-US" smtClean="0"/>
              <a:pPr/>
              <a:t>4/6/2019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8B5C03EA-96CA-4C05-95C8-DBD7A9470FBB}" type="datetime1">
              <a:rPr lang="en-US" smtClean="0"/>
              <a:pPr/>
              <a:t>4/6/2019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11785600" y="274643"/>
            <a:ext cx="3657600" cy="5851525"/>
          </a:xfrm>
        </p:spPr>
        <p:txBody>
          <a:bodyPr vert="eaVert"/>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812800" y="274643"/>
            <a:ext cx="107696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5B478AC7-800B-4CA9-B12A-E2F162DACA5B}" type="datetime1">
              <a:rPr lang="en-US" smtClean="0"/>
              <a:pPr/>
              <a:t>4/6/2019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DF4684CC-DEF8-4187-9A1B-521A845AFFB4}" type="datetime1">
              <a:rPr lang="en-US" smtClean="0"/>
              <a:pPr/>
              <a:t>4/6/2019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15"/>
            <a:ext cx="10363200" cy="1362075"/>
          </a:xfrm>
        </p:spPr>
        <p:txBody>
          <a:bodyPr anchor="t"/>
          <a:lstStyle>
            <a:lvl1pPr algn="l">
              <a:defRPr sz="4000" b="1" cap="all"/>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3F2E2405-CCB7-4A06-AADB-4E0E9DFA628F}" type="datetime1">
              <a:rPr lang="en-US" smtClean="0"/>
              <a:pPr/>
              <a:t>4/6/2019</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p:cNvSpPr>
            <a:spLocks noGrp="1"/>
          </p:cNvSpPr>
          <p:nvPr>
            <p:ph type="dt" sz="half" idx="10"/>
          </p:nvPr>
        </p:nvSpPr>
        <p:spPr/>
        <p:txBody>
          <a:bodyPr/>
          <a:lstStyle/>
          <a:p>
            <a:fld id="{39964396-ABD4-46F5-A121-90F0F51E53AC}" type="datetime1">
              <a:rPr lang="en-US" smtClean="0"/>
              <a:pPr/>
              <a:t>4/6/2019</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274638"/>
            <a:ext cx="10972800" cy="1143000"/>
          </a:xfrm>
        </p:spPr>
        <p:txBody>
          <a:bodyPr/>
          <a:lstStyle>
            <a:lvl1pPr>
              <a:defRPr/>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p:cNvSpPr>
            <a:spLocks noGrp="1"/>
          </p:cNvSpPr>
          <p:nvPr>
            <p:ph type="dt" sz="half" idx="10"/>
          </p:nvPr>
        </p:nvSpPr>
        <p:spPr/>
        <p:txBody>
          <a:bodyPr/>
          <a:lstStyle/>
          <a:p>
            <a:fld id="{58E08B64-1A99-48AC-836A-FBFF9D49303B}" type="datetime1">
              <a:rPr lang="en-US" smtClean="0"/>
              <a:pPr/>
              <a:t>4/6/2019</a:t>
            </a:fld>
            <a:endParaRPr lang="en-US"/>
          </a:p>
        </p:txBody>
      </p:sp>
      <p:sp>
        <p:nvSpPr>
          <p:cNvPr id="8" name="מציין מיקום של כותרת תחתונה 7"/>
          <p:cNvSpPr>
            <a:spLocks noGrp="1"/>
          </p:cNvSpPr>
          <p:nvPr>
            <p:ph type="ftr" sz="quarter" idx="11"/>
          </p:nvPr>
        </p:nvSpPr>
        <p:spPr/>
        <p:txBody>
          <a:bodyPr/>
          <a:lstStyle/>
          <a:p>
            <a:endParaRPr lang="en-US"/>
          </a:p>
        </p:txBody>
      </p:sp>
      <p:sp>
        <p:nvSpPr>
          <p:cNvPr id="9" name="מציין מיקום של מספר שקופית 8"/>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5596BAFE-6797-4B82-BEAB-FCF9BBABB04A}" type="datetime1">
              <a:rPr lang="en-US" smtClean="0"/>
              <a:pPr/>
              <a:t>4/6/2019</a:t>
            </a:fld>
            <a:endParaRPr lang="en-US"/>
          </a:p>
        </p:txBody>
      </p:sp>
      <p:sp>
        <p:nvSpPr>
          <p:cNvPr id="4" name="מציין מיקום של כותרת תחתונה 3"/>
          <p:cNvSpPr>
            <a:spLocks noGrp="1"/>
          </p:cNvSpPr>
          <p:nvPr>
            <p:ph type="ftr" sz="quarter" idx="11"/>
          </p:nvPr>
        </p:nvSpPr>
        <p:spPr/>
        <p:txBody>
          <a:bodyPr/>
          <a:lstStyle/>
          <a:p>
            <a:endParaRPr lang="en-US"/>
          </a:p>
        </p:txBody>
      </p:sp>
      <p:sp>
        <p:nvSpPr>
          <p:cNvPr id="5" name="מציין מיקום של מספר שקופית 4"/>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2A765D7-7E8C-47B8-AFE6-40BBCF9BE26C}" type="datetime1">
              <a:rPr lang="en-US" smtClean="0"/>
              <a:pPr/>
              <a:t>4/6/2019</a:t>
            </a:fld>
            <a:endParaRPr lang="en-US"/>
          </a:p>
        </p:txBody>
      </p:sp>
      <p:sp>
        <p:nvSpPr>
          <p:cNvPr id="3" name="מציין מיקום של כותרת תחתונה 2"/>
          <p:cNvSpPr>
            <a:spLocks noGrp="1"/>
          </p:cNvSpPr>
          <p:nvPr>
            <p:ph type="ftr" sz="quarter" idx="11"/>
          </p:nvPr>
        </p:nvSpPr>
        <p:spPr/>
        <p:txBody>
          <a:bodyPr/>
          <a:lstStyle/>
          <a:p>
            <a:endParaRPr lang="en-US"/>
          </a:p>
        </p:txBody>
      </p:sp>
      <p:sp>
        <p:nvSpPr>
          <p:cNvPr id="4" name="מציין מיקום של מספר שקופית 3"/>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3" y="273050"/>
            <a:ext cx="4011084" cy="1162050"/>
          </a:xfrm>
        </p:spPr>
        <p:txBody>
          <a:bodyPr anchor="b"/>
          <a:lstStyle>
            <a:lvl1pPr algn="l">
              <a:defRPr sz="2000" b="1"/>
            </a:lvl1pPr>
          </a:lstStyle>
          <a:p>
            <a:r>
              <a:rPr lang="he-IL"/>
              <a:t>לחץ כדי לערוך סגנון כותרת של תבנית בסיס</a:t>
            </a:r>
            <a:endParaRPr lang="en-US"/>
          </a:p>
        </p:txBody>
      </p:sp>
      <p:sp>
        <p:nvSpPr>
          <p:cNvPr id="3" name="מציין מיקום תוכן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30E498E9-F939-4552-A618-A6A539802DC2}" type="datetime1">
              <a:rPr lang="en-US" smtClean="0"/>
              <a:pPr/>
              <a:t>4/6/2019</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l">
              <a:defRPr sz="2000" b="1"/>
            </a:lvl1pPr>
          </a:lstStyle>
          <a:p>
            <a:r>
              <a:rPr lang="he-IL"/>
              <a:t>לחץ כדי לערוך סגנון כותרת של תבנית בסיס</a:t>
            </a:r>
            <a:endParaRPr lang="en-US"/>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6466F03-4AFB-4855-85D9-B9E7B082F620}" type="datetime1">
              <a:rPr lang="en-US" smtClean="0"/>
              <a:pPr/>
              <a:t>4/6/2019</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BDAC3614-0372-4F86-A6FE-6415016607A5}"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F2F6">
            <a:alpha val="24000"/>
          </a:srgbClr>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968CA-F8C0-4C97-80B7-02ACB094A0F9}" type="datetime1">
              <a:rPr lang="en-US" smtClean="0"/>
              <a:pPr/>
              <a:t>4/6/2019</a:t>
            </a:fld>
            <a:endParaRPr lang="en-US"/>
          </a:p>
        </p:txBody>
      </p:sp>
      <p:sp>
        <p:nvSpPr>
          <p:cNvPr id="5" name="מציין מיקום של כותרת תחתונה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מציין מיקום של מספר שקופית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C3614-0372-4F86-A6FE-6415016607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he.wikipedia.org/wiki/%D7%90%D7%A7%D7%9C%D7%99%D7%9D_%D7%98%D7%A8%D7%95%D7%A4%D7%99"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ideo" Target="file:///D:\&#1505;&#1512;&#1496;%20&#1504;&#1489;&#1496;&#1497;&#1501;.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hyperlink" Target="http://www.nostal.co.il/Site.asp?table=Terms&amp;option=single&amp;serial=5354&amp;subject=%E4%F9%EB%E5%F0%E4%20%F9%EC%E9&amp;portal=%E4%EE%F7%E5%ED%20%E1%E5%20%E2%F8%F0%E5" TargetMode="External"/><Relationship Id="rId4" Type="http://schemas.openxmlformats.org/officeDocument/2006/relationships/hyperlink" Target="http://www.nostal.co.il/Site.asp?table=Terms&amp;option=single&amp;serial=4672&amp;subject=%E4%F9%EB%E5%F0%E4%20%F9%EC%E9&amp;portal=%E4%EE%F7%E5%ED%20%E1%E5%20%E2%F8%F0%E5"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09600" y="57666"/>
            <a:ext cx="11118980" cy="922638"/>
          </a:xfrm>
        </p:spPr>
        <p:txBody>
          <a:bodyPr>
            <a:normAutofit/>
          </a:bodyPr>
          <a:lstStyle/>
          <a:p>
            <a:r>
              <a:rPr lang="he-IL" sz="4000" b="1" dirty="0" smtClean="0"/>
              <a:t> קשר רב דורי  - לב הפרדס תשע"ט 2019</a:t>
            </a:r>
            <a:endParaRPr lang="en-US" sz="4000" b="1" dirty="0"/>
          </a:p>
        </p:txBody>
      </p:sp>
      <p:pic>
        <p:nvPicPr>
          <p:cNvPr id="6" name="תמונה 5"/>
          <p:cNvPicPr>
            <a:picLocks noChangeAspect="1"/>
          </p:cNvPicPr>
          <p:nvPr/>
        </p:nvPicPr>
        <p:blipFill>
          <a:blip r:embed="rId3" cstate="print"/>
          <a:stretch>
            <a:fillRect/>
          </a:stretch>
        </p:blipFill>
        <p:spPr>
          <a:xfrm>
            <a:off x="112291" y="1062129"/>
            <a:ext cx="3934672" cy="56092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מלבן 9"/>
          <p:cNvSpPr/>
          <p:nvPr/>
        </p:nvSpPr>
        <p:spPr>
          <a:xfrm>
            <a:off x="7544077" y="1248741"/>
            <a:ext cx="4867834" cy="4216539"/>
          </a:xfrm>
          <a:prstGeom prst="rect">
            <a:avLst/>
          </a:prstGeom>
        </p:spPr>
        <p:txBody>
          <a:bodyPr wrap="square">
            <a:spAutoFit/>
          </a:bodyPr>
          <a:lstStyle/>
          <a:p>
            <a:pPr algn="ctr"/>
            <a:r>
              <a:rPr lang="he-IL" sz="2400" dirty="0" smtClean="0"/>
              <a:t>סבתא – מיכל ברנר לבית שלגי (</a:t>
            </a:r>
            <a:r>
              <a:rPr lang="he-IL" sz="2400" dirty="0" err="1" smtClean="0"/>
              <a:t>שנימן</a:t>
            </a:r>
            <a:r>
              <a:rPr lang="he-IL" sz="2400" dirty="0" smtClean="0"/>
              <a:t>)</a:t>
            </a:r>
            <a:br>
              <a:rPr lang="he-IL" sz="2400" dirty="0" smtClean="0"/>
            </a:br>
            <a:r>
              <a:rPr lang="he-IL" sz="2400" dirty="0" smtClean="0"/>
              <a:t/>
            </a:r>
            <a:br>
              <a:rPr lang="he-IL" sz="2400" dirty="0" smtClean="0"/>
            </a:br>
            <a:r>
              <a:rPr lang="he-IL" sz="2400" dirty="0" smtClean="0"/>
              <a:t>נכדה – יהלי מלמד</a:t>
            </a:r>
            <a:br>
              <a:rPr lang="he-IL" sz="2400" dirty="0" smtClean="0"/>
            </a:br>
            <a:r>
              <a:rPr lang="he-IL" sz="2400" dirty="0" smtClean="0"/>
              <a:t/>
            </a:r>
            <a:br>
              <a:rPr lang="he-IL" sz="2400" dirty="0" smtClean="0"/>
            </a:br>
            <a:r>
              <a:rPr lang="he-IL" sz="2800" b="1" dirty="0" smtClean="0">
                <a:solidFill>
                  <a:srgbClr val="FF0000"/>
                </a:solidFill>
              </a:rPr>
              <a:t>מפעל חייו של סבא רבא שלי</a:t>
            </a:r>
            <a:r>
              <a:rPr lang="he-IL" sz="2400" b="1" dirty="0" smtClean="0">
                <a:solidFill>
                  <a:srgbClr val="FF0000"/>
                </a:solidFill>
              </a:rPr>
              <a:t> </a:t>
            </a:r>
            <a:r>
              <a:rPr lang="he-IL" sz="2400" dirty="0" smtClean="0"/>
              <a:t/>
            </a:r>
            <a:br>
              <a:rPr lang="he-IL" sz="2400" dirty="0" smtClean="0"/>
            </a:br>
            <a:r>
              <a:rPr lang="he-IL" sz="2400" dirty="0" smtClean="0"/>
              <a:t/>
            </a:r>
            <a:br>
              <a:rPr lang="he-IL" sz="2400" dirty="0" smtClean="0"/>
            </a:br>
            <a:r>
              <a:rPr lang="he-IL" sz="2400" dirty="0" smtClean="0"/>
              <a:t>הנס אלי ישראל שלגי (</a:t>
            </a:r>
            <a:r>
              <a:rPr lang="he-IL" sz="2400" dirty="0" err="1" smtClean="0"/>
              <a:t>שנימן</a:t>
            </a:r>
            <a:r>
              <a:rPr lang="he-IL" sz="2400" dirty="0" smtClean="0"/>
              <a:t>) </a:t>
            </a:r>
            <a:br>
              <a:rPr lang="he-IL" sz="2400" dirty="0" smtClean="0"/>
            </a:br>
            <a:r>
              <a:rPr lang="he-IL" sz="2400" dirty="0" smtClean="0"/>
              <a:t/>
            </a:r>
            <a:br>
              <a:rPr lang="he-IL" sz="2400" dirty="0" smtClean="0"/>
            </a:br>
            <a:r>
              <a:rPr lang="he-IL" sz="2400" dirty="0" smtClean="0"/>
              <a:t>31.05.2004 – 05.09.1919</a:t>
            </a:r>
            <a:br>
              <a:rPr lang="he-IL" sz="2400" dirty="0" smtClean="0"/>
            </a:br>
            <a:r>
              <a:rPr lang="he-IL" sz="2400" dirty="0" smtClean="0"/>
              <a:t/>
            </a:r>
            <a:br>
              <a:rPr lang="he-IL" sz="2400" dirty="0" smtClean="0"/>
            </a:br>
            <a:r>
              <a:rPr lang="he-IL" sz="2400" dirty="0" smtClean="0"/>
              <a:t>י' באלול בתרע"ט – יא' בסיוון תשס"ד</a:t>
            </a:r>
            <a:endParaRPr lang="en-US" sz="2400" dirty="0"/>
          </a:p>
        </p:txBody>
      </p:sp>
      <p:pic>
        <p:nvPicPr>
          <p:cNvPr id="3" name="תמונה 2"/>
          <p:cNvPicPr>
            <a:picLocks noChangeAspect="1"/>
          </p:cNvPicPr>
          <p:nvPr/>
        </p:nvPicPr>
        <p:blipFill>
          <a:blip r:embed="rId4" cstate="print"/>
          <a:stretch>
            <a:fillRect/>
          </a:stretch>
        </p:blipFill>
        <p:spPr>
          <a:xfrm>
            <a:off x="4002249" y="1042649"/>
            <a:ext cx="3658184" cy="27944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5" descr="C:\Users\user\Downloads\20131122_220342.jpg"/>
          <p:cNvPicPr>
            <a:picLocks noChangeAspect="1" noChangeArrowheads="1"/>
          </p:cNvPicPr>
          <p:nvPr/>
        </p:nvPicPr>
        <p:blipFill>
          <a:blip r:embed="rId5" cstate="print"/>
          <a:srcRect/>
          <a:stretch>
            <a:fillRect/>
          </a:stretch>
        </p:blipFill>
        <p:spPr bwMode="auto">
          <a:xfrm>
            <a:off x="3998120" y="3843743"/>
            <a:ext cx="2262721" cy="2818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42009945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360485" y="1090196"/>
            <a:ext cx="6177503" cy="5372150"/>
          </a:xfrm>
        </p:spPr>
        <p:txBody>
          <a:bodyPr>
            <a:noAutofit/>
          </a:bodyPr>
          <a:lstStyle/>
          <a:p>
            <a:pPr marL="0" lvl="8" indent="0" algn="r">
              <a:spcBef>
                <a:spcPts val="1000"/>
              </a:spcBef>
              <a:buNone/>
            </a:pPr>
            <a:r>
              <a:rPr lang="he-IL" sz="2100" dirty="0"/>
              <a:t>כחודשיים לאחר מכן עם קבלת הסרטיפיקט הצטרף לקבוצת הנוער הדתית ויצא לדרך לכיוון טרייסט איטליה.</a:t>
            </a:r>
          </a:p>
          <a:p>
            <a:pPr marL="0" lvl="8" indent="0" algn="r">
              <a:spcBef>
                <a:spcPts val="1000"/>
              </a:spcBef>
              <a:buNone/>
            </a:pPr>
            <a:r>
              <a:rPr lang="he-IL" sz="2100" dirty="0"/>
              <a:t>בדרך עצרו בעיר נירנברג ושם נערכה קבלת פנים חגיגית להיטלר שירד מהרכבת.</a:t>
            </a:r>
          </a:p>
          <a:p>
            <a:pPr marL="0" lvl="8" indent="0" algn="r">
              <a:spcBef>
                <a:spcPts val="1000"/>
              </a:spcBef>
              <a:buNone/>
            </a:pPr>
            <a:r>
              <a:rPr lang="he-IL" sz="2100" dirty="0"/>
              <a:t>בטרייסט היה חום אימים והם שוכנו בבית עולים מוזנח מלא פשפשים.</a:t>
            </a:r>
          </a:p>
          <a:p>
            <a:pPr marL="0" lvl="8" indent="0" algn="r">
              <a:spcBef>
                <a:spcPts val="1000"/>
              </a:spcBef>
              <a:buNone/>
            </a:pPr>
            <a:r>
              <a:rPr lang="he-IL" sz="2100" dirty="0"/>
              <a:t>למחרת ב - 29.07.1936 ט' באב ,עלה על אניה " גלילאה" ושם כבר השתנה המצב רוח .</a:t>
            </a:r>
          </a:p>
          <a:p>
            <a:pPr marL="0" lvl="8" indent="0" algn="r">
              <a:spcBef>
                <a:spcPts val="1000"/>
              </a:spcBef>
              <a:buNone/>
            </a:pPr>
            <a:r>
              <a:rPr lang="he-IL" sz="2100" dirty="0"/>
              <a:t>הייתה שמחה גדולה שירה וריקודים למרות החום הכבד. </a:t>
            </a:r>
          </a:p>
          <a:p>
            <a:pPr marL="0" lvl="8" indent="0" algn="r">
              <a:spcBef>
                <a:spcPts val="1000"/>
              </a:spcBef>
              <a:buNone/>
            </a:pPr>
            <a:r>
              <a:rPr lang="he-IL" sz="2100" dirty="0"/>
              <a:t>על האונייה פגש ביד המקרה את סבתא </a:t>
            </a:r>
            <a:r>
              <a:rPr lang="he-IL" sz="2100" dirty="0" err="1" smtClean="0"/>
              <a:t>רבתא</a:t>
            </a:r>
            <a:r>
              <a:rPr lang="he-IL" sz="2100" dirty="0" smtClean="0"/>
              <a:t> </a:t>
            </a:r>
            <a:r>
              <a:rPr lang="he-IL" sz="2100" dirty="0"/>
              <a:t>שלי - צפורה לבית בלינדר שהגיעה מבראונשוויג גרמניה. </a:t>
            </a:r>
            <a:endParaRPr lang="he-IL" sz="2100" dirty="0" smtClean="0"/>
          </a:p>
          <a:p>
            <a:pPr marL="0" lvl="8" indent="0" algn="r">
              <a:spcBef>
                <a:spcPts val="1000"/>
              </a:spcBef>
              <a:buNone/>
            </a:pPr>
            <a:r>
              <a:rPr lang="he-IL" sz="2100" dirty="0" smtClean="0"/>
              <a:t>ברגע </a:t>
            </a:r>
            <a:r>
              <a:rPr lang="he-IL" sz="2100" dirty="0"/>
              <a:t>שראו את </a:t>
            </a:r>
            <a:r>
              <a:rPr lang="he-IL" sz="2100" dirty="0" smtClean="0"/>
              <a:t>אורות </a:t>
            </a:r>
            <a:r>
              <a:rPr lang="he-IL" sz="2100" dirty="0"/>
              <a:t>העיר חיפה, ההתרגשות </a:t>
            </a:r>
            <a:r>
              <a:rPr lang="he-IL" sz="2100" dirty="0" smtClean="0"/>
              <a:t>הייתה רבה משהו בלתי נשכח חלום שהתגשם  04.08.1936 </a:t>
            </a:r>
          </a:p>
        </p:txBody>
      </p:sp>
      <p:sp>
        <p:nvSpPr>
          <p:cNvPr id="4" name="Slide Number Placeholder 3">
            <a:extLst>
              <a:ext uri="{FF2B5EF4-FFF2-40B4-BE49-F238E27FC236}">
                <a16:creationId xmlns:a16="http://schemas.microsoft.com/office/drawing/2014/main" xmlns="" id="{E0105F4A-58B5-4CE8-80E1-02ABFD079A59}"/>
              </a:ext>
            </a:extLst>
          </p:cNvPr>
          <p:cNvSpPr>
            <a:spLocks noGrp="1"/>
          </p:cNvSpPr>
          <p:nvPr>
            <p:ph type="sldNum" sz="quarter" idx="12"/>
          </p:nvPr>
        </p:nvSpPr>
        <p:spPr/>
        <p:txBody>
          <a:bodyPr/>
          <a:lstStyle/>
          <a:p>
            <a:fld id="{BDAC3614-0372-4F86-A6FE-6415016607A5}" type="slidenum">
              <a:rPr lang="en-US" smtClean="0"/>
              <a:pPr/>
              <a:t>10</a:t>
            </a:fld>
            <a:endParaRPr lang="en-US"/>
          </a:p>
        </p:txBody>
      </p:sp>
      <p:sp>
        <p:nvSpPr>
          <p:cNvPr id="2" name="TextBox 1"/>
          <p:cNvSpPr txBox="1"/>
          <p:nvPr/>
        </p:nvSpPr>
        <p:spPr>
          <a:xfrm>
            <a:off x="1430334" y="390012"/>
            <a:ext cx="9970395" cy="707886"/>
          </a:xfrm>
          <a:prstGeom prst="rect">
            <a:avLst/>
          </a:prstGeom>
          <a:noFill/>
        </p:spPr>
        <p:txBody>
          <a:bodyPr wrap="square" rtlCol="0">
            <a:spAutoFit/>
          </a:bodyPr>
          <a:lstStyle/>
          <a:p>
            <a:pPr algn="ctr"/>
            <a:r>
              <a:rPr lang="he-IL" sz="4000" b="1" dirty="0">
                <a:latin typeface="+mj-lt"/>
                <a:ea typeface="+mj-ea"/>
                <a:cs typeface="+mj-cs"/>
              </a:rPr>
              <a:t>העלייה לפלשתינה</a:t>
            </a:r>
            <a:endParaRPr lang="en-US" sz="4000" b="1" dirty="0">
              <a:latin typeface="+mj-lt"/>
              <a:ea typeface="+mj-ea"/>
              <a:cs typeface="+mj-cs"/>
            </a:endParaRPr>
          </a:p>
        </p:txBody>
      </p:sp>
      <p:pic>
        <p:nvPicPr>
          <p:cNvPr id="16386" name="Picture 2" descr="http://www.tivon-lib.co.il/sites/tivonmem/_media/mediabank/2467_mb_file_b1d10.jpg"/>
          <p:cNvPicPr>
            <a:picLocks noChangeAspect="1" noChangeArrowheads="1"/>
          </p:cNvPicPr>
          <p:nvPr/>
        </p:nvPicPr>
        <p:blipFill>
          <a:blip r:embed="rId2" cstate="print"/>
          <a:srcRect/>
          <a:stretch>
            <a:fillRect/>
          </a:stretch>
        </p:blipFill>
        <p:spPr bwMode="auto">
          <a:xfrm>
            <a:off x="7280624" y="1097898"/>
            <a:ext cx="4370421" cy="22571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מלבן 5"/>
          <p:cNvSpPr/>
          <p:nvPr/>
        </p:nvSpPr>
        <p:spPr>
          <a:xfrm>
            <a:off x="6415532" y="3415254"/>
            <a:ext cx="5596404" cy="369332"/>
          </a:xfrm>
          <a:prstGeom prst="rect">
            <a:avLst/>
          </a:prstGeom>
        </p:spPr>
        <p:txBody>
          <a:bodyPr wrap="none">
            <a:spAutoFit/>
          </a:bodyPr>
          <a:lstStyle/>
          <a:p>
            <a:r>
              <a:rPr lang="he-IL" b="1" dirty="0"/>
              <a:t>נמל </a:t>
            </a:r>
            <a:r>
              <a:rPr lang="he-IL" b="1" dirty="0" err="1"/>
              <a:t>טרייסט</a:t>
            </a:r>
            <a:r>
              <a:rPr lang="he-IL" b="1" dirty="0"/>
              <a:t> באיטליה </a:t>
            </a:r>
            <a:r>
              <a:rPr lang="en-US" b="1" dirty="0"/>
              <a:t> </a:t>
            </a:r>
            <a:r>
              <a:rPr lang="he-IL" b="1" dirty="0"/>
              <a:t>1936 : נמל העלייה לארץ-ישראל</a:t>
            </a:r>
            <a:endParaRPr lang="en-US" dirty="0"/>
          </a:p>
        </p:txBody>
      </p:sp>
      <p:sp>
        <p:nvSpPr>
          <p:cNvPr id="7" name="מלבן 6"/>
          <p:cNvSpPr/>
          <p:nvPr/>
        </p:nvSpPr>
        <p:spPr>
          <a:xfrm>
            <a:off x="8409004" y="6519446"/>
            <a:ext cx="1777757" cy="338554"/>
          </a:xfrm>
          <a:prstGeom prst="rect">
            <a:avLst/>
          </a:prstGeom>
        </p:spPr>
        <p:txBody>
          <a:bodyPr wrap="square">
            <a:spAutoFit/>
          </a:bodyPr>
          <a:lstStyle/>
          <a:p>
            <a:r>
              <a:rPr lang="he-IL" sz="1600" b="1" dirty="0"/>
              <a:t>האוניה "</a:t>
            </a:r>
            <a:r>
              <a:rPr lang="he-IL" sz="1600" b="1" dirty="0" err="1"/>
              <a:t>גלילאה</a:t>
            </a:r>
            <a:r>
              <a:rPr lang="he-IL" sz="1600" b="1" dirty="0"/>
              <a:t>"</a:t>
            </a:r>
            <a:endParaRPr lang="en-US" sz="1600" b="1" dirty="0"/>
          </a:p>
        </p:txBody>
      </p:sp>
      <p:pic>
        <p:nvPicPr>
          <p:cNvPr id="16388" name="Picture 4" descr="http://www.tivon-lib.co.il/sites/tivonmem/_media/mediabank/2468_mb_file_5737c.jpg"/>
          <p:cNvPicPr>
            <a:picLocks noChangeAspect="1" noChangeArrowheads="1"/>
          </p:cNvPicPr>
          <p:nvPr/>
        </p:nvPicPr>
        <p:blipFill>
          <a:blip r:embed="rId3" cstate="print"/>
          <a:srcRect/>
          <a:stretch>
            <a:fillRect/>
          </a:stretch>
        </p:blipFill>
        <p:spPr bwMode="auto">
          <a:xfrm>
            <a:off x="7280624" y="4086841"/>
            <a:ext cx="4447488" cy="22695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1400">
        <p14:doors/>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13248" y="1142206"/>
            <a:ext cx="10515600" cy="6858803"/>
          </a:xfrm>
        </p:spPr>
        <p:txBody>
          <a:bodyPr>
            <a:noAutofit/>
          </a:bodyPr>
          <a:lstStyle/>
          <a:p>
            <a:pPr marL="0" indent="0">
              <a:buNone/>
            </a:pPr>
            <a:endParaRPr lang="he-IL" sz="2100" dirty="0"/>
          </a:p>
          <a:p>
            <a:pPr marL="0" indent="0" algn="r">
              <a:buNone/>
            </a:pPr>
            <a:r>
              <a:rPr lang="he-IL" sz="2100" dirty="0"/>
              <a:t>חלק מהקבוצה הועבר באוטובוס משוריין למושב שדה יעקב שנקרא על שם הרב יעקב ריינס (1839-1915) ממיסדי תנועת "הפועל המזרחי" ומנהיגיה . המושב הוקם ב – 1927 בידי עולים ממזרח אירופה </a:t>
            </a:r>
          </a:p>
          <a:p>
            <a:pPr marL="0" indent="0" algn="r">
              <a:buNone/>
            </a:pPr>
            <a:r>
              <a:rPr lang="he-IL" sz="2100" dirty="0"/>
              <a:t>שם חולקו למשפחות שהתגוררו בפחונים ואוהלים ביחד עם בעלי החיים ללא מים ושירותים . ההלם היה גדול.</a:t>
            </a:r>
          </a:p>
          <a:p>
            <a:pPr marL="0" indent="0" algn="r">
              <a:buNone/>
            </a:pPr>
            <a:r>
              <a:rPr lang="he-IL" sz="2100" dirty="0"/>
              <a:t>סבא רבא השתלב מיד בעבודה בחקלאות ובעל הבית היה מרוצה שנפל בחלקו בחור לעניין למרות שהיה  "יקה" כפי שרבים כינו את יוצאי גרמניה, בעל הבית ,אדון כהן אף פעם לא כינה אותו כך.</a:t>
            </a:r>
          </a:p>
          <a:p>
            <a:pPr marL="0" indent="0" algn="r">
              <a:buNone/>
            </a:pPr>
            <a:r>
              <a:rPr lang="he-IL" sz="2100" dirty="0"/>
              <a:t>שנת 1936 כאשר הכפר כלל כבר 40 משפחות ,החלו להבנות הבתים הראשונים בידי קק"ל וחוברו צינורות מים. (לפני כן, הועמסו דליי מים וחביות מהמעיין הסמוך על עגלות החמורים – המים שימשו הן לתצרוכת אישית והן להשקיית השדות)</a:t>
            </a:r>
          </a:p>
          <a:p>
            <a:pPr marL="0" indent="0" algn="r">
              <a:buNone/>
            </a:pPr>
            <a:r>
              <a:rPr lang="he-IL" sz="2100" dirty="0"/>
              <a:t>המקלחת היתה יוזמה שלהם – הם הקימו אותה מביתן מעץ וחיממו את המים בחבית בנפט. </a:t>
            </a:r>
          </a:p>
          <a:p>
            <a:pPr marL="0" indent="0" algn="r">
              <a:buNone/>
            </a:pPr>
            <a:r>
              <a:rPr lang="he-IL" sz="2100" dirty="0"/>
              <a:t>החיים היו קשים , סבא רבא נדבק במחלת ה " פאפאטאצ'י" קדחת בעקבות עקיצות זבובי הברחש, שגורמת לחום גבוה.</a:t>
            </a:r>
          </a:p>
          <a:p>
            <a:pPr marL="0" indent="0" algn="r">
              <a:buNone/>
            </a:pPr>
            <a:r>
              <a:rPr lang="he-IL" sz="2100" dirty="0"/>
              <a:t>לנערים נקבע כי סדר יום ,חצי יום עבודה וחצי יום לימודי עברית והיסטוריה. בתחילה חששו המוסדות כי הנערים שהגיעו אינם אמונים על עבודת כפים חקלאית וקשיי השפה יערמו מכשולים בקליטתם ,אך המציאות הוכיחה את ההפך והיחסים עם התושבים היו טובים מאוד.</a:t>
            </a:r>
            <a:endParaRPr lang="en-US" sz="2100" dirty="0"/>
          </a:p>
          <a:p>
            <a:pPr marL="0" indent="0">
              <a:buNone/>
            </a:pPr>
            <a:endParaRPr lang="he-IL" sz="2100" dirty="0"/>
          </a:p>
          <a:p>
            <a:pPr marL="0" indent="0">
              <a:buNone/>
            </a:pPr>
            <a:endParaRPr lang="he-IL" sz="2100" dirty="0"/>
          </a:p>
        </p:txBody>
      </p:sp>
      <p:sp>
        <p:nvSpPr>
          <p:cNvPr id="5" name="Slide Number Placeholder 4">
            <a:extLst>
              <a:ext uri="{FF2B5EF4-FFF2-40B4-BE49-F238E27FC236}">
                <a16:creationId xmlns:a16="http://schemas.microsoft.com/office/drawing/2014/main" xmlns="" id="{9529DF22-5AE9-4404-9E8E-9A39AD0789A0}"/>
              </a:ext>
            </a:extLst>
          </p:cNvPr>
          <p:cNvSpPr>
            <a:spLocks noGrp="1"/>
          </p:cNvSpPr>
          <p:nvPr>
            <p:ph type="sldNum" sz="quarter" idx="12"/>
          </p:nvPr>
        </p:nvSpPr>
        <p:spPr/>
        <p:txBody>
          <a:bodyPr/>
          <a:lstStyle/>
          <a:p>
            <a:fld id="{BDAC3614-0372-4F86-A6FE-6415016607A5}" type="slidenum">
              <a:rPr lang="en-US" smtClean="0"/>
              <a:pPr/>
              <a:t>11</a:t>
            </a:fld>
            <a:endParaRPr lang="en-US"/>
          </a:p>
        </p:txBody>
      </p:sp>
      <p:sp>
        <p:nvSpPr>
          <p:cNvPr id="2" name="TextBox 1"/>
          <p:cNvSpPr txBox="1"/>
          <p:nvPr/>
        </p:nvSpPr>
        <p:spPr>
          <a:xfrm>
            <a:off x="4484077" y="7"/>
            <a:ext cx="4495235" cy="1323439"/>
          </a:xfrm>
          <a:prstGeom prst="rect">
            <a:avLst/>
          </a:prstGeom>
          <a:noFill/>
        </p:spPr>
        <p:txBody>
          <a:bodyPr wrap="square" rtlCol="0">
            <a:spAutoFit/>
          </a:bodyPr>
          <a:lstStyle/>
          <a:p>
            <a:r>
              <a:rPr lang="he-IL" sz="4000" b="1" dirty="0">
                <a:latin typeface="+mj-lt"/>
                <a:ea typeface="+mj-ea"/>
                <a:cs typeface="+mj-cs"/>
              </a:rPr>
              <a:t>ההכשרה בשדה יעקב</a:t>
            </a:r>
            <a:endParaRPr lang="en-US" sz="4000" b="1" dirty="0">
              <a:latin typeface="+mj-lt"/>
              <a:ea typeface="+mj-ea"/>
              <a:cs typeface="+mj-cs"/>
            </a:endParaRPr>
          </a:p>
        </p:txBody>
      </p:sp>
      <p:pic>
        <p:nvPicPr>
          <p:cNvPr id="4" name="Picture 5" descr="C:\Users\user\Downloads\IMG-20190112-WA0000 (1).jpg"/>
          <p:cNvPicPr>
            <a:picLocks noChangeAspect="1" noChangeArrowheads="1"/>
          </p:cNvPicPr>
          <p:nvPr/>
        </p:nvPicPr>
        <p:blipFill>
          <a:blip r:embed="rId2" cstate="print"/>
          <a:srcRect/>
          <a:stretch>
            <a:fillRect/>
          </a:stretch>
        </p:blipFill>
        <p:spPr bwMode="auto">
          <a:xfrm>
            <a:off x="6" y="169338"/>
            <a:ext cx="4747847" cy="13851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4" descr="×ª××¦××ª ×ª××× × ×¢×××¨ ×××××××¡ ××©××¨××× 1936 ×××¤× ×××× ×××××¨×¢××ª"/>
          <p:cNvPicPr>
            <a:picLocks noChangeAspect="1" noChangeArrowheads="1"/>
          </p:cNvPicPr>
          <p:nvPr/>
        </p:nvPicPr>
        <p:blipFill>
          <a:blip r:embed="rId3" cstate="print"/>
          <a:srcRect/>
          <a:stretch>
            <a:fillRect/>
          </a:stretch>
        </p:blipFill>
        <p:spPr bwMode="auto">
          <a:xfrm>
            <a:off x="9196755" y="99734"/>
            <a:ext cx="2628900" cy="14385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comb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title"/>
          </p:nvPr>
        </p:nvSpPr>
        <p:spPr>
          <a:xfrm>
            <a:off x="5806961" y="334656"/>
            <a:ext cx="6098535" cy="2388349"/>
          </a:xfrm>
        </p:spPr>
        <p:txBody>
          <a:bodyPr>
            <a:normAutofit fontScale="90000"/>
          </a:bodyPr>
          <a:lstStyle/>
          <a:p>
            <a:pPr algn="ctr"/>
            <a:r>
              <a:rPr lang="he-IL" sz="4000" b="1" dirty="0">
                <a:latin typeface="Times New Roman" panose="02020603050405020304" pitchFamily="18" charset="0"/>
                <a:cs typeface="Times New Roman" panose="02020603050405020304" pitchFamily="18" charset="0"/>
              </a:rPr>
              <a:t>מכתב ראשון מארץ ישראל </a:t>
            </a:r>
            <a:br>
              <a:rPr lang="he-IL" sz="4000" b="1" dirty="0">
                <a:latin typeface="Times New Roman" panose="02020603050405020304" pitchFamily="18" charset="0"/>
                <a:cs typeface="Times New Roman" panose="02020603050405020304" pitchFamily="18" charset="0"/>
              </a:rPr>
            </a:br>
            <a:r>
              <a:rPr lang="he-IL" sz="4000" b="1" dirty="0">
                <a:latin typeface="Times New Roman" panose="02020603050405020304" pitchFamily="18" charset="0"/>
                <a:cs typeface="Times New Roman" panose="02020603050405020304" pitchFamily="18" charset="0"/>
              </a:rPr>
              <a:t>לגרמניה 1936,</a:t>
            </a:r>
            <a:r>
              <a:rPr lang="he-IL" sz="4000" b="1" dirty="0">
                <a:cs typeface="+mn-cs"/>
              </a:rPr>
              <a:t/>
            </a:r>
            <a:br>
              <a:rPr lang="he-IL" sz="4000" b="1" dirty="0">
                <a:cs typeface="+mn-cs"/>
              </a:rPr>
            </a:br>
            <a:r>
              <a:rPr lang="he-IL" dirty="0">
                <a:cs typeface="+mn-cs"/>
              </a:rPr>
              <a:t/>
            </a:r>
            <a:br>
              <a:rPr lang="he-IL" dirty="0">
                <a:cs typeface="+mn-cs"/>
              </a:rPr>
            </a:br>
            <a:r>
              <a:rPr lang="he-IL" sz="2800" b="1" dirty="0">
                <a:cs typeface="+mn-cs"/>
              </a:rPr>
              <a:t>כתב בגיל 17 סבא רבא שלי לאביו </a:t>
            </a:r>
            <a:r>
              <a:rPr lang="he-IL" sz="2800" b="1" dirty="0" smtClean="0">
                <a:cs typeface="+mn-cs"/>
              </a:rPr>
              <a:t>בגרמניה</a:t>
            </a:r>
            <a:endParaRPr lang="en-US" b="1" dirty="0">
              <a:cs typeface="+mn-cs"/>
            </a:endParaRPr>
          </a:p>
        </p:txBody>
      </p:sp>
      <p:pic>
        <p:nvPicPr>
          <p:cNvPr id="1027" name="Picture 3" descr="E:\Users\User\Documents\Scanned Documents\סבא אלי ברכה 2.jpeg"/>
          <p:cNvPicPr>
            <a:picLocks noGrp="1" noChangeAspect="1" noChangeArrowheads="1"/>
          </p:cNvPicPr>
          <p:nvPr>
            <p:ph idx="1"/>
          </p:nvPr>
        </p:nvPicPr>
        <p:blipFill>
          <a:blip r:embed="rId2" cstate="print"/>
          <a:srcRect/>
          <a:stretch>
            <a:fillRect/>
          </a:stretch>
        </p:blipFill>
        <p:spPr>
          <a:xfrm>
            <a:off x="408987" y="3704239"/>
            <a:ext cx="5348508" cy="2717121"/>
          </a:xfrm>
        </p:spPr>
      </p:pic>
      <p:sp>
        <p:nvSpPr>
          <p:cNvPr id="2" name="Slide Number Placeholder 1">
            <a:extLst>
              <a:ext uri="{FF2B5EF4-FFF2-40B4-BE49-F238E27FC236}">
                <a16:creationId xmlns:a16="http://schemas.microsoft.com/office/drawing/2014/main" xmlns="" id="{640BB11D-E75D-488E-8A4F-D3A84919720E}"/>
              </a:ext>
            </a:extLst>
          </p:cNvPr>
          <p:cNvSpPr>
            <a:spLocks noGrp="1"/>
          </p:cNvSpPr>
          <p:nvPr>
            <p:ph type="sldNum" sz="quarter" idx="12"/>
          </p:nvPr>
        </p:nvSpPr>
        <p:spPr/>
        <p:txBody>
          <a:bodyPr/>
          <a:lstStyle/>
          <a:p>
            <a:fld id="{BDAC3614-0372-4F86-A6FE-6415016607A5}" type="slidenum">
              <a:rPr lang="en-US" smtClean="0"/>
              <a:pPr/>
              <a:t>12</a:t>
            </a:fld>
            <a:endParaRPr lang="en-US"/>
          </a:p>
        </p:txBody>
      </p:sp>
      <p:pic>
        <p:nvPicPr>
          <p:cNvPr id="1026" name="Picture 2" descr="E:\Users\User\Documents\Scanned Documents\סבא אלי ברכה.jpeg"/>
          <p:cNvPicPr>
            <a:picLocks noChangeAspect="1" noChangeArrowheads="1"/>
          </p:cNvPicPr>
          <p:nvPr/>
        </p:nvPicPr>
        <p:blipFill>
          <a:blip r:embed="rId3" cstate="print"/>
          <a:srcRect/>
          <a:stretch>
            <a:fillRect/>
          </a:stretch>
        </p:blipFill>
        <p:spPr bwMode="auto">
          <a:xfrm>
            <a:off x="409365" y="365125"/>
            <a:ext cx="5348135" cy="33391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3" descr="E:\Users\User\Documents\Scanned Documents\סבא אלי ברכה 2.jpeg"/>
          <p:cNvPicPr>
            <a:picLocks noChangeAspect="1" noChangeArrowheads="1"/>
          </p:cNvPicPr>
          <p:nvPr/>
        </p:nvPicPr>
        <p:blipFill>
          <a:blip r:embed="rId2" cstate="print"/>
          <a:srcRect/>
          <a:stretch>
            <a:fillRect/>
          </a:stretch>
        </p:blipFill>
        <p:spPr>
          <a:xfrm>
            <a:off x="408987" y="3704239"/>
            <a:ext cx="5348508" cy="27171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6" name="קבוצה 4"/>
          <p:cNvGrpSpPr/>
          <p:nvPr/>
        </p:nvGrpSpPr>
        <p:grpSpPr>
          <a:xfrm>
            <a:off x="5886394" y="2787042"/>
            <a:ext cx="6029325" cy="3569323"/>
            <a:chOff x="5006253" y="1432662"/>
            <a:chExt cx="3809027" cy="2449183"/>
          </a:xfrm>
        </p:grpSpPr>
        <p:grpSp>
          <p:nvGrpSpPr>
            <p:cNvPr id="8" name="קבוצה 3"/>
            <p:cNvGrpSpPr/>
            <p:nvPr/>
          </p:nvGrpSpPr>
          <p:grpSpPr>
            <a:xfrm>
              <a:off x="5006253" y="1432662"/>
              <a:ext cx="3809027" cy="2449183"/>
              <a:chOff x="5006253" y="1432662"/>
              <a:chExt cx="3809027" cy="2449183"/>
            </a:xfrm>
          </p:grpSpPr>
          <p:pic>
            <p:nvPicPr>
              <p:cNvPr id="10" name="תמונה 2"/>
              <p:cNvPicPr>
                <a:picLocks noChangeAspect="1"/>
              </p:cNvPicPr>
              <p:nvPr/>
            </p:nvPicPr>
            <p:blipFill>
              <a:blip r:embed="rId4" cstate="print"/>
              <a:stretch>
                <a:fillRect/>
              </a:stretch>
            </p:blipFill>
            <p:spPr>
              <a:xfrm>
                <a:off x="5006253" y="1432662"/>
                <a:ext cx="3809027" cy="24491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אליפסה 10"/>
              <p:cNvSpPr/>
              <p:nvPr/>
            </p:nvSpPr>
            <p:spPr>
              <a:xfrm>
                <a:off x="6722858" y="1954925"/>
                <a:ext cx="310055" cy="3021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9" name="אליפסה 8"/>
            <p:cNvSpPr/>
            <p:nvPr/>
          </p:nvSpPr>
          <p:spPr>
            <a:xfrm>
              <a:off x="6821214" y="2409888"/>
              <a:ext cx="310055" cy="3021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95172" y="121297"/>
            <a:ext cx="8851057" cy="981313"/>
          </a:xfrm>
        </p:spPr>
        <p:txBody>
          <a:bodyPr>
            <a:normAutofit/>
          </a:bodyPr>
          <a:lstStyle/>
          <a:p>
            <a:r>
              <a:rPr lang="he-IL" sz="4000" b="1" dirty="0"/>
              <a:t>הקמת הצריפים למגורים הראשונים בשדה יעקב</a:t>
            </a:r>
            <a:endParaRPr lang="en-US" sz="4000" b="1" dirty="0"/>
          </a:p>
        </p:txBody>
      </p:sp>
      <p:pic>
        <p:nvPicPr>
          <p:cNvPr id="38915" name="Picture 3" descr="C:\Users\user\Downloads\שדה יעקב 2.jpg"/>
          <p:cNvPicPr>
            <a:picLocks noGrp="1" noChangeAspect="1" noChangeArrowheads="1"/>
          </p:cNvPicPr>
          <p:nvPr>
            <p:ph idx="1"/>
          </p:nvPr>
        </p:nvPicPr>
        <p:blipFill>
          <a:blip r:embed="rId2" cstate="print"/>
          <a:stretch>
            <a:fillRect/>
          </a:stretch>
        </p:blipFill>
        <p:spPr bwMode="auto">
          <a:xfrm>
            <a:off x="7247656" y="1555908"/>
            <a:ext cx="3529798" cy="5263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xmlns="" id="{02CAA79C-4189-4FC9-8B97-31CEBD63E586}"/>
              </a:ext>
            </a:extLst>
          </p:cNvPr>
          <p:cNvSpPr>
            <a:spLocks noGrp="1"/>
          </p:cNvSpPr>
          <p:nvPr>
            <p:ph type="sldNum" sz="quarter" idx="12"/>
          </p:nvPr>
        </p:nvSpPr>
        <p:spPr/>
        <p:txBody>
          <a:bodyPr/>
          <a:lstStyle/>
          <a:p>
            <a:fld id="{BDAC3614-0372-4F86-A6FE-6415016607A5}" type="slidenum">
              <a:rPr lang="en-US" smtClean="0"/>
              <a:pPr/>
              <a:t>13</a:t>
            </a:fld>
            <a:endParaRPr lang="en-US"/>
          </a:p>
        </p:txBody>
      </p:sp>
      <p:pic>
        <p:nvPicPr>
          <p:cNvPr id="38914" name="Picture 2" descr="C:\Users\user\Downloads\אמא שדה יעקב.jpg"/>
          <p:cNvPicPr>
            <a:picLocks noChangeAspect="1" noChangeArrowheads="1"/>
          </p:cNvPicPr>
          <p:nvPr/>
        </p:nvPicPr>
        <p:blipFill>
          <a:blip r:embed="rId3" cstate="print"/>
          <a:srcRect/>
          <a:stretch>
            <a:fillRect/>
          </a:stretch>
        </p:blipFill>
        <p:spPr bwMode="auto">
          <a:xfrm>
            <a:off x="876845" y="2032586"/>
            <a:ext cx="5276472" cy="31473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אליפסה 5"/>
          <p:cNvSpPr/>
          <p:nvPr/>
        </p:nvSpPr>
        <p:spPr>
          <a:xfrm>
            <a:off x="3799081" y="3093775"/>
            <a:ext cx="526339" cy="5294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אליפסה 11"/>
          <p:cNvSpPr/>
          <p:nvPr/>
        </p:nvSpPr>
        <p:spPr>
          <a:xfrm>
            <a:off x="7308867" y="2947973"/>
            <a:ext cx="513328" cy="52855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p:cNvSpPr/>
          <p:nvPr/>
        </p:nvSpPr>
        <p:spPr>
          <a:xfrm>
            <a:off x="8461226" y="2853033"/>
            <a:ext cx="552747" cy="6234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mc:AlternateContent xmlns:mc="http://schemas.openxmlformats.org/markup-compatibility/2006">
    <mc:Choice xmlns:p14="http://schemas.microsoft.com/office/powerpoint/2010/main" xmlns="" Requires="p14">
      <p:transition spd="slow" p14:dur="3000">
        <p14:shred pattern="rectangle"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sers\User\Documents\My Scans\Scan075.jpg"/>
          <p:cNvPicPr>
            <a:picLocks noGrp="1" noChangeAspect="1" noChangeArrowheads="1"/>
          </p:cNvPicPr>
          <p:nvPr>
            <p:ph idx="1"/>
          </p:nvPr>
        </p:nvPicPr>
        <p:blipFill>
          <a:blip r:embed="rId2" cstate="print"/>
          <a:stretch>
            <a:fillRect/>
          </a:stretch>
        </p:blipFill>
        <p:spPr bwMode="auto">
          <a:xfrm>
            <a:off x="7669436" y="1394290"/>
            <a:ext cx="4306505" cy="40734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xmlns="" id="{C09B9671-0798-4B52-BC3D-EBCF7C81672B}"/>
              </a:ext>
            </a:extLst>
          </p:cNvPr>
          <p:cNvSpPr>
            <a:spLocks noGrp="1"/>
          </p:cNvSpPr>
          <p:nvPr>
            <p:ph type="sldNum" sz="quarter" idx="12"/>
          </p:nvPr>
        </p:nvSpPr>
        <p:spPr/>
        <p:txBody>
          <a:bodyPr/>
          <a:lstStyle/>
          <a:p>
            <a:fld id="{BDAC3614-0372-4F86-A6FE-6415016607A5}" type="slidenum">
              <a:rPr lang="en-US" smtClean="0"/>
              <a:pPr/>
              <a:t>14</a:t>
            </a:fld>
            <a:endParaRPr lang="en-US"/>
          </a:p>
        </p:txBody>
      </p:sp>
      <p:sp>
        <p:nvSpPr>
          <p:cNvPr id="2" name="מלבן 1"/>
          <p:cNvSpPr/>
          <p:nvPr/>
        </p:nvSpPr>
        <p:spPr>
          <a:xfrm>
            <a:off x="356135" y="725875"/>
            <a:ext cx="7023212" cy="3707682"/>
          </a:xfrm>
          <a:prstGeom prst="rect">
            <a:avLst/>
          </a:prstGeom>
        </p:spPr>
        <p:txBody>
          <a:bodyPr wrap="square">
            <a:spAutoFit/>
          </a:bodyPr>
          <a:lstStyle/>
          <a:p>
            <a:pPr>
              <a:lnSpc>
                <a:spcPct val="90000"/>
              </a:lnSpc>
              <a:spcBef>
                <a:spcPts val="1000"/>
              </a:spcBef>
            </a:pPr>
            <a:r>
              <a:rPr lang="he-IL" sz="2400" dirty="0"/>
              <a:t>סבא רבא מספר:</a:t>
            </a:r>
          </a:p>
          <a:p>
            <a:pPr>
              <a:lnSpc>
                <a:spcPct val="90000"/>
              </a:lnSpc>
              <a:spcBef>
                <a:spcPts val="1000"/>
              </a:spcBef>
            </a:pPr>
            <a:r>
              <a:rPr lang="he-IL" sz="2000" dirty="0"/>
              <a:t>המצב הביטחוני היה קשה כמו בכל חלקי הארץ, במאורעות 1936-1938 סבל גם שדה יעקב מדי יום ביומו. </a:t>
            </a:r>
          </a:p>
          <a:p>
            <a:pPr>
              <a:lnSpc>
                <a:spcPct val="90000"/>
              </a:lnSpc>
              <a:spcBef>
                <a:spcPts val="1000"/>
              </a:spcBef>
            </a:pPr>
            <a:r>
              <a:rPr lang="he-IL" sz="2000" dirty="0"/>
              <a:t>מידי יום, בשעה 21:00 עברה רכבת העמק  בת 3-4 קרונות, שנסעה מחיפה לצמח ולהיפך. </a:t>
            </a:r>
          </a:p>
          <a:p>
            <a:pPr>
              <a:lnSpc>
                <a:spcPct val="90000"/>
              </a:lnSpc>
              <a:spcBef>
                <a:spcPts val="1000"/>
              </a:spcBef>
            </a:pPr>
            <a:r>
              <a:rPr lang="he-IL" sz="2000" dirty="0"/>
              <a:t>בקרון האחרון עמד המבקר ( קונדוקטור ) הערבי ואחז בסמרטוט ספוג בנפט הצית אותו והשליך אותו לעבר שדות העמק ועלינו היה לשמור וגם לכבות את האש שפרצה והתפשטה.</a:t>
            </a:r>
          </a:p>
          <a:p>
            <a:pPr>
              <a:lnSpc>
                <a:spcPct val="90000"/>
              </a:lnSpc>
              <a:spcBef>
                <a:spcPts val="1000"/>
              </a:spcBef>
            </a:pPr>
            <a:r>
              <a:rPr lang="he-IL" sz="2000" dirty="0"/>
              <a:t>פעם אחת תפסנו את הסמרטוט הדלוק והשלכנו אותו לעבר הכפר הערבי הסמוך "קוסקוס-</a:t>
            </a:r>
            <a:r>
              <a:rPr lang="he-IL" sz="2000" dirty="0" err="1"/>
              <a:t>טאבון</a:t>
            </a:r>
            <a:r>
              <a:rPr lang="he-IL" sz="2000" dirty="0" smtClean="0"/>
              <a:t>" ליד טבעון. </a:t>
            </a:r>
            <a:r>
              <a:rPr lang="he-IL" sz="2000" dirty="0"/>
              <a:t>הייתה מהומה </a:t>
            </a:r>
            <a:r>
              <a:rPr lang="he-IL" sz="2000" dirty="0" smtClean="0"/>
              <a:t>גדולה והדבר </a:t>
            </a:r>
            <a:r>
              <a:rPr lang="he-IL" sz="2000" dirty="0"/>
              <a:t>התפרסם ברבים ונפתרה הבעיה. "</a:t>
            </a:r>
            <a:endParaRPr lang="en-US" sz="2000" dirty="0"/>
          </a:p>
        </p:txBody>
      </p:sp>
      <p:sp>
        <p:nvSpPr>
          <p:cNvPr id="4" name="TextBox 3"/>
          <p:cNvSpPr txBox="1"/>
          <p:nvPr/>
        </p:nvSpPr>
        <p:spPr>
          <a:xfrm>
            <a:off x="7263743" y="270587"/>
            <a:ext cx="4688379" cy="1323439"/>
          </a:xfrm>
          <a:prstGeom prst="rect">
            <a:avLst/>
          </a:prstGeom>
          <a:noFill/>
        </p:spPr>
        <p:txBody>
          <a:bodyPr wrap="square" rtlCol="0">
            <a:spAutoFit/>
          </a:bodyPr>
          <a:lstStyle/>
          <a:p>
            <a:r>
              <a:rPr lang="he-IL" sz="4000" b="1" dirty="0">
                <a:latin typeface="+mj-lt"/>
                <a:ea typeface="+mj-ea"/>
                <a:cs typeface="+mj-cs"/>
              </a:rPr>
              <a:t>מאורעות 1936-1938</a:t>
            </a:r>
            <a:endParaRPr lang="en-US" sz="4000" b="1" dirty="0">
              <a:latin typeface="+mj-lt"/>
              <a:ea typeface="+mj-ea"/>
              <a:cs typeface="+mj-cs"/>
            </a:endParaRPr>
          </a:p>
        </p:txBody>
      </p:sp>
      <p:pic>
        <p:nvPicPr>
          <p:cNvPr id="16385" name="Picture 1" descr="C:\Users\user\Downloads\רכבת העמק.jpg"/>
          <p:cNvPicPr>
            <a:picLocks noChangeAspect="1" noChangeArrowheads="1"/>
          </p:cNvPicPr>
          <p:nvPr/>
        </p:nvPicPr>
        <p:blipFill>
          <a:blip r:embed="rId3" cstate="print"/>
          <a:srcRect/>
          <a:stretch>
            <a:fillRect/>
          </a:stretch>
        </p:blipFill>
        <p:spPr bwMode="auto">
          <a:xfrm>
            <a:off x="184639" y="4234435"/>
            <a:ext cx="3666392" cy="2426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184638" y="5968662"/>
            <a:ext cx="4390971" cy="369332"/>
          </a:xfrm>
          <a:prstGeom prst="rect">
            <a:avLst/>
          </a:prstGeom>
          <a:noFill/>
        </p:spPr>
        <p:txBody>
          <a:bodyPr wrap="square" rtlCol="0">
            <a:spAutoFit/>
          </a:bodyPr>
          <a:lstStyle/>
          <a:p>
            <a:pPr algn="ctr"/>
            <a:r>
              <a:rPr lang="he-IL" b="1" dirty="0"/>
              <a:t>תחנת הרכבת המנדטורית בכפר יהושע</a:t>
            </a:r>
            <a:endParaRPr lang="en-US" b="1" dirty="0"/>
          </a:p>
        </p:txBody>
      </p:sp>
      <p:sp>
        <p:nvSpPr>
          <p:cNvPr id="7" name="אליפסה 6"/>
          <p:cNvSpPr/>
          <p:nvPr/>
        </p:nvSpPr>
        <p:spPr>
          <a:xfrm>
            <a:off x="8829682" y="2087510"/>
            <a:ext cx="455519" cy="5032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mc:AlternateContent xmlns:mc="http://schemas.openxmlformats.org/markup-compatibility/2006">
    <mc:Choice xmlns:p14="http://schemas.microsoft.com/office/powerpoint/2010/main" xmlns="" Requires="p14">
      <p:transition spd="slow" p14:dur="125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266702" y="1341379"/>
            <a:ext cx="6638924" cy="5052986"/>
          </a:xfrm>
        </p:spPr>
        <p:txBody>
          <a:bodyPr>
            <a:normAutofit/>
          </a:bodyPr>
          <a:lstStyle/>
          <a:p>
            <a:pPr marL="0" indent="0" algn="r">
              <a:buNone/>
            </a:pPr>
            <a:r>
              <a:rPr lang="he-IL" sz="2000" dirty="0"/>
              <a:t>בשנת 1937 ביקר אביו בארץ וחתם על חוזה עם "רסקו" עבור משק </a:t>
            </a:r>
          </a:p>
          <a:p>
            <a:pPr marL="0" indent="0" algn="r">
              <a:buNone/>
            </a:pPr>
            <a:r>
              <a:rPr lang="he-IL" sz="2000" dirty="0"/>
              <a:t>חקלאי בכפר ידידיה בכסף שקיבל ממכירת הפרפומריה שלו </a:t>
            </a:r>
          </a:p>
          <a:p>
            <a:pPr marL="0" indent="0" algn="r">
              <a:buNone/>
            </a:pPr>
            <a:r>
              <a:rPr lang="he-IL" sz="2000" dirty="0"/>
              <a:t>בפרנקפורט תמורת 1,208 לירות שטרלינג .</a:t>
            </a:r>
          </a:p>
          <a:p>
            <a:pPr marL="0" indent="0" algn="r">
              <a:buNone/>
            </a:pPr>
            <a:r>
              <a:rPr lang="he-IL" sz="2000" dirty="0"/>
              <a:t>החנות נמכרה למתלמד בפרפומריה מר </a:t>
            </a:r>
            <a:r>
              <a:rPr lang="he-IL" sz="2000" dirty="0" err="1"/>
              <a:t>אוולד</a:t>
            </a:r>
            <a:r>
              <a:rPr lang="he-IL" sz="2000" dirty="0"/>
              <a:t> גולדבך. </a:t>
            </a:r>
          </a:p>
          <a:p>
            <a:pPr marL="0" indent="0" algn="r">
              <a:buNone/>
            </a:pPr>
            <a:r>
              <a:rPr lang="en-US" sz="2000" dirty="0"/>
              <a:t>(</a:t>
            </a:r>
            <a:r>
              <a:rPr lang="en-US" sz="2000" dirty="0" err="1"/>
              <a:t>Avelth</a:t>
            </a:r>
            <a:r>
              <a:rPr lang="en-US" sz="2000" dirty="0"/>
              <a:t> </a:t>
            </a:r>
            <a:r>
              <a:rPr lang="en-US" sz="2000" dirty="0" err="1"/>
              <a:t>Goldbach</a:t>
            </a:r>
            <a:r>
              <a:rPr lang="en-US" sz="2000" dirty="0"/>
              <a:t>) </a:t>
            </a:r>
          </a:p>
          <a:p>
            <a:pPr marL="0" indent="0" algn="r">
              <a:buNone/>
            </a:pPr>
            <a:r>
              <a:rPr lang="he-IL" sz="2000" dirty="0"/>
              <a:t>מסתבר שהמתלמד עזר ליהודים רבים להשיג סטרפיקטים לישראל </a:t>
            </a:r>
          </a:p>
          <a:p>
            <a:pPr marL="0" indent="0" algn="r">
              <a:buNone/>
            </a:pPr>
            <a:r>
              <a:rPr lang="he-IL" sz="2000" dirty="0"/>
              <a:t>והציל בסביבות 5,000 יהודים מגורל מר .אך הוא לא רצה שיזכירו </a:t>
            </a:r>
          </a:p>
          <a:p>
            <a:pPr marL="0" indent="0" algn="r">
              <a:buNone/>
            </a:pPr>
            <a:r>
              <a:rPr lang="he-IL" sz="2000" dirty="0"/>
              <a:t>את שמו  ביד ושם.</a:t>
            </a:r>
          </a:p>
          <a:p>
            <a:pPr marL="0" indent="0" algn="r">
              <a:buNone/>
            </a:pPr>
            <a:r>
              <a:rPr lang="he-IL" sz="2000" dirty="0"/>
              <a:t>סבא רבא עזב את שדה יעקב בתחילת 1938 לכפר ידידיה .</a:t>
            </a:r>
          </a:p>
          <a:p>
            <a:pPr marL="0" indent="0" algn="r">
              <a:buNone/>
            </a:pPr>
            <a:r>
              <a:rPr lang="he-IL" sz="2000" dirty="0"/>
              <a:t>עד שסבא רבא קיבל את המשק, הוא התגורר אצל משפחת </a:t>
            </a:r>
            <a:r>
              <a:rPr lang="he-IL" sz="2000" dirty="0" err="1"/>
              <a:t>ברנאי</a:t>
            </a:r>
            <a:r>
              <a:rPr lang="he-IL" sz="2000" dirty="0"/>
              <a:t> </a:t>
            </a:r>
          </a:p>
          <a:p>
            <a:pPr marL="0" indent="0" algn="r">
              <a:buNone/>
            </a:pPr>
            <a:r>
              <a:rPr lang="he-IL" sz="2000" dirty="0"/>
              <a:t>מראשוני כפר ידידיה.</a:t>
            </a:r>
          </a:p>
          <a:p>
            <a:pPr marL="0" indent="0">
              <a:buNone/>
            </a:pPr>
            <a:endParaRPr lang="en-US" dirty="0"/>
          </a:p>
        </p:txBody>
      </p:sp>
      <p:sp>
        <p:nvSpPr>
          <p:cNvPr id="4" name="Slide Number Placeholder 3">
            <a:extLst>
              <a:ext uri="{FF2B5EF4-FFF2-40B4-BE49-F238E27FC236}">
                <a16:creationId xmlns:a16="http://schemas.microsoft.com/office/drawing/2014/main" xmlns="" id="{954B7B01-4343-4A85-9D05-A3AD4AAC6080}"/>
              </a:ext>
            </a:extLst>
          </p:cNvPr>
          <p:cNvSpPr>
            <a:spLocks noGrp="1"/>
          </p:cNvSpPr>
          <p:nvPr>
            <p:ph type="sldNum" sz="quarter" idx="12"/>
          </p:nvPr>
        </p:nvSpPr>
        <p:spPr/>
        <p:txBody>
          <a:bodyPr/>
          <a:lstStyle/>
          <a:p>
            <a:fld id="{BDAC3614-0372-4F86-A6FE-6415016607A5}" type="slidenum">
              <a:rPr lang="en-US" smtClean="0"/>
              <a:pPr/>
              <a:t>15</a:t>
            </a:fld>
            <a:endParaRPr lang="en-US"/>
          </a:p>
        </p:txBody>
      </p:sp>
      <p:sp>
        <p:nvSpPr>
          <p:cNvPr id="2" name="TextBox 1"/>
          <p:cNvSpPr txBox="1"/>
          <p:nvPr/>
        </p:nvSpPr>
        <p:spPr>
          <a:xfrm>
            <a:off x="448077" y="161932"/>
            <a:ext cx="10781899" cy="1323439"/>
          </a:xfrm>
          <a:prstGeom prst="rect">
            <a:avLst/>
          </a:prstGeom>
          <a:noFill/>
        </p:spPr>
        <p:txBody>
          <a:bodyPr wrap="square" rtlCol="0">
            <a:spAutoFit/>
          </a:bodyPr>
          <a:lstStyle/>
          <a:p>
            <a:r>
              <a:rPr lang="he-IL" sz="4000" b="1" dirty="0">
                <a:latin typeface="+mj-lt"/>
                <a:ea typeface="+mj-ea"/>
                <a:cs typeface="+mj-cs"/>
              </a:rPr>
              <a:t>קניית המשק בכפר ידידיה ,עליית ההורים של סבא רבא לפלשתינה והחתונה...</a:t>
            </a:r>
            <a:endParaRPr lang="en-US" sz="4000" b="1" dirty="0">
              <a:latin typeface="+mj-lt"/>
              <a:ea typeface="+mj-ea"/>
              <a:cs typeface="+mj-cs"/>
            </a:endParaRPr>
          </a:p>
        </p:txBody>
      </p:sp>
      <p:pic>
        <p:nvPicPr>
          <p:cNvPr id="13313" name="Picture 1" descr="E:\Users\User\Documents\Scanned Documents\אופה על האניה 1933.jpg"/>
          <p:cNvPicPr>
            <a:picLocks noChangeAspect="1" noChangeArrowheads="1"/>
          </p:cNvPicPr>
          <p:nvPr/>
        </p:nvPicPr>
        <p:blipFill>
          <a:blip r:embed="rId2" cstate="print"/>
          <a:srcRect/>
          <a:stretch>
            <a:fillRect/>
          </a:stretch>
        </p:blipFill>
        <p:spPr bwMode="auto">
          <a:xfrm>
            <a:off x="9823207" y="2477882"/>
            <a:ext cx="2179332" cy="31578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מלבן 4"/>
          <p:cNvSpPr/>
          <p:nvPr/>
        </p:nvSpPr>
        <p:spPr>
          <a:xfrm>
            <a:off x="9448800" y="1720334"/>
            <a:ext cx="1647445" cy="369332"/>
          </a:xfrm>
          <a:prstGeom prst="rect">
            <a:avLst/>
          </a:prstGeom>
        </p:spPr>
        <p:txBody>
          <a:bodyPr wrap="square">
            <a:spAutoFit/>
          </a:bodyPr>
          <a:lstStyle/>
          <a:p>
            <a:r>
              <a:rPr lang="he-IL" dirty="0"/>
              <a:t>.</a:t>
            </a:r>
            <a:endParaRPr lang="en-US" dirty="0"/>
          </a:p>
        </p:txBody>
      </p:sp>
      <p:pic>
        <p:nvPicPr>
          <p:cNvPr id="13314" name="Picture 2" descr="E:\Users\User\Documents\Scanned Documents\סבא אלי בתל אביב 1937 מס2.jpeg"/>
          <p:cNvPicPr>
            <a:picLocks noChangeAspect="1" noChangeArrowheads="1"/>
          </p:cNvPicPr>
          <p:nvPr/>
        </p:nvPicPr>
        <p:blipFill>
          <a:blip r:embed="rId3" cstate="print"/>
          <a:srcRect/>
          <a:stretch>
            <a:fillRect/>
          </a:stretch>
        </p:blipFill>
        <p:spPr bwMode="auto">
          <a:xfrm>
            <a:off x="7203912" y="3518767"/>
            <a:ext cx="2182683" cy="32289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9610899" y="1931985"/>
            <a:ext cx="2392471" cy="369332"/>
          </a:xfrm>
          <a:prstGeom prst="rect">
            <a:avLst/>
          </a:prstGeom>
          <a:noFill/>
        </p:spPr>
        <p:txBody>
          <a:bodyPr wrap="square" rtlCol="0">
            <a:spAutoFit/>
          </a:bodyPr>
          <a:lstStyle/>
          <a:p>
            <a:r>
              <a:rPr lang="he-IL" b="1" dirty="0"/>
              <a:t>סבא פריץ מגיע לביקור</a:t>
            </a:r>
            <a:endParaRPr lang="en-US" b="1" dirty="0"/>
          </a:p>
        </p:txBody>
      </p:sp>
      <p:sp>
        <p:nvSpPr>
          <p:cNvPr id="16" name="TextBox 15"/>
          <p:cNvSpPr txBox="1"/>
          <p:nvPr/>
        </p:nvSpPr>
        <p:spPr>
          <a:xfrm>
            <a:off x="7176900" y="2922304"/>
            <a:ext cx="2054720" cy="646331"/>
          </a:xfrm>
          <a:prstGeom prst="rect">
            <a:avLst/>
          </a:prstGeom>
          <a:noFill/>
        </p:spPr>
        <p:txBody>
          <a:bodyPr wrap="square" rtlCol="0">
            <a:spAutoFit/>
          </a:bodyPr>
          <a:lstStyle/>
          <a:p>
            <a:r>
              <a:rPr lang="he-IL" b="1" dirty="0"/>
              <a:t>סבא רבא בתל אביב</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300">
        <p14:pan dir="r"/>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952501"/>
            <a:ext cx="6746791" cy="5143036"/>
          </a:xfrm>
        </p:spPr>
        <p:txBody>
          <a:bodyPr>
            <a:normAutofit fontScale="92500" lnSpcReduction="10000"/>
          </a:bodyPr>
          <a:lstStyle/>
          <a:p>
            <a:pPr marL="0" indent="0">
              <a:buNone/>
            </a:pPr>
            <a:endParaRPr lang="he-IL" sz="2000" dirty="0"/>
          </a:p>
          <a:p>
            <a:pPr marL="0" indent="0" algn="r">
              <a:buNone/>
            </a:pPr>
            <a:endParaRPr lang="he-IL" sz="2000" dirty="0"/>
          </a:p>
          <a:p>
            <a:pPr marL="0" indent="0" algn="r">
              <a:buNone/>
            </a:pPr>
            <a:r>
              <a:rPr lang="he-IL" sz="2200" dirty="0"/>
              <a:t>וכשהוריו הגיעו לארץ בספטמבר 1938, כבר היה חיבור למים והם שתלו עץ זית שקיים עד היום.</a:t>
            </a:r>
          </a:p>
          <a:p>
            <a:pPr marL="0" indent="0" algn="r">
              <a:buNone/>
            </a:pPr>
            <a:r>
              <a:rPr lang="he-IL" sz="2200" dirty="0"/>
              <a:t>לפני עלייתם, הם קיבלו הוראה מ"ההגנה" לקנות רובה מודל 96 חדיש ביותר בעלות של 800 מארק .</a:t>
            </a:r>
          </a:p>
          <a:p>
            <a:pPr marL="0" indent="0" algn="r">
              <a:buNone/>
            </a:pPr>
            <a:r>
              <a:rPr lang="he-IL" sz="2200" dirty="0"/>
              <a:t>כשהגיע הליפט (המכולה) הוחבאו בתוכה כ – 200 הכדורים והרובה ומיד שהגיעו </a:t>
            </a:r>
            <a:r>
              <a:rPr lang="he-IL" sz="2200" dirty="0" smtClean="0"/>
              <a:t>לפלסטינה</a:t>
            </a:r>
            <a:r>
              <a:rPr lang="he-IL" sz="2200" dirty="0"/>
              <a:t>, מסרו את הרובה והכדורים להגנה.</a:t>
            </a:r>
          </a:p>
          <a:p>
            <a:pPr marL="0" indent="0" algn="r">
              <a:buNone/>
            </a:pPr>
            <a:r>
              <a:rPr lang="he-IL" sz="2200" dirty="0"/>
              <a:t>ב 10.12.1940 נשא סבא רבא שלי את סבתא רבא שלי צפורה לבית </a:t>
            </a:r>
            <a:r>
              <a:rPr lang="he-IL" sz="2200" dirty="0" err="1"/>
              <a:t>בלינדר</a:t>
            </a:r>
            <a:r>
              <a:rPr lang="he-IL" sz="2200" dirty="0"/>
              <a:t> לאישה בחוג מצומצם של קרובי משפחה.  (ההכירות בניהם היתה על אוניה "גלילאה")</a:t>
            </a:r>
          </a:p>
          <a:p>
            <a:pPr marL="0" indent="0" algn="r">
              <a:buNone/>
            </a:pPr>
            <a:r>
              <a:rPr lang="he-IL" sz="2200" dirty="0"/>
              <a:t>החופה התקיימה ברבנות בעיר הקרובה נתניה .מיד לאחר החתונה האנגלים הטילו  "עוצר ". </a:t>
            </a:r>
          </a:p>
          <a:p>
            <a:pPr marL="0" indent="0" algn="r">
              <a:buNone/>
            </a:pPr>
            <a:r>
              <a:rPr lang="he-IL" sz="2200" dirty="0"/>
              <a:t>המשפחה נסעה במונית מיד והזוג הצעיר עשה את "מסע הכלולות" מנתניה לכפר ידידיה בחורף קר וגשום ברגל חלצו נעליהם והלכו יח</a:t>
            </a:r>
            <a:r>
              <a:rPr lang="he-IL" sz="2100" dirty="0"/>
              <a:t>פים באדמה הכבדה והבוצית , המסע ארך כשעתיים.</a:t>
            </a:r>
          </a:p>
          <a:p>
            <a:pPr marL="0" indent="0">
              <a:buNone/>
            </a:pPr>
            <a:endParaRPr lang="en-US" sz="2100" dirty="0"/>
          </a:p>
        </p:txBody>
      </p:sp>
      <p:sp>
        <p:nvSpPr>
          <p:cNvPr id="4" name="Slide Number Placeholder 3">
            <a:extLst>
              <a:ext uri="{FF2B5EF4-FFF2-40B4-BE49-F238E27FC236}">
                <a16:creationId xmlns:a16="http://schemas.microsoft.com/office/drawing/2014/main" xmlns="" id="{B59C981F-7912-4476-AFD8-7642E0F8C2B5}"/>
              </a:ext>
            </a:extLst>
          </p:cNvPr>
          <p:cNvSpPr>
            <a:spLocks noGrp="1"/>
          </p:cNvSpPr>
          <p:nvPr>
            <p:ph type="sldNum" sz="quarter" idx="12"/>
          </p:nvPr>
        </p:nvSpPr>
        <p:spPr/>
        <p:txBody>
          <a:bodyPr/>
          <a:lstStyle/>
          <a:p>
            <a:fld id="{BDAC3614-0372-4F86-A6FE-6415016607A5}" type="slidenum">
              <a:rPr lang="en-US" smtClean="0"/>
              <a:pPr/>
              <a:t>16</a:t>
            </a:fld>
            <a:endParaRPr lang="en-US"/>
          </a:p>
        </p:txBody>
      </p:sp>
      <p:sp>
        <p:nvSpPr>
          <p:cNvPr id="2" name="TextBox 1"/>
          <p:cNvSpPr txBox="1"/>
          <p:nvPr/>
        </p:nvSpPr>
        <p:spPr>
          <a:xfrm>
            <a:off x="517848" y="271511"/>
            <a:ext cx="10823081" cy="1323439"/>
          </a:xfrm>
          <a:prstGeom prst="rect">
            <a:avLst/>
          </a:prstGeom>
          <a:noFill/>
        </p:spPr>
        <p:txBody>
          <a:bodyPr wrap="square" rtlCol="0">
            <a:spAutoFit/>
          </a:bodyPr>
          <a:lstStyle/>
          <a:p>
            <a:r>
              <a:rPr lang="he-IL" sz="4000" b="1" dirty="0">
                <a:latin typeface="+mj-lt"/>
                <a:ea typeface="+mj-ea"/>
                <a:cs typeface="+mj-cs"/>
              </a:rPr>
              <a:t>קנית המשק בכפר ידידיה ,עליית ההורים של סבא רבא                  לפלסטינה והחתונה...</a:t>
            </a:r>
            <a:endParaRPr lang="en-US" sz="4000" b="1" dirty="0">
              <a:latin typeface="+mj-lt"/>
              <a:ea typeface="+mj-ea"/>
              <a:cs typeface="+mj-cs"/>
            </a:endParaRPr>
          </a:p>
        </p:txBody>
      </p:sp>
      <p:pic>
        <p:nvPicPr>
          <p:cNvPr id="12289" name="Picture 1" descr="E:\Users\User\Documents\Scanned Documents\תמונה (392).jpg"/>
          <p:cNvPicPr>
            <a:picLocks noChangeAspect="1" noChangeArrowheads="1"/>
          </p:cNvPicPr>
          <p:nvPr/>
        </p:nvPicPr>
        <p:blipFill>
          <a:blip r:embed="rId2" cstate="print"/>
          <a:srcRect/>
          <a:stretch>
            <a:fillRect/>
          </a:stretch>
        </p:blipFill>
        <p:spPr bwMode="auto">
          <a:xfrm>
            <a:off x="9031857" y="1614335"/>
            <a:ext cx="3048000" cy="4261792"/>
          </a:xfrm>
          <a:prstGeom prst="ellipse">
            <a:avLst/>
          </a:prstGeom>
          <a:ln>
            <a:noFill/>
          </a:ln>
          <a:effectLst>
            <a:softEdge rad="112500"/>
          </a:effectLst>
        </p:spPr>
      </p:pic>
      <p:pic>
        <p:nvPicPr>
          <p:cNvPr id="12290" name="Picture 2" descr="E:\Users\User\Documents\Scanned Documents\אמא אבא חתונה 2.jpeg"/>
          <p:cNvPicPr>
            <a:picLocks noChangeAspect="1" noChangeArrowheads="1"/>
          </p:cNvPicPr>
          <p:nvPr/>
        </p:nvPicPr>
        <p:blipFill>
          <a:blip r:embed="rId3" cstate="print"/>
          <a:srcRect/>
          <a:stretch>
            <a:fillRect/>
          </a:stretch>
        </p:blipFill>
        <p:spPr bwMode="auto">
          <a:xfrm>
            <a:off x="6551588" y="3784349"/>
            <a:ext cx="3415725" cy="2937141"/>
          </a:xfrm>
          <a:prstGeom prst="ellipse">
            <a:avLst/>
          </a:prstGeom>
          <a:ln>
            <a:noFill/>
          </a:ln>
          <a:effectLst>
            <a:softEdge rad="112500"/>
          </a:effectLst>
        </p:spPr>
      </p:pic>
    </p:spTree>
    <p:extLst>
      <p:ext uri="{BB962C8B-B14F-4D97-AF65-F5344CB8AC3E}">
        <p14:creationId xmlns:p14="http://schemas.microsoft.com/office/powerpoint/2010/main" xmlns="" val="31277183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32849" y="-111967"/>
            <a:ext cx="5405534" cy="1143000"/>
          </a:xfrm>
        </p:spPr>
        <p:txBody>
          <a:bodyPr/>
          <a:lstStyle/>
          <a:p>
            <a:r>
              <a:rPr lang="he-IL" sz="4000" b="1" dirty="0" smtClean="0"/>
              <a:t>ישן מול חדש 1938-2019</a:t>
            </a:r>
            <a:endParaRPr lang="en-US" sz="4000" dirty="0"/>
          </a:p>
        </p:txBody>
      </p:sp>
      <p:sp>
        <p:nvSpPr>
          <p:cNvPr id="4" name="מציין מיקום של מספר שקופית 3"/>
          <p:cNvSpPr>
            <a:spLocks noGrp="1"/>
          </p:cNvSpPr>
          <p:nvPr>
            <p:ph type="sldNum" sz="quarter" idx="12"/>
          </p:nvPr>
        </p:nvSpPr>
        <p:spPr/>
        <p:txBody>
          <a:bodyPr/>
          <a:lstStyle/>
          <a:p>
            <a:fld id="{BDAC3614-0372-4F86-A6FE-6415016607A5}" type="slidenum">
              <a:rPr lang="en-US" smtClean="0"/>
              <a:pPr/>
              <a:t>17</a:t>
            </a:fld>
            <a:endParaRPr lang="en-US"/>
          </a:p>
        </p:txBody>
      </p:sp>
      <p:pic>
        <p:nvPicPr>
          <p:cNvPr id="5" name="Picture 4" descr="C:\Users\user\Downloads\20190108_102938.jpg"/>
          <p:cNvPicPr>
            <a:picLocks noChangeAspect="1" noChangeArrowheads="1"/>
          </p:cNvPicPr>
          <p:nvPr/>
        </p:nvPicPr>
        <p:blipFill>
          <a:blip r:embed="rId2" cstate="print"/>
          <a:srcRect/>
          <a:stretch>
            <a:fillRect/>
          </a:stretch>
        </p:blipFill>
        <p:spPr bwMode="auto">
          <a:xfrm>
            <a:off x="9312756" y="1194319"/>
            <a:ext cx="2673971" cy="53857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3" descr="E:\Users\User\Documents\Scanned Documents\תמונה (427).jpg"/>
          <p:cNvPicPr>
            <a:picLocks noChangeAspect="1" noChangeArrowheads="1"/>
          </p:cNvPicPr>
          <p:nvPr/>
        </p:nvPicPr>
        <p:blipFill>
          <a:blip r:embed="rId3" cstate="print"/>
          <a:srcRect/>
          <a:stretch>
            <a:fillRect/>
          </a:stretch>
        </p:blipFill>
        <p:spPr bwMode="auto">
          <a:xfrm>
            <a:off x="219962" y="2703434"/>
            <a:ext cx="5928912" cy="41545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תמונה 7" descr="http://www.agrogold.co.il/uploads/%D7%96%D7%99%D7%AA%20%D7%91%D7%9E%D7%98%D7%A2%202%D7%9E%D7%99%D7%A7%D7%95%D7%A8%D7%99%D7%96%D7%94.png"/>
          <p:cNvPicPr/>
          <p:nvPr/>
        </p:nvPicPr>
        <p:blipFill>
          <a:blip r:embed="rId4" cstate="print"/>
          <a:srcRect l="63074" t="8881" b="18910"/>
          <a:stretch>
            <a:fillRect/>
          </a:stretch>
        </p:blipFill>
        <p:spPr bwMode="auto">
          <a:xfrm>
            <a:off x="6496124" y="1635964"/>
            <a:ext cx="2436269" cy="25780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מלבן 8"/>
          <p:cNvSpPr/>
          <p:nvPr/>
        </p:nvSpPr>
        <p:spPr>
          <a:xfrm>
            <a:off x="6450733" y="4304974"/>
            <a:ext cx="2483372" cy="369332"/>
          </a:xfrm>
          <a:prstGeom prst="rect">
            <a:avLst/>
          </a:prstGeom>
        </p:spPr>
        <p:txBody>
          <a:bodyPr wrap="none">
            <a:spAutoFit/>
          </a:bodyPr>
          <a:lstStyle/>
          <a:p>
            <a:r>
              <a:rPr lang="he-IL" b="1" dirty="0" smtClean="0"/>
              <a:t>עץ הזית שנשתל ב-1938</a:t>
            </a:r>
            <a:endParaRPr lang="en-US" b="1" dirty="0"/>
          </a:p>
        </p:txBody>
      </p:sp>
      <p:pic>
        <p:nvPicPr>
          <p:cNvPr id="6" name="Picture 1" descr="C:\Users\user\Downloads\20190226_162226.jpg"/>
          <p:cNvPicPr>
            <a:picLocks noGrp="1" noChangeAspect="1" noChangeArrowheads="1"/>
          </p:cNvPicPr>
          <p:nvPr>
            <p:ph idx="1"/>
          </p:nvPr>
        </p:nvPicPr>
        <p:blipFill>
          <a:blip r:embed="rId5" cstate="print"/>
          <a:srcRect/>
          <a:stretch>
            <a:fillRect/>
          </a:stretch>
        </p:blipFill>
        <p:spPr bwMode="auto">
          <a:xfrm>
            <a:off x="222037" y="379216"/>
            <a:ext cx="5945498" cy="3589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7721" y="149477"/>
            <a:ext cx="8472855" cy="758215"/>
          </a:xfrm>
        </p:spPr>
        <p:txBody>
          <a:bodyPr>
            <a:normAutofit fontScale="90000"/>
          </a:bodyPr>
          <a:lstStyle/>
          <a:p>
            <a:r>
              <a:rPr lang="he-IL" b="1" dirty="0"/>
              <a:t>דאגות פרנסה</a:t>
            </a:r>
            <a:endParaRPr lang="en-US" dirty="0"/>
          </a:p>
        </p:txBody>
      </p:sp>
      <p:pic>
        <p:nvPicPr>
          <p:cNvPr id="5" name="Picture 2" descr="E:\Users\User\Documents\Scanned Documents\פעל הבנין אלי שלגי.jpeg"/>
          <p:cNvPicPr>
            <a:picLocks noGrp="1" noChangeAspect="1" noChangeArrowheads="1"/>
          </p:cNvPicPr>
          <p:nvPr>
            <p:ph idx="1"/>
          </p:nvPr>
        </p:nvPicPr>
        <p:blipFill>
          <a:blip r:embed="rId2" cstate="print"/>
          <a:stretch>
            <a:fillRect/>
          </a:stretch>
        </p:blipFill>
        <p:spPr bwMode="auto">
          <a:xfrm>
            <a:off x="7561383" y="1151261"/>
            <a:ext cx="4308672" cy="51879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xmlns="" id="{8D91F267-676E-41F3-9527-9DB243FACFB6}"/>
              </a:ext>
            </a:extLst>
          </p:cNvPr>
          <p:cNvSpPr>
            <a:spLocks noGrp="1"/>
          </p:cNvSpPr>
          <p:nvPr>
            <p:ph type="sldNum" sz="quarter" idx="12"/>
          </p:nvPr>
        </p:nvSpPr>
        <p:spPr/>
        <p:txBody>
          <a:bodyPr/>
          <a:lstStyle/>
          <a:p>
            <a:fld id="{BDAC3614-0372-4F86-A6FE-6415016607A5}" type="slidenum">
              <a:rPr lang="en-US" smtClean="0"/>
              <a:pPr/>
              <a:t>18</a:t>
            </a:fld>
            <a:endParaRPr lang="en-US"/>
          </a:p>
        </p:txBody>
      </p:sp>
      <p:sp>
        <p:nvSpPr>
          <p:cNvPr id="4" name="מלבן 3"/>
          <p:cNvSpPr/>
          <p:nvPr/>
        </p:nvSpPr>
        <p:spPr>
          <a:xfrm>
            <a:off x="448407" y="1107272"/>
            <a:ext cx="7007469" cy="4062651"/>
          </a:xfrm>
          <a:prstGeom prst="rect">
            <a:avLst/>
          </a:prstGeom>
        </p:spPr>
        <p:txBody>
          <a:bodyPr wrap="square">
            <a:spAutoFit/>
          </a:bodyPr>
          <a:lstStyle/>
          <a:p>
            <a:r>
              <a:rPr lang="he-IL" sz="2000" dirty="0"/>
              <a:t>הוריו של סבא רבא שלי כבר לא היו צעירים אולם לא בחלו בשום עבודה, ועבדו יחד עם סבא רבה שלי </a:t>
            </a:r>
            <a:r>
              <a:rPr lang="he-IL" sz="2000" dirty="0" smtClean="0"/>
              <a:t>במשק עד </a:t>
            </a:r>
            <a:r>
              <a:rPr lang="he-IL" sz="2000" dirty="0"/>
              <a:t>שהגיע מדריך חקלאי מהישוב גן השומרון ולימד אותם את עבודת השדה.</a:t>
            </a:r>
          </a:p>
          <a:p>
            <a:r>
              <a:rPr lang="he-IL" sz="2000" dirty="0"/>
              <a:t>חוץ מעבודות השדה היו להם גם </a:t>
            </a:r>
            <a:r>
              <a:rPr lang="he-IL" sz="2000" dirty="0" smtClean="0"/>
              <a:t>פרידה חביבה שתי </a:t>
            </a:r>
            <a:r>
              <a:rPr lang="he-IL" sz="2000" dirty="0"/>
              <a:t>פרות ומאה תרנגולות. שתלו כרם ועשו כל מה שהמדריכים החקלאיים יעצו להם. למרות זאת עשו הרבה שגיאות ושילמו על כך הרבה "שכר לימוד</a:t>
            </a:r>
            <a:r>
              <a:rPr lang="he-IL" sz="2000" dirty="0" smtClean="0"/>
              <a:t>".</a:t>
            </a:r>
            <a:endParaRPr lang="he-IL" sz="2000" dirty="0"/>
          </a:p>
          <a:p>
            <a:r>
              <a:rPr lang="he-IL" sz="2000" dirty="0"/>
              <a:t>בתקופה זו היו דאגות פרנסה קשות ולכן נאלץ סבא רבא שלי להתפרנס גם מעבודות חוץ ולכן במקביל למשק עבד במחנה של הצבא הבריטי בכפר ויתקין כבנאי וקיבל שלושים ושלושה גרוש (33) שזה היה הרבה מאוד לעומת פועל שקיבל שמונה עשר גרוש(18) </a:t>
            </a:r>
          </a:p>
          <a:p>
            <a:endParaRPr lang="en-US" sz="2000" b="1" dirty="0" smtClean="0"/>
          </a:p>
          <a:p>
            <a:r>
              <a:rPr lang="he-IL" sz="2000" b="1" dirty="0" smtClean="0"/>
              <a:t>בשביל </a:t>
            </a:r>
            <a:r>
              <a:rPr lang="he-IL" sz="2000" b="1" dirty="0"/>
              <a:t>עשרה גרוש(10) אפשר היה לנסוע לתל אביב הלוך וחזור</a:t>
            </a:r>
            <a:r>
              <a:rPr lang="he-IL" sz="2000" dirty="0"/>
              <a:t>.  </a:t>
            </a:r>
          </a:p>
          <a:p>
            <a:endParaRPr lang="he-IL" dirty="0"/>
          </a:p>
        </p:txBody>
      </p:sp>
      <p:sp>
        <p:nvSpPr>
          <p:cNvPr id="40962" name="AutoShape 2" descr="×ª××¦××ª ×ª××× × ×¢×××¨ ×ª××× × ×©× ××¨××©"/>
          <p:cNvSpPr>
            <a:spLocks noChangeAspect="1" noChangeArrowheads="1"/>
          </p:cNvSpPr>
          <p:nvPr/>
        </p:nvSpPr>
        <p:spPr bwMode="auto">
          <a:xfrm>
            <a:off x="155581"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4" name="AutoShape 4" descr="×ª××¦××ª ×ª××× × ×¢×××¨ ×ª××× × ×©× ××¨××©"/>
          <p:cNvSpPr>
            <a:spLocks noChangeAspect="1" noChangeArrowheads="1"/>
          </p:cNvSpPr>
          <p:nvPr/>
        </p:nvSpPr>
        <p:spPr bwMode="auto">
          <a:xfrm>
            <a:off x="155581"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6" name="Picture 6" descr="×ª××¦××ª ×ª××× × ×¢×××¨ ×ª××× × ×©× ××¨××©"/>
          <p:cNvPicPr>
            <a:picLocks noChangeAspect="1" noChangeArrowheads="1"/>
          </p:cNvPicPr>
          <p:nvPr/>
        </p:nvPicPr>
        <p:blipFill>
          <a:blip r:embed="rId3" cstate="print"/>
          <a:srcRect/>
          <a:stretch>
            <a:fillRect/>
          </a:stretch>
        </p:blipFill>
        <p:spPr bwMode="auto">
          <a:xfrm>
            <a:off x="2607794" y="4923332"/>
            <a:ext cx="1714500" cy="1692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4295780" y="5505454"/>
            <a:ext cx="2181225" cy="369332"/>
          </a:xfrm>
          <a:prstGeom prst="rect">
            <a:avLst/>
          </a:prstGeom>
          <a:noFill/>
        </p:spPr>
        <p:txBody>
          <a:bodyPr wrap="square" rtlCol="0">
            <a:spAutoFit/>
          </a:bodyPr>
          <a:lstStyle/>
          <a:p>
            <a:r>
              <a:rPr lang="he-IL" b="1" dirty="0"/>
              <a:t>10 מילים שווה גרוש</a:t>
            </a:r>
            <a:endParaRPr lang="en-US" b="1" dirty="0"/>
          </a:p>
        </p:txBody>
      </p:sp>
      <p:sp>
        <p:nvSpPr>
          <p:cNvPr id="15" name="TextBox 14"/>
          <p:cNvSpPr txBox="1"/>
          <p:nvPr/>
        </p:nvSpPr>
        <p:spPr>
          <a:xfrm>
            <a:off x="8273562" y="597878"/>
            <a:ext cx="2848707" cy="707886"/>
          </a:xfrm>
          <a:prstGeom prst="rect">
            <a:avLst/>
          </a:prstGeom>
          <a:noFill/>
        </p:spPr>
        <p:txBody>
          <a:bodyPr wrap="square" rtlCol="0">
            <a:spAutoFit/>
          </a:bodyPr>
          <a:lstStyle/>
          <a:p>
            <a:r>
              <a:rPr lang="he-IL" sz="2000" b="1" dirty="0" smtClean="0"/>
              <a:t>סבא רבא שלי אלי ועוזרו</a:t>
            </a:r>
            <a:endParaRPr lang="en-US" sz="2000" b="1" dirty="0"/>
          </a:p>
        </p:txBody>
      </p:sp>
    </p:spTree>
  </p:cSld>
  <p:clrMapOvr>
    <a:masterClrMapping/>
  </p:clrMapOvr>
  <p:transition spd="slow">
    <p:randomBa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386666" y="266171"/>
            <a:ext cx="6079067" cy="699029"/>
          </a:xfrm>
        </p:spPr>
        <p:txBody>
          <a:bodyPr>
            <a:normAutofit fontScale="90000"/>
          </a:bodyPr>
          <a:lstStyle/>
          <a:p>
            <a:r>
              <a:rPr lang="he-IL" sz="4000" b="1" dirty="0" smtClean="0"/>
              <a:t> פרות ברפת  ופרידה(סוס) חביבה</a:t>
            </a:r>
            <a:endParaRPr lang="en-US" sz="4000" b="1" dirty="0"/>
          </a:p>
        </p:txBody>
      </p:sp>
      <p:pic>
        <p:nvPicPr>
          <p:cNvPr id="5" name="Picture 2" descr="E:\Users\User\Documents\Scanned Documents\הרפת בכפר.jpeg"/>
          <p:cNvPicPr>
            <a:picLocks noGrp="1" noChangeAspect="1" noChangeArrowheads="1"/>
          </p:cNvPicPr>
          <p:nvPr>
            <p:ph idx="1"/>
          </p:nvPr>
        </p:nvPicPr>
        <p:blipFill>
          <a:blip r:embed="rId2" cstate="print"/>
          <a:srcRect l="7551" t="8402" r="1020" b="13160"/>
          <a:stretch>
            <a:fillRect/>
          </a:stretch>
        </p:blipFill>
        <p:spPr bwMode="auto">
          <a:xfrm>
            <a:off x="6674338" y="1181962"/>
            <a:ext cx="5073162" cy="50510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מציין מיקום של מספר שקופית 3"/>
          <p:cNvSpPr>
            <a:spLocks noGrp="1"/>
          </p:cNvSpPr>
          <p:nvPr>
            <p:ph type="sldNum" sz="quarter" idx="12"/>
          </p:nvPr>
        </p:nvSpPr>
        <p:spPr/>
        <p:txBody>
          <a:bodyPr/>
          <a:lstStyle/>
          <a:p>
            <a:fld id="{BDAC3614-0372-4F86-A6FE-6415016607A5}" type="slidenum">
              <a:rPr lang="en-US" smtClean="0"/>
              <a:pPr/>
              <a:t>19</a:t>
            </a:fld>
            <a:endParaRPr lang="en-US"/>
          </a:p>
        </p:txBody>
      </p:sp>
      <p:pic>
        <p:nvPicPr>
          <p:cNvPr id="6" name="Picture 2" descr="E:\Users\User\Documents\Scanned Documents\חביבה הפרידה.jpeg"/>
          <p:cNvPicPr>
            <a:picLocks noChangeAspect="1" noChangeArrowheads="1"/>
          </p:cNvPicPr>
          <p:nvPr/>
        </p:nvPicPr>
        <p:blipFill>
          <a:blip r:embed="rId3" cstate="print"/>
          <a:srcRect/>
          <a:stretch>
            <a:fillRect/>
          </a:stretch>
        </p:blipFill>
        <p:spPr bwMode="auto">
          <a:xfrm>
            <a:off x="940784" y="1168400"/>
            <a:ext cx="4639246" cy="50555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0" y="6280742"/>
            <a:ext cx="6534252" cy="707886"/>
          </a:xfrm>
          <a:prstGeom prst="rect">
            <a:avLst/>
          </a:prstGeom>
          <a:noFill/>
        </p:spPr>
        <p:txBody>
          <a:bodyPr wrap="square" rtlCol="0">
            <a:spAutoFit/>
          </a:bodyPr>
          <a:lstStyle/>
          <a:p>
            <a:r>
              <a:rPr lang="he-IL" sz="2000" b="1" dirty="0" smtClean="0"/>
              <a:t>סבא רבא שלי אלי ואביו אופה כך נקרא בפי הילדים ושמו יצחק</a:t>
            </a:r>
            <a:endParaRPr lang="en-US" sz="2000" b="1"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08043" y="266172"/>
            <a:ext cx="4912471" cy="716700"/>
          </a:xfrm>
        </p:spPr>
        <p:txBody>
          <a:bodyPr>
            <a:normAutofit fontScale="90000"/>
          </a:bodyPr>
          <a:lstStyle/>
          <a:p>
            <a:pPr algn="ctr"/>
            <a:r>
              <a:rPr lang="he-IL" b="1" dirty="0"/>
              <a:t>הוריו של סבא רבא שלי</a:t>
            </a:r>
            <a:endParaRPr lang="en-US" dirty="0"/>
          </a:p>
        </p:txBody>
      </p:sp>
      <p:sp>
        <p:nvSpPr>
          <p:cNvPr id="3" name="מציין מיקום תוכן 2"/>
          <p:cNvSpPr>
            <a:spLocks noGrp="1"/>
          </p:cNvSpPr>
          <p:nvPr>
            <p:ph idx="1"/>
          </p:nvPr>
        </p:nvSpPr>
        <p:spPr>
          <a:xfrm>
            <a:off x="4508043" y="2014641"/>
            <a:ext cx="7376746" cy="5128376"/>
          </a:xfrm>
        </p:spPr>
        <p:txBody>
          <a:bodyPr>
            <a:normAutofit/>
          </a:bodyPr>
          <a:lstStyle/>
          <a:p>
            <a:pPr marL="0" indent="0" algn="r" rtl="1">
              <a:buNone/>
            </a:pPr>
            <a:r>
              <a:rPr lang="he-IL" sz="2000" dirty="0"/>
              <a:t>אביו, פריץ (יצחק) נולד ב 19.10.1888 יד' </a:t>
            </a:r>
            <a:r>
              <a:rPr lang="en-US" sz="2000" dirty="0"/>
              <a:t/>
            </a:r>
            <a:br>
              <a:rPr lang="en-US" sz="2000" dirty="0"/>
            </a:br>
            <a:r>
              <a:rPr lang="he-IL" sz="2000" dirty="0"/>
              <a:t>בחשוון תרמ"ט </a:t>
            </a:r>
            <a:r>
              <a:rPr lang="he-IL" sz="2000" dirty="0" err="1"/>
              <a:t>במיסלוביץ</a:t>
            </a:r>
            <a:r>
              <a:rPr lang="he-IL" sz="2000" dirty="0"/>
              <a:t> שלזיה עלית</a:t>
            </a:r>
          </a:p>
          <a:p>
            <a:pPr marL="0" indent="0" algn="r" rtl="1">
              <a:buNone/>
            </a:pPr>
            <a:r>
              <a:rPr lang="he-IL" sz="2000" dirty="0"/>
              <a:t>ואמו גרדה (זהבה) נולדה 11.08.1894 </a:t>
            </a:r>
          </a:p>
          <a:p>
            <a:pPr marL="0" indent="0" algn="r" rtl="1">
              <a:buNone/>
            </a:pPr>
            <a:r>
              <a:rPr lang="he-IL" sz="2000" dirty="0"/>
              <a:t>תשעה באב תרנ"ד בקטוביץ , שניהם </a:t>
            </a:r>
            <a:r>
              <a:rPr lang="he-IL" sz="2000" dirty="0" smtClean="0"/>
              <a:t>בני דודים נולדו </a:t>
            </a:r>
            <a:r>
              <a:rPr lang="en-US" sz="2000" dirty="0"/>
              <a:t/>
            </a:r>
            <a:br>
              <a:rPr lang="en-US" sz="2000" dirty="0"/>
            </a:br>
            <a:r>
              <a:rPr lang="he-IL" sz="2000" dirty="0"/>
              <a:t>בשלזיה העלית (מקום שבו נפגשו שלושת </a:t>
            </a:r>
            <a:r>
              <a:rPr lang="en-US" sz="2000" dirty="0"/>
              <a:t/>
            </a:r>
            <a:br>
              <a:rPr lang="en-US" sz="2000" dirty="0"/>
            </a:br>
            <a:r>
              <a:rPr lang="he-IL" sz="2000" dirty="0"/>
              <a:t>הקיסרויות גרמניה, רוסיה ואוסטריה) </a:t>
            </a:r>
          </a:p>
          <a:p>
            <a:pPr marL="0" indent="0" algn="r" rtl="1">
              <a:buNone/>
            </a:pPr>
            <a:r>
              <a:rPr lang="he-IL" sz="2000" dirty="0"/>
              <a:t>היום </a:t>
            </a:r>
            <a:r>
              <a:rPr lang="he-IL" sz="2000" dirty="0" smtClean="0"/>
              <a:t>פולין.</a:t>
            </a:r>
            <a:endParaRPr lang="he-IL" sz="2000" dirty="0"/>
          </a:p>
          <a:p>
            <a:pPr marL="0" indent="0" algn="r" rtl="1">
              <a:buNone/>
            </a:pPr>
            <a:r>
              <a:rPr lang="he-IL" sz="2000" dirty="0"/>
              <a:t>למד רוקחות ב - 1912במינכן  גרמניה .</a:t>
            </a:r>
          </a:p>
          <a:p>
            <a:pPr marL="0" indent="0" algn="r" rtl="1">
              <a:buNone/>
            </a:pPr>
            <a:r>
              <a:rPr lang="he-IL" sz="2000" dirty="0"/>
              <a:t>התחתנו ב – 17.03.1918 </a:t>
            </a:r>
            <a:r>
              <a:rPr lang="he-IL" sz="2000" dirty="0" smtClean="0"/>
              <a:t>בשלזיה גרמניה עברו </a:t>
            </a:r>
            <a:r>
              <a:rPr lang="he-IL" sz="2000" dirty="0"/>
              <a:t>לעיר </a:t>
            </a:r>
            <a:r>
              <a:rPr lang="he-IL" sz="2000" dirty="0" err="1" smtClean="0"/>
              <a:t>גרייץ</a:t>
            </a:r>
            <a:r>
              <a:rPr lang="he-IL" sz="2000" dirty="0" smtClean="0"/>
              <a:t>  ושם עבד בבית מרקחת  כרוקח .ושם </a:t>
            </a:r>
            <a:r>
              <a:rPr lang="he-IL" sz="2000" dirty="0"/>
              <a:t>נולד סבא רבא </a:t>
            </a:r>
            <a:r>
              <a:rPr lang="he-IL" sz="2000" dirty="0" smtClean="0"/>
              <a:t>שלי </a:t>
            </a:r>
            <a:endParaRPr lang="he-IL" sz="2000" dirty="0"/>
          </a:p>
          <a:p>
            <a:pPr marL="0" indent="0" algn="r" rtl="1">
              <a:buNone/>
            </a:pPr>
            <a:r>
              <a:rPr lang="he-IL" sz="2000" dirty="0" smtClean="0"/>
              <a:t>הנס אלי ישראל ב- </a:t>
            </a:r>
            <a:r>
              <a:rPr lang="he-IL" sz="2000" dirty="0" err="1" smtClean="0"/>
              <a:t>כא</a:t>
            </a:r>
            <a:r>
              <a:rPr lang="he-IL" sz="2000" dirty="0"/>
              <a:t>' באלול </a:t>
            </a:r>
            <a:r>
              <a:rPr lang="he-IL" sz="2000" dirty="0" smtClean="0"/>
              <a:t>תרע"ח </a:t>
            </a:r>
            <a:r>
              <a:rPr lang="he-IL" sz="2000" dirty="0"/>
              <a:t>05.09.1919</a:t>
            </a:r>
          </a:p>
          <a:p>
            <a:pPr marL="0" indent="0" algn="r" rtl="1">
              <a:buNone/>
            </a:pPr>
            <a:r>
              <a:rPr lang="he-IL" sz="2000" dirty="0"/>
              <a:t>לאחר שנה עברו לפרנקפורט בגרמניה.</a:t>
            </a:r>
          </a:p>
          <a:p>
            <a:pPr marL="0" indent="0" algn="r" rtl="1">
              <a:buNone/>
            </a:pPr>
            <a:endParaRPr lang="he-IL" sz="2000" dirty="0"/>
          </a:p>
          <a:p>
            <a:pPr marL="0" indent="0" algn="r" rtl="1">
              <a:buNone/>
            </a:pPr>
            <a:endParaRPr lang="he-IL" sz="2000" dirty="0"/>
          </a:p>
          <a:p>
            <a:pPr marL="0" indent="0" algn="r" rtl="1">
              <a:buNone/>
            </a:pPr>
            <a:endParaRPr lang="he-IL" sz="2000" dirty="0"/>
          </a:p>
          <a:p>
            <a:pPr marL="0" indent="0" algn="r" rtl="1">
              <a:buNone/>
            </a:pPr>
            <a:endParaRPr lang="he-IL" sz="2000" dirty="0"/>
          </a:p>
          <a:p>
            <a:pPr marL="0" indent="0" algn="r" rtl="1">
              <a:buNone/>
            </a:pPr>
            <a:endParaRPr lang="he-IL" sz="2000" dirty="0"/>
          </a:p>
          <a:p>
            <a:pPr marL="0" indent="0" algn="r" rtl="1">
              <a:buNone/>
            </a:pPr>
            <a:endParaRPr lang="en-US" sz="2000" dirty="0"/>
          </a:p>
        </p:txBody>
      </p:sp>
      <p:sp>
        <p:nvSpPr>
          <p:cNvPr id="7" name="Slide Number Placeholder 6">
            <a:extLst>
              <a:ext uri="{FF2B5EF4-FFF2-40B4-BE49-F238E27FC236}">
                <a16:creationId xmlns:a16="http://schemas.microsoft.com/office/drawing/2014/main" xmlns="" id="{4ACDF371-4866-479C-91A5-3052D9A47BD5}"/>
              </a:ext>
            </a:extLst>
          </p:cNvPr>
          <p:cNvSpPr>
            <a:spLocks noGrp="1"/>
          </p:cNvSpPr>
          <p:nvPr>
            <p:ph type="sldNum" sz="quarter" idx="12"/>
          </p:nvPr>
        </p:nvSpPr>
        <p:spPr/>
        <p:txBody>
          <a:bodyPr/>
          <a:lstStyle/>
          <a:p>
            <a:fld id="{BDAC3614-0372-4F86-A6FE-6415016607A5}" type="slidenum">
              <a:rPr lang="en-US" smtClean="0"/>
              <a:pPr/>
              <a:t>2</a:t>
            </a:fld>
            <a:endParaRPr lang="en-US"/>
          </a:p>
        </p:txBody>
      </p:sp>
      <p:pic>
        <p:nvPicPr>
          <p:cNvPr id="4" name="Picture 3" descr="E:\Users\User\Documents\Scanned Documents\תמונה (378).jpg"/>
          <p:cNvPicPr>
            <a:picLocks noChangeAspect="1" noChangeArrowheads="1"/>
          </p:cNvPicPr>
          <p:nvPr/>
        </p:nvPicPr>
        <p:blipFill rotWithShape="1">
          <a:blip r:embed="rId2" cstate="print"/>
          <a:srcRect l="7953" t="19818" r="15871"/>
          <a:stretch/>
        </p:blipFill>
        <p:spPr bwMode="auto">
          <a:xfrm>
            <a:off x="308917" y="3966519"/>
            <a:ext cx="3678907" cy="2698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descr="E:\Users\User\Documents\My Scans\Scan010.jpg"/>
          <p:cNvPicPr>
            <a:picLocks noChangeAspect="1" noChangeArrowheads="1"/>
          </p:cNvPicPr>
          <p:nvPr/>
        </p:nvPicPr>
        <p:blipFill>
          <a:blip r:embed="rId3" cstate="print"/>
          <a:srcRect/>
          <a:stretch>
            <a:fillRect/>
          </a:stretch>
        </p:blipFill>
        <p:spPr bwMode="auto">
          <a:xfrm>
            <a:off x="308917" y="456351"/>
            <a:ext cx="2819400" cy="31165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3" descr="E:\Users\User\Documents\Scanned Documents\אומה ואופה 2 1960.jpeg"/>
          <p:cNvPicPr>
            <a:picLocks noChangeAspect="1" noChangeArrowheads="1"/>
          </p:cNvPicPr>
          <p:nvPr/>
        </p:nvPicPr>
        <p:blipFill rotWithShape="1">
          <a:blip r:embed="rId4" cstate="print"/>
          <a:srcRect l="13182" t="31193" r="21168"/>
          <a:stretch/>
        </p:blipFill>
        <p:spPr bwMode="auto">
          <a:xfrm>
            <a:off x="3347678" y="1108696"/>
            <a:ext cx="3591134" cy="27842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3577628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Users\User\Documents\Scanned Documents\מיכל בלול תרנגולות.jpeg"/>
          <p:cNvPicPr>
            <a:picLocks noGrp="1" noChangeAspect="1" noChangeArrowheads="1"/>
          </p:cNvPicPr>
          <p:nvPr>
            <p:ph idx="1"/>
          </p:nvPr>
        </p:nvPicPr>
        <p:blipFill>
          <a:blip r:embed="rId2" cstate="print"/>
          <a:stretch>
            <a:fillRect/>
          </a:stretch>
        </p:blipFill>
        <p:spPr bwMode="auto">
          <a:xfrm>
            <a:off x="3200400" y="389756"/>
            <a:ext cx="5586347" cy="62396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כותרת 1"/>
          <p:cNvSpPr>
            <a:spLocks noGrp="1"/>
          </p:cNvSpPr>
          <p:nvPr>
            <p:ph type="title"/>
          </p:nvPr>
        </p:nvSpPr>
        <p:spPr>
          <a:xfrm>
            <a:off x="530469" y="318600"/>
            <a:ext cx="10972800" cy="1143000"/>
          </a:xfrm>
        </p:spPr>
        <p:txBody>
          <a:bodyPr>
            <a:normAutofit/>
          </a:bodyPr>
          <a:lstStyle/>
          <a:p>
            <a:r>
              <a:rPr lang="he-IL" sz="4000" b="1" dirty="0" smtClean="0"/>
              <a:t>סבתא שלי מיכל בלול התרנגולות</a:t>
            </a:r>
            <a:endParaRPr lang="en-US" sz="4000" b="1" dirty="0"/>
          </a:p>
        </p:txBody>
      </p:sp>
      <p:sp>
        <p:nvSpPr>
          <p:cNvPr id="4" name="מציין מיקום של מספר שקופית 3"/>
          <p:cNvSpPr>
            <a:spLocks noGrp="1"/>
          </p:cNvSpPr>
          <p:nvPr>
            <p:ph type="sldNum" sz="quarter" idx="12"/>
          </p:nvPr>
        </p:nvSpPr>
        <p:spPr/>
        <p:txBody>
          <a:bodyPr/>
          <a:lstStyle/>
          <a:p>
            <a:fld id="{BDAC3614-0372-4F86-A6FE-6415016607A5}" type="slidenum">
              <a:rPr lang="en-US" smtClean="0"/>
              <a:pPr/>
              <a:t>20</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6720" y="13674"/>
            <a:ext cx="11426557" cy="1325563"/>
          </a:xfrm>
        </p:spPr>
        <p:txBody>
          <a:bodyPr>
            <a:normAutofit/>
          </a:bodyPr>
          <a:lstStyle/>
          <a:p>
            <a:pPr algn="ctr"/>
            <a:r>
              <a:rPr lang="he-IL" sz="4000" b="1" dirty="0"/>
              <a:t>פועלו והתנדבותו בכפר ידידיה</a:t>
            </a:r>
            <a:endParaRPr lang="en-US" sz="4000" b="1" dirty="0"/>
          </a:p>
        </p:txBody>
      </p:sp>
      <p:sp>
        <p:nvSpPr>
          <p:cNvPr id="3" name="מציין מיקום תוכן 2"/>
          <p:cNvSpPr>
            <a:spLocks noGrp="1"/>
          </p:cNvSpPr>
          <p:nvPr>
            <p:ph idx="1"/>
          </p:nvPr>
        </p:nvSpPr>
        <p:spPr>
          <a:xfrm>
            <a:off x="406889" y="1354468"/>
            <a:ext cx="7184543" cy="4512932"/>
          </a:xfrm>
        </p:spPr>
        <p:txBody>
          <a:bodyPr>
            <a:normAutofit/>
          </a:bodyPr>
          <a:lstStyle/>
          <a:p>
            <a:pPr marL="0" indent="0" algn="r">
              <a:buNone/>
            </a:pPr>
            <a:r>
              <a:rPr lang="he-IL" sz="2000" dirty="0"/>
              <a:t>סבא רבא המשיך בעבודת החקלאות בכפר ידידיה, בנה משק לתפארת </a:t>
            </a:r>
          </a:p>
          <a:p>
            <a:pPr marL="0" indent="0" algn="r">
              <a:buNone/>
            </a:pPr>
            <a:r>
              <a:rPr lang="he-IL" sz="2000" dirty="0"/>
              <a:t>הכולל,לול תרנגולות ,רפת ,פרדס וגידל ירקות.</a:t>
            </a:r>
          </a:p>
          <a:p>
            <a:pPr marL="0" indent="0" algn="r">
              <a:buNone/>
            </a:pPr>
            <a:r>
              <a:rPr lang="he-IL" sz="2000" dirty="0"/>
              <a:t>בינתיים נולדו סבתא שלי – מיכל ב 1943, בתיה ב 1945 ומנחם הצעיר </a:t>
            </a:r>
          </a:p>
          <a:p>
            <a:pPr marL="0" indent="0" algn="r">
              <a:buNone/>
            </a:pPr>
            <a:r>
              <a:rPr lang="he-IL" sz="2000" dirty="0"/>
              <a:t>ב - 1952. בביתם גדלה גם מרים רוזנבלום ,ילדה ניצולת שואה שהגיעה </a:t>
            </a:r>
          </a:p>
          <a:p>
            <a:pPr marL="0" indent="0" algn="r">
              <a:buNone/>
            </a:pPr>
            <a:r>
              <a:rPr lang="he-IL" sz="2000" dirty="0"/>
              <a:t>לכפר עם עוד 25 ילדים במסגרת עלית הנוער ונשארה במשפחה עד </a:t>
            </a:r>
          </a:p>
          <a:p>
            <a:pPr marL="0" indent="0" algn="r">
              <a:buNone/>
            </a:pPr>
            <a:r>
              <a:rPr lang="he-IL" sz="2000" dirty="0"/>
              <a:t>שהתחתנה.</a:t>
            </a:r>
          </a:p>
          <a:p>
            <a:pPr marL="0" indent="0" algn="r">
              <a:buNone/>
            </a:pPr>
            <a:r>
              <a:rPr lang="he-IL" sz="2000" dirty="0"/>
              <a:t>פה התחילה כבר ההתנדבות שלו לגלי העלייה .</a:t>
            </a:r>
          </a:p>
          <a:p>
            <a:pPr marL="0" indent="0" algn="r">
              <a:buNone/>
            </a:pPr>
            <a:r>
              <a:rPr lang="he-IL" sz="2000" dirty="0"/>
              <a:t>סבא רבא ,לימד גם בהתנדבות את בני הכפר שהגיעו למצוות לעליה </a:t>
            </a:r>
          </a:p>
          <a:p>
            <a:pPr marL="0" indent="0" algn="r">
              <a:buNone/>
            </a:pPr>
            <a:r>
              <a:rPr lang="he-IL" sz="2000" dirty="0"/>
              <a:t>לתורה ולהבדיל שימש בהתנדבות בקבוצה של 3 איש תושבי הכפר </a:t>
            </a:r>
          </a:p>
          <a:p>
            <a:pPr marL="0" indent="0" algn="r">
              <a:buNone/>
            </a:pPr>
            <a:r>
              <a:rPr lang="he-IL" sz="2000" dirty="0"/>
              <a:t>כחברת קדישא.</a:t>
            </a:r>
          </a:p>
          <a:p>
            <a:pPr marL="0" indent="0">
              <a:buNone/>
            </a:pPr>
            <a:endParaRPr lang="en-US" dirty="0"/>
          </a:p>
        </p:txBody>
      </p:sp>
      <p:sp>
        <p:nvSpPr>
          <p:cNvPr id="4" name="Slide Number Placeholder 3">
            <a:extLst>
              <a:ext uri="{FF2B5EF4-FFF2-40B4-BE49-F238E27FC236}">
                <a16:creationId xmlns:a16="http://schemas.microsoft.com/office/drawing/2014/main" xmlns="" id="{30C27F78-2534-42D2-ACA8-C91060BF5AC0}"/>
              </a:ext>
            </a:extLst>
          </p:cNvPr>
          <p:cNvSpPr>
            <a:spLocks noGrp="1"/>
          </p:cNvSpPr>
          <p:nvPr>
            <p:ph type="sldNum" sz="quarter" idx="12"/>
          </p:nvPr>
        </p:nvSpPr>
        <p:spPr/>
        <p:txBody>
          <a:bodyPr/>
          <a:lstStyle/>
          <a:p>
            <a:fld id="{BDAC3614-0372-4F86-A6FE-6415016607A5}" type="slidenum">
              <a:rPr lang="en-US" smtClean="0"/>
              <a:pPr/>
              <a:t>21</a:t>
            </a:fld>
            <a:endParaRPr lang="en-US"/>
          </a:p>
        </p:txBody>
      </p:sp>
      <p:pic>
        <p:nvPicPr>
          <p:cNvPr id="5" name="Picture 2" descr="E:\Users\User\Documents\Scanned Documents\מרים מיכל בתיה ומנחם 3.jpeg"/>
          <p:cNvPicPr>
            <a:picLocks noChangeAspect="1" noChangeArrowheads="1"/>
          </p:cNvPicPr>
          <p:nvPr/>
        </p:nvPicPr>
        <p:blipFill>
          <a:blip r:embed="rId2" cstate="print"/>
          <a:srcRect/>
          <a:stretch>
            <a:fillRect/>
          </a:stretch>
        </p:blipFill>
        <p:spPr bwMode="auto">
          <a:xfrm>
            <a:off x="8052940" y="1156566"/>
            <a:ext cx="3656978" cy="5037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81357" y="371475"/>
            <a:ext cx="7115175" cy="857250"/>
          </a:xfrm>
        </p:spPr>
        <p:txBody>
          <a:bodyPr>
            <a:normAutofit fontScale="90000"/>
          </a:bodyPr>
          <a:lstStyle/>
          <a:p>
            <a:pPr algn="ctr"/>
            <a:r>
              <a:rPr lang="he-IL" b="1" dirty="0"/>
              <a:t>תעלומה שלא נפתרה "לילה בעיראק"</a:t>
            </a:r>
            <a:endParaRPr lang="en-US" dirty="0"/>
          </a:p>
        </p:txBody>
      </p:sp>
      <p:sp>
        <p:nvSpPr>
          <p:cNvPr id="3" name="Slide Number Placeholder 2">
            <a:extLst>
              <a:ext uri="{FF2B5EF4-FFF2-40B4-BE49-F238E27FC236}">
                <a16:creationId xmlns:a16="http://schemas.microsoft.com/office/drawing/2014/main" xmlns="" id="{6A811C43-FF93-454A-BCB5-5C137CA70EE6}"/>
              </a:ext>
            </a:extLst>
          </p:cNvPr>
          <p:cNvSpPr>
            <a:spLocks noGrp="1"/>
          </p:cNvSpPr>
          <p:nvPr>
            <p:ph type="sldNum" sz="quarter" idx="12"/>
          </p:nvPr>
        </p:nvSpPr>
        <p:spPr/>
        <p:txBody>
          <a:bodyPr/>
          <a:lstStyle/>
          <a:p>
            <a:fld id="{BDAC3614-0372-4F86-A6FE-6415016607A5}" type="slidenum">
              <a:rPr lang="en-US" smtClean="0"/>
              <a:pPr/>
              <a:t>22</a:t>
            </a:fld>
            <a:endParaRPr lang="en-US"/>
          </a:p>
        </p:txBody>
      </p:sp>
      <p:pic>
        <p:nvPicPr>
          <p:cNvPr id="5" name="Picture 2" descr="C:\Users\user\AppData\Local\Microsoft\Windows\Temporary Internet Files\Content.Outlook\DTDLAF0C\בגדד.jpg"/>
          <p:cNvPicPr>
            <a:picLocks noChangeAspect="1" noChangeArrowheads="1"/>
          </p:cNvPicPr>
          <p:nvPr/>
        </p:nvPicPr>
        <p:blipFill>
          <a:blip r:embed="rId2" cstate="print"/>
          <a:srcRect/>
          <a:stretch>
            <a:fillRect/>
          </a:stretch>
        </p:blipFill>
        <p:spPr bwMode="auto">
          <a:xfrm>
            <a:off x="6433752" y="1640647"/>
            <a:ext cx="5618205" cy="47024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מלבן 5"/>
          <p:cNvSpPr/>
          <p:nvPr/>
        </p:nvSpPr>
        <p:spPr>
          <a:xfrm>
            <a:off x="354954" y="1427588"/>
            <a:ext cx="5812567" cy="4093428"/>
          </a:xfrm>
          <a:prstGeom prst="rect">
            <a:avLst/>
          </a:prstGeom>
        </p:spPr>
        <p:txBody>
          <a:bodyPr wrap="square">
            <a:spAutoFit/>
          </a:bodyPr>
          <a:lstStyle/>
          <a:p>
            <a:r>
              <a:rPr lang="he-IL" sz="2000" dirty="0"/>
              <a:t>בשנת 1952 חפשו אנשים דוברי גרמנית. בין האנשים </a:t>
            </a:r>
          </a:p>
          <a:p>
            <a:r>
              <a:rPr lang="he-IL" sz="2000" dirty="0"/>
              <a:t>שפנו אל סבא רבא, היה אורי וורם איש שירותי הביטחון מכפר חיים.</a:t>
            </a:r>
          </a:p>
          <a:p>
            <a:r>
              <a:rPr lang="he-IL" sz="2000" dirty="0"/>
              <a:t>בלילה לקחו אותו לשדה התעופה בלוד היום בן גוריון עם עוד שני בחורים והעלו אותם למטוס ולא אמרו להם לאן טסים. </a:t>
            </a:r>
          </a:p>
          <a:p>
            <a:r>
              <a:rPr lang="he-IL" sz="2000" dirty="0"/>
              <a:t>כשנחתו התברר שנחתו </a:t>
            </a:r>
            <a:r>
              <a:rPr lang="he-IL" sz="2000" dirty="0" err="1"/>
              <a:t>ב"חבנייה</a:t>
            </a:r>
            <a:r>
              <a:rPr lang="he-IL" sz="2000" dirty="0"/>
              <a:t>" שדה התעופה של בגדד בעיראק. על המסלול עמדו עולים וכל עולה לפני עלייתו למטוס היה צריך לשים דינר זהב אחד לידי חייל עירקי שעמד על המדרגות . ומיד חזרו לארץ עם העולים ונחתו בשדה התעופה לוד היום בן גוריון</a:t>
            </a:r>
          </a:p>
          <a:p>
            <a:r>
              <a:rPr lang="he-IL" sz="2000" dirty="0"/>
              <a:t>עד היום לא ידוע מה היה תפקידו והתעלומה לא נפתרה, למרות שסבתי יצרה קשר עם מספר אנשים.</a:t>
            </a:r>
          </a:p>
        </p:txBody>
      </p:sp>
      <p:sp>
        <p:nvSpPr>
          <p:cNvPr id="4" name="TextBox 3"/>
          <p:cNvSpPr txBox="1"/>
          <p:nvPr/>
        </p:nvSpPr>
        <p:spPr>
          <a:xfrm>
            <a:off x="6594143" y="4387896"/>
            <a:ext cx="872199" cy="830997"/>
          </a:xfrm>
          <a:prstGeom prst="rect">
            <a:avLst/>
          </a:prstGeom>
          <a:noFill/>
        </p:spPr>
        <p:txBody>
          <a:bodyPr wrap="square" rtlCol="1">
            <a:spAutoFit/>
          </a:bodyPr>
          <a:lstStyle/>
          <a:p>
            <a:r>
              <a:rPr lang="he-IL" sz="1200" b="1" dirty="0">
                <a:ln w="3175">
                  <a:noFill/>
                </a:ln>
              </a:rPr>
              <a:t>לשעבר נמל תעופה לוד </a:t>
            </a:r>
          </a:p>
        </p:txBody>
      </p:sp>
      <p:sp>
        <p:nvSpPr>
          <p:cNvPr id="7" name="TextBox 6"/>
          <p:cNvSpPr txBox="1"/>
          <p:nvPr/>
        </p:nvSpPr>
        <p:spPr>
          <a:xfrm>
            <a:off x="10583436" y="3646002"/>
            <a:ext cx="966013" cy="461665"/>
          </a:xfrm>
          <a:prstGeom prst="rect">
            <a:avLst/>
          </a:prstGeom>
          <a:noFill/>
        </p:spPr>
        <p:txBody>
          <a:bodyPr wrap="square" rtlCol="1">
            <a:spAutoFit/>
          </a:bodyPr>
          <a:lstStyle/>
          <a:p>
            <a:r>
              <a:rPr lang="he-IL" sz="1200" b="1" dirty="0">
                <a:ln w="3175">
                  <a:noFill/>
                </a:ln>
                <a:solidFill>
                  <a:sysClr val="windowText" lastClr="000000"/>
                </a:solidFill>
              </a:rPr>
              <a:t>נמל תעופה </a:t>
            </a:r>
            <a:r>
              <a:rPr lang="he-IL" sz="1200" b="1" dirty="0" err="1">
                <a:ln w="3175">
                  <a:noFill/>
                </a:ln>
                <a:solidFill>
                  <a:sysClr val="windowText" lastClr="000000"/>
                </a:solidFill>
              </a:rPr>
              <a:t>חבנייה</a:t>
            </a:r>
            <a:endParaRPr lang="he-IL" sz="1200" b="1" dirty="0">
              <a:ln w="3175">
                <a:noFill/>
              </a:ln>
              <a:solidFill>
                <a:sysClr val="windowText" lastClr="000000"/>
              </a:solidFill>
            </a:endParaRPr>
          </a:p>
        </p:txBody>
      </p:sp>
      <p:sp>
        <p:nvSpPr>
          <p:cNvPr id="9" name="קשת 8">
            <a:extLst>
              <a:ext uri="{FF2B5EF4-FFF2-40B4-BE49-F238E27FC236}">
                <a16:creationId xmlns:a16="http://schemas.microsoft.com/office/drawing/2014/main" xmlns="" id="{E0A9B3A8-2721-427F-A781-9037C349ED53}"/>
              </a:ext>
            </a:extLst>
          </p:cNvPr>
          <p:cNvSpPr/>
          <p:nvPr/>
        </p:nvSpPr>
        <p:spPr>
          <a:xfrm rot="21054548">
            <a:off x="7351776" y="4251972"/>
            <a:ext cx="3867912" cy="782255"/>
          </a:xfrm>
          <a:prstGeom prst="arc">
            <a:avLst>
              <a:gd name="adj1" fmla="val 10774992"/>
              <a:gd name="adj2" fmla="val 21487048"/>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pic>
        <p:nvPicPr>
          <p:cNvPr id="8" name="תמונה 7"/>
          <p:cNvPicPr>
            <a:picLocks noChangeAspect="1"/>
          </p:cNvPicPr>
          <p:nvPr/>
        </p:nvPicPr>
        <p:blipFill>
          <a:blip r:embed="rId3" cstate="print"/>
          <a:stretch>
            <a:fillRect/>
          </a:stretch>
        </p:blipFill>
        <p:spPr>
          <a:xfrm>
            <a:off x="11257194" y="4062828"/>
            <a:ext cx="683982" cy="456761"/>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45 -0.00763 L -0.0345 -0.00763 C -0.03646 -0.00902 -0.03828 -0.00995 -0.04023 -0.01134 C -0.04114 -0.01203 -0.04206 -0.01296 -0.04297 -0.01388 C -0.04375 -0.01458 -0.04427 -0.01574 -0.04505 -0.01643 C -0.04596 -0.01713 -0.047 -0.01713 -0.04791 -0.01759 C -0.04935 -0.01713 -0.05065 -0.01689 -0.05208 -0.01643 C -0.05299 -0.01597 -0.0539 -0.0155 -0.05495 -0.01504 C -0.05625 -0.01458 -0.05768 -0.01435 -0.05911 -0.01388 C -0.06054 -0.01435 -0.06198 -0.01458 -0.06328 -0.01504 C -0.06471 -0.01574 -0.06614 -0.01689 -0.06745 -0.01759 C -0.06823 -0.01805 -0.06888 -0.01875 -0.06966 -0.01898 L -0.07448 -0.02013 C -0.07591 -0.02175 -0.07747 -0.0243 -0.07942 -0.02384 C -0.08086 -0.02361 -0.08216 -0.02199 -0.08359 -0.02129 L -0.08711 -0.02013 C -0.08919 -0.0206 -0.0914 -0.02037 -0.09349 -0.02129 C -0.09427 -0.02175 -0.09479 -0.02314 -0.09557 -0.02384 C -0.09622 -0.02453 -0.09687 -0.02476 -0.09765 -0.025 C -0.09857 -0.0243 -0.09948 -0.02338 -0.10039 -0.02268 C -0.10703 -0.01782 -0.10768 -0.0199 -0.11732 -0.01898 C -0.1237 -0.01319 -0.11706 -0.01759 -0.12213 -0.01759 C -0.12357 -0.01759 -0.125 -0.01666 -0.12643 -0.01643 C -0.13541 -0.01527 -0.15364 -0.01388 -0.15364 -0.01388 C -0.15599 -0.0125 -0.15924 -0.01064 -0.16146 -0.01018 C -0.16706 -0.00925 -0.17265 -0.00925 -0.17825 -0.00902 C -0.18008 -0.00833 -0.1862 -0.00625 -0.18737 -0.00509 C -0.1901 -0.00277 -0.19049 -0.00185 -0.19362 -0.00138 C -0.19857 -0.00069 -0.20351 -0.00069 -0.20833 -0.00023 C -0.20911 0.00024 -0.20976 0.00047 -0.21041 0.00116 C -0.21146 0.00186 -0.21224 0.00301 -0.21328 0.00348 C -0.21458 0.00417 -0.21601 0.0044 -0.21745 0.00487 C -0.21836 0.0051 -0.2194 0.00556 -0.22031 0.00602 C -0.22278 0.00695 -0.22409 0.00718 -0.22656 0.00857 C -0.22799 0.00926 -0.22929 0.01065 -0.23073 0.01112 C -0.23216 0.01135 -0.23698 0.01274 -0.23854 0.01343 C -0.24049 0.01459 -0.24427 0.0169 -0.24622 0.01852 C -0.24713 0.01922 -0.24804 0.02037 -0.24896 0.02107 C -0.25156 0.02269 -0.25469 0.02454 -0.25742 0.02477 C -0.26471 0.02547 -0.27187 0.02547 -0.27916 0.02593 C -0.28008 0.02686 -0.28099 0.02778 -0.2819 0.02848 C -0.28281 0.02894 -0.28385 0.02917 -0.28476 0.02963 C -0.29179 0.03334 -0.28086 0.02825 -0.28971 0.03218 C -0.29062 0.03311 -0.29153 0.03403 -0.29245 0.03473 C -0.29362 0.03542 -0.29778 0.03681 -0.29883 0.03727 C -0.29948 0.03797 -0.30013 0.03889 -0.30091 0.03959 C -0.30325 0.0419 -0.30716 0.04167 -0.30924 0.04213 C -0.31067 0.0426 -0.31211 0.04306 -0.31354 0.04329 C -0.31536 0.04399 -0.31719 0.04422 -0.31914 0.04468 L -0.32539 0.04838 L -0.32747 0.04954 C -0.32825 0.05093 -0.32877 0.05255 -0.32956 0.05348 C -0.33099 0.05463 -0.33476 0.05625 -0.33659 0.05718 C -0.33737 0.05787 -0.33789 0.05903 -0.33867 0.0595 C -0.34388 0.06366 -0.34166 0.06019 -0.3457 0.06459 C -0.34713 0.06621 -0.34987 0.06945 -0.34987 0.06945 C -0.35013 0.07153 -0.35039 0.07385 -0.35065 0.0757 C -0.35078 0.07709 -0.35156 0.07825 -0.3513 0.07963 C -0.35104 0.08125 -0.34987 0.08195 -0.34922 0.08334 C -0.34896 0.08496 -0.3487 0.08658 -0.34857 0.0882 C -0.34817 0.09075 -0.34831 0.09329 -0.34778 0.09561 C -0.34752 0.09723 -0.34687 0.09815 -0.34635 0.09954 C -0.34622 0.10232 -0.34596 0.10533 -0.3457 0.10811 C -0.34557 0.10996 -0.34505 0.11135 -0.34505 0.1132 C -0.34505 0.11412 -0.34544 0.11482 -0.3457 0.11575 L -0.34857 0.12061 L -0.34987 0.11436 L -0.34778 0.11065 L -0.34635 0.1044 L -0.34635 0.1044 L -0.34635 0.1007 L -0.34922 0.10811 L -0.34778 0.11065 L -0.34635 0.11436 L -0.34778 0.122 L -0.34635 0.12061 " pathEditMode="relative" ptsTypes="AAAAAAAAAAAAAAAAAAAAAAAAAAAAAAAAAAAAAAAAAAAAAAAA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838454" y="948690"/>
            <a:ext cx="9114060" cy="5909310"/>
          </a:xfrm>
          <a:prstGeom prst="rect">
            <a:avLst/>
          </a:prstGeom>
        </p:spPr>
        <p:txBody>
          <a:bodyPr wrap="square">
            <a:spAutoFit/>
          </a:bodyPr>
          <a:lstStyle/>
          <a:p>
            <a:r>
              <a:rPr lang="he-IL" dirty="0"/>
              <a:t>בשנת 1953 יזם דוד בן גוריון את תכנית יישוב דרום הארץ והנגב .</a:t>
            </a:r>
          </a:p>
          <a:p>
            <a:endParaRPr lang="he-IL" dirty="0"/>
          </a:p>
          <a:p>
            <a:r>
              <a:rPr lang="he-IL" dirty="0"/>
              <a:t>יוזמה זו , הייתה משימה לאומית להציל את המדינה ולשמור על בטחונה</a:t>
            </a:r>
          </a:p>
          <a:p>
            <a:r>
              <a:rPr lang="he-IL" dirty="0"/>
              <a:t> </a:t>
            </a:r>
          </a:p>
          <a:p>
            <a:r>
              <a:rPr lang="he-IL" dirty="0"/>
              <a:t>וגבולותיה והפעם לא באמצעות "</a:t>
            </a:r>
            <a:r>
              <a:rPr lang="he-IL" b="1" dirty="0">
                <a:solidFill>
                  <a:srgbClr val="FF0000"/>
                </a:solidFill>
              </a:rPr>
              <a:t>רובה ותותח</a:t>
            </a:r>
            <a:r>
              <a:rPr lang="he-IL" dirty="0"/>
              <a:t>" כי עם בעזרת "</a:t>
            </a:r>
            <a:r>
              <a:rPr lang="he-IL" b="1" dirty="0">
                <a:solidFill>
                  <a:srgbClr val="FF0000"/>
                </a:solidFill>
              </a:rPr>
              <a:t>את ומחרשה</a:t>
            </a:r>
            <a:r>
              <a:rPr lang="he-IL" dirty="0"/>
              <a:t>".</a:t>
            </a:r>
          </a:p>
          <a:p>
            <a:endParaRPr lang="en-US" dirty="0"/>
          </a:p>
          <a:p>
            <a:r>
              <a:rPr lang="he-IL" dirty="0"/>
              <a:t>בן גוריון, הניע ודרבן את בני המושבים והקיבוצים להתנדב ולהתגייס למשימה</a:t>
            </a:r>
          </a:p>
          <a:p>
            <a:endParaRPr lang="he-IL" dirty="0"/>
          </a:p>
          <a:p>
            <a:r>
              <a:rPr lang="he-IL" dirty="0"/>
              <a:t>הלאומית .</a:t>
            </a:r>
          </a:p>
          <a:p>
            <a:endParaRPr lang="he-IL" dirty="0"/>
          </a:p>
          <a:p>
            <a:r>
              <a:rPr lang="he-IL" dirty="0"/>
              <a:t>בני המושבים היו מבחינת חלוץ ההולך לפני המחנה בקליטה והדרכת עולים </a:t>
            </a:r>
          </a:p>
          <a:p>
            <a:endParaRPr lang="he-IL" dirty="0"/>
          </a:p>
          <a:p>
            <a:r>
              <a:rPr lang="he-IL" dirty="0"/>
              <a:t>ונרתמו למשימה .</a:t>
            </a:r>
          </a:p>
          <a:p>
            <a:endParaRPr lang="he-IL" dirty="0"/>
          </a:p>
          <a:p>
            <a:r>
              <a:rPr lang="he-IL" dirty="0"/>
              <a:t>הביצוע הופקד בידי בחור צעיר כבן 34 מזכירו האישי של לוי אשכול לובה</a:t>
            </a:r>
          </a:p>
          <a:p>
            <a:endParaRPr lang="he-IL" dirty="0"/>
          </a:p>
          <a:p>
            <a:r>
              <a:rPr lang="he-IL" dirty="0"/>
              <a:t>( אריה ) אליאב - אדם בעל מרץ רב ומלא תוכניות.</a:t>
            </a:r>
          </a:p>
          <a:p>
            <a:endParaRPr lang="en-US" dirty="0"/>
          </a:p>
          <a:p>
            <a:r>
              <a:rPr lang="he-IL" dirty="0"/>
              <a:t>ב- 04.1954 סבא רבא עזב את ביתו ונרתם למשימה. השאיר בבית אישה עם</a:t>
            </a:r>
          </a:p>
          <a:p>
            <a:endParaRPr lang="he-IL" dirty="0"/>
          </a:p>
          <a:p>
            <a:r>
              <a:rPr lang="he-IL" dirty="0"/>
              <a:t> 4 ילדים וירד דרומה להקים את הישוב המחודש "</a:t>
            </a:r>
            <a:r>
              <a:rPr lang="he-IL" sz="2000" b="1" dirty="0">
                <a:solidFill>
                  <a:srgbClr val="FF0000"/>
                </a:solidFill>
              </a:rPr>
              <a:t>נבטים</a:t>
            </a:r>
            <a:r>
              <a:rPr lang="he-IL" dirty="0"/>
              <a:t>".</a:t>
            </a:r>
          </a:p>
        </p:txBody>
      </p:sp>
      <p:pic>
        <p:nvPicPr>
          <p:cNvPr id="3" name="Picture 2" descr="image.png"/>
          <p:cNvPicPr>
            <a:picLocks noChangeAspect="1" noChangeArrowheads="1"/>
          </p:cNvPicPr>
          <p:nvPr/>
        </p:nvPicPr>
        <p:blipFill>
          <a:blip r:embed="rId2" cstate="print"/>
          <a:srcRect/>
          <a:stretch>
            <a:fillRect/>
          </a:stretch>
        </p:blipFill>
        <p:spPr bwMode="auto">
          <a:xfrm>
            <a:off x="371479" y="1569121"/>
            <a:ext cx="3602039" cy="48371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3" y="228604"/>
            <a:ext cx="6972300" cy="707886"/>
          </a:xfrm>
          <a:prstGeom prst="rect">
            <a:avLst/>
          </a:prstGeom>
          <a:noFill/>
        </p:spPr>
        <p:txBody>
          <a:bodyPr wrap="square" rtlCol="0">
            <a:spAutoFit/>
          </a:bodyPr>
          <a:lstStyle/>
          <a:p>
            <a:r>
              <a:rPr lang="he-IL" sz="4000" b="1" dirty="0">
                <a:latin typeface="Times New Roman" pitchFamily="18" charset="0"/>
                <a:cs typeface="Times New Roman" pitchFamily="18" charset="0"/>
              </a:rPr>
              <a:t>הירידה דרומה למשימה הלאומית</a:t>
            </a:r>
            <a:endParaRPr lang="en-US" sz="4000" b="1" dirty="0">
              <a:latin typeface="Times New Roman" pitchFamily="18" charset="0"/>
              <a:cs typeface="Times New Roman" pitchFamily="18" charset="0"/>
            </a:endParaRPr>
          </a:p>
        </p:txBody>
      </p:sp>
      <p:sp>
        <p:nvSpPr>
          <p:cNvPr id="5" name="אליפסה 4"/>
          <p:cNvSpPr/>
          <p:nvPr/>
        </p:nvSpPr>
        <p:spPr>
          <a:xfrm>
            <a:off x="683710" y="5869318"/>
            <a:ext cx="200025" cy="19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אליפסה 5"/>
          <p:cNvSpPr/>
          <p:nvPr/>
        </p:nvSpPr>
        <p:spPr>
          <a:xfrm>
            <a:off x="1266830" y="6076950"/>
            <a:ext cx="200025" cy="19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אליפסה 6"/>
          <p:cNvSpPr/>
          <p:nvPr/>
        </p:nvSpPr>
        <p:spPr>
          <a:xfrm>
            <a:off x="1314456" y="1647825"/>
            <a:ext cx="200025" cy="190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TextBox 7"/>
          <p:cNvSpPr txBox="1"/>
          <p:nvPr/>
        </p:nvSpPr>
        <p:spPr>
          <a:xfrm>
            <a:off x="552449" y="1247779"/>
            <a:ext cx="1390651" cy="369332"/>
          </a:xfrm>
          <a:prstGeom prst="rect">
            <a:avLst/>
          </a:prstGeom>
          <a:noFill/>
        </p:spPr>
        <p:txBody>
          <a:bodyPr wrap="square" rtlCol="0">
            <a:spAutoFit/>
          </a:bodyPr>
          <a:lstStyle/>
          <a:p>
            <a:r>
              <a:rPr lang="he-IL" b="1" dirty="0"/>
              <a:t>כפר ידידיה</a:t>
            </a:r>
            <a:endParaRPr lang="en-US" b="1" dirty="0"/>
          </a:p>
        </p:txBody>
      </p:sp>
      <p:sp>
        <p:nvSpPr>
          <p:cNvPr id="10" name="TextBox 9"/>
          <p:cNvSpPr txBox="1"/>
          <p:nvPr/>
        </p:nvSpPr>
        <p:spPr>
          <a:xfrm>
            <a:off x="-185151" y="5574268"/>
            <a:ext cx="1362075" cy="369332"/>
          </a:xfrm>
          <a:prstGeom prst="rect">
            <a:avLst/>
          </a:prstGeom>
          <a:noFill/>
        </p:spPr>
        <p:txBody>
          <a:bodyPr wrap="square" rtlCol="0">
            <a:spAutoFit/>
          </a:bodyPr>
          <a:lstStyle/>
          <a:p>
            <a:r>
              <a:rPr lang="he-IL" b="1" dirty="0"/>
              <a:t>באר שבע</a:t>
            </a:r>
            <a:endParaRPr lang="en-US" b="1" dirty="0"/>
          </a:p>
        </p:txBody>
      </p:sp>
      <p:sp>
        <p:nvSpPr>
          <p:cNvPr id="11" name="TextBox 10"/>
          <p:cNvSpPr txBox="1"/>
          <p:nvPr/>
        </p:nvSpPr>
        <p:spPr>
          <a:xfrm>
            <a:off x="305595" y="6128266"/>
            <a:ext cx="956256" cy="369332"/>
          </a:xfrm>
          <a:prstGeom prst="rect">
            <a:avLst/>
          </a:prstGeom>
          <a:noFill/>
        </p:spPr>
        <p:txBody>
          <a:bodyPr wrap="square" rtlCol="0">
            <a:spAutoFit/>
          </a:bodyPr>
          <a:lstStyle/>
          <a:p>
            <a:r>
              <a:rPr lang="he-IL" b="1" dirty="0"/>
              <a:t>נבטים</a:t>
            </a:r>
            <a:endParaRPr lang="en-US" b="1" dirty="0"/>
          </a:p>
        </p:txBody>
      </p:sp>
      <p:sp>
        <p:nvSpPr>
          <p:cNvPr id="9" name="Slide Number Placeholder 8">
            <a:extLst>
              <a:ext uri="{FF2B5EF4-FFF2-40B4-BE49-F238E27FC236}">
                <a16:creationId xmlns:a16="http://schemas.microsoft.com/office/drawing/2014/main" xmlns="" id="{A00D3A9D-BEA1-4997-ADE8-220F02C8D90A}"/>
              </a:ext>
            </a:extLst>
          </p:cNvPr>
          <p:cNvSpPr>
            <a:spLocks noGrp="1"/>
          </p:cNvSpPr>
          <p:nvPr>
            <p:ph type="sldNum" sz="quarter" idx="12"/>
          </p:nvPr>
        </p:nvSpPr>
        <p:spPr/>
        <p:txBody>
          <a:bodyPr/>
          <a:lstStyle/>
          <a:p>
            <a:fld id="{BDAC3614-0372-4F86-A6FE-6415016607A5}" type="slidenum">
              <a:rPr lang="en-US" smtClean="0"/>
              <a:pPr/>
              <a:t>23</a:t>
            </a:fld>
            <a:endParaRPr lang="en-US"/>
          </a:p>
        </p:txBody>
      </p:sp>
      <p:pic>
        <p:nvPicPr>
          <p:cNvPr id="12" name="תמונה 11"/>
          <p:cNvPicPr>
            <a:picLocks noChangeAspect="1"/>
          </p:cNvPicPr>
          <p:nvPr/>
        </p:nvPicPr>
        <p:blipFill rotWithShape="1">
          <a:blip r:embed="rId3" cstate="print"/>
          <a:srcRect l="2989" t="5097" r="9024" b="1"/>
          <a:stretch/>
        </p:blipFill>
        <p:spPr>
          <a:xfrm>
            <a:off x="1563199" y="1599772"/>
            <a:ext cx="589455" cy="47710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83 0.01018 L -0.0483 0.01041 C -0.05013 0.01203 -0.05325 0.0125 -0.0539 0.0162 C -0.05429 0.01898 -0.05325 0.04027 -0.05247 0.04745 C -0.05234 0.04884 -0.05195 0.05 -0.05182 0.05115 C -0.05156 0.05277 -0.0513 0.05463 -0.05104 0.05625 C -0.05065 0.05879 -0.04974 0.06365 -0.04974 0.06388 C -0.05091 0.09722 -0.05078 0.08588 -0.04974 0.13703 C -0.04961 0.13958 -0.04921 0.14213 -0.04895 0.14467 C -0.04921 0.16296 -0.04921 0.18125 -0.04974 0.19953 C -0.04974 0.20069 -0.05026 0.20185 -0.05039 0.20324 C -0.05065 0.20532 -0.05091 0.2074 -0.05104 0.20949 C -0.05143 0.21365 -0.05156 0.21782 -0.05182 0.22175 C -0.05195 0.22476 -0.05234 0.22777 -0.05247 0.23055 C -0.05351 0.24675 -0.05247 0.23819 -0.0539 0.24814 C -0.05416 0.25879 -0.05364 0.26967 -0.05455 0.28032 C -0.05468 0.28171 -0.05599 0.28101 -0.05664 0.28171 C -0.06354 0.28842 -0.05807 0.28564 -0.06445 0.28796 C -0.0651 0.28865 -0.06575 0.28981 -0.06653 0.2905 C -0.06783 0.29143 -0.06927 0.29213 -0.0707 0.29282 C -0.07369 0.29467 -0.07213 0.29375 -0.07565 0.29537 C -0.0763 0.29629 -0.07695 0.29722 -0.07773 0.29791 C -0.07903 0.29884 -0.0819 0.30046 -0.0819 0.30069 C -0.08268 0.30115 -0.08463 0.3037 -0.08398 0.30277 C -0.08216 0.30023 -0.07838 0.29537 -0.07838 0.2956 L -0.08333 0.30532 C -0.08268 0.31574 -0.08203 0.32615 -0.08125 0.33657 C -0.08007 0.35115 -0.07838 0.34004 -0.08125 0.36759 C -0.08138 0.36921 -0.08255 0.36944 -0.08333 0.37013 C -0.08437 0.37106 -0.0875 0.37314 -0.08893 0.37384 C -0.08984 0.3743 -0.09075 0.37476 -0.09179 0.37523 C -0.09244 0.37592 -0.09336 0.37638 -0.09388 0.37754 C -0.09752 0.38541 -0.09648 0.39143 -0.09531 0.40254 C -0.09479 0.40694 -0.09323 0.41064 -0.09244 0.41504 L -0.09179 0.41875 C -0.09153 0.42199 -0.09114 0.42546 -0.09101 0.4287 C -0.08984 0.47013 -0.0944 0.45648 -0.08893 0.47106 C -0.08698 0.503 -0.08893 0.46319 -0.08893 0.49213 C -0.08893 0.49814 -0.08867 0.50393 -0.08828 0.50972 C -0.08815 0.51088 -0.08776 0.51203 -0.0875 0.51342 C -0.08724 0.5155 -0.08698 0.51759 -0.08685 0.51944 C -0.08658 0.52361 -0.08645 0.528 -0.08619 0.53217 C -0.08606 0.53333 -0.08567 0.53425 -0.08541 0.53588 C -0.08515 0.5375 -0.08502 0.53912 -0.08476 0.54074 C -0.0832 0.5699 -0.08463 0.55856 -0.0819 0.57569 C -0.08216 0.57662 -0.08242 0.57824 -0.08268 0.57916 C -0.08294 0.58194 -0.08307 0.58449 -0.08333 0.58703 C -0.08346 0.58865 -0.08385 0.59027 -0.08398 0.59189 C -0.08385 0.60347 -0.08411 0.61504 -0.08333 0.62662 C -0.0832 0.62824 -0.0819 0.62893 -0.08125 0.63055 C -0.0802 0.63263 -0.07929 0.63449 -0.07838 0.6368 C -0.07591 0.64328 -0.07773 0.64421 -0.07356 0.65162 C -0.07213 0.65416 -0.07044 0.65601 -0.06927 0.65925 C -0.06757 0.66319 -0.06757 0.66458 -0.0651 0.66643 C -0.06367 0.66782 -0.06067 0.66875 -0.0595 0.66898 L -0.05104 0.67152 C -0.04895 0.67129 -0.04687 0.67106 -0.04479 0.67037 C -0.04375 0.6699 -0.04296 0.66944 -0.04192 0.66898 C -0.04062 0.66875 -0.03919 0.66805 -0.03776 0.66782 L -0.03151 0.66412 C -0.03073 0.66342 -0.03007 0.66319 -0.02929 0.66296 L -0.02513 0.66157 C -0.02408 0.66088 -0.02096 0.65833 -0.01953 0.65763 C -0.01836 0.6574 -0.01718 0.65717 -0.01601 0.65671 C -0.0151 0.65601 -0.01419 0.65555 -0.01328 0.65555 C -0.01015 0.65509 -0.00716 0.65555 -0.00403 0.65555 L -0.00403 0.65578 " pathEditMode="relative" rAng="0" ptsTypes="AAAAAAAAAAAAAAAAAAAAAAAAAAAAAAAAAAAAAAAAAAAAAAAAAAAAAAAAAAAAAAAAAAA">
                                      <p:cBhvr>
                                        <p:cTn id="6" dur="2000" fill="hold"/>
                                        <p:tgtEl>
                                          <p:spTgt spid="12"/>
                                        </p:tgtEl>
                                        <p:attrNameLst>
                                          <p:attrName>ppt_x</p:attrName>
                                          <p:attrName>ppt_y</p:attrName>
                                        </p:attrNameLst>
                                      </p:cBhvr>
                                      <p:rCtr x="-195" y="3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a:spLocks noGrp="1"/>
          </p:cNvSpPr>
          <p:nvPr>
            <p:ph type="title"/>
          </p:nvPr>
        </p:nvSpPr>
        <p:spPr>
          <a:xfrm>
            <a:off x="3057532" y="603251"/>
            <a:ext cx="1295401" cy="690943"/>
          </a:xfrm>
        </p:spPr>
        <p:txBody>
          <a:bodyPr>
            <a:normAutofit fontScale="90000"/>
          </a:bodyPr>
          <a:lstStyle/>
          <a:p>
            <a:r>
              <a:rPr lang="he-IL" b="1" dirty="0"/>
              <a:t>נבטים</a:t>
            </a:r>
            <a:r>
              <a:rPr lang="he-IL" sz="4000" b="1" dirty="0"/>
              <a:t> </a:t>
            </a:r>
            <a:endParaRPr lang="en-US" sz="4000" b="1" dirty="0"/>
          </a:p>
        </p:txBody>
      </p:sp>
      <p:sp>
        <p:nvSpPr>
          <p:cNvPr id="3" name="מציין מיקום תוכן 2"/>
          <p:cNvSpPr>
            <a:spLocks noGrp="1"/>
          </p:cNvSpPr>
          <p:nvPr>
            <p:ph idx="1"/>
          </p:nvPr>
        </p:nvSpPr>
        <p:spPr>
          <a:xfrm>
            <a:off x="-314324" y="1571626"/>
            <a:ext cx="6476999" cy="4227512"/>
          </a:xfrm>
        </p:spPr>
        <p:txBody>
          <a:bodyPr>
            <a:normAutofit/>
          </a:bodyPr>
          <a:lstStyle/>
          <a:p>
            <a:pPr marL="0" indent="0" algn="r">
              <a:buNone/>
            </a:pPr>
            <a:r>
              <a:rPr lang="he-IL" sz="2000" dirty="0"/>
              <a:t>לאחר נטישת יוצאי הונגריה נותר במקום מאחז צבאי </a:t>
            </a:r>
          </a:p>
          <a:p>
            <a:pPr marL="0" indent="0" algn="r">
              <a:buNone/>
            </a:pPr>
            <a:r>
              <a:rPr lang="he-IL" sz="2000" dirty="0"/>
              <a:t>ונעשו מספר ניסיונות ליישב את המקום.</a:t>
            </a:r>
          </a:p>
          <a:p>
            <a:pPr marL="0" indent="0" algn="r">
              <a:buNone/>
            </a:pPr>
            <a:r>
              <a:rPr lang="he-IL" sz="2000" dirty="0"/>
              <a:t>באפריל 1954 התארגנה במעברת שער העלייה קבוצה </a:t>
            </a:r>
          </a:p>
          <a:p>
            <a:pPr marL="0" indent="0" algn="r">
              <a:buNone/>
            </a:pPr>
            <a:r>
              <a:rPr lang="he-IL" sz="2000" dirty="0"/>
              <a:t>של 60 משפחות עולים מקוצ'ין בדרום הודו מחוז </a:t>
            </a:r>
            <a:r>
              <a:rPr lang="he-IL" sz="2000" dirty="0" err="1"/>
              <a:t>קרלה</a:t>
            </a:r>
            <a:endParaRPr lang="he-IL" sz="2000" dirty="0"/>
          </a:p>
          <a:p>
            <a:pPr marL="0" indent="0" algn="r">
              <a:buNone/>
            </a:pPr>
            <a:r>
              <a:rPr lang="he-IL" sz="2000" dirty="0"/>
              <a:t>להתיישבות בנבטים  ולקראת סוף מאי 1954 הם עלו על</a:t>
            </a:r>
          </a:p>
          <a:p>
            <a:pPr marL="0" indent="0" algn="r">
              <a:buNone/>
            </a:pPr>
            <a:r>
              <a:rPr lang="he-IL" sz="2000" dirty="0"/>
              <a:t>הקרקע .</a:t>
            </a:r>
          </a:p>
          <a:p>
            <a:pPr marL="0" indent="0" algn="r">
              <a:buNone/>
            </a:pPr>
            <a:r>
              <a:rPr lang="he-IL" sz="2000" dirty="0"/>
              <a:t>המעבר מאקלים טרופי</a:t>
            </a:r>
            <a:r>
              <a:rPr lang="he-IL" sz="2000" dirty="0">
                <a:hlinkClick r:id="rId2" tooltip="אקלים טרופי"/>
              </a:rPr>
              <a:t> </a:t>
            </a:r>
            <a:r>
              <a:rPr lang="he-IL" sz="2000" dirty="0"/>
              <a:t>בארץ מוצאם לאקלים מדברי בנגב </a:t>
            </a:r>
          </a:p>
          <a:p>
            <a:pPr marL="0" indent="0" algn="r">
              <a:buNone/>
            </a:pPr>
            <a:r>
              <a:rPr lang="he-IL" sz="2000" dirty="0"/>
              <a:t>היווה אתגר מיוחד. צוות מדריכים ובהם סבא רבא</a:t>
            </a:r>
            <a:r>
              <a:rPr lang="en-US" sz="2000" dirty="0"/>
              <a:t> </a:t>
            </a:r>
            <a:r>
              <a:rPr lang="he-IL" sz="2000" dirty="0"/>
              <a:t>מדריך </a:t>
            </a:r>
          </a:p>
          <a:p>
            <a:pPr marL="0" indent="0" algn="r">
              <a:buNone/>
            </a:pPr>
            <a:r>
              <a:rPr lang="he-IL" sz="2000" dirty="0"/>
              <a:t>חקלאי קלטו אותם והכשירו אותם לחיי מושב </a:t>
            </a:r>
          </a:p>
          <a:p>
            <a:pPr marL="0" indent="0" algn="r">
              <a:buNone/>
            </a:pPr>
            <a:r>
              <a:rPr lang="he-IL" sz="2000" dirty="0"/>
              <a:t>ולעבודה חקלאית</a:t>
            </a:r>
          </a:p>
          <a:p>
            <a:endParaRPr lang="en-US" dirty="0"/>
          </a:p>
        </p:txBody>
      </p:sp>
      <p:sp>
        <p:nvSpPr>
          <p:cNvPr id="2" name="Slide Number Placeholder 1">
            <a:extLst>
              <a:ext uri="{FF2B5EF4-FFF2-40B4-BE49-F238E27FC236}">
                <a16:creationId xmlns:a16="http://schemas.microsoft.com/office/drawing/2014/main" xmlns="" id="{33EDAF18-7E29-4151-A4AC-2DFF66B46E62}"/>
              </a:ext>
            </a:extLst>
          </p:cNvPr>
          <p:cNvSpPr>
            <a:spLocks noGrp="1"/>
          </p:cNvSpPr>
          <p:nvPr>
            <p:ph type="sldNum" sz="quarter" idx="12"/>
          </p:nvPr>
        </p:nvSpPr>
        <p:spPr/>
        <p:txBody>
          <a:bodyPr/>
          <a:lstStyle/>
          <a:p>
            <a:fld id="{BDAC3614-0372-4F86-A6FE-6415016607A5}" type="slidenum">
              <a:rPr lang="en-US" smtClean="0"/>
              <a:pPr/>
              <a:t>24</a:t>
            </a:fld>
            <a:endParaRPr lang="en-US"/>
          </a:p>
        </p:txBody>
      </p:sp>
      <p:pic>
        <p:nvPicPr>
          <p:cNvPr id="5" name="Picture 2" descr="E:\Users\user\Pictures\2019-02-09 001\20190208_220115.jpg"/>
          <p:cNvPicPr>
            <a:picLocks noChangeAspect="1" noChangeArrowheads="1"/>
          </p:cNvPicPr>
          <p:nvPr/>
        </p:nvPicPr>
        <p:blipFill>
          <a:blip r:embed="rId3" cstate="print"/>
          <a:srcRect/>
          <a:stretch>
            <a:fillRect/>
          </a:stretch>
        </p:blipFill>
        <p:spPr bwMode="auto">
          <a:xfrm>
            <a:off x="6591306" y="458592"/>
            <a:ext cx="3638551" cy="36943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E:\Users\user\Pictures\2019-02-09 001\20190205_123916.jpg"/>
          <p:cNvPicPr>
            <a:picLocks noChangeAspect="1" noChangeArrowheads="1"/>
          </p:cNvPicPr>
          <p:nvPr/>
        </p:nvPicPr>
        <p:blipFill>
          <a:blip r:embed="rId4" cstate="print"/>
          <a:srcRect/>
          <a:stretch>
            <a:fillRect/>
          </a:stretch>
        </p:blipFill>
        <p:spPr bwMode="auto">
          <a:xfrm>
            <a:off x="8516813" y="3467111"/>
            <a:ext cx="3227515" cy="2609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E:\Users\User\Pictures\2018-03-27 001\20180221_164248.jpg"/>
          <p:cNvPicPr>
            <a:picLocks noChangeAspect="1" noChangeArrowheads="1"/>
          </p:cNvPicPr>
          <p:nvPr/>
        </p:nvPicPr>
        <p:blipFill>
          <a:blip r:embed="rId3" cstate="print"/>
          <a:srcRect/>
          <a:stretch>
            <a:fillRect/>
          </a:stretch>
        </p:blipFill>
        <p:spPr bwMode="auto">
          <a:xfrm>
            <a:off x="629350" y="955676"/>
            <a:ext cx="4310203" cy="5746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1945901" y="71439"/>
            <a:ext cx="9744075" cy="707886"/>
          </a:xfrm>
          <a:prstGeom prst="rect">
            <a:avLst/>
          </a:prstGeom>
          <a:noFill/>
        </p:spPr>
        <p:txBody>
          <a:bodyPr wrap="square" rtlCol="0">
            <a:spAutoFit/>
          </a:bodyPr>
          <a:lstStyle/>
          <a:p>
            <a:r>
              <a:rPr lang="he-IL" sz="4000" b="1" dirty="0">
                <a:latin typeface="Times New Roman" panose="02020603050405020304" pitchFamily="18" charset="0"/>
                <a:cs typeface="Times New Roman" panose="02020603050405020304" pitchFamily="18" charset="0"/>
              </a:rPr>
              <a:t>קצת </a:t>
            </a:r>
            <a:r>
              <a:rPr lang="he-IL" sz="4000" b="1" dirty="0" smtClean="0">
                <a:latin typeface="Times New Roman" panose="02020603050405020304" pitchFamily="18" charset="0"/>
                <a:cs typeface="Times New Roman" panose="02020603050405020304" pitchFamily="18" charset="0"/>
              </a:rPr>
              <a:t>זיכרונות </a:t>
            </a:r>
            <a:r>
              <a:rPr lang="he-IL" sz="4000" b="1" dirty="0">
                <a:latin typeface="Times New Roman" panose="02020603050405020304" pitchFamily="18" charset="0"/>
                <a:cs typeface="Times New Roman" panose="02020603050405020304" pitchFamily="18" charset="0"/>
              </a:rPr>
              <a:t>מהבית </a:t>
            </a:r>
            <a:r>
              <a:rPr lang="he-IL" sz="4000" b="1" dirty="0" smtClean="0">
                <a:latin typeface="Times New Roman" panose="02020603050405020304" pitchFamily="18" charset="0"/>
                <a:cs typeface="Times New Roman" panose="02020603050405020304" pitchFamily="18" charset="0"/>
              </a:rPr>
              <a:t>בקוצ'ין </a:t>
            </a:r>
            <a:r>
              <a:rPr lang="he-IL" sz="4000" b="1" dirty="0">
                <a:latin typeface="Times New Roman" panose="02020603050405020304" pitchFamily="18" charset="0"/>
                <a:cs typeface="Times New Roman" panose="02020603050405020304" pitchFamily="18" charset="0"/>
              </a:rPr>
              <a:t>מחוז </a:t>
            </a:r>
            <a:r>
              <a:rPr lang="he-IL" sz="4000" b="1" dirty="0" err="1">
                <a:latin typeface="Times New Roman" panose="02020603050405020304" pitchFamily="18" charset="0"/>
                <a:cs typeface="Times New Roman" panose="02020603050405020304" pitchFamily="18" charset="0"/>
              </a:rPr>
              <a:t>קרלה</a:t>
            </a:r>
            <a:r>
              <a:rPr lang="he-IL" sz="4000" b="1" dirty="0">
                <a:latin typeface="Times New Roman" panose="02020603050405020304" pitchFamily="18" charset="0"/>
                <a:cs typeface="Times New Roman" panose="02020603050405020304" pitchFamily="18" charset="0"/>
              </a:rPr>
              <a:t> בהודו</a:t>
            </a:r>
            <a:endParaRPr lang="en-US" sz="4000" b="1" dirty="0">
              <a:latin typeface="Times New Roman" panose="02020603050405020304" pitchFamily="18" charset="0"/>
              <a:cs typeface="Times New Roman" panose="02020603050405020304" pitchFamily="18" charset="0"/>
            </a:endParaRPr>
          </a:p>
        </p:txBody>
      </p:sp>
      <p:pic>
        <p:nvPicPr>
          <p:cNvPr id="2" name="Picture 3" descr="E:\Users\User\Pictures\2018-03-27 001\20180220_162948.jpg"/>
          <p:cNvPicPr>
            <a:picLocks noChangeAspect="1" noChangeArrowheads="1"/>
          </p:cNvPicPr>
          <p:nvPr/>
        </p:nvPicPr>
        <p:blipFill>
          <a:blip r:embed="rId4" cstate="print"/>
          <a:srcRect/>
          <a:stretch>
            <a:fillRect/>
          </a:stretch>
        </p:blipFill>
        <p:spPr bwMode="auto">
          <a:xfrm>
            <a:off x="5980623" y="1606681"/>
            <a:ext cx="5709353" cy="48770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xmlns="" id="{D86B755D-D76D-44E0-A04F-69A9FEE4721B}"/>
              </a:ext>
            </a:extLst>
          </p:cNvPr>
          <p:cNvSpPr>
            <a:spLocks noGrp="1"/>
          </p:cNvSpPr>
          <p:nvPr>
            <p:ph type="sldNum" sz="quarter" idx="12"/>
          </p:nvPr>
        </p:nvSpPr>
        <p:spPr/>
        <p:txBody>
          <a:bodyPr/>
          <a:lstStyle/>
          <a:p>
            <a:fld id="{BDAC3614-0372-4F86-A6FE-6415016607A5}" type="slidenum">
              <a:rPr lang="en-US" smtClean="0"/>
              <a:pPr/>
              <a:t>25</a:t>
            </a:fld>
            <a:endParaRPr lang="en-US" dirty="0"/>
          </a:p>
        </p:txBody>
      </p:sp>
      <p:sp>
        <p:nvSpPr>
          <p:cNvPr id="11" name="TextBox 10"/>
          <p:cNvSpPr txBox="1"/>
          <p:nvPr/>
        </p:nvSpPr>
        <p:spPr>
          <a:xfrm>
            <a:off x="977153" y="1062745"/>
            <a:ext cx="3421583" cy="523220"/>
          </a:xfrm>
          <a:prstGeom prst="rect">
            <a:avLst/>
          </a:prstGeom>
          <a:noFill/>
        </p:spPr>
        <p:txBody>
          <a:bodyPr wrap="square" rtlCol="0">
            <a:spAutoFit/>
          </a:bodyPr>
          <a:lstStyle/>
          <a:p>
            <a:r>
              <a:rPr lang="he-IL" sz="2800" b="1" dirty="0" smtClean="0"/>
              <a:t>רחוב היהודים בקוצ'ין </a:t>
            </a:r>
            <a:endParaRPr lang="en-US" sz="2800" b="1" dirty="0"/>
          </a:p>
        </p:txBody>
      </p:sp>
      <p:sp>
        <p:nvSpPr>
          <p:cNvPr id="13" name="TextBox 12"/>
          <p:cNvSpPr txBox="1"/>
          <p:nvPr/>
        </p:nvSpPr>
        <p:spPr>
          <a:xfrm>
            <a:off x="5878285" y="1017037"/>
            <a:ext cx="5204601" cy="461665"/>
          </a:xfrm>
          <a:prstGeom prst="rect">
            <a:avLst/>
          </a:prstGeom>
          <a:noFill/>
        </p:spPr>
        <p:txBody>
          <a:bodyPr wrap="square" rtlCol="0">
            <a:spAutoFit/>
          </a:bodyPr>
          <a:lstStyle/>
          <a:p>
            <a:r>
              <a:rPr lang="he-IL" sz="2400" b="1" dirty="0" smtClean="0"/>
              <a:t>תעלות המשמשות כלי תחבורה ודייג</a:t>
            </a:r>
            <a:endParaRPr lang="en-US" sz="2400" b="1" dirty="0"/>
          </a:p>
        </p:txBody>
      </p:sp>
    </p:spTree>
  </p:cSld>
  <p:clrMapOvr>
    <a:masterClrMapping/>
  </p:clrMapOvr>
  <mc:AlternateContent xmlns:mc="http://schemas.openxmlformats.org/markup-compatibility/2006">
    <mc:Choice xmlns:p14="http://schemas.microsoft.com/office/powerpoint/2010/main" xmlns="" Requires="p14">
      <p:transition spd="slow" p14:dur="2000">
        <p14:ferris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p:txBody>
          <a:bodyPr/>
          <a:lstStyle/>
          <a:p>
            <a:fld id="{BDAC3614-0372-4F86-A6FE-6415016607A5}" type="slidenum">
              <a:rPr lang="en-US" smtClean="0"/>
              <a:pPr/>
              <a:t>26</a:t>
            </a:fld>
            <a:endParaRPr lang="en-US"/>
          </a:p>
        </p:txBody>
      </p:sp>
      <p:pic>
        <p:nvPicPr>
          <p:cNvPr id="3" name="Picture 2" descr="E:\Users\User\Pictures\2018-03-27 001\20180222_101814.jpg"/>
          <p:cNvPicPr>
            <a:picLocks noChangeAspect="1" noChangeArrowheads="1"/>
          </p:cNvPicPr>
          <p:nvPr/>
        </p:nvPicPr>
        <p:blipFill>
          <a:blip r:embed="rId2" cstate="print"/>
          <a:srcRect/>
          <a:stretch>
            <a:fillRect/>
          </a:stretch>
        </p:blipFill>
        <p:spPr bwMode="auto">
          <a:xfrm>
            <a:off x="7897907" y="1447956"/>
            <a:ext cx="3840736" cy="51209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6" descr="×ª××¦××ª ×ª××× × ×¢×××¨ ×××ª ××× ×¡×ª ××§××¦'×× × ×× ××××"/>
          <p:cNvPicPr>
            <a:picLocks noChangeAspect="1" noChangeArrowheads="1"/>
          </p:cNvPicPr>
          <p:nvPr/>
        </p:nvPicPr>
        <p:blipFill>
          <a:blip r:embed="rId3" cstate="print"/>
          <a:srcRect/>
          <a:stretch>
            <a:fillRect/>
          </a:stretch>
        </p:blipFill>
        <p:spPr bwMode="auto">
          <a:xfrm>
            <a:off x="739863" y="1746852"/>
            <a:ext cx="5674659" cy="44579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8436520" y="6396335"/>
            <a:ext cx="2770095" cy="461665"/>
          </a:xfrm>
          <a:prstGeom prst="rect">
            <a:avLst/>
          </a:prstGeom>
          <a:noFill/>
        </p:spPr>
        <p:txBody>
          <a:bodyPr wrap="square" rtlCol="0">
            <a:spAutoFit/>
          </a:bodyPr>
          <a:lstStyle/>
          <a:p>
            <a:pPr algn="l"/>
            <a:r>
              <a:rPr lang="he-IL" sz="2400" b="1" dirty="0" smtClean="0"/>
              <a:t>בית הכנסת דג הגדה</a:t>
            </a:r>
            <a:endParaRPr lang="en-US" sz="2400" b="1" dirty="0"/>
          </a:p>
        </p:txBody>
      </p:sp>
      <p:sp>
        <p:nvSpPr>
          <p:cNvPr id="6" name="TextBox 5"/>
          <p:cNvSpPr txBox="1"/>
          <p:nvPr/>
        </p:nvSpPr>
        <p:spPr>
          <a:xfrm>
            <a:off x="1790379" y="6276175"/>
            <a:ext cx="5147875" cy="461665"/>
          </a:xfrm>
          <a:prstGeom prst="rect">
            <a:avLst/>
          </a:prstGeom>
          <a:noFill/>
        </p:spPr>
        <p:txBody>
          <a:bodyPr wrap="square" rtlCol="0">
            <a:spAutoFit/>
          </a:bodyPr>
          <a:lstStyle/>
          <a:p>
            <a:r>
              <a:rPr lang="he-IL" sz="2400" b="1" dirty="0" smtClean="0"/>
              <a:t>בית הכנסת </a:t>
            </a:r>
            <a:r>
              <a:rPr lang="he-IL" sz="2400" b="1" dirty="0" err="1" smtClean="0"/>
              <a:t>פראדסי</a:t>
            </a:r>
            <a:r>
              <a:rPr lang="he-IL" sz="2400" b="1" dirty="0" smtClean="0"/>
              <a:t> 1567 עדיין בשימוש</a:t>
            </a:r>
            <a:r>
              <a:rPr lang="he-IL" sz="2400" dirty="0" smtClean="0"/>
              <a:t> </a:t>
            </a:r>
            <a:endParaRPr lang="en-US" sz="2400" dirty="0"/>
          </a:p>
        </p:txBody>
      </p:sp>
      <p:sp>
        <p:nvSpPr>
          <p:cNvPr id="7" name="TextBox 6"/>
          <p:cNvSpPr txBox="1"/>
          <p:nvPr/>
        </p:nvSpPr>
        <p:spPr>
          <a:xfrm>
            <a:off x="298580" y="334701"/>
            <a:ext cx="11206064" cy="707886"/>
          </a:xfrm>
          <a:prstGeom prst="rect">
            <a:avLst/>
          </a:prstGeom>
          <a:noFill/>
        </p:spPr>
        <p:txBody>
          <a:bodyPr wrap="square" rtlCol="0">
            <a:spAutoFit/>
          </a:bodyPr>
          <a:lstStyle/>
          <a:p>
            <a:r>
              <a:rPr lang="he-IL" sz="4000" b="1" dirty="0" smtClean="0">
                <a:latin typeface="Times New Roman" pitchFamily="18" charset="0"/>
                <a:cs typeface="Times New Roman" pitchFamily="18" charset="0"/>
              </a:rPr>
              <a:t>סבתא שלי </a:t>
            </a:r>
            <a:r>
              <a:rPr lang="he-IL" sz="4000" b="1" dirty="0" smtClean="0">
                <a:latin typeface="Times New Roman" pitchFamily="18" charset="0"/>
                <a:cs typeface="Times New Roman" pitchFamily="18" charset="0"/>
              </a:rPr>
              <a:t>מיכל </a:t>
            </a:r>
            <a:r>
              <a:rPr lang="he-IL" sz="4000" b="1" dirty="0" err="1" smtClean="0">
                <a:latin typeface="Times New Roman" pitchFamily="18" charset="0"/>
                <a:cs typeface="Times New Roman" pitchFamily="18" charset="0"/>
              </a:rPr>
              <a:t>בקוצין</a:t>
            </a:r>
            <a:r>
              <a:rPr lang="he-IL" sz="4000" b="1" dirty="0" smtClean="0">
                <a:latin typeface="Times New Roman" pitchFamily="18" charset="0"/>
                <a:cs typeface="Times New Roman" pitchFamily="18" charset="0"/>
              </a:rPr>
              <a:t> </a:t>
            </a:r>
            <a:r>
              <a:rPr lang="he-IL" sz="4000" b="1" dirty="0" smtClean="0">
                <a:latin typeface="Times New Roman" pitchFamily="18" charset="0"/>
                <a:cs typeface="Times New Roman" pitchFamily="18" charset="0"/>
              </a:rPr>
              <a:t>הודו שסבא רבא </a:t>
            </a:r>
            <a:r>
              <a:rPr lang="he-IL" sz="4000" b="1" dirty="0" smtClean="0">
                <a:latin typeface="Times New Roman" pitchFamily="18" charset="0"/>
                <a:cs typeface="Times New Roman" pitchFamily="18" charset="0"/>
              </a:rPr>
              <a:t>שלי חלם ולא </a:t>
            </a:r>
            <a:r>
              <a:rPr lang="he-IL" sz="4000" b="1" dirty="0" smtClean="0">
                <a:latin typeface="Times New Roman" pitchFamily="18" charset="0"/>
                <a:cs typeface="Times New Roman" pitchFamily="18" charset="0"/>
              </a:rPr>
              <a:t>זכה</a:t>
            </a:r>
            <a:endParaRPr lang="en-US" sz="40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E:\Users\user\Pictures\2019-02-09 001\20190205_111607.jpg"/>
          <p:cNvPicPr>
            <a:picLocks noChangeAspect="1" noChangeArrowheads="1"/>
          </p:cNvPicPr>
          <p:nvPr/>
        </p:nvPicPr>
        <p:blipFill>
          <a:blip r:embed="rId2" cstate="print"/>
          <a:srcRect l="703" t="60620"/>
          <a:stretch>
            <a:fillRect/>
          </a:stretch>
        </p:blipFill>
        <p:spPr bwMode="auto">
          <a:xfrm>
            <a:off x="849085" y="5029201"/>
            <a:ext cx="4201135" cy="15986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4" descr="E:\Users\user\Pictures\2019-02-09 001\20190205_112602.jpg"/>
          <p:cNvPicPr>
            <a:picLocks noChangeAspect="1" noChangeArrowheads="1"/>
          </p:cNvPicPr>
          <p:nvPr/>
        </p:nvPicPr>
        <p:blipFill>
          <a:blip r:embed="rId3" cstate="print"/>
          <a:srcRect/>
          <a:stretch>
            <a:fillRect/>
          </a:stretch>
        </p:blipFill>
        <p:spPr bwMode="auto">
          <a:xfrm>
            <a:off x="7007291" y="1203649"/>
            <a:ext cx="4814617" cy="53781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438545" y="0"/>
            <a:ext cx="11122084" cy="707886"/>
          </a:xfrm>
          <a:prstGeom prst="rect">
            <a:avLst/>
          </a:prstGeom>
          <a:noFill/>
        </p:spPr>
        <p:txBody>
          <a:bodyPr wrap="square" rtlCol="0">
            <a:spAutoFit/>
          </a:bodyPr>
          <a:lstStyle/>
          <a:p>
            <a:pPr algn="ctr"/>
            <a:r>
              <a:rPr lang="he-IL" sz="4000" b="1" dirty="0">
                <a:latin typeface="Times New Roman" pitchFamily="18" charset="0"/>
                <a:cs typeface="Times New Roman" pitchFamily="18" charset="0"/>
              </a:rPr>
              <a:t>בית כנסת ומרכז מורשת יהדות קוצ'ין    ביישוב "נבטים"</a:t>
            </a:r>
            <a:endParaRPr lang="en-US" sz="4000" b="1" dirty="0">
              <a:latin typeface="Times New Roman" pitchFamily="18" charset="0"/>
              <a:cs typeface="Times New Roman" pitchFamily="18" charset="0"/>
            </a:endParaRPr>
          </a:p>
        </p:txBody>
      </p:sp>
      <p:sp>
        <p:nvSpPr>
          <p:cNvPr id="4" name="Slide Number Placeholder 3">
            <a:extLst>
              <a:ext uri="{FF2B5EF4-FFF2-40B4-BE49-F238E27FC236}">
                <a16:creationId xmlns:a16="http://schemas.microsoft.com/office/drawing/2014/main" xmlns="" id="{35C9CB2A-F2B3-4BE0-A5FB-59B4A7BC1D3A}"/>
              </a:ext>
            </a:extLst>
          </p:cNvPr>
          <p:cNvSpPr>
            <a:spLocks noGrp="1"/>
          </p:cNvSpPr>
          <p:nvPr>
            <p:ph type="sldNum" sz="quarter" idx="12"/>
          </p:nvPr>
        </p:nvSpPr>
        <p:spPr/>
        <p:txBody>
          <a:bodyPr/>
          <a:lstStyle/>
          <a:p>
            <a:fld id="{BDAC3614-0372-4F86-A6FE-6415016607A5}" type="slidenum">
              <a:rPr lang="en-US" smtClean="0"/>
              <a:pPr/>
              <a:t>27</a:t>
            </a:fld>
            <a:endParaRPr lang="en-US"/>
          </a:p>
        </p:txBody>
      </p:sp>
      <p:pic>
        <p:nvPicPr>
          <p:cNvPr id="7" name="Picture 4" descr="×ª××¦××ª ×ª××× × ×¢×××¨ ×××ª ××× ×¡×ª ××§××¦'×× × ×× ××××"/>
          <p:cNvPicPr>
            <a:picLocks noChangeAspect="1" noChangeArrowheads="1"/>
          </p:cNvPicPr>
          <p:nvPr/>
        </p:nvPicPr>
        <p:blipFill>
          <a:blip r:embed="rId4" cstate="print"/>
          <a:srcRect/>
          <a:stretch>
            <a:fillRect/>
          </a:stretch>
        </p:blipFill>
        <p:spPr bwMode="auto">
          <a:xfrm>
            <a:off x="417887" y="1120846"/>
            <a:ext cx="5366910" cy="34604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סרט נבטים.mp4">
            <a:hlinkClick r:id="" action="ppaction://media"/>
          </p:cNvPr>
          <p:cNvPicPr>
            <a:picLocks noChangeAspect="1"/>
          </p:cNvPicPr>
          <p:nvPr>
            <a:videoFile r:link="rId1"/>
            <p:extLst/>
          </p:nvPr>
        </p:nvPicPr>
        <p:blipFill>
          <a:blip r:embed="rId3" cstate="print"/>
          <a:stretch>
            <a:fillRect/>
          </a:stretch>
        </p:blipFill>
        <p:spPr>
          <a:xfrm>
            <a:off x="2056823" y="1684175"/>
            <a:ext cx="8134351"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xmlns="" id="{7A830AAA-4096-4B93-A2E3-C669FDC9D441}"/>
              </a:ext>
            </a:extLst>
          </p:cNvPr>
          <p:cNvSpPr>
            <a:spLocks noGrp="1"/>
          </p:cNvSpPr>
          <p:nvPr>
            <p:ph type="sldNum" sz="quarter" idx="12"/>
          </p:nvPr>
        </p:nvSpPr>
        <p:spPr/>
        <p:txBody>
          <a:bodyPr/>
          <a:lstStyle/>
          <a:p>
            <a:fld id="{BDAC3614-0372-4F86-A6FE-6415016607A5}" type="slidenum">
              <a:rPr lang="en-US" smtClean="0"/>
              <a:pPr/>
              <a:t>28</a:t>
            </a:fld>
            <a:endParaRPr lang="en-US"/>
          </a:p>
        </p:txBody>
      </p:sp>
      <p:sp>
        <p:nvSpPr>
          <p:cNvPr id="4" name="TextBox 3"/>
          <p:cNvSpPr txBox="1"/>
          <p:nvPr/>
        </p:nvSpPr>
        <p:spPr>
          <a:xfrm>
            <a:off x="550506" y="531845"/>
            <a:ext cx="9703836" cy="707886"/>
          </a:xfrm>
          <a:prstGeom prst="rect">
            <a:avLst/>
          </a:prstGeom>
          <a:noFill/>
        </p:spPr>
        <p:txBody>
          <a:bodyPr wrap="square" rtlCol="0">
            <a:spAutoFit/>
          </a:bodyPr>
          <a:lstStyle/>
          <a:p>
            <a:r>
              <a:rPr lang="he-IL" sz="4000" b="1" dirty="0" smtClean="0">
                <a:latin typeface="Times New Roman" pitchFamily="18" charset="0"/>
                <a:cs typeface="Times New Roman" pitchFamily="18" charset="0"/>
              </a:rPr>
              <a:t>עדות מפי תושב המקום, מותיקי הישוב נבטים</a:t>
            </a:r>
            <a:endParaRPr lang="en-US" sz="40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p:cNvSpPr>
            <a:spLocks noGrp="1"/>
          </p:cNvSpPr>
          <p:nvPr>
            <p:ph type="title"/>
          </p:nvPr>
        </p:nvSpPr>
        <p:spPr>
          <a:xfrm>
            <a:off x="838200" y="365137"/>
            <a:ext cx="6924869" cy="909883"/>
          </a:xfrm>
        </p:spPr>
        <p:txBody>
          <a:bodyPr>
            <a:normAutofit/>
          </a:bodyPr>
          <a:lstStyle/>
          <a:p>
            <a:pPr algn="ctr"/>
            <a:r>
              <a:rPr lang="he-IL" sz="4000" b="1" dirty="0"/>
              <a:t>הקמת חבל לכיש</a:t>
            </a:r>
            <a:endParaRPr lang="en-US" sz="4000" b="1" dirty="0"/>
          </a:p>
        </p:txBody>
      </p:sp>
      <p:sp>
        <p:nvSpPr>
          <p:cNvPr id="3" name="מציין מיקום תוכן 2"/>
          <p:cNvSpPr>
            <a:spLocks noGrp="1"/>
          </p:cNvSpPr>
          <p:nvPr>
            <p:ph idx="1"/>
          </p:nvPr>
        </p:nvSpPr>
        <p:spPr>
          <a:xfrm>
            <a:off x="304807" y="1275008"/>
            <a:ext cx="6457951" cy="5323912"/>
          </a:xfrm>
        </p:spPr>
        <p:txBody>
          <a:bodyPr>
            <a:normAutofit/>
          </a:bodyPr>
          <a:lstStyle/>
          <a:p>
            <a:pPr marL="0" indent="0" algn="r">
              <a:buNone/>
            </a:pPr>
            <a:r>
              <a:rPr lang="he-IL" sz="2100" dirty="0"/>
              <a:t>בשנת 1954 הוקם אחד המפעלים הנועזים ביותר בתולדות ההתיישבות - "חבל לכיש".</a:t>
            </a:r>
          </a:p>
          <a:p>
            <a:pPr marL="0" indent="0" algn="r">
              <a:buNone/>
            </a:pPr>
            <a:r>
              <a:rPr lang="he-IL" sz="2100" dirty="0"/>
              <a:t>סבא רבא שלי היה בין מקימי אחד הישובים בחבל. הישוב "נוגה".שהוקם בחלק מאדמות העיירה הערבית "אל פאלוגה"  שתושביה עזבו אותה במלחמת העצמאות ולא הורשו לחזור.</a:t>
            </a:r>
          </a:p>
          <a:p>
            <a:pPr marL="0" indent="0" algn="r">
              <a:buNone/>
            </a:pPr>
            <a:r>
              <a:rPr lang="he-IL" sz="2100" dirty="0"/>
              <a:t>השם "נוגה" שניתן ליישוב הוא סמלי ופירושו – האור והנוגה בתחיית ההתיישבות היהודית ציונית בחבל לכיש.</a:t>
            </a:r>
          </a:p>
          <a:p>
            <a:pPr marL="0" indent="0" algn="r">
              <a:buNone/>
            </a:pPr>
            <a:r>
              <a:rPr lang="he-IL" sz="2100" dirty="0"/>
              <a:t>נוגה השייך למועצה האזורית לכיש , הוקם בשנת 1955 על ידי עולים מצפון עירק וצפון אירן "כורדים" ברובם ממעברת אגרובנק חדרה ( היום גבעת אולגה) .</a:t>
            </a:r>
          </a:p>
          <a:p>
            <a:pPr marL="0" indent="0" algn="r">
              <a:buNone/>
            </a:pPr>
            <a:r>
              <a:rPr lang="he-IL" sz="2100" dirty="0"/>
              <a:t>סבא רבא העביר את העולים באוטובוס ליישוב החדש. גם סבתי מיכל ואחותה בתיה שהיו באותם ימים, ילדות קטנות השתתפו במבצע.</a:t>
            </a:r>
            <a:endParaRPr lang="en-US" sz="2100" dirty="0"/>
          </a:p>
          <a:p>
            <a:pPr algn="r"/>
            <a:endParaRPr lang="en-US" dirty="0"/>
          </a:p>
        </p:txBody>
      </p:sp>
      <p:sp>
        <p:nvSpPr>
          <p:cNvPr id="2" name="Slide Number Placeholder 1">
            <a:extLst>
              <a:ext uri="{FF2B5EF4-FFF2-40B4-BE49-F238E27FC236}">
                <a16:creationId xmlns:a16="http://schemas.microsoft.com/office/drawing/2014/main" xmlns="" id="{FB71EC1E-C2C7-47AC-A157-9B206F50EDFC}"/>
              </a:ext>
            </a:extLst>
          </p:cNvPr>
          <p:cNvSpPr>
            <a:spLocks noGrp="1"/>
          </p:cNvSpPr>
          <p:nvPr>
            <p:ph type="sldNum" sz="quarter" idx="12"/>
          </p:nvPr>
        </p:nvSpPr>
        <p:spPr/>
        <p:txBody>
          <a:bodyPr/>
          <a:lstStyle/>
          <a:p>
            <a:fld id="{BDAC3614-0372-4F86-A6FE-6415016607A5}" type="slidenum">
              <a:rPr lang="en-US" smtClean="0"/>
              <a:pPr/>
              <a:t>29</a:t>
            </a:fld>
            <a:endParaRPr lang="en-US"/>
          </a:p>
        </p:txBody>
      </p:sp>
      <p:pic>
        <p:nvPicPr>
          <p:cNvPr id="6" name="Picture 5" descr="http://www.nostal.co.il/upload/%D7%9E%D7%A0%D7%A1%D7%991---.jpg"/>
          <p:cNvPicPr>
            <a:picLocks noChangeAspect="1" noChangeArrowheads="1"/>
          </p:cNvPicPr>
          <p:nvPr/>
        </p:nvPicPr>
        <p:blipFill>
          <a:blip r:embed="rId2" cstate="print"/>
          <a:srcRect/>
          <a:stretch>
            <a:fillRect/>
          </a:stretch>
        </p:blipFill>
        <p:spPr bwMode="auto">
          <a:xfrm>
            <a:off x="7839691" y="467182"/>
            <a:ext cx="3109059" cy="31836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409" name="Picture 1" descr="E:\Users\user\Pictures\2019-02-09 001\20190205_151308.jpg"/>
          <p:cNvPicPr>
            <a:picLocks noChangeAspect="1" noChangeArrowheads="1"/>
          </p:cNvPicPr>
          <p:nvPr/>
        </p:nvPicPr>
        <p:blipFill>
          <a:blip r:embed="rId3" cstate="print"/>
          <a:srcRect/>
          <a:stretch>
            <a:fillRect/>
          </a:stretch>
        </p:blipFill>
        <p:spPr bwMode="auto">
          <a:xfrm>
            <a:off x="6963968" y="3891051"/>
            <a:ext cx="4693905" cy="24218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41780" y="365137"/>
            <a:ext cx="8312020" cy="494411"/>
          </a:xfrm>
        </p:spPr>
        <p:txBody>
          <a:bodyPr>
            <a:normAutofit fontScale="90000"/>
          </a:bodyPr>
          <a:lstStyle/>
          <a:p>
            <a:r>
              <a:rPr lang="he-IL" b="1" dirty="0"/>
              <a:t>מנקה השמשות היה כאן</a:t>
            </a:r>
            <a:endParaRPr lang="en-US" b="1" dirty="0"/>
          </a:p>
        </p:txBody>
      </p:sp>
      <p:sp>
        <p:nvSpPr>
          <p:cNvPr id="3" name="מציין מיקום תוכן 2"/>
          <p:cNvSpPr>
            <a:spLocks noGrp="1"/>
          </p:cNvSpPr>
          <p:nvPr>
            <p:ph idx="1"/>
          </p:nvPr>
        </p:nvSpPr>
        <p:spPr>
          <a:xfrm>
            <a:off x="838200" y="3136391"/>
            <a:ext cx="5873496" cy="1627633"/>
          </a:xfrm>
        </p:spPr>
        <p:txBody>
          <a:bodyPr>
            <a:normAutofit/>
          </a:bodyPr>
          <a:lstStyle/>
          <a:p>
            <a:pPr marL="0" indent="0">
              <a:buNone/>
            </a:pPr>
            <a:endParaRPr lang="he-IL" sz="1600" dirty="0"/>
          </a:p>
          <a:p>
            <a:pPr marL="0" indent="0">
              <a:buNone/>
            </a:pPr>
            <a:endParaRPr lang="he-IL" sz="1600" dirty="0"/>
          </a:p>
          <a:p>
            <a:pPr marL="0" indent="0">
              <a:buNone/>
            </a:pPr>
            <a:endParaRPr lang="he-IL" sz="1600" dirty="0"/>
          </a:p>
          <a:p>
            <a:pPr marL="0" indent="0">
              <a:buNone/>
            </a:pPr>
            <a:endParaRPr lang="he-IL" sz="1600" dirty="0"/>
          </a:p>
          <a:p>
            <a:pPr marL="0" indent="0">
              <a:buNone/>
            </a:pPr>
            <a:endParaRPr lang="he-IL" sz="1600" dirty="0"/>
          </a:p>
          <a:p>
            <a:pPr marL="0" indent="0">
              <a:buNone/>
            </a:pPr>
            <a:endParaRPr lang="he-IL" sz="1600" dirty="0"/>
          </a:p>
        </p:txBody>
      </p:sp>
      <p:sp>
        <p:nvSpPr>
          <p:cNvPr id="4" name="Slide Number Placeholder 3">
            <a:extLst>
              <a:ext uri="{FF2B5EF4-FFF2-40B4-BE49-F238E27FC236}">
                <a16:creationId xmlns:a16="http://schemas.microsoft.com/office/drawing/2014/main" xmlns="" id="{DD8FC560-872C-4465-8F4C-7B806D495E54}"/>
              </a:ext>
            </a:extLst>
          </p:cNvPr>
          <p:cNvSpPr>
            <a:spLocks noGrp="1"/>
          </p:cNvSpPr>
          <p:nvPr>
            <p:ph type="sldNum" sz="quarter" idx="12"/>
          </p:nvPr>
        </p:nvSpPr>
        <p:spPr/>
        <p:txBody>
          <a:bodyPr/>
          <a:lstStyle/>
          <a:p>
            <a:fld id="{BDAC3614-0372-4F86-A6FE-6415016607A5}" type="slidenum">
              <a:rPr lang="en-US" smtClean="0"/>
              <a:pPr/>
              <a:t>3</a:t>
            </a:fld>
            <a:endParaRPr lang="en-US"/>
          </a:p>
        </p:txBody>
      </p:sp>
      <p:sp>
        <p:nvSpPr>
          <p:cNvPr id="5" name="מלבן 4"/>
          <p:cNvSpPr/>
          <p:nvPr/>
        </p:nvSpPr>
        <p:spPr>
          <a:xfrm>
            <a:off x="5184648" y="1281451"/>
            <a:ext cx="6656832" cy="5509200"/>
          </a:xfrm>
          <a:prstGeom prst="rect">
            <a:avLst/>
          </a:prstGeom>
        </p:spPr>
        <p:txBody>
          <a:bodyPr wrap="square">
            <a:spAutoFit/>
          </a:bodyPr>
          <a:lstStyle/>
          <a:p>
            <a:r>
              <a:rPr lang="he-IL" sz="1600" dirty="0"/>
              <a:t>אביו היה רוקח ורצה לפתוח בית מרקחת בפרנקפורט על </a:t>
            </a:r>
            <a:r>
              <a:rPr lang="he-IL" sz="1600" dirty="0" err="1"/>
              <a:t>המיין</a:t>
            </a:r>
            <a:r>
              <a:rPr lang="he-IL" sz="1600" dirty="0"/>
              <a:t> </a:t>
            </a:r>
            <a:r>
              <a:rPr lang="he-IL" sz="1600" dirty="0" smtClean="0"/>
              <a:t>מכיוון </a:t>
            </a:r>
            <a:r>
              <a:rPr lang="he-IL" sz="1600" dirty="0"/>
              <a:t>שלא היה לו מספיק כסף, פתח </a:t>
            </a:r>
            <a:r>
              <a:rPr lang="he-IL" sz="1600" dirty="0" err="1" smtClean="0"/>
              <a:t>דרגוריה</a:t>
            </a:r>
            <a:r>
              <a:rPr lang="he-IL" sz="1600" dirty="0" smtClean="0"/>
              <a:t> </a:t>
            </a:r>
            <a:r>
              <a:rPr lang="he-IL" sz="1600" dirty="0"/>
              <a:t>(פרפומריה, </a:t>
            </a:r>
            <a:r>
              <a:rPr lang="he-IL" sz="1600" dirty="0" smtClean="0"/>
              <a:t>תמרוקיה)ושם רקח תרופות. </a:t>
            </a:r>
            <a:r>
              <a:rPr lang="he-IL" sz="1600" dirty="0"/>
              <a:t>אימו הייתה עקרת בית.</a:t>
            </a:r>
          </a:p>
          <a:p>
            <a:r>
              <a:rPr lang="he-IL" sz="1600" dirty="0"/>
              <a:t>עם עלות הנאצים לשלטון בשנת 1932 נאסר על אביו למכור תרופות בחנות אך היה לו סוד קטן: לכן הקים במרתף מחסן לחומרי רפואה ליהודים שהיו זקוקים לתרופות. כמובן שחלק מהן רקח בעצמו. ואימו עזרה לו במקום.</a:t>
            </a:r>
          </a:p>
          <a:p>
            <a:r>
              <a:rPr lang="he-IL" sz="1600" dirty="0"/>
              <a:t>ב – 07.04.1933 " יום החרם נגד יהודי גרמניה", נגד קניה בחנויות היהודים וכל הסוחרים אשר עבדו בחנויות התאספו באולם גדול,. סבא יצחק איחר בשל מחלת אימו וכשהתקרב ראה תהלוכה של היהודים ברחוב הראשי בעיר עם ידיים מורמות , היו אלה הסוחרים </a:t>
            </a:r>
            <a:r>
              <a:rPr lang="he-IL" sz="1600" dirty="0" smtClean="0"/>
              <a:t>היהודים העבירו </a:t>
            </a:r>
            <a:r>
              <a:rPr lang="he-IL" sz="1600" dirty="0"/>
              <a:t>אותם למחנות ריכוז. </a:t>
            </a:r>
          </a:p>
          <a:p>
            <a:r>
              <a:rPr lang="he-IL" sz="1600" dirty="0"/>
              <a:t>למחרת הוזמן לגסטאפו לשרות החשאי של משטרת גרמניה ונשאל מדוע לא השתתף באסיפה ושם היה ויכוח גדול על יציאת היהודים מגרמניה ועליה </a:t>
            </a:r>
            <a:r>
              <a:rPr lang="he-IL" sz="1600" dirty="0" smtClean="0"/>
              <a:t>לפלסטינה</a:t>
            </a:r>
            <a:r>
              <a:rPr lang="he-IL" sz="1600" dirty="0"/>
              <a:t>. יצחק שהיה ציוני נלהב עמד בתוקף נגד התקפת הנאצים בוויכוח . הוא שוחרר בלי בעיות והודיע על עליה </a:t>
            </a:r>
            <a:r>
              <a:rPr lang="he-IL" sz="1600" dirty="0" smtClean="0"/>
              <a:t>לפלסטינה</a:t>
            </a:r>
            <a:r>
              <a:rPr lang="he-IL" sz="1600" dirty="0"/>
              <a:t>.</a:t>
            </a:r>
          </a:p>
          <a:p>
            <a:r>
              <a:rPr lang="he-IL" sz="1600" dirty="0"/>
              <a:t>ב – 1933 ביקר לראשונה בישראל וחזר לבקר ב- 1937 ופתאום הגיע מברק מאשתו ובו נאמר "מנקה השמשות היה כאן"</a:t>
            </a:r>
            <a:endParaRPr lang="en-US" sz="1600" dirty="0"/>
          </a:p>
          <a:p>
            <a:r>
              <a:rPr lang="he-IL" sz="1600" dirty="0"/>
              <a:t>בגרמנית</a:t>
            </a:r>
            <a:r>
              <a:rPr lang="en-US" sz="1600" dirty="0"/>
              <a:t> </a:t>
            </a:r>
            <a:r>
              <a:rPr lang="he-IL" sz="1600" dirty="0"/>
              <a:t> "</a:t>
            </a:r>
            <a:r>
              <a:rPr lang="en-US" sz="1600" dirty="0"/>
              <a:t> "</a:t>
            </a:r>
            <a:r>
              <a:rPr lang="en-US" sz="1600" dirty="0" err="1"/>
              <a:t>Der</a:t>
            </a:r>
            <a:r>
              <a:rPr lang="en-US" sz="1600" dirty="0"/>
              <a:t> </a:t>
            </a:r>
            <a:r>
              <a:rPr lang="en-US" sz="1600" dirty="0" err="1"/>
              <a:t>Fensterputzer</a:t>
            </a:r>
            <a:r>
              <a:rPr lang="en-US" sz="1600" dirty="0"/>
              <a:t> war </a:t>
            </a:r>
            <a:r>
              <a:rPr lang="en-US" sz="1600" dirty="0" err="1"/>
              <a:t>da</a:t>
            </a:r>
            <a:r>
              <a:rPr lang="he-IL" sz="1600" dirty="0"/>
              <a:t>זה היה מברק מוצפן לומר שהנאצים הגיעו ולכלכו את  החלון של בית העסק שלנו. </a:t>
            </a:r>
          </a:p>
          <a:p>
            <a:r>
              <a:rPr lang="he-IL" sz="1600" dirty="0"/>
              <a:t>מיד חתם על חוזה עם חברת "רסקו" לקניית המשק בכפר ידידיה בעמק חפר.</a:t>
            </a:r>
          </a:p>
          <a:p>
            <a:r>
              <a:rPr lang="he-IL" sz="1600" dirty="0"/>
              <a:t>וחזר לגרמניה.להכין את עלייתו לפלסטינה כי הבין שצריך למהר ולעזוב את גרמניה לפני שיהיה מאוחר.</a:t>
            </a:r>
            <a:endParaRPr lang="en-US" sz="1600" dirty="0"/>
          </a:p>
          <a:p>
            <a:endParaRPr lang="en-US" sz="1600" dirty="0"/>
          </a:p>
        </p:txBody>
      </p:sp>
      <p:pic>
        <p:nvPicPr>
          <p:cNvPr id="7" name="Picture 5" descr="×ª××¦××ª ×ª××× × ×¢×××¨ ×ª××× ××ª ×××× ××××××"/>
          <p:cNvPicPr>
            <a:picLocks noChangeAspect="1" noChangeArrowheads="1"/>
          </p:cNvPicPr>
          <p:nvPr/>
        </p:nvPicPr>
        <p:blipFill>
          <a:blip r:embed="rId2" cstate="print"/>
          <a:srcRect/>
          <a:stretch>
            <a:fillRect/>
          </a:stretch>
        </p:blipFill>
        <p:spPr bwMode="auto">
          <a:xfrm>
            <a:off x="997150" y="4397892"/>
            <a:ext cx="3095379" cy="23235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E:\Users\User\Documents\Scanned Documents\תמונה (381).jpg"/>
          <p:cNvPicPr>
            <a:picLocks noChangeAspect="1" noChangeArrowheads="1"/>
          </p:cNvPicPr>
          <p:nvPr/>
        </p:nvPicPr>
        <p:blipFill>
          <a:blip r:embed="rId3" cstate="print"/>
          <a:srcRect/>
          <a:stretch>
            <a:fillRect/>
          </a:stretch>
        </p:blipFill>
        <p:spPr bwMode="auto">
          <a:xfrm>
            <a:off x="186125" y="1151043"/>
            <a:ext cx="4546515" cy="29748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ostal.co.il/upload/%D7%90%D7%92%D7%A8%D7%95%D7%91%D7%A0%D7%A72---.jpg"/>
          <p:cNvPicPr>
            <a:picLocks noChangeAspect="1" noChangeArrowheads="1"/>
          </p:cNvPicPr>
          <p:nvPr/>
        </p:nvPicPr>
        <p:blipFill>
          <a:blip r:embed="rId2" cstate="print"/>
          <a:srcRect/>
          <a:stretch>
            <a:fillRect/>
          </a:stretch>
        </p:blipFill>
        <p:spPr bwMode="auto">
          <a:xfrm>
            <a:off x="565157" y="1046172"/>
            <a:ext cx="5238751" cy="34861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8" descr="http://www.nostal.co.il/upload/%D7%90%D7%92%D7%A8%D7%95%D7%91%D7%A0%D7%A7%20%D7%9C%D7%99%D7%93%20%D7%A0%D7%AA%D7%A0%D7%99%D7%94---.jpg"/>
          <p:cNvPicPr>
            <a:picLocks noChangeAspect="1" noChangeArrowheads="1"/>
          </p:cNvPicPr>
          <p:nvPr/>
        </p:nvPicPr>
        <p:blipFill rotWithShape="1">
          <a:blip r:embed="rId3" cstate="print"/>
          <a:srcRect b="6904"/>
          <a:stretch/>
        </p:blipFill>
        <p:spPr bwMode="auto">
          <a:xfrm>
            <a:off x="4840709" y="3793216"/>
            <a:ext cx="3778931" cy="29065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מלבן 3"/>
          <p:cNvSpPr/>
          <p:nvPr/>
        </p:nvSpPr>
        <p:spPr>
          <a:xfrm>
            <a:off x="5667375" y="1046121"/>
            <a:ext cx="6096000" cy="2308324"/>
          </a:xfrm>
          <a:prstGeom prst="rect">
            <a:avLst/>
          </a:prstGeom>
        </p:spPr>
        <p:txBody>
          <a:bodyPr>
            <a:spAutoFit/>
          </a:bodyPr>
          <a:lstStyle/>
          <a:p>
            <a:r>
              <a:rPr lang="he-IL" dirty="0"/>
              <a:t> </a:t>
            </a:r>
            <a:br>
              <a:rPr lang="he-IL" dirty="0"/>
            </a:br>
            <a:r>
              <a:rPr lang="he-IL" dirty="0"/>
              <a:t>בימי העלייה ההמונית, בראשית שנות החמישים, הוקמו ליד חדרה שלוש מעברות: </a:t>
            </a:r>
            <a:r>
              <a:rPr lang="he-IL" dirty="0" err="1">
                <a:hlinkClick r:id="rId4"/>
              </a:rPr>
              <a:t>אגרובנק</a:t>
            </a:r>
            <a:r>
              <a:rPr lang="he-IL" dirty="0"/>
              <a:t>, נווה-חיים </a:t>
            </a:r>
            <a:r>
              <a:rPr lang="he-IL" dirty="0" err="1"/>
              <a:t>ו</a:t>
            </a:r>
            <a:r>
              <a:rPr lang="he-IL" dirty="0" err="1">
                <a:hlinkClick r:id="rId5"/>
              </a:rPr>
              <a:t>ברנדייס</a:t>
            </a:r>
            <a:r>
              <a:rPr lang="he-IL" dirty="0"/>
              <a:t>. מבחינת הרשויות הוכרו שלוש המעברות כמעברה אחת (מעברת </a:t>
            </a:r>
            <a:r>
              <a:rPr lang="he-IL" dirty="0" err="1"/>
              <a:t>אגרובנק</a:t>
            </a:r>
            <a:r>
              <a:rPr lang="he-IL" dirty="0"/>
              <a:t>)‏, למרות שהיו מעברות נפרדות מבחינה טריטוריאלית, שהכילו בסך הכול כ-13,000 עולים ניצולי השואה, יוצאי תימן, צפון אפריקה, עיראק, כורדיסטן ופרס. שלוש המעברות הוקמו במקומם של מחנות הצבא הבריטי לשעבר, וזכו גם לקבל את שמם.</a:t>
            </a:r>
            <a:endParaRPr lang="en-US" dirty="0"/>
          </a:p>
        </p:txBody>
      </p:sp>
      <p:sp>
        <p:nvSpPr>
          <p:cNvPr id="6" name="מלבן 5"/>
          <p:cNvSpPr/>
          <p:nvPr/>
        </p:nvSpPr>
        <p:spPr>
          <a:xfrm>
            <a:off x="552258" y="0"/>
            <a:ext cx="11163300" cy="1323439"/>
          </a:xfrm>
          <a:prstGeom prst="rect">
            <a:avLst/>
          </a:prstGeom>
        </p:spPr>
        <p:txBody>
          <a:bodyPr wrap="square">
            <a:spAutoFit/>
          </a:bodyPr>
          <a:lstStyle/>
          <a:p>
            <a:pPr algn="ctr"/>
            <a:r>
              <a:rPr lang="he-IL" sz="4000" b="1" dirty="0">
                <a:latin typeface="Times New Roman" panose="02020603050405020304" pitchFamily="18" charset="0"/>
                <a:cs typeface="Times New Roman" panose="02020603050405020304" pitchFamily="18" charset="0"/>
              </a:rPr>
              <a:t>מעברת א?ג?רו?ב??נ?ק הייתה אחת משלוש המעברות </a:t>
            </a:r>
            <a:r>
              <a:rPr lang="he-IL" sz="4000" b="1" dirty="0" smtClean="0">
                <a:latin typeface="Times New Roman" panose="02020603050405020304" pitchFamily="18" charset="0"/>
                <a:cs typeface="Times New Roman" panose="02020603050405020304" pitchFamily="18" charset="0"/>
              </a:rPr>
              <a:t>    </a:t>
            </a:r>
          </a:p>
          <a:p>
            <a:r>
              <a:rPr lang="he-IL" sz="4000" b="1" dirty="0" smtClean="0">
                <a:latin typeface="Times New Roman" panose="02020603050405020304" pitchFamily="18" charset="0"/>
                <a:cs typeface="Times New Roman" panose="02020603050405020304" pitchFamily="18" charset="0"/>
              </a:rPr>
              <a:t>              שהוקמו בחדרה</a:t>
            </a:r>
            <a:r>
              <a:rPr lang="he-IL"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pic>
        <p:nvPicPr>
          <p:cNvPr id="7" name="Picture 10" descr="http://www.nostal.co.il/upload/%D7%90%D7%A8%D7%92%D7%95%D7%91%D7%A0%D7%A7---.jpg"/>
          <p:cNvPicPr>
            <a:picLocks noChangeAspect="1" noChangeArrowheads="1"/>
          </p:cNvPicPr>
          <p:nvPr/>
        </p:nvPicPr>
        <p:blipFill>
          <a:blip r:embed="rId6" cstate="print"/>
          <a:srcRect/>
          <a:stretch>
            <a:fillRect/>
          </a:stretch>
        </p:blipFill>
        <p:spPr bwMode="auto">
          <a:xfrm>
            <a:off x="8988917" y="3387970"/>
            <a:ext cx="2381251" cy="33337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a:extLst>
              <a:ext uri="{FF2B5EF4-FFF2-40B4-BE49-F238E27FC236}">
                <a16:creationId xmlns:a16="http://schemas.microsoft.com/office/drawing/2014/main" xmlns="" id="{8AA1DFE7-9EB4-4400-88C2-EA1962DAC655}"/>
              </a:ext>
            </a:extLst>
          </p:cNvPr>
          <p:cNvSpPr>
            <a:spLocks noGrp="1"/>
          </p:cNvSpPr>
          <p:nvPr>
            <p:ph type="sldNum" sz="quarter" idx="12"/>
          </p:nvPr>
        </p:nvSpPr>
        <p:spPr/>
        <p:txBody>
          <a:bodyPr/>
          <a:lstStyle/>
          <a:p>
            <a:fld id="{BDAC3614-0372-4F86-A6FE-6415016607A5}" type="slidenum">
              <a:rPr lang="en-US" smtClean="0"/>
              <a:pPr/>
              <a:t>30</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301939" y="263769"/>
            <a:ext cx="7536656" cy="1043112"/>
          </a:xfrm>
        </p:spPr>
        <p:txBody>
          <a:bodyPr>
            <a:normAutofit/>
          </a:bodyPr>
          <a:lstStyle/>
          <a:p>
            <a:r>
              <a:rPr lang="he-IL" sz="4000" b="1" dirty="0"/>
              <a:t>יישוב הנגב</a:t>
            </a:r>
            <a:endParaRPr lang="en-US" sz="4000" b="1" dirty="0"/>
          </a:p>
        </p:txBody>
      </p:sp>
      <p:sp>
        <p:nvSpPr>
          <p:cNvPr id="3" name="מציין מיקום תוכן 2"/>
          <p:cNvSpPr>
            <a:spLocks noGrp="1"/>
          </p:cNvSpPr>
          <p:nvPr>
            <p:ph idx="1"/>
          </p:nvPr>
        </p:nvSpPr>
        <p:spPr>
          <a:xfrm>
            <a:off x="140682" y="1252151"/>
            <a:ext cx="11394831" cy="4738013"/>
          </a:xfrm>
        </p:spPr>
        <p:txBody>
          <a:bodyPr>
            <a:normAutofit/>
          </a:bodyPr>
          <a:lstStyle/>
          <a:p>
            <a:pPr marL="0" indent="0" algn="r">
              <a:buNone/>
            </a:pPr>
            <a:r>
              <a:rPr lang="he-IL" sz="2000" dirty="0"/>
              <a:t>במושב </a:t>
            </a:r>
            <a:r>
              <a:rPr lang="he-IL" sz="2000" dirty="0">
                <a:solidFill>
                  <a:srgbClr val="FF0000"/>
                </a:solidFill>
              </a:rPr>
              <a:t>נוגה</a:t>
            </a:r>
            <a:r>
              <a:rPr lang="he-IL" sz="2000" dirty="0"/>
              <a:t> היה סבא רבא מדריך חקלאי מטעם הסוכנות היהודית ושהה שם כמעט כשנה.</a:t>
            </a:r>
          </a:p>
          <a:p>
            <a:pPr marL="0" indent="0" algn="r">
              <a:buNone/>
            </a:pPr>
            <a:r>
              <a:rPr lang="he-IL" sz="2000" dirty="0"/>
              <a:t>לפעמים היה חוזר בסופי שבוע.</a:t>
            </a:r>
          </a:p>
          <a:p>
            <a:pPr marL="0" indent="0" algn="r">
              <a:buNone/>
            </a:pPr>
            <a:r>
              <a:rPr lang="he-IL" sz="2000" dirty="0"/>
              <a:t>הסוכנות דרשה שהמושב יקים אגודה שיתופית למכירת התוצרת החקלאית ולקנייה משותפת של קש,חציר </a:t>
            </a:r>
          </a:p>
          <a:p>
            <a:pPr marL="0" indent="0" algn="r">
              <a:buNone/>
            </a:pPr>
            <a:r>
              <a:rPr lang="he-IL" sz="2000" dirty="0"/>
              <a:t>וכל צורכי המשך החקלאי.</a:t>
            </a:r>
          </a:p>
          <a:p>
            <a:pPr marL="0" indent="0" algn="r">
              <a:buNone/>
            </a:pPr>
            <a:r>
              <a:rPr lang="he-IL" sz="2000" dirty="0"/>
              <a:t>סבא רבא שהכיר היטב את מבנה המשפחה, התנגד נמרצות לרעיון זה.</a:t>
            </a:r>
          </a:p>
          <a:p>
            <a:pPr marL="0" indent="0" algn="r">
              <a:buNone/>
            </a:pPr>
            <a:r>
              <a:rPr lang="he-IL" sz="2000" dirty="0"/>
              <a:t>האגודה הטבעית והחשובה ביותר הייתה המשפחה, שהייתה מלוכדת . </a:t>
            </a:r>
          </a:p>
          <a:p>
            <a:pPr marL="0" indent="0" algn="r">
              <a:buNone/>
            </a:pPr>
            <a:r>
              <a:rPr lang="he-IL" sz="2000" dirty="0"/>
              <a:t>ראש המשפחה , בעל – הבית שלט על הכסף, הפיתוח והקניות . </a:t>
            </a:r>
          </a:p>
          <a:p>
            <a:pPr marL="0" indent="0" algn="r">
              <a:buNone/>
            </a:pPr>
            <a:r>
              <a:rPr lang="he-IL" sz="2000" dirty="0"/>
              <a:t>כל בני המשפחה התייעצו איתו והחלטתו הייתה המכרעת</a:t>
            </a:r>
            <a:r>
              <a:rPr lang="he-IL" sz="2000" dirty="0" smtClean="0"/>
              <a:t>.</a:t>
            </a:r>
          </a:p>
          <a:p>
            <a:pPr marL="0" indent="0" algn="r">
              <a:buNone/>
            </a:pPr>
            <a:r>
              <a:rPr lang="he-IL" sz="2000" dirty="0" smtClean="0"/>
              <a:t>לכן </a:t>
            </a:r>
            <a:r>
              <a:rPr lang="he-IL" sz="2000" dirty="0"/>
              <a:t>חשב, שהאגודה השיתופית הטובה ביותר </a:t>
            </a:r>
            <a:r>
              <a:rPr lang="he-IL" sz="2000" dirty="0" smtClean="0"/>
              <a:t>היא </a:t>
            </a:r>
            <a:r>
              <a:rPr lang="he-IL" sz="2000" dirty="0"/>
              <a:t>המשפחה עצמה. </a:t>
            </a:r>
          </a:p>
          <a:p>
            <a:pPr marL="0" indent="0" algn="r">
              <a:buNone/>
            </a:pPr>
            <a:r>
              <a:rPr lang="he-IL" sz="2000" dirty="0"/>
              <a:t>על הרקע הזה היו לו חילוקי דעות עם לובה אליאב</a:t>
            </a:r>
            <a:r>
              <a:rPr lang="he-IL" sz="2000" dirty="0" smtClean="0"/>
              <a:t>,</a:t>
            </a:r>
          </a:p>
          <a:p>
            <a:pPr marL="0" indent="0" algn="r">
              <a:buNone/>
            </a:pPr>
            <a:r>
              <a:rPr lang="he-IL" sz="2000" dirty="0" smtClean="0"/>
              <a:t>איש </a:t>
            </a:r>
            <a:r>
              <a:rPr lang="he-IL" sz="2000" dirty="0"/>
              <a:t>הדרכה ידוע ורב פעלים מטעם הסוכנות היהודית </a:t>
            </a:r>
          </a:p>
          <a:p>
            <a:pPr marL="0" indent="0" algn="r">
              <a:buNone/>
            </a:pPr>
            <a:r>
              <a:rPr lang="he-IL" sz="2000" dirty="0"/>
              <a:t>ולכן עזב את חבל לכיש וחזר למשקו בכפר ידידיה.</a:t>
            </a:r>
            <a:endParaRPr lang="en-US" sz="2000" dirty="0"/>
          </a:p>
        </p:txBody>
      </p:sp>
      <p:sp>
        <p:nvSpPr>
          <p:cNvPr id="4" name="Slide Number Placeholder 3">
            <a:extLst>
              <a:ext uri="{FF2B5EF4-FFF2-40B4-BE49-F238E27FC236}">
                <a16:creationId xmlns:a16="http://schemas.microsoft.com/office/drawing/2014/main" xmlns="" id="{8B031C5E-2D66-4046-A0C3-7CC8DD308910}"/>
              </a:ext>
            </a:extLst>
          </p:cNvPr>
          <p:cNvSpPr>
            <a:spLocks noGrp="1"/>
          </p:cNvSpPr>
          <p:nvPr>
            <p:ph type="sldNum" sz="quarter" idx="12"/>
          </p:nvPr>
        </p:nvSpPr>
        <p:spPr/>
        <p:txBody>
          <a:bodyPr/>
          <a:lstStyle/>
          <a:p>
            <a:fld id="{BDAC3614-0372-4F86-A6FE-6415016607A5}" type="slidenum">
              <a:rPr lang="en-US" smtClean="0"/>
              <a:pPr/>
              <a:t>31</a:t>
            </a:fld>
            <a:endParaRPr lang="en-US"/>
          </a:p>
        </p:txBody>
      </p:sp>
      <p:pic>
        <p:nvPicPr>
          <p:cNvPr id="6" name="Picture 2" descr="https://alefalefalef.co.il/sheletknisa/wp-content/uploads/2017/05/noga-copy.jpg"/>
          <p:cNvPicPr>
            <a:picLocks noChangeAspect="1" noChangeArrowheads="1"/>
          </p:cNvPicPr>
          <p:nvPr/>
        </p:nvPicPr>
        <p:blipFill>
          <a:blip r:embed="rId2" cstate="print"/>
          <a:srcRect/>
          <a:stretch>
            <a:fillRect/>
          </a:stretch>
        </p:blipFill>
        <p:spPr bwMode="auto">
          <a:xfrm>
            <a:off x="243501" y="3774959"/>
            <a:ext cx="4732947" cy="2366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1400">
        <p:blinds/>
      </p:transition>
    </mc:Choice>
    <mc:Fallback>
      <p:transition spd="slow">
        <p:blind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0939" y="0"/>
            <a:ext cx="10972800" cy="1143000"/>
          </a:xfrm>
        </p:spPr>
        <p:txBody>
          <a:bodyPr>
            <a:normAutofit/>
          </a:bodyPr>
          <a:lstStyle/>
          <a:p>
            <a:pPr algn="ctr"/>
            <a:r>
              <a:rPr lang="he-IL" sz="4000" b="1" dirty="0"/>
              <a:t>הצלחות וחוויות משמעותיות של סבא רבא שלי</a:t>
            </a:r>
            <a:endParaRPr lang="en-US" sz="4000" b="1" dirty="0"/>
          </a:p>
        </p:txBody>
      </p:sp>
      <p:sp>
        <p:nvSpPr>
          <p:cNvPr id="3" name="מציין מיקום תוכן 2"/>
          <p:cNvSpPr>
            <a:spLocks noGrp="1"/>
          </p:cNvSpPr>
          <p:nvPr>
            <p:ph idx="1"/>
          </p:nvPr>
        </p:nvSpPr>
        <p:spPr>
          <a:xfrm>
            <a:off x="339093" y="926009"/>
            <a:ext cx="11633835" cy="4222747"/>
          </a:xfrm>
        </p:spPr>
        <p:txBody>
          <a:bodyPr>
            <a:normAutofit/>
          </a:bodyPr>
          <a:lstStyle/>
          <a:p>
            <a:pPr marL="0" indent="0" algn="r" rtl="1">
              <a:buNone/>
            </a:pPr>
            <a:r>
              <a:rPr lang="he-IL" sz="2000" dirty="0"/>
              <a:t>ההצלחה הגדולה ביותר של סבא רבא שלי הייתה </a:t>
            </a:r>
            <a:r>
              <a:rPr lang="he-IL" sz="2000" dirty="0">
                <a:solidFill>
                  <a:srgbClr val="FF0000"/>
                </a:solidFill>
              </a:rPr>
              <a:t>הגשמת הציונות – בהשפעתו של אביו .</a:t>
            </a:r>
          </a:p>
          <a:p>
            <a:pPr marL="0" indent="0" algn="r" rtl="1">
              <a:buNone/>
            </a:pPr>
            <a:r>
              <a:rPr lang="he-IL" sz="2000" dirty="0"/>
              <a:t>בניית משק ,ומאחר שהיו בתחילת הדרך דאגות פרנסה קשות היה עליו לעזור לפרנס ולכן עבד כבנאי במחנה של הצבא הבריטי בכפר ויתקין .קיבל שלושים ושלושה גרוש שזה היה סכום אדיר לעומת פועל שקיבל שמונה עשר גרוש. (בשביל עשרה גרוש אפשר היה לנסוע לתל אביב הלוך וחזור).</a:t>
            </a:r>
          </a:p>
          <a:p>
            <a:pPr marL="0" indent="0" algn="r" rtl="1">
              <a:buNone/>
            </a:pPr>
            <a:r>
              <a:rPr lang="he-IL" sz="2000" dirty="0"/>
              <a:t>28 ביוני 1946 יום שישי בערב האנגלים חיפשו נשק . במושב אחראי הנשק היה אדם דתי והוא הגיע בריצה אחרי כניסת השבת שחייבים לפתוח את הסליק ( בית  ענקית )עם הנשק ולהעבירו למקום אחר.מיד נקראו למשימה מספר מתושבי הכפר עם אתים וחפרו כדי להוציא את הנשק למקום מרוחק שחפרו מיד בפרדס ושם טמנו את כל הנשק מחדש.</a:t>
            </a:r>
          </a:p>
          <a:p>
            <a:pPr marL="0" indent="0" algn="r" rtl="1">
              <a:buNone/>
            </a:pPr>
            <a:r>
              <a:rPr lang="he-IL" sz="2000" dirty="0"/>
              <a:t>בשבת עוצר הופיעו האנגלים והבינו מקצין בריטי מהכפר הסמוך שהיה נשוי ליהודיה שתושבי כפר ידידיה היקים אין מה לחפש הם אנשים ישרים .ולמרות זאת באו לחפש ולא מצאו דבר.</a:t>
            </a:r>
          </a:p>
          <a:p>
            <a:pPr marL="0" indent="0" algn="r" rtl="1">
              <a:buNone/>
            </a:pPr>
            <a:r>
              <a:rPr lang="he-IL" sz="2000" dirty="0"/>
              <a:t>שבת זו 29.06.1946 נקראת "</a:t>
            </a:r>
            <a:r>
              <a:rPr lang="he-IL" sz="2000" dirty="0">
                <a:solidFill>
                  <a:srgbClr val="FF0000"/>
                </a:solidFill>
              </a:rPr>
              <a:t>השבת השחורה</a:t>
            </a:r>
            <a:r>
              <a:rPr lang="he-IL" sz="2000" dirty="0"/>
              <a:t>"</a:t>
            </a:r>
            <a:endParaRPr lang="en-US" sz="2000" dirty="0"/>
          </a:p>
        </p:txBody>
      </p:sp>
      <p:sp>
        <p:nvSpPr>
          <p:cNvPr id="4" name="Slide Number Placeholder 3">
            <a:extLst>
              <a:ext uri="{FF2B5EF4-FFF2-40B4-BE49-F238E27FC236}">
                <a16:creationId xmlns:a16="http://schemas.microsoft.com/office/drawing/2014/main" xmlns="" id="{DA23FDDB-589F-4787-B390-632B38409025}"/>
              </a:ext>
            </a:extLst>
          </p:cNvPr>
          <p:cNvSpPr>
            <a:spLocks noGrp="1"/>
          </p:cNvSpPr>
          <p:nvPr>
            <p:ph type="sldNum" sz="quarter" idx="12"/>
          </p:nvPr>
        </p:nvSpPr>
        <p:spPr/>
        <p:txBody>
          <a:bodyPr/>
          <a:lstStyle/>
          <a:p>
            <a:fld id="{BDAC3614-0372-4F86-A6FE-6415016607A5}" type="slidenum">
              <a:rPr lang="en-US" smtClean="0"/>
              <a:pPr/>
              <a:t>32</a:t>
            </a:fld>
            <a:endParaRPr lang="en-US"/>
          </a:p>
        </p:txBody>
      </p:sp>
      <p:sp>
        <p:nvSpPr>
          <p:cNvPr id="59394" name="AutoShape 2" descr="×ª××¦××ª ×ª××× × ×¢×××¨ ×ª××× ××ª ×©× ×¡×××§××"/>
          <p:cNvSpPr>
            <a:spLocks noChangeAspect="1" noChangeArrowheads="1"/>
          </p:cNvSpPr>
          <p:nvPr/>
        </p:nvSpPr>
        <p:spPr bwMode="auto">
          <a:xfrm>
            <a:off x="155581"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6" descr="×ª××× × ×§×©××¨×"/>
          <p:cNvPicPr>
            <a:picLocks noChangeAspect="1" noChangeArrowheads="1"/>
          </p:cNvPicPr>
          <p:nvPr/>
        </p:nvPicPr>
        <p:blipFill>
          <a:blip r:embed="rId2" cstate="print"/>
          <a:srcRect/>
          <a:stretch>
            <a:fillRect/>
          </a:stretch>
        </p:blipFill>
        <p:spPr bwMode="auto">
          <a:xfrm>
            <a:off x="154934" y="3783495"/>
            <a:ext cx="4109161" cy="25986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10" descr="×ª××¦××ª ×ª××× × ×¢×××¨ ×ª××× ××ª ×©× ×¡×××§××"/>
          <p:cNvPicPr>
            <a:picLocks noChangeAspect="1" noChangeArrowheads="1"/>
          </p:cNvPicPr>
          <p:nvPr/>
        </p:nvPicPr>
        <p:blipFill>
          <a:blip r:embed="rId3" cstate="print"/>
          <a:srcRect l="62758" t="56392" b="9939"/>
          <a:stretch>
            <a:fillRect/>
          </a:stretch>
        </p:blipFill>
        <p:spPr bwMode="auto">
          <a:xfrm>
            <a:off x="4292082" y="4999887"/>
            <a:ext cx="2908812" cy="1739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7046767" y="6367370"/>
            <a:ext cx="1837685" cy="369332"/>
          </a:xfrm>
          <a:prstGeom prst="rect">
            <a:avLst/>
          </a:prstGeom>
          <a:noFill/>
        </p:spPr>
        <p:txBody>
          <a:bodyPr wrap="square" rtlCol="0">
            <a:spAutoFit/>
          </a:bodyPr>
          <a:lstStyle/>
          <a:p>
            <a:r>
              <a:rPr lang="he-IL" b="1" dirty="0" smtClean="0"/>
              <a:t>חביות הסליק</a:t>
            </a:r>
            <a:endParaRPr lang="en-US" b="1" dirty="0"/>
          </a:p>
        </p:txBody>
      </p:sp>
      <p:sp>
        <p:nvSpPr>
          <p:cNvPr id="9" name="TextBox 8"/>
          <p:cNvSpPr txBox="1"/>
          <p:nvPr/>
        </p:nvSpPr>
        <p:spPr>
          <a:xfrm>
            <a:off x="685800" y="6277712"/>
            <a:ext cx="2672861" cy="369332"/>
          </a:xfrm>
          <a:prstGeom prst="rect">
            <a:avLst/>
          </a:prstGeom>
          <a:noFill/>
        </p:spPr>
        <p:txBody>
          <a:bodyPr wrap="square" rtlCol="0">
            <a:spAutoFit/>
          </a:bodyPr>
          <a:lstStyle/>
          <a:p>
            <a:r>
              <a:rPr lang="he-IL" b="1" dirty="0" smtClean="0"/>
              <a:t>הבריטים מחפשים נשק       </a:t>
            </a:r>
            <a:endParaRPr lang="en-US" b="1" dirty="0"/>
          </a:p>
        </p:txBody>
      </p:sp>
      <p:sp>
        <p:nvSpPr>
          <p:cNvPr id="10" name="מלבן 9"/>
          <p:cNvSpPr/>
          <p:nvPr/>
        </p:nvSpPr>
        <p:spPr>
          <a:xfrm>
            <a:off x="5875176" y="4316784"/>
            <a:ext cx="6096000" cy="1938992"/>
          </a:xfrm>
          <a:prstGeom prst="rect">
            <a:avLst/>
          </a:prstGeom>
        </p:spPr>
        <p:txBody>
          <a:bodyPr>
            <a:spAutoFit/>
          </a:bodyPr>
          <a:lstStyle/>
          <a:p>
            <a:r>
              <a:rPr lang="he-IL" sz="2000" dirty="0" smtClean="0"/>
              <a:t>הקמת מדינת היהודים " </a:t>
            </a:r>
            <a:r>
              <a:rPr lang="he-IL" sz="2000" dirty="0" smtClean="0">
                <a:solidFill>
                  <a:srgbClr val="FF0000"/>
                </a:solidFill>
              </a:rPr>
              <a:t>מדינת ישראל</a:t>
            </a:r>
            <a:r>
              <a:rPr lang="he-IL" sz="2000" dirty="0" smtClean="0"/>
              <a:t>" ב- 1948.</a:t>
            </a:r>
          </a:p>
          <a:p>
            <a:r>
              <a:rPr lang="he-IL" sz="2000" dirty="0" smtClean="0"/>
              <a:t>והתרומה הגדולה של יוצאי יהדות גרמניה(בזמן)לישראל בפיתוח המשק ,האקדמיה הרפואה החינוך </a:t>
            </a:r>
          </a:p>
          <a:p>
            <a:r>
              <a:rPr lang="he-IL" sz="2000" dirty="0" smtClean="0"/>
              <a:t>החברה והתרבות  ומוסדותיה השונים.  </a:t>
            </a:r>
          </a:p>
          <a:p>
            <a:r>
              <a:rPr lang="he-IL" sz="2000" dirty="0" smtClean="0"/>
              <a:t>ו... השילומים ממשלת גרמניה 1965-1953</a:t>
            </a:r>
          </a:p>
          <a:p>
            <a:r>
              <a:rPr lang="he-IL" sz="2000" dirty="0" smtClean="0"/>
              <a:t>שהצילו את המדינה מבחינה כלכלית</a:t>
            </a:r>
            <a:endParaRPr lang="en-US" sz="2000" dirty="0"/>
          </a:p>
        </p:txBody>
      </p:sp>
    </p:spTree>
  </p:cSld>
  <p:clrMapOvr>
    <a:masterClrMapping/>
  </p:clrMapOvr>
  <mc:AlternateContent xmlns:mc="http://schemas.openxmlformats.org/markup-compatibility/2006">
    <mc:Choice xmlns:p14="http://schemas.microsoft.com/office/powerpoint/2010/main" xmlns="" Requires="p14">
      <p:transition spd="slow" p14:dur="1200">
        <p14:prism dir="u"/>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427005" y="85985"/>
            <a:ext cx="7506056" cy="716674"/>
          </a:xfrm>
        </p:spPr>
        <p:txBody>
          <a:bodyPr>
            <a:normAutofit/>
          </a:bodyPr>
          <a:lstStyle/>
          <a:p>
            <a:r>
              <a:rPr lang="he-IL" sz="4000" b="1" dirty="0"/>
              <a:t>איזה חיים יפים</a:t>
            </a:r>
            <a:endParaRPr lang="en-US" sz="4000" b="1" dirty="0"/>
          </a:p>
        </p:txBody>
      </p:sp>
      <p:sp>
        <p:nvSpPr>
          <p:cNvPr id="3" name="מציין מיקום תוכן 2"/>
          <p:cNvSpPr>
            <a:spLocks noGrp="1"/>
          </p:cNvSpPr>
          <p:nvPr>
            <p:ph idx="1"/>
          </p:nvPr>
        </p:nvSpPr>
        <p:spPr>
          <a:xfrm>
            <a:off x="-1" y="966366"/>
            <a:ext cx="9097347" cy="5755124"/>
          </a:xfrm>
        </p:spPr>
        <p:txBody>
          <a:bodyPr>
            <a:noAutofit/>
          </a:bodyPr>
          <a:lstStyle/>
          <a:p>
            <a:pPr marL="0" indent="0" algn="just" rtl="1">
              <a:buNone/>
            </a:pPr>
            <a:r>
              <a:rPr lang="he-IL" sz="2000" dirty="0"/>
              <a:t>המשך הציונות בהגשמת הפרחת הנגב.</a:t>
            </a:r>
          </a:p>
          <a:p>
            <a:pPr marL="0" indent="0" algn="just" rtl="1">
              <a:buNone/>
            </a:pPr>
            <a:r>
              <a:rPr lang="he-IL" sz="2000" dirty="0"/>
              <a:t>בנוגה נפגש עם משפחת מרדכי ורבקה גובר ששכלה את שני בניה במלחמת השחרור אפרים וצבי </a:t>
            </a:r>
            <a:r>
              <a:rPr lang="he-IL" sz="2000" dirty="0" smtClean="0"/>
              <a:t>ז"ל רבקה בכינויה "אם הבנים" פעלה ללא לאות במסירות עקשנית מופלאה בתחום בו התגלתה </a:t>
            </a:r>
            <a:endParaRPr lang="he-IL" sz="2000" dirty="0"/>
          </a:p>
          <a:p>
            <a:pPr marL="0" indent="0" algn="just" rtl="1">
              <a:buNone/>
            </a:pPr>
            <a:r>
              <a:rPr lang="he-IL" sz="2000" dirty="0" smtClean="0"/>
              <a:t>כדמות </a:t>
            </a:r>
            <a:r>
              <a:rPr lang="he-IL" sz="2000" dirty="0"/>
              <a:t>מופתית "החינוך". תוך התמודדות בלתי פוסקת עם תנאים פיזיים  נפשיים קשים של המקום ושל התלמידים </a:t>
            </a:r>
            <a:r>
              <a:rPr lang="he-IL" sz="2000" dirty="0" smtClean="0"/>
              <a:t>והוריהם יסדה </a:t>
            </a:r>
            <a:r>
              <a:rPr lang="he-IL" sz="2000" dirty="0"/>
              <a:t>תשתית חינוכית ונטעה בהם את הרצון ללמוד, להשתרש במקום ולראות בו בית שיש לשמרו, לייפותו </a:t>
            </a:r>
            <a:r>
              <a:rPr lang="he-IL" sz="2000" dirty="0" smtClean="0"/>
              <a:t>ולטפחו.</a:t>
            </a:r>
          </a:p>
          <a:p>
            <a:pPr marL="0" indent="0" algn="just" rtl="1">
              <a:buNone/>
            </a:pPr>
            <a:r>
              <a:rPr lang="he-IL" sz="2000" dirty="0" smtClean="0"/>
              <a:t>סיים </a:t>
            </a:r>
            <a:r>
              <a:rPr lang="he-IL" sz="2000" dirty="0"/>
              <a:t>את מסירותו לחקלאות ולמשק  בגיל 75 לערך והוריש אותו לבנו </a:t>
            </a:r>
            <a:r>
              <a:rPr lang="he-IL" sz="2000" dirty="0" smtClean="0"/>
              <a:t>מנחם.</a:t>
            </a:r>
          </a:p>
          <a:p>
            <a:pPr marL="0" indent="0" algn="just" rtl="1">
              <a:buNone/>
            </a:pPr>
            <a:r>
              <a:rPr lang="he-IL" sz="2000" dirty="0" smtClean="0"/>
              <a:t>סבא </a:t>
            </a:r>
            <a:r>
              <a:rPr lang="he-IL" sz="2000" dirty="0"/>
              <a:t>רבא שלי נסע לטייל בעולם עם סבתא </a:t>
            </a:r>
            <a:r>
              <a:rPr lang="he-IL" sz="2000" dirty="0" smtClean="0"/>
              <a:t>רבתא</a:t>
            </a:r>
            <a:r>
              <a:rPr lang="he-IL" sz="2000" dirty="0"/>
              <a:t>, תחביב ישן שלו. </a:t>
            </a:r>
            <a:r>
              <a:rPr lang="he-IL" sz="2000" dirty="0" smtClean="0"/>
              <a:t>עוד בצעירותו בגרמניה </a:t>
            </a:r>
            <a:r>
              <a:rPr lang="he-IL" sz="2000" dirty="0"/>
              <a:t>נהג לספר שהוא טייל בעולם עם האצבע  על המפה (אטלס) צילם המון תמונות , היה לו ידע נרחב מאוד בגיאוגרפיה ולא הייתה </a:t>
            </a:r>
            <a:r>
              <a:rPr lang="he-IL" sz="2000" dirty="0" smtClean="0"/>
              <a:t>לו </a:t>
            </a:r>
            <a:r>
              <a:rPr lang="he-IL" sz="2000" dirty="0"/>
              <a:t>בעיה לטייל בכל פינה בעולם. הייתה אליו עליה לרגל להתייעצות לגבי בניית מסלולי טיולים . בנוסף היה לו גם ידע בפיזיקה, מתמטיקה היסטוריה ולכל שאלה תמיד הייתה לו תשובה.השתתף באירועים </a:t>
            </a:r>
            <a:r>
              <a:rPr lang="he-IL" sz="2000" dirty="0" smtClean="0"/>
              <a:t>והופיע במסיבות עשור בכפרו תמיד בתפקיד ראשי. </a:t>
            </a:r>
            <a:r>
              <a:rPr lang="he-IL" sz="2000" dirty="0"/>
              <a:t>מספר סיפורי פנטזיות מתח, הכל מומצא מהראש ותמיד הייתה המולה סביבו. </a:t>
            </a:r>
            <a:endParaRPr lang="he-IL" sz="2000" dirty="0" smtClean="0"/>
          </a:p>
          <a:p>
            <a:pPr marL="0" indent="0" algn="just" rtl="1">
              <a:buNone/>
            </a:pPr>
            <a:r>
              <a:rPr lang="he-IL" sz="2000" dirty="0" smtClean="0"/>
              <a:t>בכל אירוע משפחתי וקהילתי נהג לכתוב ברכות בחריזה.</a:t>
            </a:r>
          </a:p>
          <a:p>
            <a:pPr marL="0" indent="0" algn="just" rtl="1">
              <a:buNone/>
            </a:pPr>
            <a:r>
              <a:rPr lang="he-IL" sz="2000" dirty="0" smtClean="0"/>
              <a:t>שמר </a:t>
            </a:r>
            <a:r>
              <a:rPr lang="he-IL" sz="2000" dirty="0"/>
              <a:t>על קשר עם חבריו מעליית הנוער ומפגשים לעיתים קרובות. </a:t>
            </a:r>
            <a:endParaRPr lang="he-IL" sz="2000" dirty="0" smtClean="0"/>
          </a:p>
          <a:p>
            <a:pPr marL="0" indent="0" algn="just" rtl="1">
              <a:buNone/>
            </a:pPr>
            <a:r>
              <a:rPr lang="he-IL" sz="2000" dirty="0" smtClean="0"/>
              <a:t>הותיר אחריו משפחה ענפה וזכה עוד לנכדים ונינים.</a:t>
            </a:r>
            <a:endParaRPr lang="en-US" sz="2000" dirty="0"/>
          </a:p>
        </p:txBody>
      </p:sp>
      <p:sp>
        <p:nvSpPr>
          <p:cNvPr id="4" name="Slide Number Placeholder 3">
            <a:extLst>
              <a:ext uri="{FF2B5EF4-FFF2-40B4-BE49-F238E27FC236}">
                <a16:creationId xmlns:a16="http://schemas.microsoft.com/office/drawing/2014/main" xmlns="" id="{2FA5EF99-5168-4362-ACB3-7EDD326D5661}"/>
              </a:ext>
            </a:extLst>
          </p:cNvPr>
          <p:cNvSpPr>
            <a:spLocks noGrp="1"/>
          </p:cNvSpPr>
          <p:nvPr>
            <p:ph type="sldNum" sz="quarter" idx="12"/>
          </p:nvPr>
        </p:nvSpPr>
        <p:spPr/>
        <p:txBody>
          <a:bodyPr/>
          <a:lstStyle/>
          <a:p>
            <a:fld id="{BDAC3614-0372-4F86-A6FE-6415016607A5}" type="slidenum">
              <a:rPr lang="en-US" smtClean="0"/>
              <a:pPr/>
              <a:t>33</a:t>
            </a:fld>
            <a:endParaRPr lang="en-US" dirty="0"/>
          </a:p>
        </p:txBody>
      </p:sp>
      <p:pic>
        <p:nvPicPr>
          <p:cNvPr id="7" name="Picture 7" descr="E:\Users\User\Documents\Scanned Documents\אלי עם המצלמה.jpeg"/>
          <p:cNvPicPr>
            <a:picLocks noChangeAspect="1" noChangeArrowheads="1"/>
          </p:cNvPicPr>
          <p:nvPr/>
        </p:nvPicPr>
        <p:blipFill>
          <a:blip r:embed="rId2" cstate="print"/>
          <a:srcRect/>
          <a:stretch>
            <a:fillRect/>
          </a:stretch>
        </p:blipFill>
        <p:spPr bwMode="auto">
          <a:xfrm>
            <a:off x="9233316" y="2957806"/>
            <a:ext cx="2697428" cy="30798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8" descr="E:\Users\User\Documents\Scanned Documents\אלי נואם 2.jpeg"/>
          <p:cNvPicPr>
            <a:picLocks noChangeAspect="1" noChangeArrowheads="1"/>
          </p:cNvPicPr>
          <p:nvPr/>
        </p:nvPicPr>
        <p:blipFill>
          <a:blip r:embed="rId3" cstate="print"/>
          <a:srcRect/>
          <a:stretch>
            <a:fillRect/>
          </a:stretch>
        </p:blipFill>
        <p:spPr bwMode="auto">
          <a:xfrm>
            <a:off x="9316048" y="207738"/>
            <a:ext cx="2735993" cy="34334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9185631" y="6056289"/>
            <a:ext cx="2831216" cy="646331"/>
          </a:xfrm>
          <a:prstGeom prst="rect">
            <a:avLst/>
          </a:prstGeom>
          <a:noFill/>
        </p:spPr>
        <p:txBody>
          <a:bodyPr wrap="square" rtlCol="0">
            <a:spAutoFit/>
          </a:bodyPr>
          <a:lstStyle/>
          <a:p>
            <a:pPr algn="ctr"/>
            <a:r>
              <a:rPr lang="he-IL" b="1" dirty="0" smtClean="0"/>
              <a:t>אהב לצלם לנאום ולכתוב      ברכות לכל אירוע</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slow" p14:dur="1500">
        <p:newsflash/>
      </p:transition>
    </mc:Choice>
    <mc:Fallback>
      <p:transition spd="slow">
        <p:newsflash/>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יחסו לעם הגרמני</a:t>
            </a:r>
            <a:endParaRPr lang="en-US" b="1" dirty="0"/>
          </a:p>
        </p:txBody>
      </p:sp>
      <p:sp>
        <p:nvSpPr>
          <p:cNvPr id="3" name="מציין מיקום תוכן 2"/>
          <p:cNvSpPr>
            <a:spLocks noGrp="1"/>
          </p:cNvSpPr>
          <p:nvPr>
            <p:ph idx="1"/>
          </p:nvPr>
        </p:nvSpPr>
        <p:spPr/>
        <p:txBody>
          <a:bodyPr/>
          <a:lstStyle/>
          <a:p>
            <a:pPr marL="0" indent="0" algn="r" rtl="1">
              <a:buNone/>
            </a:pPr>
            <a:r>
              <a:rPr lang="he-IL" sz="2000" dirty="0"/>
              <a:t>סבא רבא שלי חילק את העם הגרמני לשלוש קבוצות:</a:t>
            </a:r>
          </a:p>
          <a:p>
            <a:pPr marL="0" indent="0" algn="r" rtl="1">
              <a:buNone/>
            </a:pPr>
            <a:r>
              <a:rPr lang="he-IL" sz="2000" dirty="0"/>
              <a:t>הדור הראשון לאחר המלחמה שלא רצה לשמוע.</a:t>
            </a:r>
          </a:p>
          <a:p>
            <a:pPr marL="0" indent="0" algn="r" rtl="1">
              <a:buNone/>
            </a:pPr>
            <a:r>
              <a:rPr lang="he-IL" sz="2000" dirty="0"/>
              <a:t>הדור השני - לא התעניין</a:t>
            </a:r>
          </a:p>
          <a:p>
            <a:pPr marL="0" indent="0" algn="r" rtl="1">
              <a:buNone/>
            </a:pPr>
            <a:r>
              <a:rPr lang="he-IL" sz="2000" dirty="0"/>
              <a:t>הדור השלישי שרוצה לגעת</a:t>
            </a:r>
          </a:p>
          <a:p>
            <a:pPr marL="0" indent="0" algn="r" rtl="1">
              <a:buNone/>
            </a:pPr>
            <a:r>
              <a:rPr lang="he-IL" sz="2000" dirty="0"/>
              <a:t>אנחנו היהודים חייבים לספר לעם הגרמני מה שהיה מנקודת המבט היהודית.</a:t>
            </a:r>
          </a:p>
          <a:p>
            <a:pPr marL="0" indent="0" algn="r" rtl="1">
              <a:buNone/>
            </a:pPr>
            <a:r>
              <a:rPr lang="he-IL" sz="2000" dirty="0"/>
              <a:t>סבא רבא שלי ביקר בגרמניה מספר פעמים כדי לבקר את </a:t>
            </a:r>
            <a:r>
              <a:rPr lang="he-IL" sz="2000" dirty="0" err="1"/>
              <a:t>אוולט</a:t>
            </a:r>
            <a:r>
              <a:rPr lang="he-IL" sz="2000" dirty="0"/>
              <a:t> </a:t>
            </a:r>
            <a:r>
              <a:rPr lang="he-IL" sz="2000" dirty="0" err="1"/>
              <a:t>גולדבך</a:t>
            </a:r>
            <a:r>
              <a:rPr lang="he-IL" sz="2000" dirty="0"/>
              <a:t> הגוי שהציל את המשפחה בקנותו את </a:t>
            </a:r>
            <a:r>
              <a:rPr lang="he-IL" sz="2000" dirty="0" smtClean="0"/>
              <a:t>הפרפומריה והזהרתו </a:t>
            </a:r>
            <a:r>
              <a:rPr lang="he-IL" sz="2000" dirty="0"/>
              <a:t>: "</a:t>
            </a:r>
            <a:r>
              <a:rPr lang="he-IL" sz="2000" b="1" dirty="0">
                <a:solidFill>
                  <a:srgbClr val="FF0000"/>
                </a:solidFill>
              </a:rPr>
              <a:t>מהר שלא יהיה מאוחר</a:t>
            </a:r>
            <a:r>
              <a:rPr lang="he-IL" sz="2000" dirty="0"/>
              <a:t>"</a:t>
            </a:r>
            <a:r>
              <a:rPr lang="he-IL" dirty="0"/>
              <a:t> .</a:t>
            </a:r>
          </a:p>
          <a:p>
            <a:pPr marL="0" indent="0" algn="r" rtl="1">
              <a:buNone/>
            </a:pPr>
            <a:r>
              <a:rPr lang="he-IL" sz="2000" dirty="0" err="1"/>
              <a:t>אוולט</a:t>
            </a:r>
            <a:r>
              <a:rPr lang="he-IL" sz="2000" dirty="0"/>
              <a:t> זכר היטב את המשפחה  ובפעם הראשונה בתחילת שנות החמישים כשהגיע באוניה לבקר בנצרת שאל את נהג האוטובוס אם הוא יודע במקרה איפה זה כפר ידידיה. הנהג אמר לו כן יש לי אח שמתגורר שם , מסור להם דרישת שלום ואני אבוא שוב לבקרם וכך הייה. ביקר מספר פעמים בארץ וקיבל אירוח כיד המלך במרחבי ישראל לאורכה ולרוחבה.</a:t>
            </a:r>
            <a:endParaRPr lang="en-US" sz="2000" dirty="0"/>
          </a:p>
        </p:txBody>
      </p:sp>
      <p:sp>
        <p:nvSpPr>
          <p:cNvPr id="4" name="Slide Number Placeholder 3">
            <a:extLst>
              <a:ext uri="{FF2B5EF4-FFF2-40B4-BE49-F238E27FC236}">
                <a16:creationId xmlns:a16="http://schemas.microsoft.com/office/drawing/2014/main" xmlns="" id="{087EE747-AC06-45ED-9231-5B29EA1DAC31}"/>
              </a:ext>
            </a:extLst>
          </p:cNvPr>
          <p:cNvSpPr>
            <a:spLocks noGrp="1"/>
          </p:cNvSpPr>
          <p:nvPr>
            <p:ph type="sldNum" sz="quarter" idx="12"/>
          </p:nvPr>
        </p:nvSpPr>
        <p:spPr/>
        <p:txBody>
          <a:bodyPr/>
          <a:lstStyle/>
          <a:p>
            <a:fld id="{BDAC3614-0372-4F86-A6FE-6415016607A5}" type="slidenum">
              <a:rPr lang="en-US" smtClean="0"/>
              <a:pPr/>
              <a:t>34</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62872" y="274638"/>
            <a:ext cx="6176867" cy="1143000"/>
          </a:xfrm>
        </p:spPr>
        <p:txBody>
          <a:bodyPr/>
          <a:lstStyle/>
          <a:p>
            <a:r>
              <a:rPr lang="he-IL" b="1" dirty="0"/>
              <a:t>משוב</a:t>
            </a:r>
            <a:endParaRPr lang="en-US" b="1" dirty="0"/>
          </a:p>
        </p:txBody>
      </p:sp>
      <p:sp>
        <p:nvSpPr>
          <p:cNvPr id="3" name="מציין מיקום תוכן 2"/>
          <p:cNvSpPr>
            <a:spLocks noGrp="1"/>
          </p:cNvSpPr>
          <p:nvPr>
            <p:ph idx="1"/>
          </p:nvPr>
        </p:nvSpPr>
        <p:spPr>
          <a:xfrm>
            <a:off x="600806" y="1310061"/>
            <a:ext cx="11071789" cy="5202706"/>
          </a:xfrm>
        </p:spPr>
        <p:txBody>
          <a:bodyPr>
            <a:normAutofit fontScale="77500" lnSpcReduction="20000"/>
          </a:bodyPr>
          <a:lstStyle/>
          <a:p>
            <a:pPr marL="0" indent="0" algn="r" rtl="1">
              <a:buNone/>
            </a:pPr>
            <a:r>
              <a:rPr lang="he-IL" sz="2400" b="1" dirty="0" smtClean="0"/>
              <a:t>סבתא מיכל</a:t>
            </a:r>
            <a:r>
              <a:rPr lang="he-IL" sz="2400" dirty="0" smtClean="0"/>
              <a:t>:</a:t>
            </a:r>
          </a:p>
          <a:p>
            <a:pPr marL="0" indent="0" algn="r" rtl="1">
              <a:buNone/>
            </a:pPr>
            <a:r>
              <a:rPr lang="he-IL" sz="2400" dirty="0" smtClean="0"/>
              <a:t>היה </a:t>
            </a:r>
            <a:r>
              <a:rPr lang="he-IL" sz="2400" dirty="0"/>
              <a:t>לי העונג ליצור פרויקט משותף ולחזור להיסטוריה </a:t>
            </a:r>
            <a:endParaRPr lang="he-IL" sz="2400" dirty="0" smtClean="0"/>
          </a:p>
          <a:p>
            <a:pPr marL="0" indent="0" algn="r" rtl="1">
              <a:buNone/>
            </a:pPr>
            <a:r>
              <a:rPr lang="he-IL" sz="2400" dirty="0" smtClean="0"/>
              <a:t>ולזיכרון </a:t>
            </a:r>
            <a:r>
              <a:rPr lang="he-IL" sz="2400" dirty="0"/>
              <a:t>מהמעט על חייו ופועלו של אבי, </a:t>
            </a:r>
            <a:endParaRPr lang="he-IL" sz="2400" dirty="0" smtClean="0"/>
          </a:p>
          <a:p>
            <a:pPr marL="0" indent="0" algn="r" rtl="1">
              <a:buNone/>
            </a:pPr>
            <a:r>
              <a:rPr lang="he-IL" sz="2400" dirty="0" smtClean="0"/>
              <a:t>סבא </a:t>
            </a:r>
            <a:r>
              <a:rPr lang="he-IL" sz="2400" dirty="0"/>
              <a:t>רבא </a:t>
            </a:r>
            <a:r>
              <a:rPr lang="he-IL" sz="2400" dirty="0" smtClean="0"/>
              <a:t>של </a:t>
            </a:r>
            <a:r>
              <a:rPr lang="he-IL" sz="2400" dirty="0"/>
              <a:t>נכדתי יהלי שלא הכירה והצלחנו לתאר תקופה שלא תחזור. </a:t>
            </a:r>
            <a:endParaRPr lang="he-IL" sz="2400" dirty="0" smtClean="0"/>
          </a:p>
          <a:p>
            <a:pPr marL="0" indent="0" algn="r" rtl="1">
              <a:buNone/>
            </a:pPr>
            <a:r>
              <a:rPr lang="he-IL" sz="2400" dirty="0" smtClean="0"/>
              <a:t>המפגשים </a:t>
            </a:r>
            <a:r>
              <a:rPr lang="he-IL" sz="2400" dirty="0"/>
              <a:t>בתוכנית היו מעניינים ותרמו </a:t>
            </a:r>
            <a:r>
              <a:rPr lang="he-IL" sz="2400" dirty="0" smtClean="0"/>
              <a:t>לקשר </a:t>
            </a:r>
            <a:r>
              <a:rPr lang="he-IL" sz="2400" dirty="0"/>
              <a:t>הרב דורי ביני ובין נכדתי.</a:t>
            </a:r>
          </a:p>
          <a:p>
            <a:pPr marL="0" indent="0" algn="r" rtl="1">
              <a:buNone/>
            </a:pPr>
            <a:r>
              <a:rPr lang="he-IL" sz="2400" dirty="0"/>
              <a:t>פעילות מבורכת שיש להמשיכה יישר כוח על היוזמה !!</a:t>
            </a:r>
          </a:p>
          <a:p>
            <a:pPr marL="0" indent="0" algn="r" rtl="1">
              <a:buNone/>
            </a:pPr>
            <a:r>
              <a:rPr lang="he-IL" sz="2400" dirty="0"/>
              <a:t>מקווה שנשלים את הפרויקט על סבתא </a:t>
            </a:r>
            <a:r>
              <a:rPr lang="he-IL" sz="2400" dirty="0" err="1" smtClean="0"/>
              <a:t>רבתא</a:t>
            </a:r>
            <a:r>
              <a:rPr lang="he-IL" sz="2400" dirty="0" smtClean="0"/>
              <a:t> </a:t>
            </a:r>
            <a:r>
              <a:rPr lang="he-IL" sz="2400" dirty="0"/>
              <a:t>של יהלי</a:t>
            </a:r>
          </a:p>
          <a:p>
            <a:pPr marL="0" indent="0" algn="r" rtl="1">
              <a:buNone/>
            </a:pPr>
            <a:endParaRPr lang="he-IL" dirty="0" smtClean="0"/>
          </a:p>
          <a:p>
            <a:pPr marL="0" indent="0" algn="r" rtl="1">
              <a:buNone/>
            </a:pPr>
            <a:endParaRPr lang="he-IL" dirty="0" smtClean="0"/>
          </a:p>
          <a:p>
            <a:pPr marL="0" indent="0" algn="r" rtl="1">
              <a:buNone/>
            </a:pPr>
            <a:endParaRPr lang="he-IL" dirty="0" smtClean="0"/>
          </a:p>
          <a:p>
            <a:pPr marL="0" indent="0" algn="r" rtl="1">
              <a:buNone/>
            </a:pPr>
            <a:endParaRPr lang="he-IL" dirty="0" smtClean="0"/>
          </a:p>
          <a:p>
            <a:pPr marL="0" indent="0" algn="r" rtl="1">
              <a:buNone/>
            </a:pPr>
            <a:endParaRPr lang="he-IL" sz="2400" dirty="0" smtClean="0"/>
          </a:p>
          <a:p>
            <a:pPr marL="0" indent="0" algn="r" rtl="1">
              <a:buNone/>
            </a:pPr>
            <a:r>
              <a:rPr lang="he-IL" sz="2400" b="1" dirty="0" smtClean="0"/>
              <a:t>יהלי</a:t>
            </a:r>
            <a:r>
              <a:rPr lang="he-IL" sz="2400" dirty="0" smtClean="0"/>
              <a:t>:</a:t>
            </a:r>
            <a:endParaRPr lang="he-IL" sz="2400" dirty="0" smtClean="0"/>
          </a:p>
          <a:p>
            <a:pPr marL="0" indent="0" algn="r" rtl="1">
              <a:buNone/>
            </a:pPr>
            <a:r>
              <a:rPr lang="he-IL" sz="2400" dirty="0" smtClean="0"/>
              <a:t>היה </a:t>
            </a:r>
            <a:r>
              <a:rPr lang="he-IL" sz="2400" dirty="0"/>
              <a:t>לכיף לשמוע סיפורים על סבא רבא שלי.</a:t>
            </a:r>
          </a:p>
          <a:p>
            <a:pPr marL="0" indent="0" algn="r" rtl="1">
              <a:buNone/>
            </a:pPr>
            <a:r>
              <a:rPr lang="he-IL" sz="2400" dirty="0"/>
              <a:t>ולעשות את זה עם סבתא שלי</a:t>
            </a:r>
            <a:r>
              <a:rPr lang="he-IL" sz="2400" dirty="0" smtClean="0"/>
              <a:t>,</a:t>
            </a:r>
          </a:p>
          <a:p>
            <a:pPr marL="0" indent="0" algn="r" rtl="1">
              <a:buNone/>
            </a:pPr>
            <a:r>
              <a:rPr lang="he-IL" sz="2400" dirty="0" smtClean="0"/>
              <a:t>ואני </a:t>
            </a:r>
            <a:r>
              <a:rPr lang="he-IL" sz="2400" dirty="0"/>
              <a:t>חושבת שזה קירב </a:t>
            </a:r>
            <a:r>
              <a:rPr lang="he-IL" sz="2400" dirty="0" smtClean="0"/>
              <a:t>בייננו </a:t>
            </a:r>
            <a:r>
              <a:rPr lang="he-IL" sz="2400" dirty="0"/>
              <a:t>והכרתי את סבא </a:t>
            </a:r>
            <a:r>
              <a:rPr lang="he-IL" sz="2400" dirty="0" smtClean="0"/>
              <a:t>רבא שלי </a:t>
            </a:r>
            <a:r>
              <a:rPr lang="he-IL" sz="2400" dirty="0"/>
              <a:t>שלא הכרתי אותו בכלל.</a:t>
            </a:r>
          </a:p>
          <a:p>
            <a:pPr marL="0" indent="0" algn="r" rtl="1">
              <a:buNone/>
            </a:pPr>
            <a:endParaRPr lang="he-IL" sz="1600" dirty="0"/>
          </a:p>
        </p:txBody>
      </p:sp>
      <p:sp>
        <p:nvSpPr>
          <p:cNvPr id="4" name="Slide Number Placeholder 3">
            <a:extLst>
              <a:ext uri="{FF2B5EF4-FFF2-40B4-BE49-F238E27FC236}">
                <a16:creationId xmlns:a16="http://schemas.microsoft.com/office/drawing/2014/main" xmlns="" id="{EA0FBEBF-B29C-4CD9-B5F1-61649A83B9A0}"/>
              </a:ext>
            </a:extLst>
          </p:cNvPr>
          <p:cNvSpPr>
            <a:spLocks noGrp="1"/>
          </p:cNvSpPr>
          <p:nvPr>
            <p:ph type="sldNum" sz="quarter" idx="12"/>
          </p:nvPr>
        </p:nvSpPr>
        <p:spPr/>
        <p:txBody>
          <a:bodyPr/>
          <a:lstStyle/>
          <a:p>
            <a:fld id="{BDAC3614-0372-4F86-A6FE-6415016607A5}" type="slidenum">
              <a:rPr lang="en-US" smtClean="0"/>
              <a:pPr/>
              <a:t>35</a:t>
            </a:fld>
            <a:endParaRPr lang="en-US"/>
          </a:p>
        </p:txBody>
      </p:sp>
      <p:pic>
        <p:nvPicPr>
          <p:cNvPr id="7" name="Picture 2" descr="C:\Users\user\AppData\Local\Microsoft\Windows\Temporary Internet Files\Content.Outlook\DTDLAF0C\צפורה ואלי 2.jpeg"/>
          <p:cNvPicPr>
            <a:picLocks noChangeAspect="1" noChangeArrowheads="1"/>
          </p:cNvPicPr>
          <p:nvPr/>
        </p:nvPicPr>
        <p:blipFill>
          <a:blip r:embed="rId2" cstate="print"/>
          <a:srcRect/>
          <a:stretch>
            <a:fillRect/>
          </a:stretch>
        </p:blipFill>
        <p:spPr bwMode="auto">
          <a:xfrm>
            <a:off x="494521" y="253859"/>
            <a:ext cx="2901821" cy="23574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E:\Users\User\Documents\Scanned Documents\תמונה (448).jpg"/>
          <p:cNvPicPr>
            <a:picLocks noChangeAspect="1" noChangeArrowheads="1"/>
          </p:cNvPicPr>
          <p:nvPr/>
        </p:nvPicPr>
        <p:blipFill>
          <a:blip r:embed="rId3" cstate="print"/>
          <a:srcRect l="1564" b="6036"/>
          <a:stretch>
            <a:fillRect/>
          </a:stretch>
        </p:blipFill>
        <p:spPr bwMode="auto">
          <a:xfrm>
            <a:off x="1552191" y="2950933"/>
            <a:ext cx="4419483" cy="29127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4="http://schemas.microsoft.com/office/powerpoint/2010/main" xmlns="" Requires="p14">
      <p:transition spd="slow" p14:dur="800">
        <p14:flythrough dir="ou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043332" y="3421183"/>
            <a:ext cx="2479430" cy="800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latin typeface="Arial" pitchFamily="34" charset="0"/>
                <a:cs typeface="Arial" pitchFamily="34" charset="0"/>
              </a:rPr>
              <a:t>פריץ יצחק </a:t>
            </a:r>
            <a:r>
              <a:rPr lang="he-IL" sz="1400" dirty="0" err="1" smtClean="0">
                <a:latin typeface="Arial" pitchFamily="34" charset="0"/>
                <a:cs typeface="Arial" pitchFamily="34" charset="0"/>
              </a:rPr>
              <a:t>שנימן</a:t>
            </a:r>
            <a:endParaRPr lang="he-IL" sz="1400" dirty="0" smtClean="0">
              <a:latin typeface="Arial" pitchFamily="34" charset="0"/>
              <a:cs typeface="Arial" pitchFamily="34" charset="0"/>
            </a:endParaRPr>
          </a:p>
          <a:p>
            <a:pPr algn="ctr"/>
            <a:r>
              <a:rPr lang="he-IL" sz="1400" dirty="0" smtClean="0">
                <a:latin typeface="Arial" pitchFamily="34" charset="0"/>
                <a:cs typeface="Arial" pitchFamily="34" charset="0"/>
              </a:rPr>
              <a:t>19.10.1888-08.10.1964</a:t>
            </a:r>
            <a:endParaRPr lang="he-IL" sz="1400" dirty="0">
              <a:latin typeface="Arial" pitchFamily="34" charset="0"/>
              <a:cs typeface="Arial" pitchFamily="34" charset="0"/>
            </a:endParaRPr>
          </a:p>
        </p:txBody>
      </p:sp>
      <p:sp>
        <p:nvSpPr>
          <p:cNvPr id="3" name="מלבן 2"/>
          <p:cNvSpPr/>
          <p:nvPr/>
        </p:nvSpPr>
        <p:spPr>
          <a:xfrm>
            <a:off x="2963333" y="3414108"/>
            <a:ext cx="2362200" cy="823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latin typeface="Arial" pitchFamily="34" charset="0"/>
                <a:cs typeface="Arial" pitchFamily="34" charset="0"/>
              </a:rPr>
              <a:t>גרדה גולדה זהבה </a:t>
            </a:r>
            <a:r>
              <a:rPr lang="he-IL" sz="1400" dirty="0" err="1" smtClean="0">
                <a:latin typeface="Arial" pitchFamily="34" charset="0"/>
                <a:cs typeface="Arial" pitchFamily="34" charset="0"/>
              </a:rPr>
              <a:t>שנימן</a:t>
            </a:r>
            <a:r>
              <a:rPr lang="he-IL" sz="1400" dirty="0" smtClean="0">
                <a:latin typeface="Arial" pitchFamily="34" charset="0"/>
                <a:cs typeface="Arial" pitchFamily="34" charset="0"/>
              </a:rPr>
              <a:t> שינדלר</a:t>
            </a:r>
          </a:p>
          <a:p>
            <a:pPr algn="ctr"/>
            <a:r>
              <a:rPr lang="he-IL" sz="1400" dirty="0" smtClean="0">
                <a:latin typeface="Arial" pitchFamily="34" charset="0"/>
                <a:cs typeface="Arial" pitchFamily="34" charset="0"/>
              </a:rPr>
              <a:t>11.08.1894-03.09.1972</a:t>
            </a:r>
            <a:endParaRPr lang="he-IL" sz="140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xmlns="" id="{66A2FBD0-2006-4C48-97D1-B8E531C0E81F}"/>
              </a:ext>
            </a:extLst>
          </p:cNvPr>
          <p:cNvSpPr>
            <a:spLocks noGrp="1"/>
          </p:cNvSpPr>
          <p:nvPr>
            <p:ph type="sldNum" sz="quarter" idx="12"/>
          </p:nvPr>
        </p:nvSpPr>
        <p:spPr/>
        <p:txBody>
          <a:bodyPr/>
          <a:lstStyle/>
          <a:p>
            <a:fld id="{BDAC3614-0372-4F86-A6FE-6415016607A5}" type="slidenum">
              <a:rPr lang="en-US" smtClean="0"/>
              <a:pPr/>
              <a:t>36</a:t>
            </a:fld>
            <a:endParaRPr lang="en-US"/>
          </a:p>
        </p:txBody>
      </p:sp>
      <p:sp>
        <p:nvSpPr>
          <p:cNvPr id="17" name="מלבן 16"/>
          <p:cNvSpPr/>
          <p:nvPr/>
        </p:nvSpPr>
        <p:spPr>
          <a:xfrm>
            <a:off x="1199177" y="4744306"/>
            <a:ext cx="1688123" cy="741723"/>
          </a:xfrm>
          <a:prstGeom prst="rec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r>
              <a:rPr lang="he-IL" sz="1400" dirty="0" smtClean="0">
                <a:solidFill>
                  <a:schemeClr val="tx1"/>
                </a:solidFill>
                <a:latin typeface="Arial" pitchFamily="34" charset="0"/>
                <a:cs typeface="Arial" pitchFamily="34" charset="0"/>
              </a:rPr>
              <a:t>רות</a:t>
            </a:r>
            <a:endParaRPr lang="he-IL" sz="1400" dirty="0">
              <a:solidFill>
                <a:schemeClr val="tx1"/>
              </a:solidFill>
              <a:latin typeface="Arial" pitchFamily="34" charset="0"/>
              <a:cs typeface="Arial" pitchFamily="34" charset="0"/>
            </a:endParaRPr>
          </a:p>
        </p:txBody>
      </p:sp>
      <p:sp>
        <p:nvSpPr>
          <p:cNvPr id="18" name="מלבן 17"/>
          <p:cNvSpPr/>
          <p:nvPr/>
        </p:nvSpPr>
        <p:spPr>
          <a:xfrm>
            <a:off x="4166721" y="4668253"/>
            <a:ext cx="2994475" cy="905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latin typeface="Arial" pitchFamily="34" charset="0"/>
                <a:cs typeface="Arial" pitchFamily="34" charset="0"/>
              </a:rPr>
              <a:t>הנס אלי ישראל </a:t>
            </a:r>
            <a:r>
              <a:rPr lang="he-IL" sz="1400" dirty="0" err="1" smtClean="0">
                <a:latin typeface="Arial" pitchFamily="34" charset="0"/>
                <a:cs typeface="Arial" pitchFamily="34" charset="0"/>
              </a:rPr>
              <a:t>שנימן</a:t>
            </a:r>
            <a:r>
              <a:rPr lang="he-IL" sz="1400" dirty="0" smtClean="0">
                <a:latin typeface="Arial" pitchFamily="34" charset="0"/>
                <a:cs typeface="Arial" pitchFamily="34" charset="0"/>
              </a:rPr>
              <a:t>   שלגי (1954)</a:t>
            </a:r>
          </a:p>
          <a:p>
            <a:pPr algn="ctr"/>
            <a:r>
              <a:rPr lang="he-IL" sz="1400" dirty="0" smtClean="0">
                <a:latin typeface="Arial" pitchFamily="34" charset="0"/>
                <a:cs typeface="Arial" pitchFamily="34" charset="0"/>
              </a:rPr>
              <a:t>31.05.2004 – 05.09.1919</a:t>
            </a:r>
            <a:r>
              <a:rPr lang="en-US" dirty="0" smtClean="0">
                <a:latin typeface="Arial" pitchFamily="34" charset="0"/>
                <a:cs typeface="Arial" pitchFamily="34" charset="0"/>
              </a:rPr>
              <a:t>  </a:t>
            </a:r>
            <a:endParaRPr lang="he-IL" dirty="0" smtClean="0">
              <a:latin typeface="Arial" pitchFamily="34" charset="0"/>
              <a:cs typeface="Arial" pitchFamily="34" charset="0"/>
            </a:endParaRPr>
          </a:p>
        </p:txBody>
      </p:sp>
      <p:sp>
        <p:nvSpPr>
          <p:cNvPr id="21" name="מלבן 20"/>
          <p:cNvSpPr/>
          <p:nvPr/>
        </p:nvSpPr>
        <p:spPr>
          <a:xfrm>
            <a:off x="8561762" y="4716379"/>
            <a:ext cx="2892301" cy="885524"/>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sz="1400" dirty="0" smtClean="0">
              <a:latin typeface="Arial" pitchFamily="34" charset="0"/>
              <a:cs typeface="Arial" pitchFamily="34" charset="0"/>
            </a:endParaRPr>
          </a:p>
          <a:p>
            <a:pPr algn="ctr"/>
            <a:r>
              <a:rPr lang="he-IL" sz="1400" dirty="0" smtClean="0">
                <a:latin typeface="Arial" pitchFamily="34" charset="0"/>
                <a:cs typeface="Arial" pitchFamily="34" charset="0"/>
              </a:rPr>
              <a:t>צפורה </a:t>
            </a:r>
            <a:r>
              <a:rPr lang="he-IL" sz="1400" dirty="0" err="1" smtClean="0">
                <a:latin typeface="Arial" pitchFamily="34" charset="0"/>
                <a:cs typeface="Arial" pitchFamily="34" charset="0"/>
              </a:rPr>
              <a:t>פשיבה</a:t>
            </a:r>
            <a:r>
              <a:rPr lang="he-IL" sz="1400" dirty="0" smtClean="0">
                <a:latin typeface="Arial" pitchFamily="34" charset="0"/>
                <a:cs typeface="Arial" pitchFamily="34" charset="0"/>
              </a:rPr>
              <a:t> פאולה שלגי</a:t>
            </a:r>
          </a:p>
          <a:p>
            <a:pPr algn="ctr"/>
            <a:r>
              <a:rPr lang="he-IL" sz="1400" dirty="0" err="1" smtClean="0">
                <a:latin typeface="Arial" pitchFamily="34" charset="0"/>
                <a:cs typeface="Arial" pitchFamily="34" charset="0"/>
              </a:rPr>
              <a:t>בלינדר</a:t>
            </a:r>
            <a:endParaRPr lang="he-IL" sz="1400" dirty="0" smtClean="0">
              <a:latin typeface="Arial" pitchFamily="34" charset="0"/>
              <a:cs typeface="Arial" pitchFamily="34" charset="0"/>
            </a:endParaRPr>
          </a:p>
          <a:p>
            <a:pPr algn="ctr"/>
            <a:r>
              <a:rPr lang="he-IL" sz="1400" dirty="0" smtClean="0">
                <a:latin typeface="Arial" pitchFamily="34" charset="0"/>
                <a:cs typeface="Arial" pitchFamily="34" charset="0"/>
              </a:rPr>
              <a:t>20.03.2009 – 06.12.1918</a:t>
            </a:r>
          </a:p>
          <a:p>
            <a:pPr algn="ctr"/>
            <a:endParaRPr lang="he-IL" dirty="0">
              <a:latin typeface="Arial" pitchFamily="34" charset="0"/>
              <a:cs typeface="Arial" pitchFamily="34" charset="0"/>
            </a:endParaRPr>
          </a:p>
        </p:txBody>
      </p:sp>
      <p:sp>
        <p:nvSpPr>
          <p:cNvPr id="22" name="מלבן 21"/>
          <p:cNvSpPr/>
          <p:nvPr/>
        </p:nvSpPr>
        <p:spPr>
          <a:xfrm>
            <a:off x="9442938" y="5896470"/>
            <a:ext cx="1687726" cy="688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solidFill>
                  <a:srgbClr val="FF0000"/>
                </a:solidFill>
                <a:latin typeface="Arial" pitchFamily="34" charset="0"/>
                <a:cs typeface="Arial" pitchFamily="34" charset="0"/>
              </a:rPr>
              <a:t>מיכל </a:t>
            </a:r>
          </a:p>
          <a:p>
            <a:pPr algn="ctr"/>
            <a:r>
              <a:rPr lang="he-IL" sz="1400" dirty="0" smtClean="0">
                <a:solidFill>
                  <a:srgbClr val="FF0000"/>
                </a:solidFill>
                <a:latin typeface="Arial" pitchFamily="34" charset="0"/>
                <a:cs typeface="Arial" pitchFamily="34" charset="0"/>
              </a:rPr>
              <a:t>31.8.1943</a:t>
            </a:r>
            <a:endParaRPr lang="he-IL" sz="1400" dirty="0">
              <a:solidFill>
                <a:srgbClr val="FF0000"/>
              </a:solidFill>
              <a:latin typeface="Arial" pitchFamily="34" charset="0"/>
              <a:cs typeface="Arial" pitchFamily="34" charset="0"/>
            </a:endParaRPr>
          </a:p>
        </p:txBody>
      </p:sp>
      <p:sp>
        <p:nvSpPr>
          <p:cNvPr id="23" name="מלבן 22"/>
          <p:cNvSpPr/>
          <p:nvPr/>
        </p:nvSpPr>
        <p:spPr>
          <a:xfrm>
            <a:off x="5761460" y="5866729"/>
            <a:ext cx="1690655" cy="668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solidFill>
                  <a:srgbClr val="FF0000"/>
                </a:solidFill>
                <a:latin typeface="Arial" pitchFamily="34" charset="0"/>
                <a:cs typeface="Arial" pitchFamily="34" charset="0"/>
              </a:rPr>
              <a:t>בתיה</a:t>
            </a:r>
          </a:p>
          <a:p>
            <a:pPr algn="ctr"/>
            <a:r>
              <a:rPr lang="he-IL" sz="1400" dirty="0" smtClean="0">
                <a:solidFill>
                  <a:srgbClr val="FF0000"/>
                </a:solidFill>
                <a:latin typeface="Arial" pitchFamily="34" charset="0"/>
                <a:cs typeface="Arial" pitchFamily="34" charset="0"/>
              </a:rPr>
              <a:t>19.10.1945</a:t>
            </a:r>
            <a:endParaRPr lang="he-IL" sz="1400" dirty="0">
              <a:solidFill>
                <a:srgbClr val="FF0000"/>
              </a:solidFill>
              <a:latin typeface="Arial" pitchFamily="34" charset="0"/>
              <a:cs typeface="Arial" pitchFamily="34" charset="0"/>
            </a:endParaRPr>
          </a:p>
        </p:txBody>
      </p:sp>
      <p:sp>
        <p:nvSpPr>
          <p:cNvPr id="24" name="מלבן 23"/>
          <p:cNvSpPr/>
          <p:nvPr/>
        </p:nvSpPr>
        <p:spPr>
          <a:xfrm>
            <a:off x="1899137" y="5823285"/>
            <a:ext cx="1822541" cy="700608"/>
          </a:xfrm>
          <a:prstGeom prst="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he-IL" sz="1400" dirty="0" smtClean="0">
                <a:solidFill>
                  <a:srgbClr val="FF0000"/>
                </a:solidFill>
                <a:latin typeface="Arial" pitchFamily="34" charset="0"/>
                <a:cs typeface="Arial" pitchFamily="34" charset="0"/>
              </a:rPr>
              <a:t>מנחם מנדל</a:t>
            </a:r>
          </a:p>
          <a:p>
            <a:pPr algn="ctr"/>
            <a:r>
              <a:rPr lang="he-IL" sz="1400" dirty="0" smtClean="0">
                <a:solidFill>
                  <a:srgbClr val="FF0000"/>
                </a:solidFill>
                <a:latin typeface="Arial" pitchFamily="34" charset="0"/>
                <a:cs typeface="Arial" pitchFamily="34" charset="0"/>
              </a:rPr>
              <a:t>04.06.1952</a:t>
            </a:r>
            <a:endParaRPr lang="he-IL" sz="1400" dirty="0">
              <a:solidFill>
                <a:srgbClr val="FF0000"/>
              </a:solidFill>
              <a:latin typeface="Arial" pitchFamily="34" charset="0"/>
              <a:cs typeface="Arial" pitchFamily="34" charset="0"/>
            </a:endParaRPr>
          </a:p>
        </p:txBody>
      </p:sp>
      <p:sp>
        <p:nvSpPr>
          <p:cNvPr id="51" name="מלבן 50"/>
          <p:cNvSpPr/>
          <p:nvPr/>
        </p:nvSpPr>
        <p:spPr>
          <a:xfrm>
            <a:off x="7046206" y="2351315"/>
            <a:ext cx="2004487" cy="646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latin typeface="Arial" pitchFamily="34" charset="0"/>
                <a:cs typeface="Arial" pitchFamily="34" charset="0"/>
              </a:rPr>
              <a:t> </a:t>
            </a:r>
            <a:r>
              <a:rPr lang="he-IL" sz="1400" dirty="0" smtClean="0">
                <a:latin typeface="Arial" pitchFamily="34" charset="0"/>
                <a:cs typeface="Arial" pitchFamily="34" charset="0"/>
              </a:rPr>
              <a:t>ישראל איזידור </a:t>
            </a:r>
            <a:r>
              <a:rPr lang="he-IL" sz="1400" dirty="0" err="1" smtClean="0">
                <a:latin typeface="Arial" pitchFamily="34" charset="0"/>
                <a:cs typeface="Arial" pitchFamily="34" charset="0"/>
              </a:rPr>
              <a:t>שנימן</a:t>
            </a:r>
            <a:endParaRPr lang="he-IL" sz="1400" dirty="0" smtClean="0">
              <a:latin typeface="Arial" pitchFamily="34" charset="0"/>
              <a:cs typeface="Arial" pitchFamily="34" charset="0"/>
            </a:endParaRPr>
          </a:p>
          <a:p>
            <a:pPr algn="ctr"/>
            <a:r>
              <a:rPr lang="he-IL" sz="1400" dirty="0" smtClean="0">
                <a:latin typeface="Arial" pitchFamily="34" charset="0"/>
                <a:cs typeface="Arial" pitchFamily="34" charset="0"/>
              </a:rPr>
              <a:t>1859</a:t>
            </a:r>
            <a:endParaRPr lang="he-IL" sz="1400" dirty="0">
              <a:latin typeface="Arial" pitchFamily="34" charset="0"/>
              <a:cs typeface="Arial" pitchFamily="34" charset="0"/>
            </a:endParaRPr>
          </a:p>
        </p:txBody>
      </p:sp>
      <p:sp>
        <p:nvSpPr>
          <p:cNvPr id="53" name="מלבן 52"/>
          <p:cNvSpPr/>
          <p:nvPr/>
        </p:nvSpPr>
        <p:spPr>
          <a:xfrm>
            <a:off x="4731077" y="2348563"/>
            <a:ext cx="2035483" cy="646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dirty="0" smtClean="0">
              <a:latin typeface="Arial" pitchFamily="34" charset="0"/>
              <a:cs typeface="Arial" pitchFamily="34" charset="0"/>
            </a:endParaRPr>
          </a:p>
          <a:p>
            <a:pPr algn="ctr"/>
            <a:endParaRPr lang="he-IL" sz="1400" dirty="0" smtClean="0">
              <a:latin typeface="Arial" pitchFamily="34" charset="0"/>
              <a:cs typeface="Arial" pitchFamily="34" charset="0"/>
            </a:endParaRPr>
          </a:p>
          <a:p>
            <a:pPr algn="ctr"/>
            <a:endParaRPr lang="he-IL" sz="1400" dirty="0" smtClean="0">
              <a:latin typeface="Arial" pitchFamily="34" charset="0"/>
              <a:cs typeface="Arial" pitchFamily="34" charset="0"/>
            </a:endParaRPr>
          </a:p>
          <a:p>
            <a:pPr algn="ctr"/>
            <a:endParaRPr lang="he-IL" sz="1400" dirty="0" smtClean="0">
              <a:latin typeface="Arial" pitchFamily="34" charset="0"/>
              <a:cs typeface="Arial" pitchFamily="34" charset="0"/>
            </a:endParaRPr>
          </a:p>
          <a:p>
            <a:pPr algn="ctr"/>
            <a:r>
              <a:rPr lang="he-IL" sz="1400" dirty="0" smtClean="0">
                <a:latin typeface="Arial" pitchFamily="34" charset="0"/>
                <a:cs typeface="Arial" pitchFamily="34" charset="0"/>
              </a:rPr>
              <a:t>יצחק אייזיק </a:t>
            </a:r>
            <a:r>
              <a:rPr lang="he-IL" sz="1400" dirty="0" err="1" smtClean="0">
                <a:latin typeface="Arial" pitchFamily="34" charset="0"/>
                <a:cs typeface="Arial" pitchFamily="34" charset="0"/>
              </a:rPr>
              <a:t>שנימן</a:t>
            </a:r>
            <a:r>
              <a:rPr lang="he-IL" sz="1400" dirty="0" smtClean="0">
                <a:latin typeface="Arial" pitchFamily="34" charset="0"/>
                <a:cs typeface="Arial" pitchFamily="34" charset="0"/>
              </a:rPr>
              <a:t> </a:t>
            </a:r>
          </a:p>
          <a:p>
            <a:pPr algn="ctr"/>
            <a:r>
              <a:rPr lang="he-IL" sz="1400" dirty="0" smtClean="0">
                <a:latin typeface="Arial" pitchFamily="34" charset="0"/>
                <a:cs typeface="Arial" pitchFamily="34" charset="0"/>
              </a:rPr>
              <a:t>1865</a:t>
            </a:r>
          </a:p>
          <a:p>
            <a:pPr algn="ctr"/>
            <a:endParaRPr lang="he-IL" sz="1400" dirty="0" smtClean="0">
              <a:latin typeface="Arial" pitchFamily="34" charset="0"/>
              <a:cs typeface="Arial" pitchFamily="34" charset="0"/>
            </a:endParaRPr>
          </a:p>
          <a:p>
            <a:pPr algn="ctr"/>
            <a:endParaRPr lang="he-IL" sz="1400" dirty="0" smtClean="0">
              <a:latin typeface="Arial" pitchFamily="34" charset="0"/>
              <a:cs typeface="Arial" pitchFamily="34" charset="0"/>
            </a:endParaRPr>
          </a:p>
          <a:p>
            <a:pPr algn="ctr"/>
            <a:endParaRPr lang="he-IL" sz="1400" dirty="0" smtClean="0">
              <a:latin typeface="Arial" pitchFamily="34" charset="0"/>
              <a:cs typeface="Arial" pitchFamily="34" charset="0"/>
            </a:endParaRPr>
          </a:p>
          <a:p>
            <a:pPr algn="ctr"/>
            <a:endParaRPr lang="he-IL" sz="1400" dirty="0">
              <a:latin typeface="Arial" pitchFamily="34" charset="0"/>
              <a:cs typeface="Arial" pitchFamily="34" charset="0"/>
            </a:endParaRPr>
          </a:p>
        </p:txBody>
      </p:sp>
      <p:sp>
        <p:nvSpPr>
          <p:cNvPr id="54" name="מלבן 53"/>
          <p:cNvSpPr/>
          <p:nvPr/>
        </p:nvSpPr>
        <p:spPr>
          <a:xfrm>
            <a:off x="10433785" y="2348566"/>
            <a:ext cx="1758215" cy="63999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dirty="0" smtClean="0">
                <a:latin typeface="Arial" pitchFamily="34" charset="0"/>
                <a:cs typeface="Arial" pitchFamily="34" charset="0"/>
              </a:rPr>
              <a:t> </a:t>
            </a:r>
            <a:r>
              <a:rPr lang="he-IL" sz="1400" dirty="0" smtClean="0">
                <a:latin typeface="Arial" pitchFamily="34" charset="0"/>
                <a:cs typeface="Arial" pitchFamily="34" charset="0"/>
              </a:rPr>
              <a:t>מינה בורשטיין</a:t>
            </a:r>
          </a:p>
          <a:p>
            <a:pPr algn="ctr"/>
            <a:r>
              <a:rPr lang="he-IL" sz="1400" dirty="0" smtClean="0">
                <a:latin typeface="Arial" pitchFamily="34" charset="0"/>
                <a:cs typeface="Arial" pitchFamily="34" charset="0"/>
              </a:rPr>
              <a:t>1866</a:t>
            </a:r>
            <a:endParaRPr lang="he-IL" sz="1400" dirty="0">
              <a:latin typeface="Arial" pitchFamily="34" charset="0"/>
              <a:cs typeface="Arial" pitchFamily="34" charset="0"/>
            </a:endParaRPr>
          </a:p>
        </p:txBody>
      </p:sp>
      <p:sp>
        <p:nvSpPr>
          <p:cNvPr id="55" name="מלבן 54"/>
          <p:cNvSpPr/>
          <p:nvPr/>
        </p:nvSpPr>
        <p:spPr>
          <a:xfrm>
            <a:off x="1222407" y="2329314"/>
            <a:ext cx="1973179" cy="664143"/>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he-IL" sz="1400" dirty="0" smtClean="0">
                <a:solidFill>
                  <a:schemeClr val="tx1"/>
                </a:solidFill>
                <a:latin typeface="Arial" pitchFamily="34" charset="0"/>
                <a:cs typeface="Arial" pitchFamily="34" charset="0"/>
              </a:rPr>
              <a:t>מינה שינדלר</a:t>
            </a:r>
            <a:endParaRPr lang="en-US" sz="1400" dirty="0" smtClean="0">
              <a:solidFill>
                <a:schemeClr val="tx1"/>
              </a:solidFill>
              <a:latin typeface="Arial" pitchFamily="34" charset="0"/>
              <a:cs typeface="Arial" pitchFamily="34" charset="0"/>
            </a:endParaRPr>
          </a:p>
          <a:p>
            <a:pPr algn="ctr"/>
            <a:r>
              <a:rPr lang="en-US" sz="1400" dirty="0" smtClean="0">
                <a:solidFill>
                  <a:schemeClr val="tx1"/>
                </a:solidFill>
                <a:latin typeface="Arial" pitchFamily="34" charset="0"/>
                <a:cs typeface="Arial" pitchFamily="34" charset="0"/>
              </a:rPr>
              <a:t>1888-1935</a:t>
            </a:r>
          </a:p>
          <a:p>
            <a:pPr algn="ctr"/>
            <a:endParaRPr lang="he-IL" sz="1400" dirty="0">
              <a:latin typeface="Arial" pitchFamily="34" charset="0"/>
              <a:cs typeface="Arial" pitchFamily="34" charset="0"/>
            </a:endParaRPr>
          </a:p>
        </p:txBody>
      </p:sp>
      <p:sp>
        <p:nvSpPr>
          <p:cNvPr id="63" name="מלבן 62"/>
          <p:cNvSpPr/>
          <p:nvPr/>
        </p:nvSpPr>
        <p:spPr>
          <a:xfrm>
            <a:off x="7045447" y="1309514"/>
            <a:ext cx="2077915" cy="6623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1400" dirty="0" smtClean="0">
                <a:latin typeface="Arial" pitchFamily="34" charset="0"/>
                <a:cs typeface="Arial" pitchFamily="34" charset="0"/>
              </a:rPr>
              <a:t>טובה גיטל פדרמן</a:t>
            </a:r>
          </a:p>
          <a:p>
            <a:pPr algn="ctr"/>
            <a:r>
              <a:rPr lang="he-IL" sz="1400" dirty="0" smtClean="0">
                <a:latin typeface="Arial" pitchFamily="34" charset="0"/>
                <a:cs typeface="Arial" pitchFamily="34" charset="0"/>
              </a:rPr>
              <a:t>1833</a:t>
            </a:r>
            <a:endParaRPr lang="he-IL" sz="1400" dirty="0">
              <a:latin typeface="Arial" pitchFamily="34" charset="0"/>
              <a:cs typeface="Arial" pitchFamily="34" charset="0"/>
            </a:endParaRPr>
          </a:p>
        </p:txBody>
      </p:sp>
      <p:sp>
        <p:nvSpPr>
          <p:cNvPr id="64" name="מלבן 63"/>
          <p:cNvSpPr/>
          <p:nvPr/>
        </p:nvSpPr>
        <p:spPr>
          <a:xfrm>
            <a:off x="4648198" y="1304277"/>
            <a:ext cx="1954825" cy="686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err="1" smtClean="0">
                <a:latin typeface="Arial" pitchFamily="34" charset="0"/>
                <a:cs typeface="Arial" pitchFamily="34" charset="0"/>
              </a:rPr>
              <a:t>מוריס</a:t>
            </a:r>
            <a:r>
              <a:rPr lang="he-IL" sz="1400" dirty="0" smtClean="0">
                <a:latin typeface="Arial" pitchFamily="34" charset="0"/>
                <a:cs typeface="Arial" pitchFamily="34" charset="0"/>
              </a:rPr>
              <a:t> משה </a:t>
            </a:r>
            <a:r>
              <a:rPr lang="he-IL" sz="1400" dirty="0" err="1" smtClean="0">
                <a:latin typeface="Arial" pitchFamily="34" charset="0"/>
                <a:cs typeface="Arial" pitchFamily="34" charset="0"/>
              </a:rPr>
              <a:t>שנימן</a:t>
            </a:r>
            <a:endParaRPr lang="he-IL" sz="1400" dirty="0" smtClean="0">
              <a:latin typeface="Arial" pitchFamily="34" charset="0"/>
              <a:cs typeface="Arial" pitchFamily="34" charset="0"/>
            </a:endParaRPr>
          </a:p>
          <a:p>
            <a:pPr algn="ctr"/>
            <a:endParaRPr lang="he-IL" dirty="0">
              <a:latin typeface="Arial" pitchFamily="34" charset="0"/>
              <a:cs typeface="Arial" pitchFamily="34" charset="0"/>
            </a:endParaRPr>
          </a:p>
        </p:txBody>
      </p:sp>
      <p:sp>
        <p:nvSpPr>
          <p:cNvPr id="105" name="מלבן 104"/>
          <p:cNvSpPr/>
          <p:nvPr/>
        </p:nvSpPr>
        <p:spPr>
          <a:xfrm>
            <a:off x="4334606" y="372533"/>
            <a:ext cx="1954825" cy="615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latin typeface="Arial" pitchFamily="34" charset="0"/>
                <a:cs typeface="Arial" pitchFamily="34" charset="0"/>
              </a:rPr>
              <a:t>אהרון </a:t>
            </a:r>
            <a:r>
              <a:rPr lang="he-IL" sz="1400" dirty="0" err="1" smtClean="0">
                <a:latin typeface="Arial" pitchFamily="34" charset="0"/>
                <a:cs typeface="Arial" pitchFamily="34" charset="0"/>
              </a:rPr>
              <a:t>שנעמאן</a:t>
            </a:r>
            <a:endParaRPr lang="he-IL" sz="1400" dirty="0" smtClean="0">
              <a:latin typeface="Arial" pitchFamily="34" charset="0"/>
              <a:cs typeface="Arial" pitchFamily="34" charset="0"/>
            </a:endParaRPr>
          </a:p>
          <a:p>
            <a:pPr algn="ctr"/>
            <a:r>
              <a:rPr lang="he-IL" sz="1400" dirty="0" smtClean="0">
                <a:latin typeface="Arial" pitchFamily="34" charset="0"/>
                <a:cs typeface="Arial" pitchFamily="34" charset="0"/>
              </a:rPr>
              <a:t>1809</a:t>
            </a:r>
            <a:endParaRPr lang="he-IL" sz="1400" dirty="0">
              <a:latin typeface="Arial" pitchFamily="34" charset="0"/>
              <a:cs typeface="Arial" pitchFamily="34" charset="0"/>
            </a:endParaRPr>
          </a:p>
        </p:txBody>
      </p:sp>
      <p:sp>
        <p:nvSpPr>
          <p:cNvPr id="106" name="מלבן 105"/>
          <p:cNvSpPr/>
          <p:nvPr/>
        </p:nvSpPr>
        <p:spPr>
          <a:xfrm>
            <a:off x="7351271" y="390624"/>
            <a:ext cx="1954825" cy="59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Arial" pitchFamily="34" charset="0"/>
              <a:cs typeface="Arial" pitchFamily="34" charset="0"/>
            </a:endParaRPr>
          </a:p>
        </p:txBody>
      </p:sp>
      <p:sp>
        <p:nvSpPr>
          <p:cNvPr id="107" name="מלבן 106"/>
          <p:cNvSpPr/>
          <p:nvPr/>
        </p:nvSpPr>
        <p:spPr>
          <a:xfrm>
            <a:off x="2315310" y="1288398"/>
            <a:ext cx="1921871" cy="706317"/>
          </a:xfrm>
          <a:prstGeom prst="rect">
            <a:avLst/>
          </a:prstGeom>
        </p:spPr>
        <p:style>
          <a:lnRef idx="1">
            <a:schemeClr val="accent2"/>
          </a:lnRef>
          <a:fillRef idx="3">
            <a:schemeClr val="accent2"/>
          </a:fillRef>
          <a:effectRef idx="2">
            <a:schemeClr val="accent2"/>
          </a:effectRef>
          <a:fontRef idx="minor">
            <a:schemeClr val="lt1"/>
          </a:fontRef>
        </p:style>
        <p:txBody>
          <a:bodyPr rtlCol="1" anchor="ctr"/>
          <a:lstStyle/>
          <a:p>
            <a:pPr algn="ctr"/>
            <a:r>
              <a:rPr lang="he-IL" sz="1400" dirty="0" err="1" smtClean="0">
                <a:latin typeface="Arial" pitchFamily="34" charset="0"/>
                <a:cs typeface="Arial" pitchFamily="34" charset="0"/>
              </a:rPr>
              <a:t>רוזלינה</a:t>
            </a:r>
            <a:r>
              <a:rPr lang="he-IL" sz="1400" dirty="0" smtClean="0">
                <a:latin typeface="Arial" pitchFamily="34" charset="0"/>
                <a:cs typeface="Arial" pitchFamily="34" charset="0"/>
              </a:rPr>
              <a:t> רוזה בוס</a:t>
            </a:r>
          </a:p>
          <a:p>
            <a:pPr algn="ctr"/>
            <a:r>
              <a:rPr lang="he-IL" sz="1400" dirty="0" smtClean="0">
                <a:latin typeface="Arial" pitchFamily="34" charset="0"/>
                <a:cs typeface="Arial" pitchFamily="34" charset="0"/>
              </a:rPr>
              <a:t>1888-1935        </a:t>
            </a:r>
            <a:endParaRPr lang="he-IL" sz="1400" dirty="0">
              <a:latin typeface="Arial" pitchFamily="34" charset="0"/>
              <a:cs typeface="Arial" pitchFamily="34" charset="0"/>
            </a:endParaRPr>
          </a:p>
        </p:txBody>
      </p:sp>
      <p:sp>
        <p:nvSpPr>
          <p:cNvPr id="108" name="מלבן 107"/>
          <p:cNvSpPr/>
          <p:nvPr/>
        </p:nvSpPr>
        <p:spPr>
          <a:xfrm>
            <a:off x="122794" y="1289478"/>
            <a:ext cx="1939272" cy="706317"/>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he-IL" sz="1400" dirty="0" smtClean="0">
                <a:latin typeface="Arial" pitchFamily="34" charset="0"/>
                <a:cs typeface="Arial" pitchFamily="34" charset="0"/>
              </a:rPr>
              <a:t>שלמה שינדלר</a:t>
            </a:r>
            <a:endParaRPr lang="he-IL" sz="1400" dirty="0">
              <a:latin typeface="Arial" pitchFamily="34" charset="0"/>
              <a:cs typeface="Arial" pitchFamily="34" charset="0"/>
            </a:endParaRPr>
          </a:p>
        </p:txBody>
      </p:sp>
      <p:cxnSp>
        <p:nvCxnSpPr>
          <p:cNvPr id="26" name="מחבר ישר 25"/>
          <p:cNvCxnSpPr>
            <a:stCxn id="3" idx="3"/>
            <a:endCxn id="2" idx="1"/>
          </p:cNvCxnSpPr>
          <p:nvPr/>
        </p:nvCxnSpPr>
        <p:spPr>
          <a:xfrm flipV="1">
            <a:off x="5325533" y="3821234"/>
            <a:ext cx="2717799" cy="4767"/>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579706" y="3368351"/>
            <a:ext cx="2256127" cy="369332"/>
          </a:xfrm>
          <a:prstGeom prst="rect">
            <a:avLst/>
          </a:prstGeom>
          <a:noFill/>
        </p:spPr>
        <p:txBody>
          <a:bodyPr wrap="square" rtlCol="0">
            <a:spAutoFit/>
          </a:bodyPr>
          <a:lstStyle/>
          <a:p>
            <a:r>
              <a:rPr lang="he-IL" dirty="0" smtClean="0"/>
              <a:t>הוריו של סבא רבא שלי</a:t>
            </a:r>
            <a:endParaRPr lang="en-US" dirty="0"/>
          </a:p>
        </p:txBody>
      </p:sp>
      <p:cxnSp>
        <p:nvCxnSpPr>
          <p:cNvPr id="33" name="מחבר ישר 32"/>
          <p:cNvCxnSpPr>
            <a:stCxn id="51" idx="3"/>
            <a:endCxn id="54" idx="1"/>
          </p:cNvCxnSpPr>
          <p:nvPr/>
        </p:nvCxnSpPr>
        <p:spPr>
          <a:xfrm flipV="1">
            <a:off x="9050693" y="2668563"/>
            <a:ext cx="1383092" cy="5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מחבר ישר 40"/>
          <p:cNvCxnSpPr>
            <a:stCxn id="55" idx="3"/>
            <a:endCxn id="53" idx="1"/>
          </p:cNvCxnSpPr>
          <p:nvPr/>
        </p:nvCxnSpPr>
        <p:spPr>
          <a:xfrm>
            <a:off x="3195586" y="2661386"/>
            <a:ext cx="1535491" cy="10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מחבר ישר 42"/>
          <p:cNvCxnSpPr>
            <a:stCxn id="108" idx="3"/>
            <a:endCxn id="107" idx="1"/>
          </p:cNvCxnSpPr>
          <p:nvPr/>
        </p:nvCxnSpPr>
        <p:spPr>
          <a:xfrm flipV="1">
            <a:off x="2062066" y="1641557"/>
            <a:ext cx="253244" cy="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מחבר ישר 49"/>
          <p:cNvCxnSpPr>
            <a:stCxn id="64" idx="3"/>
            <a:endCxn id="63" idx="1"/>
          </p:cNvCxnSpPr>
          <p:nvPr/>
        </p:nvCxnSpPr>
        <p:spPr>
          <a:xfrm flipV="1">
            <a:off x="6603023" y="1640691"/>
            <a:ext cx="442424" cy="6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מחבר ישר 58"/>
          <p:cNvCxnSpPr/>
          <p:nvPr/>
        </p:nvCxnSpPr>
        <p:spPr>
          <a:xfrm flipH="1">
            <a:off x="6354147" y="1642188"/>
            <a:ext cx="475862" cy="765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מחבר ישר 60"/>
          <p:cNvCxnSpPr/>
          <p:nvPr/>
        </p:nvCxnSpPr>
        <p:spPr>
          <a:xfrm>
            <a:off x="6839339" y="1623527"/>
            <a:ext cx="503853" cy="727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מחבר ישר 66"/>
          <p:cNvCxnSpPr/>
          <p:nvPr/>
        </p:nvCxnSpPr>
        <p:spPr>
          <a:xfrm flipH="1">
            <a:off x="2183363" y="1642188"/>
            <a:ext cx="18661" cy="811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מחבר ישר 73"/>
          <p:cNvCxnSpPr>
            <a:stCxn id="51" idx="3"/>
          </p:cNvCxnSpPr>
          <p:nvPr/>
        </p:nvCxnSpPr>
        <p:spPr>
          <a:xfrm>
            <a:off x="9050693" y="2674527"/>
            <a:ext cx="625152" cy="768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מחבר ישר 75"/>
          <p:cNvCxnSpPr>
            <a:stCxn id="54" idx="1"/>
          </p:cNvCxnSpPr>
          <p:nvPr/>
        </p:nvCxnSpPr>
        <p:spPr>
          <a:xfrm flipH="1">
            <a:off x="9610531" y="2668563"/>
            <a:ext cx="823254" cy="839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מחבר ישר 86"/>
          <p:cNvCxnSpPr>
            <a:stCxn id="53" idx="1"/>
          </p:cNvCxnSpPr>
          <p:nvPr/>
        </p:nvCxnSpPr>
        <p:spPr>
          <a:xfrm flipH="1">
            <a:off x="3899903" y="2671943"/>
            <a:ext cx="831174" cy="800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מחבר ישר 88"/>
          <p:cNvCxnSpPr>
            <a:stCxn id="55" idx="3"/>
          </p:cNvCxnSpPr>
          <p:nvPr/>
        </p:nvCxnSpPr>
        <p:spPr>
          <a:xfrm>
            <a:off x="3195586" y="2661386"/>
            <a:ext cx="732602" cy="744287"/>
          </a:xfrm>
          <a:prstGeom prst="line">
            <a:avLst/>
          </a:prstGeom>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9442583" y="2491274"/>
            <a:ext cx="690463" cy="615553"/>
          </a:xfrm>
          <a:prstGeom prst="rect">
            <a:avLst/>
          </a:prstGeom>
          <a:noFill/>
        </p:spPr>
        <p:txBody>
          <a:bodyPr wrap="square" rtlCol="0">
            <a:spAutoFit/>
          </a:bodyPr>
          <a:lstStyle/>
          <a:p>
            <a:r>
              <a:rPr lang="he-IL" sz="1600" dirty="0" smtClean="0"/>
              <a:t> ה</a:t>
            </a:r>
            <a:r>
              <a:rPr lang="he-IL" dirty="0" smtClean="0"/>
              <a:t>ורים</a:t>
            </a:r>
            <a:endParaRPr lang="en-US" dirty="0"/>
          </a:p>
        </p:txBody>
      </p:sp>
      <p:sp>
        <p:nvSpPr>
          <p:cNvPr id="91" name="TextBox 90"/>
          <p:cNvSpPr txBox="1"/>
          <p:nvPr/>
        </p:nvSpPr>
        <p:spPr>
          <a:xfrm>
            <a:off x="3601615" y="2733869"/>
            <a:ext cx="718458" cy="369332"/>
          </a:xfrm>
          <a:prstGeom prst="rect">
            <a:avLst/>
          </a:prstGeom>
          <a:noFill/>
        </p:spPr>
        <p:txBody>
          <a:bodyPr wrap="square" rtlCol="0">
            <a:spAutoFit/>
          </a:bodyPr>
          <a:lstStyle/>
          <a:p>
            <a:r>
              <a:rPr lang="he-IL" dirty="0" smtClean="0"/>
              <a:t>הורים</a:t>
            </a:r>
            <a:endParaRPr lang="en-US" dirty="0"/>
          </a:p>
        </p:txBody>
      </p:sp>
      <p:cxnSp>
        <p:nvCxnSpPr>
          <p:cNvPr id="93" name="מחבר ישר 92"/>
          <p:cNvCxnSpPr>
            <a:stCxn id="3" idx="3"/>
          </p:cNvCxnSpPr>
          <p:nvPr/>
        </p:nvCxnSpPr>
        <p:spPr>
          <a:xfrm>
            <a:off x="5325533" y="3826001"/>
            <a:ext cx="1317863" cy="876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מחבר ישר 94"/>
          <p:cNvCxnSpPr>
            <a:stCxn id="2" idx="1"/>
          </p:cNvCxnSpPr>
          <p:nvPr/>
        </p:nvCxnSpPr>
        <p:spPr>
          <a:xfrm flipH="1">
            <a:off x="6615404" y="3821234"/>
            <a:ext cx="1427928" cy="881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מחבר ישר 97"/>
          <p:cNvCxnSpPr>
            <a:stCxn id="18" idx="3"/>
            <a:endCxn id="21" idx="1"/>
          </p:cNvCxnSpPr>
          <p:nvPr/>
        </p:nvCxnSpPr>
        <p:spPr>
          <a:xfrm>
            <a:off x="7161196" y="5121057"/>
            <a:ext cx="1400566" cy="38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מחבר ישר 99"/>
          <p:cNvCxnSpPr/>
          <p:nvPr/>
        </p:nvCxnSpPr>
        <p:spPr>
          <a:xfrm>
            <a:off x="12717624" y="541176"/>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978316" y="4456498"/>
            <a:ext cx="1809550" cy="646331"/>
          </a:xfrm>
          <a:prstGeom prst="rect">
            <a:avLst/>
          </a:prstGeom>
          <a:noFill/>
        </p:spPr>
        <p:txBody>
          <a:bodyPr wrap="square" rtlCol="0">
            <a:spAutoFit/>
          </a:bodyPr>
          <a:lstStyle/>
          <a:p>
            <a:pPr algn="ctr"/>
            <a:r>
              <a:rPr lang="he-IL" dirty="0" smtClean="0"/>
              <a:t>הוריה של סבתא שלי מיכל</a:t>
            </a:r>
            <a:endParaRPr lang="en-US" dirty="0"/>
          </a:p>
        </p:txBody>
      </p:sp>
      <p:cxnSp>
        <p:nvCxnSpPr>
          <p:cNvPr id="103" name="מחבר ישר 102"/>
          <p:cNvCxnSpPr/>
          <p:nvPr/>
        </p:nvCxnSpPr>
        <p:spPr>
          <a:xfrm>
            <a:off x="7883091" y="5130265"/>
            <a:ext cx="2521818" cy="760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מחבר ישר 108"/>
          <p:cNvCxnSpPr>
            <a:endCxn id="23" idx="0"/>
          </p:cNvCxnSpPr>
          <p:nvPr/>
        </p:nvCxnSpPr>
        <p:spPr>
          <a:xfrm flipH="1">
            <a:off x="6606788" y="5197642"/>
            <a:ext cx="1382181" cy="669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מחבר ישר 110"/>
          <p:cNvCxnSpPr>
            <a:endCxn id="24" idx="0"/>
          </p:cNvCxnSpPr>
          <p:nvPr/>
        </p:nvCxnSpPr>
        <p:spPr>
          <a:xfrm flipH="1">
            <a:off x="2810408" y="5159141"/>
            <a:ext cx="5168936" cy="664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מחבר ישר 112"/>
          <p:cNvCxnSpPr>
            <a:stCxn id="17" idx="3"/>
            <a:endCxn id="18" idx="1"/>
          </p:cNvCxnSpPr>
          <p:nvPr/>
        </p:nvCxnSpPr>
        <p:spPr>
          <a:xfrm>
            <a:off x="2887300" y="5115168"/>
            <a:ext cx="1279421" cy="5889"/>
          </a:xfrm>
          <a:prstGeom prst="line">
            <a:avLst/>
          </a:prstGeom>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3291840" y="4639377"/>
            <a:ext cx="723746" cy="369332"/>
          </a:xfrm>
          <a:prstGeom prst="rect">
            <a:avLst/>
          </a:prstGeom>
          <a:noFill/>
        </p:spPr>
        <p:txBody>
          <a:bodyPr wrap="square" rtlCol="0">
            <a:spAutoFit/>
          </a:bodyPr>
          <a:lstStyle/>
          <a:p>
            <a:r>
              <a:rPr lang="he-IL" dirty="0" smtClean="0"/>
              <a:t>אחות</a:t>
            </a:r>
            <a:endParaRPr lang="en-US" dirty="0"/>
          </a:p>
        </p:txBody>
      </p:sp>
      <p:sp>
        <p:nvSpPr>
          <p:cNvPr id="129" name="מלבן 128"/>
          <p:cNvSpPr/>
          <p:nvPr/>
        </p:nvSpPr>
        <p:spPr>
          <a:xfrm>
            <a:off x="6489935" y="1242280"/>
            <a:ext cx="694421" cy="369332"/>
          </a:xfrm>
          <a:prstGeom prst="rect">
            <a:avLst/>
          </a:prstGeom>
        </p:spPr>
        <p:txBody>
          <a:bodyPr wrap="none">
            <a:spAutoFit/>
          </a:bodyPr>
          <a:lstStyle/>
          <a:p>
            <a:r>
              <a:rPr lang="he-IL" dirty="0" smtClean="0"/>
              <a:t>הורים</a:t>
            </a:r>
            <a:endParaRPr lang="en-US" dirty="0"/>
          </a:p>
        </p:txBody>
      </p:sp>
      <p:cxnSp>
        <p:nvCxnSpPr>
          <p:cNvPr id="84" name="מחבר ישר 83"/>
          <p:cNvCxnSpPr>
            <a:stCxn id="106" idx="1"/>
            <a:endCxn id="105" idx="3"/>
          </p:cNvCxnSpPr>
          <p:nvPr/>
        </p:nvCxnSpPr>
        <p:spPr>
          <a:xfrm flipH="1" flipV="1">
            <a:off x="6289431" y="680101"/>
            <a:ext cx="1061840" cy="7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מחבר ישר 87"/>
          <p:cNvCxnSpPr>
            <a:endCxn id="64" idx="0"/>
          </p:cNvCxnSpPr>
          <p:nvPr/>
        </p:nvCxnSpPr>
        <p:spPr>
          <a:xfrm flipH="1">
            <a:off x="5625611" y="693019"/>
            <a:ext cx="1670338" cy="61125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4" name="מחבר ישר 93"/>
          <p:cNvCxnSpPr>
            <a:stCxn id="105" idx="3"/>
            <a:endCxn id="64" idx="0"/>
          </p:cNvCxnSpPr>
          <p:nvPr/>
        </p:nvCxnSpPr>
        <p:spPr>
          <a:xfrm flipH="1">
            <a:off x="5625611" y="680101"/>
            <a:ext cx="663820" cy="624176"/>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9394257" y="336885"/>
            <a:ext cx="2797743"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he-IL" sz="2400" b="1" dirty="0" smtClean="0"/>
              <a:t>משפחת </a:t>
            </a:r>
            <a:r>
              <a:rPr lang="he-IL" sz="2400" b="1" dirty="0" err="1" smtClean="0"/>
              <a:t>שנימן</a:t>
            </a:r>
            <a:r>
              <a:rPr lang="he-IL" sz="2400" b="1" dirty="0" smtClean="0"/>
              <a:t> 1809</a:t>
            </a:r>
          </a:p>
          <a:p>
            <a:r>
              <a:rPr lang="he-IL" sz="2400" b="1" dirty="0" smtClean="0"/>
              <a:t>עד הולדת יהלי מלמד</a:t>
            </a:r>
          </a:p>
          <a:p>
            <a:pPr algn="ctr"/>
            <a:r>
              <a:rPr lang="he-IL" sz="2400" b="1" dirty="0" smtClean="0"/>
              <a:t>28.04.2008</a:t>
            </a:r>
            <a:r>
              <a:rPr lang="he-IL" sz="2000" dirty="0" smtClean="0"/>
              <a:t> </a:t>
            </a:r>
            <a:r>
              <a:rPr lang="he-IL" dirty="0" smtClean="0"/>
              <a:t> </a:t>
            </a:r>
            <a:endParaRPr lang="en-US" dirty="0"/>
          </a:p>
        </p:txBody>
      </p:sp>
    </p:spTree>
    <p:extLst>
      <p:ext uri="{BB962C8B-B14F-4D97-AF65-F5344CB8AC3E}">
        <p14:creationId xmlns:p14="http://schemas.microsoft.com/office/powerpoint/2010/main" xmlns="" val="3770000832"/>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מספר שקופית 1"/>
          <p:cNvSpPr>
            <a:spLocks noGrp="1"/>
          </p:cNvSpPr>
          <p:nvPr>
            <p:ph type="sldNum" sz="quarter" idx="12"/>
          </p:nvPr>
        </p:nvSpPr>
        <p:spPr>
          <a:xfrm>
            <a:off x="8816731" y="6356373"/>
            <a:ext cx="2844800" cy="365125"/>
          </a:xfrm>
        </p:spPr>
        <p:txBody>
          <a:bodyPr/>
          <a:lstStyle/>
          <a:p>
            <a:fld id="{BDAC3614-0372-4F86-A6FE-6415016607A5}" type="slidenum">
              <a:rPr lang="en-US" smtClean="0"/>
              <a:pPr/>
              <a:t>37</a:t>
            </a:fld>
            <a:endParaRPr lang="en-US"/>
          </a:p>
        </p:txBody>
      </p:sp>
      <p:sp>
        <p:nvSpPr>
          <p:cNvPr id="6" name="מלבן 5"/>
          <p:cNvSpPr/>
          <p:nvPr/>
        </p:nvSpPr>
        <p:spPr>
          <a:xfrm>
            <a:off x="6390055" y="574519"/>
            <a:ext cx="1848918" cy="809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smtClean="0">
                <a:solidFill>
                  <a:schemeClr val="bg1"/>
                </a:solidFill>
              </a:rPr>
              <a:t>מיכל ברנר (שלגי </a:t>
            </a:r>
            <a:r>
              <a:rPr lang="he-IL" sz="1400" dirty="0" err="1" smtClean="0">
                <a:solidFill>
                  <a:schemeClr val="bg1"/>
                </a:solidFill>
              </a:rPr>
              <a:t>שנימן</a:t>
            </a:r>
            <a:r>
              <a:rPr lang="he-IL" sz="1400" dirty="0" smtClean="0">
                <a:solidFill>
                  <a:schemeClr val="bg1"/>
                </a:solidFill>
              </a:rPr>
              <a:t>)</a:t>
            </a:r>
            <a:endParaRPr lang="he-IL" sz="1400" dirty="0" smtClean="0">
              <a:solidFill>
                <a:schemeClr val="bg1"/>
              </a:solidFill>
            </a:endParaRPr>
          </a:p>
          <a:p>
            <a:pPr algn="ctr"/>
            <a:r>
              <a:rPr lang="he-IL" sz="1400" dirty="0" smtClean="0">
                <a:solidFill>
                  <a:schemeClr val="bg1"/>
                </a:solidFill>
              </a:rPr>
              <a:t>31.8.1943</a:t>
            </a:r>
            <a:endParaRPr lang="he-IL" sz="1400" dirty="0">
              <a:solidFill>
                <a:schemeClr val="bg1"/>
              </a:solidFill>
            </a:endParaRPr>
          </a:p>
        </p:txBody>
      </p:sp>
      <p:sp>
        <p:nvSpPr>
          <p:cNvPr id="7" name="מלבן 6"/>
          <p:cNvSpPr/>
          <p:nvPr/>
        </p:nvSpPr>
        <p:spPr>
          <a:xfrm>
            <a:off x="3927231" y="569308"/>
            <a:ext cx="1848918" cy="809130"/>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r>
              <a:rPr lang="he-IL" sz="1400" dirty="0" smtClean="0">
                <a:solidFill>
                  <a:schemeClr val="accent3">
                    <a:lumMod val="60000"/>
                    <a:lumOff val="40000"/>
                  </a:schemeClr>
                </a:solidFill>
              </a:rPr>
              <a:t>זליג ברנר</a:t>
            </a:r>
          </a:p>
          <a:p>
            <a:pPr algn="ctr"/>
            <a:r>
              <a:rPr lang="he-IL" sz="1400" dirty="0" smtClean="0">
                <a:solidFill>
                  <a:schemeClr val="accent3">
                    <a:lumMod val="60000"/>
                    <a:lumOff val="40000"/>
                  </a:schemeClr>
                </a:solidFill>
              </a:rPr>
              <a:t>13.03.1938</a:t>
            </a:r>
            <a:endParaRPr lang="he-IL" sz="1400" dirty="0">
              <a:solidFill>
                <a:schemeClr val="accent3">
                  <a:lumMod val="60000"/>
                  <a:lumOff val="40000"/>
                </a:schemeClr>
              </a:solidFill>
            </a:endParaRPr>
          </a:p>
        </p:txBody>
      </p:sp>
      <p:sp>
        <p:nvSpPr>
          <p:cNvPr id="8" name="מלבן 7"/>
          <p:cNvSpPr/>
          <p:nvPr/>
        </p:nvSpPr>
        <p:spPr>
          <a:xfrm>
            <a:off x="8201609" y="2004873"/>
            <a:ext cx="1688842" cy="6942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sz="1400" dirty="0" smtClean="0">
                <a:solidFill>
                  <a:schemeClr val="bg1"/>
                </a:solidFill>
              </a:rPr>
              <a:t>אורלי </a:t>
            </a:r>
            <a:r>
              <a:rPr lang="he-IL" sz="1400" dirty="0" err="1" smtClean="0">
                <a:solidFill>
                  <a:schemeClr val="bg1"/>
                </a:solidFill>
              </a:rPr>
              <a:t>שטרקמן</a:t>
            </a:r>
            <a:r>
              <a:rPr lang="he-IL" sz="1400" dirty="0" smtClean="0">
                <a:solidFill>
                  <a:schemeClr val="bg1"/>
                </a:solidFill>
              </a:rPr>
              <a:t> (ברנר)</a:t>
            </a:r>
            <a:r>
              <a:rPr lang="he-IL" sz="1400" dirty="0" smtClean="0">
                <a:solidFill>
                  <a:schemeClr val="accent3">
                    <a:lumMod val="60000"/>
                    <a:lumOff val="40000"/>
                  </a:schemeClr>
                </a:solidFill>
              </a:rPr>
              <a:t> </a:t>
            </a:r>
            <a:r>
              <a:rPr lang="he-IL" sz="1400" dirty="0" smtClean="0">
                <a:solidFill>
                  <a:schemeClr val="bg1"/>
                </a:solidFill>
              </a:rPr>
              <a:t>02.08.1965</a:t>
            </a:r>
            <a:endParaRPr lang="he-IL" sz="1400" dirty="0">
              <a:solidFill>
                <a:schemeClr val="bg1"/>
              </a:solidFill>
            </a:endParaRPr>
          </a:p>
        </p:txBody>
      </p:sp>
      <p:sp>
        <p:nvSpPr>
          <p:cNvPr id="9" name="מלבן 8"/>
          <p:cNvSpPr/>
          <p:nvPr/>
        </p:nvSpPr>
        <p:spPr>
          <a:xfrm>
            <a:off x="10148084" y="1994864"/>
            <a:ext cx="1689353" cy="69483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1400" dirty="0" smtClean="0">
                <a:solidFill>
                  <a:schemeClr val="accent3">
                    <a:lumMod val="60000"/>
                    <a:lumOff val="40000"/>
                  </a:schemeClr>
                </a:solidFill>
              </a:rPr>
              <a:t>פרנק </a:t>
            </a:r>
            <a:r>
              <a:rPr lang="he-IL" sz="1400" dirty="0" err="1" smtClean="0">
                <a:solidFill>
                  <a:schemeClr val="accent3">
                    <a:lumMod val="60000"/>
                    <a:lumOff val="40000"/>
                  </a:schemeClr>
                </a:solidFill>
              </a:rPr>
              <a:t>שטרקמן</a:t>
            </a: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08.09.1965</a:t>
            </a:r>
          </a:p>
          <a:p>
            <a:pPr algn="ctr"/>
            <a:endParaRPr lang="he-IL" sz="1400" dirty="0">
              <a:solidFill>
                <a:schemeClr val="accent3">
                  <a:lumMod val="60000"/>
                  <a:lumOff val="40000"/>
                </a:schemeClr>
              </a:solidFill>
            </a:endParaRPr>
          </a:p>
        </p:txBody>
      </p:sp>
      <p:sp>
        <p:nvSpPr>
          <p:cNvPr id="10" name="מלבן 9"/>
          <p:cNvSpPr/>
          <p:nvPr/>
        </p:nvSpPr>
        <p:spPr>
          <a:xfrm>
            <a:off x="4403529" y="1989115"/>
            <a:ext cx="1588403" cy="691901"/>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1400" dirty="0" smtClean="0">
                <a:solidFill>
                  <a:schemeClr val="accent3">
                    <a:lumMod val="60000"/>
                    <a:lumOff val="40000"/>
                  </a:schemeClr>
                </a:solidFill>
              </a:rPr>
              <a:t>שמואל מלמד</a:t>
            </a:r>
          </a:p>
          <a:p>
            <a:pPr algn="ctr"/>
            <a:r>
              <a:rPr lang="he-IL" sz="1400" dirty="0" smtClean="0">
                <a:solidFill>
                  <a:schemeClr val="accent3">
                    <a:lumMod val="60000"/>
                    <a:lumOff val="40000"/>
                  </a:schemeClr>
                </a:solidFill>
              </a:rPr>
              <a:t>29.12.1964</a:t>
            </a:r>
          </a:p>
          <a:p>
            <a:pPr algn="ctr"/>
            <a:endParaRPr lang="he-IL" sz="1400" dirty="0">
              <a:solidFill>
                <a:schemeClr val="accent3">
                  <a:lumMod val="60000"/>
                  <a:lumOff val="40000"/>
                </a:schemeClr>
              </a:solidFill>
            </a:endParaRPr>
          </a:p>
        </p:txBody>
      </p:sp>
      <p:sp>
        <p:nvSpPr>
          <p:cNvPr id="11" name="מלבן 10"/>
          <p:cNvSpPr/>
          <p:nvPr/>
        </p:nvSpPr>
        <p:spPr>
          <a:xfrm>
            <a:off x="6189133" y="2002456"/>
            <a:ext cx="1577332" cy="69776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sz="1400" dirty="0" smtClean="0">
                <a:solidFill>
                  <a:schemeClr val="bg1"/>
                </a:solidFill>
              </a:rPr>
              <a:t>יעל מלמד (ברנר)</a:t>
            </a:r>
          </a:p>
          <a:p>
            <a:pPr algn="ctr"/>
            <a:r>
              <a:rPr lang="he-IL" sz="1400" dirty="0" smtClean="0">
                <a:solidFill>
                  <a:schemeClr val="bg1"/>
                </a:solidFill>
              </a:rPr>
              <a:t>29.06.1969</a:t>
            </a:r>
            <a:endParaRPr lang="he-IL" sz="1400" dirty="0">
              <a:solidFill>
                <a:schemeClr val="bg1"/>
              </a:solidFill>
            </a:endParaRPr>
          </a:p>
        </p:txBody>
      </p:sp>
      <p:sp>
        <p:nvSpPr>
          <p:cNvPr id="12" name="מלבן 11"/>
          <p:cNvSpPr/>
          <p:nvPr/>
        </p:nvSpPr>
        <p:spPr>
          <a:xfrm>
            <a:off x="2345266" y="2006600"/>
            <a:ext cx="1574801"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sz="1400" dirty="0" smtClean="0">
                <a:solidFill>
                  <a:schemeClr val="bg1"/>
                </a:solidFill>
              </a:rPr>
              <a:t>גלי אבני (ברנר)</a:t>
            </a:r>
          </a:p>
          <a:p>
            <a:pPr algn="ctr"/>
            <a:r>
              <a:rPr lang="he-IL" sz="1400" dirty="0" smtClean="0">
                <a:solidFill>
                  <a:schemeClr val="bg1"/>
                </a:solidFill>
              </a:rPr>
              <a:t>13.04.1974</a:t>
            </a:r>
            <a:endParaRPr lang="he-IL" sz="1400" dirty="0">
              <a:solidFill>
                <a:schemeClr val="bg1"/>
              </a:solidFill>
            </a:endParaRPr>
          </a:p>
        </p:txBody>
      </p:sp>
      <p:sp>
        <p:nvSpPr>
          <p:cNvPr id="14" name="מלבן 13"/>
          <p:cNvSpPr/>
          <p:nvPr/>
        </p:nvSpPr>
        <p:spPr>
          <a:xfrm>
            <a:off x="440266" y="2004083"/>
            <a:ext cx="1647019" cy="688318"/>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1400" dirty="0" smtClean="0">
                <a:solidFill>
                  <a:schemeClr val="accent3">
                    <a:lumMod val="60000"/>
                    <a:lumOff val="40000"/>
                  </a:schemeClr>
                </a:solidFill>
              </a:rPr>
              <a:t>הראל אבני</a:t>
            </a:r>
          </a:p>
          <a:p>
            <a:pPr algn="ctr"/>
            <a:r>
              <a:rPr lang="he-IL" sz="1400" dirty="0" smtClean="0">
                <a:solidFill>
                  <a:schemeClr val="accent3">
                    <a:lumMod val="60000"/>
                    <a:lumOff val="40000"/>
                  </a:schemeClr>
                </a:solidFill>
              </a:rPr>
              <a:t>26.04.1973</a:t>
            </a:r>
          </a:p>
          <a:p>
            <a:pPr algn="ctr"/>
            <a:endParaRPr lang="he-IL" sz="1400" dirty="0">
              <a:solidFill>
                <a:schemeClr val="accent3">
                  <a:lumMod val="60000"/>
                  <a:lumOff val="40000"/>
                </a:schemeClr>
              </a:solidFill>
            </a:endParaRPr>
          </a:p>
        </p:txBody>
      </p:sp>
      <p:sp>
        <p:nvSpPr>
          <p:cNvPr id="16" name="מלבן 15"/>
          <p:cNvSpPr/>
          <p:nvPr/>
        </p:nvSpPr>
        <p:spPr>
          <a:xfrm>
            <a:off x="9389533" y="3206348"/>
            <a:ext cx="1532393" cy="691901"/>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אריאל </a:t>
            </a:r>
            <a:r>
              <a:rPr lang="he-IL" sz="1400" dirty="0" err="1" smtClean="0">
                <a:solidFill>
                  <a:schemeClr val="accent3">
                    <a:lumMod val="60000"/>
                    <a:lumOff val="40000"/>
                  </a:schemeClr>
                </a:solidFill>
              </a:rPr>
              <a:t>שטרקמן</a:t>
            </a: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12.03.1995</a:t>
            </a:r>
          </a:p>
          <a:p>
            <a:pPr algn="ctr"/>
            <a:endParaRPr lang="he-IL" sz="1400" dirty="0">
              <a:solidFill>
                <a:schemeClr val="accent3">
                  <a:lumMod val="60000"/>
                  <a:lumOff val="40000"/>
                </a:schemeClr>
              </a:solidFill>
            </a:endParaRPr>
          </a:p>
        </p:txBody>
      </p:sp>
      <p:sp>
        <p:nvSpPr>
          <p:cNvPr id="17" name="מלבן 16"/>
          <p:cNvSpPr/>
          <p:nvPr/>
        </p:nvSpPr>
        <p:spPr>
          <a:xfrm>
            <a:off x="9389534" y="4149728"/>
            <a:ext cx="1535650" cy="691901"/>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1400" dirty="0" smtClean="0">
                <a:solidFill>
                  <a:schemeClr val="accent3">
                    <a:lumMod val="60000"/>
                    <a:lumOff val="40000"/>
                  </a:schemeClr>
                </a:solidFill>
              </a:rPr>
              <a:t>יובל </a:t>
            </a:r>
            <a:r>
              <a:rPr lang="he-IL" sz="1400" dirty="0" err="1" smtClean="0">
                <a:solidFill>
                  <a:schemeClr val="accent3">
                    <a:lumMod val="60000"/>
                    <a:lumOff val="40000"/>
                  </a:schemeClr>
                </a:solidFill>
              </a:rPr>
              <a:t>שטרקמן</a:t>
            </a: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11.03.1997</a:t>
            </a:r>
            <a:endParaRPr lang="he-IL" sz="1400" dirty="0">
              <a:solidFill>
                <a:schemeClr val="accent3">
                  <a:lumMod val="60000"/>
                  <a:lumOff val="40000"/>
                </a:schemeClr>
              </a:solidFill>
            </a:endParaRPr>
          </a:p>
        </p:txBody>
      </p:sp>
      <p:sp>
        <p:nvSpPr>
          <p:cNvPr id="18" name="מלבן 17"/>
          <p:cNvSpPr/>
          <p:nvPr/>
        </p:nvSpPr>
        <p:spPr>
          <a:xfrm>
            <a:off x="9414934" y="5056638"/>
            <a:ext cx="1553234" cy="691901"/>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סיון </a:t>
            </a:r>
            <a:r>
              <a:rPr lang="he-IL" sz="1400" dirty="0" err="1" smtClean="0">
                <a:solidFill>
                  <a:schemeClr val="accent3">
                    <a:lumMod val="60000"/>
                    <a:lumOff val="40000"/>
                  </a:schemeClr>
                </a:solidFill>
              </a:rPr>
              <a:t>שטרקמן</a:t>
            </a:r>
            <a:endParaRPr lang="en-US" sz="1400" dirty="0" smtClean="0">
              <a:solidFill>
                <a:schemeClr val="accent3">
                  <a:lumMod val="60000"/>
                  <a:lumOff val="40000"/>
                </a:schemeClr>
              </a:solidFill>
            </a:endParaRPr>
          </a:p>
          <a:p>
            <a:pPr algn="ctr"/>
            <a:r>
              <a:rPr lang="en-US" sz="1400" dirty="0" smtClean="0">
                <a:solidFill>
                  <a:schemeClr val="accent3">
                    <a:lumMod val="60000"/>
                    <a:lumOff val="40000"/>
                  </a:schemeClr>
                </a:solidFill>
              </a:rPr>
              <a:t>25.05.2004 </a:t>
            </a:r>
            <a:endParaRPr lang="he-IL" sz="1400" dirty="0" smtClean="0">
              <a:solidFill>
                <a:schemeClr val="accent3">
                  <a:lumMod val="60000"/>
                  <a:lumOff val="40000"/>
                </a:schemeClr>
              </a:solidFill>
            </a:endParaRPr>
          </a:p>
          <a:p>
            <a:pPr algn="ctr"/>
            <a:endParaRPr lang="he-IL" sz="1400" dirty="0" smtClean="0">
              <a:solidFill>
                <a:schemeClr val="accent3">
                  <a:lumMod val="60000"/>
                  <a:lumOff val="40000"/>
                </a:schemeClr>
              </a:solidFill>
            </a:endParaRPr>
          </a:p>
        </p:txBody>
      </p:sp>
      <p:sp>
        <p:nvSpPr>
          <p:cNvPr id="20" name="מלבן 19"/>
          <p:cNvSpPr/>
          <p:nvPr/>
        </p:nvSpPr>
        <p:spPr>
          <a:xfrm>
            <a:off x="5342467" y="3217094"/>
            <a:ext cx="1525228" cy="691901"/>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מיה </a:t>
            </a:r>
            <a:r>
              <a:rPr lang="he-IL" sz="1400" dirty="0" smtClean="0">
                <a:solidFill>
                  <a:schemeClr val="accent3">
                    <a:lumMod val="60000"/>
                    <a:lumOff val="40000"/>
                  </a:schemeClr>
                </a:solidFill>
              </a:rPr>
              <a:t>מלמד</a:t>
            </a:r>
          </a:p>
          <a:p>
            <a:pPr algn="ctr"/>
            <a:r>
              <a:rPr lang="he-IL" sz="1400" dirty="0" smtClean="0">
                <a:solidFill>
                  <a:schemeClr val="accent3">
                    <a:lumMod val="60000"/>
                    <a:lumOff val="40000"/>
                  </a:schemeClr>
                </a:solidFill>
              </a:rPr>
              <a:t>05.03.2001</a:t>
            </a:r>
            <a:r>
              <a:rPr lang="en-US" sz="1400" dirty="0" smtClean="0">
                <a:solidFill>
                  <a:schemeClr val="accent3">
                    <a:lumMod val="60000"/>
                    <a:lumOff val="40000"/>
                  </a:schemeClr>
                </a:solidFill>
              </a:rPr>
              <a:t/>
            </a:r>
            <a:br>
              <a:rPr lang="en-US" sz="1400" dirty="0" smtClean="0">
                <a:solidFill>
                  <a:schemeClr val="accent3">
                    <a:lumMod val="60000"/>
                    <a:lumOff val="40000"/>
                  </a:schemeClr>
                </a:solidFill>
              </a:rPr>
            </a:br>
            <a:endParaRPr lang="he-IL" sz="1400" dirty="0" smtClean="0">
              <a:solidFill>
                <a:schemeClr val="accent3">
                  <a:lumMod val="60000"/>
                  <a:lumOff val="40000"/>
                </a:schemeClr>
              </a:solidFill>
            </a:endParaRPr>
          </a:p>
        </p:txBody>
      </p:sp>
      <p:sp>
        <p:nvSpPr>
          <p:cNvPr id="21" name="מלבן 20"/>
          <p:cNvSpPr/>
          <p:nvPr/>
        </p:nvSpPr>
        <p:spPr>
          <a:xfrm>
            <a:off x="5333999" y="4133770"/>
            <a:ext cx="1493967" cy="691901"/>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מיקה </a:t>
            </a:r>
            <a:r>
              <a:rPr lang="he-IL" sz="1400" dirty="0" smtClean="0">
                <a:solidFill>
                  <a:schemeClr val="accent3">
                    <a:lumMod val="60000"/>
                    <a:lumOff val="40000"/>
                  </a:schemeClr>
                </a:solidFill>
              </a:rPr>
              <a:t>מלמד</a:t>
            </a:r>
          </a:p>
          <a:p>
            <a:pPr algn="ctr"/>
            <a:r>
              <a:rPr lang="he-IL" sz="1400" dirty="0" smtClean="0">
                <a:solidFill>
                  <a:schemeClr val="accent3">
                    <a:lumMod val="60000"/>
                    <a:lumOff val="40000"/>
                  </a:schemeClr>
                </a:solidFill>
              </a:rPr>
              <a:t>04.08.2002</a:t>
            </a:r>
          </a:p>
          <a:p>
            <a:pPr algn="ctr"/>
            <a:endParaRPr lang="he-IL" sz="1400" dirty="0">
              <a:solidFill>
                <a:schemeClr val="accent3">
                  <a:lumMod val="60000"/>
                  <a:lumOff val="40000"/>
                </a:schemeClr>
              </a:solidFill>
            </a:endParaRPr>
          </a:p>
        </p:txBody>
      </p:sp>
      <p:sp>
        <p:nvSpPr>
          <p:cNvPr id="22" name="מלבן 21"/>
          <p:cNvSpPr/>
          <p:nvPr/>
        </p:nvSpPr>
        <p:spPr>
          <a:xfrm>
            <a:off x="5359400" y="5096038"/>
            <a:ext cx="1513506" cy="691901"/>
          </a:xfrm>
          <a:prstGeom prst="rect">
            <a:avLst/>
          </a:prstGeom>
        </p:spPr>
        <p:style>
          <a:lnRef idx="0">
            <a:schemeClr val="accent4"/>
          </a:lnRef>
          <a:fillRef idx="3">
            <a:schemeClr val="accent4"/>
          </a:fillRef>
          <a:effectRef idx="3">
            <a:schemeClr val="accent4"/>
          </a:effectRef>
          <a:fontRef idx="minor">
            <a:schemeClr val="lt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יהלי </a:t>
            </a:r>
            <a:r>
              <a:rPr lang="he-IL" sz="1400" dirty="0" smtClean="0">
                <a:solidFill>
                  <a:schemeClr val="accent3">
                    <a:lumMod val="60000"/>
                    <a:lumOff val="40000"/>
                  </a:schemeClr>
                </a:solidFill>
              </a:rPr>
              <a:t>מלמד</a:t>
            </a:r>
          </a:p>
          <a:p>
            <a:pPr algn="ctr"/>
            <a:r>
              <a:rPr lang="he-IL" sz="1400" dirty="0" smtClean="0">
                <a:solidFill>
                  <a:schemeClr val="accent3">
                    <a:lumMod val="60000"/>
                    <a:lumOff val="40000"/>
                  </a:schemeClr>
                </a:solidFill>
              </a:rPr>
              <a:t>28.04.2008</a:t>
            </a:r>
          </a:p>
          <a:p>
            <a:pPr algn="ctr"/>
            <a:endParaRPr lang="he-IL" sz="1400" dirty="0">
              <a:solidFill>
                <a:schemeClr val="accent3">
                  <a:lumMod val="60000"/>
                  <a:lumOff val="40000"/>
                </a:schemeClr>
              </a:solidFill>
            </a:endParaRPr>
          </a:p>
        </p:txBody>
      </p:sp>
      <p:sp>
        <p:nvSpPr>
          <p:cNvPr id="23" name="מלבן 22"/>
          <p:cNvSpPr/>
          <p:nvPr/>
        </p:nvSpPr>
        <p:spPr>
          <a:xfrm>
            <a:off x="1461476" y="3256169"/>
            <a:ext cx="1510326" cy="6919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יאיר </a:t>
            </a:r>
            <a:r>
              <a:rPr lang="he-IL" sz="1400" dirty="0" smtClean="0">
                <a:solidFill>
                  <a:schemeClr val="accent3">
                    <a:lumMod val="60000"/>
                    <a:lumOff val="40000"/>
                  </a:schemeClr>
                </a:solidFill>
              </a:rPr>
              <a:t>אבני</a:t>
            </a:r>
          </a:p>
          <a:p>
            <a:pPr algn="ctr"/>
            <a:r>
              <a:rPr lang="he-IL" sz="1400" dirty="0" smtClean="0">
                <a:solidFill>
                  <a:schemeClr val="accent3">
                    <a:lumMod val="60000"/>
                    <a:lumOff val="40000"/>
                  </a:schemeClr>
                </a:solidFill>
              </a:rPr>
              <a:t>10.12.2008</a:t>
            </a:r>
          </a:p>
          <a:p>
            <a:pPr algn="ctr"/>
            <a:endParaRPr lang="he-IL" sz="1400" dirty="0">
              <a:solidFill>
                <a:schemeClr val="accent3">
                  <a:lumMod val="60000"/>
                  <a:lumOff val="40000"/>
                </a:schemeClr>
              </a:solidFill>
            </a:endParaRPr>
          </a:p>
        </p:txBody>
      </p:sp>
      <p:sp>
        <p:nvSpPr>
          <p:cNvPr id="24" name="מלבן 23"/>
          <p:cNvSpPr/>
          <p:nvPr/>
        </p:nvSpPr>
        <p:spPr>
          <a:xfrm>
            <a:off x="1456264" y="4138004"/>
            <a:ext cx="1515536" cy="6919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he-IL" sz="1400" dirty="0" smtClean="0">
                <a:solidFill>
                  <a:schemeClr val="accent3">
                    <a:lumMod val="60000"/>
                    <a:lumOff val="40000"/>
                  </a:schemeClr>
                </a:solidFill>
              </a:rPr>
              <a:t>ישי אבני</a:t>
            </a:r>
          </a:p>
          <a:p>
            <a:pPr algn="ctr"/>
            <a:r>
              <a:rPr lang="en-US" sz="1400" dirty="0" smtClean="0">
                <a:solidFill>
                  <a:schemeClr val="accent3">
                    <a:lumMod val="60000"/>
                    <a:lumOff val="40000"/>
                  </a:schemeClr>
                </a:solidFill>
              </a:rPr>
              <a:t>25.07.2011</a:t>
            </a:r>
            <a:endParaRPr lang="he-IL" sz="1400" dirty="0">
              <a:solidFill>
                <a:schemeClr val="accent3">
                  <a:lumMod val="60000"/>
                  <a:lumOff val="40000"/>
                </a:schemeClr>
              </a:solidFill>
            </a:endParaRPr>
          </a:p>
        </p:txBody>
      </p:sp>
      <p:sp>
        <p:nvSpPr>
          <p:cNvPr id="25" name="מלבן 24"/>
          <p:cNvSpPr/>
          <p:nvPr/>
        </p:nvSpPr>
        <p:spPr>
          <a:xfrm>
            <a:off x="1467012" y="5125670"/>
            <a:ext cx="1521721" cy="69190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he-IL" sz="1400" dirty="0" smtClean="0">
              <a:solidFill>
                <a:schemeClr val="accent3">
                  <a:lumMod val="60000"/>
                  <a:lumOff val="40000"/>
                </a:schemeClr>
              </a:solidFill>
            </a:endParaRPr>
          </a:p>
          <a:p>
            <a:pPr algn="ctr"/>
            <a:r>
              <a:rPr lang="he-IL" sz="1400" dirty="0" smtClean="0">
                <a:solidFill>
                  <a:schemeClr val="accent3">
                    <a:lumMod val="60000"/>
                    <a:lumOff val="40000"/>
                  </a:schemeClr>
                </a:solidFill>
              </a:rPr>
              <a:t>עידו </a:t>
            </a:r>
            <a:r>
              <a:rPr lang="he-IL" sz="1400" dirty="0" smtClean="0">
                <a:solidFill>
                  <a:schemeClr val="accent3">
                    <a:lumMod val="60000"/>
                    <a:lumOff val="40000"/>
                  </a:schemeClr>
                </a:solidFill>
              </a:rPr>
              <a:t>אבני</a:t>
            </a:r>
          </a:p>
          <a:p>
            <a:pPr algn="ctr"/>
            <a:r>
              <a:rPr lang="he-IL" sz="1400" dirty="0" smtClean="0">
                <a:solidFill>
                  <a:schemeClr val="accent3">
                    <a:lumMod val="60000"/>
                    <a:lumOff val="40000"/>
                  </a:schemeClr>
                </a:solidFill>
              </a:rPr>
              <a:t>21.09.2013</a:t>
            </a:r>
          </a:p>
          <a:p>
            <a:pPr algn="ctr"/>
            <a:endParaRPr lang="he-IL" sz="1400" dirty="0">
              <a:solidFill>
                <a:schemeClr val="accent3">
                  <a:lumMod val="60000"/>
                  <a:lumOff val="40000"/>
                </a:schemeClr>
              </a:solidFill>
            </a:endParaRPr>
          </a:p>
        </p:txBody>
      </p:sp>
      <p:cxnSp>
        <p:nvCxnSpPr>
          <p:cNvPr id="27" name="מחבר ישר 26"/>
          <p:cNvCxnSpPr>
            <a:stCxn id="7" idx="3"/>
            <a:endCxn id="6" idx="1"/>
          </p:cNvCxnSpPr>
          <p:nvPr/>
        </p:nvCxnSpPr>
        <p:spPr>
          <a:xfrm>
            <a:off x="5776149" y="973873"/>
            <a:ext cx="613906" cy="5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מחבר ישר 28"/>
          <p:cNvCxnSpPr>
            <a:endCxn id="11" idx="0"/>
          </p:cNvCxnSpPr>
          <p:nvPr/>
        </p:nvCxnSpPr>
        <p:spPr>
          <a:xfrm>
            <a:off x="6074229" y="961053"/>
            <a:ext cx="903570" cy="1041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מחבר ישר 30"/>
          <p:cNvCxnSpPr>
            <a:endCxn id="8" idx="0"/>
          </p:cNvCxnSpPr>
          <p:nvPr/>
        </p:nvCxnSpPr>
        <p:spPr>
          <a:xfrm>
            <a:off x="6074229" y="979714"/>
            <a:ext cx="2971801" cy="1025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מחבר ישר 32"/>
          <p:cNvCxnSpPr>
            <a:endCxn id="12" idx="0"/>
          </p:cNvCxnSpPr>
          <p:nvPr/>
        </p:nvCxnSpPr>
        <p:spPr>
          <a:xfrm flipH="1">
            <a:off x="3132667" y="961053"/>
            <a:ext cx="2922900" cy="1045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מחבר ישר 27"/>
          <p:cNvCxnSpPr>
            <a:stCxn id="10" idx="3"/>
            <a:endCxn id="11" idx="1"/>
          </p:cNvCxnSpPr>
          <p:nvPr/>
        </p:nvCxnSpPr>
        <p:spPr>
          <a:xfrm>
            <a:off x="5991932" y="2335066"/>
            <a:ext cx="197201" cy="16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מחבר ישר 34"/>
          <p:cNvCxnSpPr>
            <a:stCxn id="8" idx="3"/>
            <a:endCxn id="9" idx="1"/>
          </p:cNvCxnSpPr>
          <p:nvPr/>
        </p:nvCxnSpPr>
        <p:spPr>
          <a:xfrm flipV="1">
            <a:off x="9890451" y="2342279"/>
            <a:ext cx="257633" cy="9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מחבר ישר 36"/>
          <p:cNvCxnSpPr>
            <a:stCxn id="14" idx="3"/>
            <a:endCxn id="12" idx="1"/>
          </p:cNvCxnSpPr>
          <p:nvPr/>
        </p:nvCxnSpPr>
        <p:spPr>
          <a:xfrm>
            <a:off x="2087285" y="2348242"/>
            <a:ext cx="257981" cy="125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66775" y="222260"/>
            <a:ext cx="10299192" cy="723011"/>
          </a:xfrm>
        </p:spPr>
        <p:txBody>
          <a:bodyPr>
            <a:normAutofit/>
          </a:bodyPr>
          <a:lstStyle/>
          <a:p>
            <a:r>
              <a:rPr lang="he-IL" sz="4000" b="1" dirty="0"/>
              <a:t>אצבע אלוהים</a:t>
            </a:r>
            <a:endParaRPr lang="en-US" sz="4000" b="1" dirty="0"/>
          </a:p>
        </p:txBody>
      </p:sp>
      <p:sp>
        <p:nvSpPr>
          <p:cNvPr id="3" name="מציין מיקום תוכן 2"/>
          <p:cNvSpPr>
            <a:spLocks noGrp="1"/>
          </p:cNvSpPr>
          <p:nvPr>
            <p:ph idx="1"/>
          </p:nvPr>
        </p:nvSpPr>
        <p:spPr>
          <a:xfrm>
            <a:off x="1095377" y="771525"/>
            <a:ext cx="10534651" cy="5353050"/>
          </a:xfrm>
        </p:spPr>
        <p:txBody>
          <a:bodyPr>
            <a:normAutofit fontScale="25000" lnSpcReduction="20000"/>
          </a:bodyPr>
          <a:lstStyle/>
          <a:p>
            <a:pPr algn="r">
              <a:buNone/>
            </a:pPr>
            <a:endParaRPr lang="he-IL" sz="8000" dirty="0"/>
          </a:p>
          <a:p>
            <a:pPr marL="0" indent="0" algn="r">
              <a:buNone/>
            </a:pPr>
            <a:r>
              <a:rPr lang="he-IL" sz="8000" dirty="0"/>
              <a:t>חזר לפרנקפורט ועשה מאמצים למכור את חנותו. היה עליו להשיג כסף כדי לממן את המשק שקנה וכן </a:t>
            </a:r>
          </a:p>
          <a:p>
            <a:pPr marL="0" indent="0" algn="r">
              <a:buNone/>
            </a:pPr>
            <a:r>
              <a:rPr lang="he-IL" sz="8000" dirty="0"/>
              <a:t>דרכון לו לאשתו ולבת שנולדה בינתיים במחיר של 1000 לירות שטרלינג</a:t>
            </a:r>
          </a:p>
          <a:p>
            <a:pPr marL="0" indent="0" algn="r">
              <a:buNone/>
            </a:pPr>
            <a:r>
              <a:rPr lang="he-IL" sz="8000" dirty="0"/>
              <a:t>בסיפור הזה הייתה כבר מעורבת "</a:t>
            </a:r>
            <a:r>
              <a:rPr lang="he-IL" sz="8000" dirty="0">
                <a:solidFill>
                  <a:srgbClr val="FF0000"/>
                </a:solidFill>
              </a:rPr>
              <a:t>אצבע אלוהים</a:t>
            </a:r>
            <a:r>
              <a:rPr lang="he-IL" sz="8000" dirty="0"/>
              <a:t>":</a:t>
            </a:r>
          </a:p>
          <a:p>
            <a:pPr marL="0" indent="0" algn="r">
              <a:buNone/>
            </a:pPr>
            <a:r>
              <a:rPr lang="he-IL" sz="8000" dirty="0"/>
              <a:t>  מבוגר מסבא רבא שלי</a:t>
            </a:r>
            <a:r>
              <a:rPr lang="en-US" sz="8000" dirty="0" err="1"/>
              <a:t>Avelth</a:t>
            </a:r>
            <a:r>
              <a:rPr lang="en-US" sz="8000" dirty="0"/>
              <a:t> </a:t>
            </a:r>
            <a:r>
              <a:rPr lang="en-US" sz="8000" dirty="0" err="1"/>
              <a:t>Goldbach</a:t>
            </a:r>
            <a:r>
              <a:rPr lang="en-US" sz="8000" dirty="0"/>
              <a:t> </a:t>
            </a:r>
            <a:r>
              <a:rPr lang="he-IL" sz="8000" dirty="0"/>
              <a:t>בחנות שלו עבד בחור גרמני צעיר מתלמד בשם </a:t>
            </a:r>
            <a:r>
              <a:rPr lang="he-IL" sz="8000" dirty="0" err="1"/>
              <a:t>אוולד</a:t>
            </a:r>
            <a:r>
              <a:rPr lang="he-IL" sz="8000" dirty="0"/>
              <a:t> </a:t>
            </a:r>
            <a:r>
              <a:rPr lang="he-IL" sz="8000" dirty="0" err="1"/>
              <a:t>גולדבך</a:t>
            </a:r>
            <a:endParaRPr lang="he-IL" sz="8000" dirty="0"/>
          </a:p>
          <a:p>
            <a:pPr marL="0" indent="0" algn="r">
              <a:buNone/>
            </a:pPr>
            <a:r>
              <a:rPr lang="he-IL" sz="8000" dirty="0"/>
              <a:t>בשלוש שנים, שבניהם שררו יחסים טובים , הוא לקה בברכו ולכן לא היה יכול לשרת בגסטאפו.וכשהמאמץ </a:t>
            </a:r>
          </a:p>
          <a:p>
            <a:pPr marL="0" indent="0" algn="r">
              <a:buNone/>
            </a:pPr>
            <a:r>
              <a:rPr lang="he-IL" sz="8000" dirty="0"/>
              <a:t>על ברכיו גבר חיפש מקום עבודה בו יוכל לתפקד בישיבה. הוא מצא מקום כזה במשטרה אליה התגייס , </a:t>
            </a:r>
          </a:p>
          <a:p>
            <a:pPr marL="0" indent="0" algn="r">
              <a:buNone/>
            </a:pPr>
            <a:r>
              <a:rPr lang="he-IL" sz="8000" dirty="0"/>
              <a:t>במשרד לדרכונים יהודיים – </a:t>
            </a:r>
            <a:r>
              <a:rPr lang="en-US" sz="8000" dirty="0"/>
              <a:t>“</a:t>
            </a:r>
            <a:r>
              <a:rPr lang="en-US" sz="8000" dirty="0" err="1"/>
              <a:t>Juedisches</a:t>
            </a:r>
            <a:r>
              <a:rPr lang="en-US" sz="8000" dirty="0"/>
              <a:t> Pass </a:t>
            </a:r>
            <a:r>
              <a:rPr lang="en-US" sz="8000" dirty="0" err="1"/>
              <a:t>Buero</a:t>
            </a:r>
            <a:r>
              <a:rPr lang="en-US" sz="8000" dirty="0"/>
              <a:t>”</a:t>
            </a:r>
            <a:r>
              <a:rPr lang="he-IL" sz="8000" dirty="0"/>
              <a:t>הוא התאים למחלקה הזאת כי הכיר היטב את </a:t>
            </a:r>
          </a:p>
          <a:p>
            <a:pPr marL="0" indent="0" algn="r">
              <a:buNone/>
            </a:pPr>
            <a:r>
              <a:rPr lang="he-IL" sz="8000" dirty="0"/>
              <a:t>העיר ורחובותיה בתוקף עבודתו בחנות.</a:t>
            </a:r>
          </a:p>
          <a:p>
            <a:pPr marL="0" indent="0" algn="r">
              <a:buNone/>
            </a:pPr>
            <a:r>
              <a:rPr lang="he-IL" sz="8000" dirty="0"/>
              <a:t>כאשר התהדקה החגורה </a:t>
            </a:r>
            <a:r>
              <a:rPr lang="he-IL" sz="8000" dirty="0">
                <a:solidFill>
                  <a:srgbClr val="FF0000"/>
                </a:solidFill>
              </a:rPr>
              <a:t>סביב היהודים הוא היה לעזר רב : </a:t>
            </a:r>
          </a:p>
          <a:p>
            <a:pPr marL="0" indent="0" algn="r">
              <a:buNone/>
            </a:pPr>
            <a:r>
              <a:rPr lang="he-IL" sz="8000" dirty="0"/>
              <a:t>הוא היה מטלפן להורי סבא רבא שלי ומודיע </a:t>
            </a:r>
          </a:p>
          <a:p>
            <a:pPr marL="0" indent="0" algn="r">
              <a:buNone/>
            </a:pPr>
            <a:r>
              <a:rPr lang="he-IL" sz="8000" dirty="0"/>
              <a:t>שאנשים אלה ואלה עומדים להילקח  מביתם </a:t>
            </a:r>
            <a:r>
              <a:rPr lang="he-IL" sz="8000" dirty="0" err="1"/>
              <a:t>לגסטפו</a:t>
            </a:r>
            <a:r>
              <a:rPr lang="he-IL" sz="8000" dirty="0"/>
              <a:t> למחרת בבוקר .</a:t>
            </a:r>
          </a:p>
          <a:p>
            <a:pPr marL="0" indent="0" algn="r">
              <a:buNone/>
            </a:pPr>
            <a:r>
              <a:rPr lang="he-IL" sz="8000" dirty="0"/>
              <a:t>הוריו היו מתקשרים מיד לאותם אנשים ובזכותו הצליחו להימלט בזמן.</a:t>
            </a:r>
          </a:p>
          <a:p>
            <a:pPr marL="0" indent="0" algn="r">
              <a:buNone/>
            </a:pPr>
            <a:r>
              <a:rPr lang="he-IL" sz="8000" dirty="0"/>
              <a:t>מסתבר שהמתלמד עזר ליהודים רבים להשיג </a:t>
            </a:r>
            <a:r>
              <a:rPr lang="he-IL" sz="8000" dirty="0" err="1"/>
              <a:t>סטרפיקטים</a:t>
            </a:r>
            <a:r>
              <a:rPr lang="he-IL" sz="8000" dirty="0"/>
              <a:t> (אישורי עליה)</a:t>
            </a:r>
          </a:p>
          <a:p>
            <a:pPr marL="0" indent="0" algn="r">
              <a:buNone/>
            </a:pPr>
            <a:r>
              <a:rPr lang="he-IL" sz="8000" dirty="0"/>
              <a:t>לפלסטינה והציל בסביבות 5,000 איש מגורל מר. </a:t>
            </a:r>
          </a:p>
          <a:p>
            <a:pPr marL="0" indent="0" algn="r">
              <a:buNone/>
            </a:pPr>
            <a:r>
              <a:rPr lang="he-IL" sz="12800" b="1" dirty="0"/>
              <a:t>אך הוא לא רצה שיזכירו את שמו. </a:t>
            </a:r>
          </a:p>
          <a:p>
            <a:pPr marL="0" indent="0" algn="ctr">
              <a:buNone/>
            </a:pPr>
            <a:endParaRPr lang="he-IL" sz="8000" dirty="0"/>
          </a:p>
          <a:p>
            <a:pPr marL="0" indent="0" algn="ctr">
              <a:buNone/>
            </a:pPr>
            <a:endParaRPr lang="en-US" sz="2000" dirty="0"/>
          </a:p>
        </p:txBody>
      </p:sp>
      <p:sp>
        <p:nvSpPr>
          <p:cNvPr id="4" name="Slide Number Placeholder 3">
            <a:extLst>
              <a:ext uri="{FF2B5EF4-FFF2-40B4-BE49-F238E27FC236}">
                <a16:creationId xmlns:a16="http://schemas.microsoft.com/office/drawing/2014/main" xmlns="" id="{7A845885-86CF-48D4-A4C0-D0BBD4086ECC}"/>
              </a:ext>
            </a:extLst>
          </p:cNvPr>
          <p:cNvSpPr>
            <a:spLocks noGrp="1"/>
          </p:cNvSpPr>
          <p:nvPr>
            <p:ph type="sldNum" sz="quarter" idx="12"/>
          </p:nvPr>
        </p:nvSpPr>
        <p:spPr/>
        <p:txBody>
          <a:bodyPr/>
          <a:lstStyle/>
          <a:p>
            <a:fld id="{BDAC3614-0372-4F86-A6FE-6415016607A5}" type="slidenum">
              <a:rPr lang="en-US" smtClean="0"/>
              <a:pPr/>
              <a:t>4</a:t>
            </a:fld>
            <a:endParaRPr lang="en-US"/>
          </a:p>
        </p:txBody>
      </p:sp>
      <p:pic>
        <p:nvPicPr>
          <p:cNvPr id="1026" name="Picture 2" descr="×ª××¦××ª ×ª××× × ×¢×××¨ ×ª××× ××ª ×××× ××××××"/>
          <p:cNvPicPr>
            <a:picLocks noChangeAspect="1" noChangeArrowheads="1"/>
          </p:cNvPicPr>
          <p:nvPr/>
        </p:nvPicPr>
        <p:blipFill>
          <a:blip r:embed="rId2" cstate="print"/>
          <a:srcRect/>
          <a:stretch>
            <a:fillRect/>
          </a:stretch>
        </p:blipFill>
        <p:spPr bwMode="auto">
          <a:xfrm>
            <a:off x="180862" y="3284377"/>
            <a:ext cx="4276152" cy="32071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mc:Choice xmlns:p14="http://schemas.microsoft.com/office/powerpoint/2010/main" xmlns="" Requires="p14">
      <p:transition spd="slow" p14:dur="4000">
        <p14:vortex dir="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sers\User\Documents\Scanned Documents\תעודת לידה בסא אלי.jpeg"/>
          <p:cNvPicPr>
            <a:picLocks noChangeAspect="1" noChangeArrowheads="1"/>
          </p:cNvPicPr>
          <p:nvPr/>
        </p:nvPicPr>
        <p:blipFill>
          <a:blip r:embed="rId2" cstate="print"/>
          <a:srcRect/>
          <a:stretch>
            <a:fillRect/>
          </a:stretch>
        </p:blipFill>
        <p:spPr bwMode="auto">
          <a:xfrm>
            <a:off x="2719959" y="1485904"/>
            <a:ext cx="7045452" cy="5133975"/>
          </a:xfrm>
          <a:prstGeom prst="rect">
            <a:avLst/>
          </a:prstGeom>
          <a:ln w="88900" cap="sq" cmpd="thickThin">
            <a:solidFill>
              <a:srgbClr val="000000"/>
            </a:solidFill>
            <a:prstDash val="solid"/>
            <a:miter lim="800000"/>
          </a:ln>
          <a:effectLst>
            <a:innerShdw blurRad="76200">
              <a:srgbClr val="000000"/>
            </a:innerShdw>
          </a:effectLst>
        </p:spPr>
      </p:pic>
      <p:sp>
        <p:nvSpPr>
          <p:cNvPr id="3" name="TextBox 2"/>
          <p:cNvSpPr txBox="1"/>
          <p:nvPr/>
        </p:nvSpPr>
        <p:spPr>
          <a:xfrm>
            <a:off x="1955549" y="362912"/>
            <a:ext cx="6609029" cy="707886"/>
          </a:xfrm>
          <a:prstGeom prst="rect">
            <a:avLst/>
          </a:prstGeom>
          <a:noFill/>
        </p:spPr>
        <p:txBody>
          <a:bodyPr wrap="square" rtlCol="0">
            <a:spAutoFit/>
          </a:bodyPr>
          <a:lstStyle/>
          <a:p>
            <a:r>
              <a:rPr lang="he-IL" sz="4000" b="1" dirty="0">
                <a:latin typeface="Times New Roman" panose="02020603050405020304" pitchFamily="18" charset="0"/>
                <a:cs typeface="Times New Roman" panose="02020603050405020304" pitchFamily="18" charset="0"/>
              </a:rPr>
              <a:t>תעודת לידה של סבא </a:t>
            </a:r>
            <a:r>
              <a:rPr lang="he-IL" sz="4000" b="1" dirty="0" smtClean="0">
                <a:latin typeface="Times New Roman" panose="02020603050405020304" pitchFamily="18" charset="0"/>
                <a:cs typeface="Times New Roman" panose="02020603050405020304" pitchFamily="18" charset="0"/>
              </a:rPr>
              <a:t>רבא</a:t>
            </a:r>
            <a:endParaRPr lang="en-US" sz="4000" b="1"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xmlns="" id="{7336F2F5-DAE6-4DA4-BC30-18C8359DEC35}"/>
              </a:ext>
            </a:extLst>
          </p:cNvPr>
          <p:cNvSpPr>
            <a:spLocks noGrp="1"/>
          </p:cNvSpPr>
          <p:nvPr>
            <p:ph type="sldNum" sz="quarter" idx="12"/>
          </p:nvPr>
        </p:nvSpPr>
        <p:spPr/>
        <p:txBody>
          <a:bodyPr/>
          <a:lstStyle/>
          <a:p>
            <a:fld id="{BDAC3614-0372-4F86-A6FE-6415016607A5}" type="slidenum">
              <a:rPr lang="en-US" smtClean="0"/>
              <a:pPr/>
              <a:t>5</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invX="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33827" y="228601"/>
            <a:ext cx="5400676" cy="1266824"/>
          </a:xfrm>
        </p:spPr>
        <p:txBody>
          <a:bodyPr>
            <a:normAutofit fontScale="90000"/>
          </a:bodyPr>
          <a:lstStyle/>
          <a:p>
            <a:pPr algn="ctr"/>
            <a:r>
              <a:rPr lang="he-IL" sz="4000" b="1" dirty="0"/>
              <a:t>משלזיה עלית לגרמניה</a:t>
            </a:r>
            <a:r>
              <a:rPr lang="en-US" sz="4000" b="1" dirty="0"/>
              <a:t/>
            </a:r>
            <a:br>
              <a:rPr lang="en-US" sz="4000" b="1" dirty="0"/>
            </a:br>
            <a:endParaRPr lang="en-US" sz="4000" dirty="0"/>
          </a:p>
        </p:txBody>
      </p:sp>
      <p:pic>
        <p:nvPicPr>
          <p:cNvPr id="4" name="מציין מיקום תוכן 3"/>
          <p:cNvPicPr>
            <a:picLocks noGrp="1" noChangeAspect="1"/>
          </p:cNvPicPr>
          <p:nvPr>
            <p:ph idx="1"/>
          </p:nvPr>
        </p:nvPicPr>
        <p:blipFill>
          <a:blip r:embed="rId2" cstate="print"/>
          <a:stretch>
            <a:fillRect/>
          </a:stretch>
        </p:blipFill>
        <p:spPr>
          <a:xfrm>
            <a:off x="7547239" y="1380929"/>
            <a:ext cx="4492291" cy="28114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Slide Number Placeholder 8">
            <a:extLst>
              <a:ext uri="{FF2B5EF4-FFF2-40B4-BE49-F238E27FC236}">
                <a16:creationId xmlns:a16="http://schemas.microsoft.com/office/drawing/2014/main" xmlns="" id="{1BE3C9F4-FA17-4AA8-8346-8A31F77E9444}"/>
              </a:ext>
            </a:extLst>
          </p:cNvPr>
          <p:cNvSpPr>
            <a:spLocks noGrp="1"/>
          </p:cNvSpPr>
          <p:nvPr>
            <p:ph type="sldNum" sz="quarter" idx="12"/>
          </p:nvPr>
        </p:nvSpPr>
        <p:spPr/>
        <p:txBody>
          <a:bodyPr/>
          <a:lstStyle/>
          <a:p>
            <a:fld id="{BDAC3614-0372-4F86-A6FE-6415016607A5}" type="slidenum">
              <a:rPr lang="en-US" smtClean="0"/>
              <a:pPr/>
              <a:t>6</a:t>
            </a:fld>
            <a:endParaRPr lang="en-US"/>
          </a:p>
        </p:txBody>
      </p:sp>
      <p:pic>
        <p:nvPicPr>
          <p:cNvPr id="5" name="תמונה 4"/>
          <p:cNvPicPr>
            <a:picLocks noChangeAspect="1"/>
          </p:cNvPicPr>
          <p:nvPr/>
        </p:nvPicPr>
        <p:blipFill>
          <a:blip r:embed="rId3" cstate="print"/>
          <a:stretch>
            <a:fillRect/>
          </a:stretch>
        </p:blipFill>
        <p:spPr>
          <a:xfrm>
            <a:off x="143933" y="1357505"/>
            <a:ext cx="7286625" cy="50502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אליפסה 5"/>
          <p:cNvSpPr/>
          <p:nvPr/>
        </p:nvSpPr>
        <p:spPr>
          <a:xfrm>
            <a:off x="6631468" y="4053016"/>
            <a:ext cx="115329" cy="111210"/>
          </a:xfrm>
          <a:prstGeom prst="ellipse">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אליפסה 6"/>
          <p:cNvSpPr/>
          <p:nvPr/>
        </p:nvSpPr>
        <p:spPr>
          <a:xfrm>
            <a:off x="3274549" y="3637006"/>
            <a:ext cx="115329" cy="111210"/>
          </a:xfrm>
          <a:prstGeom prst="ellipse">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p:cNvSpPr txBox="1"/>
          <p:nvPr/>
        </p:nvSpPr>
        <p:spPr>
          <a:xfrm>
            <a:off x="10036628" y="3509167"/>
            <a:ext cx="1264882" cy="369332"/>
          </a:xfrm>
          <a:prstGeom prst="rect">
            <a:avLst/>
          </a:prstGeom>
          <a:noFill/>
        </p:spPr>
        <p:txBody>
          <a:bodyPr wrap="square" rtlCol="0">
            <a:spAutoFit/>
          </a:bodyPr>
          <a:lstStyle/>
          <a:p>
            <a:r>
              <a:rPr lang="he-IL" b="1" dirty="0"/>
              <a:t>קטוביץ</a:t>
            </a:r>
            <a:endParaRPr lang="en-US" b="1" dirty="0"/>
          </a:p>
        </p:txBody>
      </p:sp>
      <p:sp>
        <p:nvSpPr>
          <p:cNvPr id="3" name="TextBox 2"/>
          <p:cNvSpPr txBox="1"/>
          <p:nvPr/>
        </p:nvSpPr>
        <p:spPr>
          <a:xfrm>
            <a:off x="9833061" y="2598218"/>
            <a:ext cx="1260389" cy="369332"/>
          </a:xfrm>
          <a:prstGeom prst="rect">
            <a:avLst/>
          </a:prstGeom>
          <a:noFill/>
        </p:spPr>
        <p:txBody>
          <a:bodyPr wrap="square" rtlCol="0">
            <a:spAutoFit/>
          </a:bodyPr>
          <a:lstStyle/>
          <a:p>
            <a:r>
              <a:rPr lang="he-IL" b="1" dirty="0"/>
              <a:t>ברסלאו</a:t>
            </a:r>
            <a:endParaRPr lang="en-US" b="1" dirty="0"/>
          </a:p>
        </p:txBody>
      </p:sp>
      <p:sp>
        <p:nvSpPr>
          <p:cNvPr id="8" name="TextBox 7"/>
          <p:cNvSpPr txBox="1"/>
          <p:nvPr/>
        </p:nvSpPr>
        <p:spPr>
          <a:xfrm>
            <a:off x="10289118" y="3211152"/>
            <a:ext cx="1437913" cy="369332"/>
          </a:xfrm>
          <a:prstGeom prst="rect">
            <a:avLst/>
          </a:prstGeom>
          <a:noFill/>
        </p:spPr>
        <p:txBody>
          <a:bodyPr wrap="square" rtlCol="0">
            <a:spAutoFit/>
          </a:bodyPr>
          <a:lstStyle/>
          <a:p>
            <a:r>
              <a:rPr lang="he-IL" dirty="0" err="1">
                <a:effectLst>
                  <a:outerShdw blurRad="38100" dist="38100" dir="2700000" algn="tl">
                    <a:srgbClr val="000000">
                      <a:alpha val="43137"/>
                    </a:srgbClr>
                  </a:outerShdw>
                </a:effectLst>
              </a:rPr>
              <a:t>קטוביצה</a:t>
            </a:r>
            <a:endParaRPr lang="en-US" dirty="0">
              <a:effectLst>
                <a:outerShdw blurRad="38100" dist="38100" dir="2700000" algn="tl">
                  <a:srgbClr val="000000">
                    <a:alpha val="43137"/>
                  </a:srgbClr>
                </a:outerShdw>
              </a:effectLst>
            </a:endParaRPr>
          </a:p>
        </p:txBody>
      </p:sp>
      <p:sp>
        <p:nvSpPr>
          <p:cNvPr id="14" name="TextBox 13"/>
          <p:cNvSpPr txBox="1"/>
          <p:nvPr/>
        </p:nvSpPr>
        <p:spPr>
          <a:xfrm>
            <a:off x="5895977" y="3448053"/>
            <a:ext cx="1632531" cy="369332"/>
          </a:xfrm>
          <a:prstGeom prst="rect">
            <a:avLst/>
          </a:prstGeom>
          <a:noFill/>
        </p:spPr>
        <p:txBody>
          <a:bodyPr wrap="square" rtlCol="0">
            <a:spAutoFit/>
          </a:bodyPr>
          <a:lstStyle/>
          <a:p>
            <a:r>
              <a:rPr lang="he-IL" dirty="0"/>
              <a:t>שלזיה עלית</a:t>
            </a:r>
            <a:endParaRPr lang="en-US" dirty="0"/>
          </a:p>
        </p:txBody>
      </p:sp>
      <p:sp>
        <p:nvSpPr>
          <p:cNvPr id="15" name="TextBox 14"/>
          <p:cNvSpPr txBox="1"/>
          <p:nvPr/>
        </p:nvSpPr>
        <p:spPr>
          <a:xfrm>
            <a:off x="8134353" y="4914906"/>
            <a:ext cx="3695699" cy="1015663"/>
          </a:xfrm>
          <a:prstGeom prst="rect">
            <a:avLst/>
          </a:prstGeom>
          <a:noFill/>
        </p:spPr>
        <p:txBody>
          <a:bodyPr wrap="square" rtlCol="0">
            <a:spAutoFit/>
          </a:bodyPr>
          <a:lstStyle/>
          <a:p>
            <a:r>
              <a:rPr lang="he-IL" sz="2000" dirty="0"/>
              <a:t>שלזיה עלית אזור במרכז אירופה הייתה בשליטת גרמניה ולאחר מלחמת העולם השנייה סופח </a:t>
            </a:r>
            <a:r>
              <a:rPr lang="he-IL" sz="2000" dirty="0" smtClean="0"/>
              <a:t>לפולין.</a:t>
            </a:r>
            <a:endParaRPr lang="en-US" sz="2000"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invX="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71423" y="414216"/>
            <a:ext cx="8343900" cy="1054100"/>
          </a:xfrm>
        </p:spPr>
        <p:txBody>
          <a:bodyPr>
            <a:normAutofit/>
          </a:bodyPr>
          <a:lstStyle/>
          <a:p>
            <a:pPr algn="ctr"/>
            <a:r>
              <a:rPr lang="he-IL" sz="4000" b="1" dirty="0"/>
              <a:t>            </a:t>
            </a:r>
            <a:r>
              <a:rPr lang="he-IL" sz="4000" b="1" dirty="0" smtClean="0"/>
              <a:t>מכירת הפרפומריה</a:t>
            </a:r>
            <a:endParaRPr lang="en-US" sz="4000" b="1" dirty="0"/>
          </a:p>
        </p:txBody>
      </p:sp>
      <p:sp>
        <p:nvSpPr>
          <p:cNvPr id="3" name="מציין מיקום תוכן 2"/>
          <p:cNvSpPr>
            <a:spLocks noGrp="1"/>
          </p:cNvSpPr>
          <p:nvPr>
            <p:ph idx="1"/>
          </p:nvPr>
        </p:nvSpPr>
        <p:spPr>
          <a:xfrm>
            <a:off x="1500894" y="1479024"/>
            <a:ext cx="10515600" cy="4351338"/>
          </a:xfrm>
        </p:spPr>
        <p:txBody>
          <a:bodyPr>
            <a:normAutofit fontScale="92500" lnSpcReduction="10000"/>
          </a:bodyPr>
          <a:lstStyle/>
          <a:p>
            <a:pPr marL="457200" lvl="1" indent="0" algn="r">
              <a:buNone/>
            </a:pPr>
            <a:r>
              <a:rPr lang="he-IL" sz="2000" dirty="0"/>
              <a:t>באחד מלילות יוני 1938 דפקו על דלת ביתו של אב סבא רבא שלי </a:t>
            </a:r>
          </a:p>
          <a:p>
            <a:pPr marL="457200" lvl="1" indent="0" algn="r">
              <a:buNone/>
            </a:pPr>
            <a:r>
              <a:rPr lang="he-IL" sz="2000" dirty="0"/>
              <a:t>ובפתח הדלת עמד המתלמד ואביו ושאלנו אותו מה קרה? הוא ענה שאביו רוצה לשוחח איתו.</a:t>
            </a:r>
          </a:p>
          <a:p>
            <a:pPr marL="457200" lvl="1" indent="0" algn="r">
              <a:buNone/>
            </a:pPr>
            <a:r>
              <a:rPr lang="he-IL" sz="2000" dirty="0" smtClean="0"/>
              <a:t>הכניסו </a:t>
            </a:r>
            <a:r>
              <a:rPr lang="he-IL" sz="2000" dirty="0"/>
              <a:t>אותם ואב המתלמד שאל אם הוא מכיר משהוא שרוצה </a:t>
            </a:r>
            <a:r>
              <a:rPr lang="he-IL" sz="2000" dirty="0" smtClean="0"/>
              <a:t>למכור את הפרפומריה.</a:t>
            </a:r>
            <a:endParaRPr lang="he-IL" sz="2000" dirty="0"/>
          </a:p>
          <a:p>
            <a:pPr marL="457200" lvl="1" indent="0" algn="r">
              <a:buNone/>
            </a:pPr>
            <a:r>
              <a:rPr lang="he-IL" sz="2000" dirty="0"/>
              <a:t>אב סבא רבא שלי הציע לו מיד תקנה את העסק שלי הוא מיהר להציע זאת כי שמע שיום למחרת יוצא חוק     שאסור ליהודים למכור את רכושם, והיה עליהם לשלם " מיסי בריחה ממלכתיים " </a:t>
            </a:r>
            <a:r>
              <a:rPr lang="en-US" sz="2000" dirty="0" err="1"/>
              <a:t>Reichs</a:t>
            </a:r>
            <a:r>
              <a:rPr lang="en-US" sz="2000" dirty="0"/>
              <a:t> </a:t>
            </a:r>
            <a:r>
              <a:rPr lang="en-US" sz="2000" dirty="0" err="1"/>
              <a:t>Flucht</a:t>
            </a:r>
            <a:r>
              <a:rPr lang="en-US" sz="2000" dirty="0"/>
              <a:t> </a:t>
            </a:r>
            <a:r>
              <a:rPr lang="en-US" sz="2000" dirty="0" err="1"/>
              <a:t>Steuer</a:t>
            </a:r>
            <a:r>
              <a:rPr lang="he-IL" sz="2000" dirty="0"/>
              <a:t> בסכומי עתק.</a:t>
            </a:r>
          </a:p>
          <a:p>
            <a:pPr marL="457200" lvl="1" indent="0" algn="r">
              <a:buNone/>
            </a:pPr>
            <a:r>
              <a:rPr lang="he-IL" sz="2000" dirty="0"/>
              <a:t>אב סבא רבא שלי היה צריך לשלם מיסים עבור חנותו 155 אלף מר הון תועפות. אביו של הבחור הכניס את ידו לכיסו ושם כסף מזומן על השולחן ואמר: את זה חסכתי עבור הבן שלי וסיכם: בעוד חודש אתה יכול לקבל את בית המרקחת, בתנאי אחד: ב-15.09.1938 אנחנו נפגשים בבית המשפט </a:t>
            </a:r>
            <a:r>
              <a:rPr lang="he-IL" sz="2000" dirty="0" smtClean="0"/>
              <a:t>וחותמים </a:t>
            </a:r>
            <a:r>
              <a:rPr lang="he-IL" sz="2000" dirty="0"/>
              <a:t>על כל הניירות ושעה לאחר מכן כבר אהיה ברכבת לטרייסט באיטליה.</a:t>
            </a:r>
          </a:p>
          <a:p>
            <a:pPr marL="457200" lvl="1" indent="0" algn="r">
              <a:buNone/>
            </a:pPr>
            <a:r>
              <a:rPr lang="he-IL" sz="2000" dirty="0"/>
              <a:t>בינתיים ארזו את חפציהם בליפט (מכולה) ושלחו אותו לכפר ידידיה </a:t>
            </a:r>
            <a:r>
              <a:rPr lang="he-IL" sz="2000" dirty="0" smtClean="0"/>
              <a:t>בפלסטינה </a:t>
            </a:r>
            <a:r>
              <a:rPr lang="he-IL" sz="2000" dirty="0"/>
              <a:t>ששם כבר התגורר סבא רבא שלי.</a:t>
            </a:r>
          </a:p>
          <a:p>
            <a:pPr marL="457200" lvl="1" indent="0" algn="r">
              <a:buNone/>
            </a:pPr>
            <a:r>
              <a:rPr lang="he-IL" sz="2000" dirty="0"/>
              <a:t>כאשר חיסל את בית במרקחת קיבל הוראה "מההגנה " ארגון יהודי </a:t>
            </a:r>
            <a:r>
              <a:rPr lang="he-IL" sz="2000" dirty="0" smtClean="0"/>
              <a:t>בפלסטינה </a:t>
            </a:r>
            <a:r>
              <a:rPr lang="he-IL" sz="2000" dirty="0"/>
              <a:t>לקנות רובה מודל 96, שהיה אז חדיש </a:t>
            </a:r>
            <a:r>
              <a:rPr lang="he-IL" sz="2000" dirty="0" err="1"/>
              <a:t>וכ</a:t>
            </a:r>
            <a:r>
              <a:rPr lang="he-IL" sz="2000" dirty="0"/>
              <a:t> -200 כדורים שעלו 800 מרק ולהביאם ארצה בליפט במכולה. כשהגיע הליפט לכפר ידידיה מיד מסרו את הנשק לארגון "ההגנה" .הוריו של סבא רבא שלי הגיעו לישראל בספטמבר 1938.</a:t>
            </a:r>
          </a:p>
          <a:p>
            <a:pPr marL="457200" lvl="1" indent="0">
              <a:buNone/>
            </a:pPr>
            <a:endParaRPr lang="he-IL" sz="2000" dirty="0"/>
          </a:p>
        </p:txBody>
      </p:sp>
      <p:sp>
        <p:nvSpPr>
          <p:cNvPr id="5" name="Slide Number Placeholder 4">
            <a:extLst>
              <a:ext uri="{FF2B5EF4-FFF2-40B4-BE49-F238E27FC236}">
                <a16:creationId xmlns:a16="http://schemas.microsoft.com/office/drawing/2014/main" xmlns="" id="{27C7C85C-0AD2-4385-9F53-A89A520DDCD4}"/>
              </a:ext>
            </a:extLst>
          </p:cNvPr>
          <p:cNvSpPr>
            <a:spLocks noGrp="1"/>
          </p:cNvSpPr>
          <p:nvPr>
            <p:ph type="sldNum" sz="quarter" idx="12"/>
          </p:nvPr>
        </p:nvSpPr>
        <p:spPr/>
        <p:txBody>
          <a:bodyPr/>
          <a:lstStyle/>
          <a:p>
            <a:fld id="{BDAC3614-0372-4F86-A6FE-6415016607A5}" type="slidenum">
              <a:rPr lang="en-US" smtClean="0"/>
              <a:pPr/>
              <a:t>7</a:t>
            </a:fld>
            <a:endParaRPr lang="en-US"/>
          </a:p>
        </p:txBody>
      </p:sp>
      <p:pic>
        <p:nvPicPr>
          <p:cNvPr id="4" name="Picture 2" descr="582466"/>
          <p:cNvPicPr>
            <a:picLocks noChangeAspect="1" noChangeArrowheads="1"/>
          </p:cNvPicPr>
          <p:nvPr/>
        </p:nvPicPr>
        <p:blipFill>
          <a:blip r:embed="rId2" cstate="print"/>
          <a:srcRect/>
          <a:stretch>
            <a:fillRect/>
          </a:stretch>
        </p:blipFill>
        <p:spPr bwMode="auto">
          <a:xfrm>
            <a:off x="112517" y="381583"/>
            <a:ext cx="3302579" cy="1943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47293" y="274975"/>
            <a:ext cx="10515600" cy="1325563"/>
          </a:xfrm>
        </p:spPr>
        <p:txBody>
          <a:bodyPr>
            <a:normAutofit fontScale="90000"/>
          </a:bodyPr>
          <a:lstStyle/>
          <a:p>
            <a:pPr algn="ctr"/>
            <a:r>
              <a:rPr lang="he-IL" b="1" dirty="0"/>
              <a:t>ילדותו של סבא רבא בגרמניה וההכשרה לקראת עלייתו לארץ ישראל. </a:t>
            </a:r>
            <a:r>
              <a:rPr lang="en-US" dirty="0"/>
              <a:t/>
            </a:r>
            <a:br>
              <a:rPr lang="en-US" dirty="0"/>
            </a:br>
            <a:endParaRPr lang="en-US" dirty="0"/>
          </a:p>
        </p:txBody>
      </p:sp>
      <p:sp>
        <p:nvSpPr>
          <p:cNvPr id="3" name="מציין מיקום תוכן 2"/>
          <p:cNvSpPr>
            <a:spLocks noGrp="1"/>
          </p:cNvSpPr>
          <p:nvPr>
            <p:ph idx="1"/>
          </p:nvPr>
        </p:nvSpPr>
        <p:spPr>
          <a:xfrm>
            <a:off x="628650" y="1301579"/>
            <a:ext cx="6614121" cy="5478163"/>
          </a:xfrm>
        </p:spPr>
        <p:txBody>
          <a:bodyPr>
            <a:normAutofit/>
          </a:bodyPr>
          <a:lstStyle/>
          <a:p>
            <a:pPr marL="0" indent="0" algn="r">
              <a:buNone/>
            </a:pPr>
            <a:r>
              <a:rPr lang="he-IL" sz="2000" dirty="0"/>
              <a:t>סבא רבא שלי הנס אלי ישראל נולד בעיר </a:t>
            </a:r>
            <a:r>
              <a:rPr lang="he-IL" sz="2000" dirty="0" err="1"/>
              <a:t>גרייץ</a:t>
            </a:r>
            <a:r>
              <a:rPr lang="he-IL" sz="2000" dirty="0"/>
              <a:t> גרמניה ב – 05.09.1919   י' באלול ה' תרע"ט.</a:t>
            </a:r>
          </a:p>
          <a:p>
            <a:pPr marL="0" indent="0" algn="r">
              <a:buNone/>
            </a:pPr>
            <a:r>
              <a:rPr lang="he-IL" sz="2000" dirty="0"/>
              <a:t>בילדותו עברה המשפחה לעיר הגדולה פרנקפורט גרמניה .</a:t>
            </a:r>
          </a:p>
          <a:p>
            <a:pPr marL="0" indent="0" algn="r">
              <a:buNone/>
            </a:pPr>
            <a:r>
              <a:rPr lang="he-IL" sz="2000" dirty="0"/>
              <a:t>ב – 1925 נכנס לבית הספר היהודי " פילנטרופין " , ששמו הרשמי היה</a:t>
            </a:r>
            <a:r>
              <a:rPr lang="en-US" sz="2000" dirty="0"/>
              <a:t> </a:t>
            </a:r>
            <a:r>
              <a:rPr lang="he-IL" sz="2000" dirty="0"/>
              <a:t>" </a:t>
            </a:r>
            <a:r>
              <a:rPr lang="he-IL" sz="2000" dirty="0" err="1"/>
              <a:t>רפורם</a:t>
            </a:r>
            <a:r>
              <a:rPr lang="he-IL" sz="2000" dirty="0"/>
              <a:t> ריאל </a:t>
            </a:r>
            <a:r>
              <a:rPr lang="he-IL" sz="2000" dirty="0" err="1"/>
              <a:t>גימנזיום</a:t>
            </a:r>
            <a:r>
              <a:rPr lang="he-IL" sz="2000" dirty="0"/>
              <a:t>".שהיה ממוקם </a:t>
            </a:r>
            <a:r>
              <a:rPr lang="he-IL" sz="2000" dirty="0" err="1"/>
              <a:t>בפישרפלד</a:t>
            </a:r>
            <a:r>
              <a:rPr lang="he-IL" sz="2000" dirty="0"/>
              <a:t> שטרסה ( רחוב ).כיום זה מוזיאון ובתוכו יש אזכור לבית הספר.</a:t>
            </a:r>
          </a:p>
          <a:p>
            <a:pPr marL="0" indent="0" algn="r">
              <a:buNone/>
            </a:pPr>
            <a:r>
              <a:rPr lang="he-IL" sz="2000" dirty="0"/>
              <a:t>סבא רבא היה תלמיד מצטיין ולכן קפץ פעמיים כיתה - מכיתה ב' לכיתה ד' ומכיתה ח' </a:t>
            </a:r>
            <a:r>
              <a:rPr lang="he-IL" sz="2000" dirty="0" smtClean="0"/>
              <a:t>לכיתה י</a:t>
            </a:r>
            <a:r>
              <a:rPr lang="he-IL" sz="2000" dirty="0"/>
              <a:t>' – המקצועות האהובים עליו היו מתמטיקה ופיסיקה וכמו כן הוא היה ספורטאי פעיל ונלהב.</a:t>
            </a:r>
          </a:p>
          <a:p>
            <a:pPr marL="0" indent="0" algn="r">
              <a:buNone/>
            </a:pPr>
            <a:r>
              <a:rPr lang="he-IL" sz="2000" dirty="0"/>
              <a:t>בבית הספר היה לו חלום ללמוד חקלאות שתעזור לו להשתלב </a:t>
            </a:r>
          </a:p>
          <a:p>
            <a:pPr marL="0" indent="0" algn="r">
              <a:buNone/>
            </a:pPr>
            <a:r>
              <a:rPr lang="he-IL" sz="2000" dirty="0"/>
              <a:t>בפלשתינה.</a:t>
            </a:r>
          </a:p>
          <a:p>
            <a:pPr marL="0" indent="0" algn="r">
              <a:buNone/>
            </a:pPr>
            <a:r>
              <a:rPr lang="he-IL" sz="2000" dirty="0"/>
              <a:t>הוא חיפש מקום קרוב ללמוד חקלאות ומצא איכר בעל חווה לא רחוק ושם למד לחלוב פרות ,לחדד חרמש ,לקצור תלתן ולרתום סוס לעגלה.</a:t>
            </a:r>
          </a:p>
          <a:p>
            <a:pPr marL="0" indent="0">
              <a:buNone/>
            </a:pPr>
            <a:endParaRPr lang="he-IL" sz="2000" dirty="0"/>
          </a:p>
          <a:p>
            <a:pPr marL="0" indent="0">
              <a:buNone/>
            </a:pPr>
            <a:endParaRPr lang="he-IL" sz="2000" dirty="0"/>
          </a:p>
          <a:p>
            <a:pPr marL="0" indent="0">
              <a:buNone/>
            </a:pPr>
            <a:endParaRPr lang="he-IL" sz="2000" dirty="0"/>
          </a:p>
          <a:p>
            <a:pPr marL="0" indent="0">
              <a:buNone/>
            </a:pPr>
            <a:endParaRPr lang="en-US" sz="2000" dirty="0"/>
          </a:p>
        </p:txBody>
      </p:sp>
      <p:sp>
        <p:nvSpPr>
          <p:cNvPr id="5" name="Slide Number Placeholder 4">
            <a:extLst>
              <a:ext uri="{FF2B5EF4-FFF2-40B4-BE49-F238E27FC236}">
                <a16:creationId xmlns:a16="http://schemas.microsoft.com/office/drawing/2014/main" xmlns="" id="{36551705-024A-4908-8361-F74E0E005882}"/>
              </a:ext>
            </a:extLst>
          </p:cNvPr>
          <p:cNvSpPr>
            <a:spLocks noGrp="1"/>
          </p:cNvSpPr>
          <p:nvPr>
            <p:ph type="sldNum" sz="quarter" idx="12"/>
          </p:nvPr>
        </p:nvSpPr>
        <p:spPr/>
        <p:txBody>
          <a:bodyPr/>
          <a:lstStyle/>
          <a:p>
            <a:fld id="{BDAC3614-0372-4F86-A6FE-6415016607A5}" type="slidenum">
              <a:rPr lang="en-US" smtClean="0"/>
              <a:pPr/>
              <a:t>8</a:t>
            </a:fld>
            <a:endParaRPr lang="en-US"/>
          </a:p>
        </p:txBody>
      </p:sp>
      <p:pic>
        <p:nvPicPr>
          <p:cNvPr id="4" name="תמונה 3"/>
          <p:cNvPicPr>
            <a:picLocks noChangeAspect="1"/>
          </p:cNvPicPr>
          <p:nvPr/>
        </p:nvPicPr>
        <p:blipFill>
          <a:blip r:embed="rId2" cstate="print"/>
          <a:stretch>
            <a:fillRect/>
          </a:stretch>
        </p:blipFill>
        <p:spPr>
          <a:xfrm>
            <a:off x="8080125" y="618888"/>
            <a:ext cx="4029075" cy="3846574"/>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user\AppData\Local\Microsoft\Windows\Temporary Internet Files\Content.Outlook\DTDLAF0C\IMG.jpg"/>
          <p:cNvPicPr>
            <a:picLocks noChangeAspect="1" noChangeArrowheads="1"/>
          </p:cNvPicPr>
          <p:nvPr/>
        </p:nvPicPr>
        <p:blipFill>
          <a:blip r:embed="rId3" cstate="print"/>
          <a:srcRect/>
          <a:stretch>
            <a:fillRect/>
          </a:stretch>
        </p:blipFill>
        <p:spPr bwMode="auto">
          <a:xfrm>
            <a:off x="7323028" y="4500402"/>
            <a:ext cx="2981325" cy="2221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7550621" y="4721767"/>
            <a:ext cx="2373957" cy="369332"/>
          </a:xfrm>
          <a:prstGeom prst="rect">
            <a:avLst/>
          </a:prstGeom>
          <a:noFill/>
          <a:ln>
            <a:noFill/>
          </a:ln>
        </p:spPr>
        <p:txBody>
          <a:bodyPr wrap="square" rtlCol="1">
            <a:spAutoFit/>
          </a:bodyPr>
          <a:lstStyle/>
          <a:p>
            <a:r>
              <a:rPr lang="he-IL" dirty="0"/>
              <a:t>הטרקטור הראשון בכפר</a:t>
            </a:r>
            <a:endParaRPr lang="he-IL" sz="1800" kern="1200" dirty="0">
              <a:latin typeface="+mn-lt"/>
              <a:ea typeface="+mn-ea"/>
              <a:cs typeface="+mn-cs"/>
            </a:endParaRPr>
          </a:p>
        </p:txBody>
      </p:sp>
    </p:spTree>
    <p:extLst>
      <p:ext uri="{BB962C8B-B14F-4D97-AF65-F5344CB8AC3E}">
        <p14:creationId xmlns:p14="http://schemas.microsoft.com/office/powerpoint/2010/main" xmlns="" val="7109243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invX="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57260" y="184097"/>
            <a:ext cx="10088709" cy="720787"/>
          </a:xfrm>
        </p:spPr>
        <p:txBody>
          <a:bodyPr>
            <a:normAutofit fontScale="90000"/>
          </a:bodyPr>
          <a:lstStyle/>
          <a:p>
            <a:r>
              <a:rPr lang="he-IL" dirty="0"/>
              <a:t>    </a:t>
            </a:r>
            <a:r>
              <a:rPr lang="he-IL" b="1" dirty="0"/>
              <a:t>ההכנות לעליה לפלשתינה             </a:t>
            </a:r>
            <a:endParaRPr lang="en-US" b="1" dirty="0"/>
          </a:p>
        </p:txBody>
      </p:sp>
      <p:sp>
        <p:nvSpPr>
          <p:cNvPr id="3" name="מציין מיקום תוכן 2"/>
          <p:cNvSpPr>
            <a:spLocks noGrp="1"/>
          </p:cNvSpPr>
          <p:nvPr>
            <p:ph idx="1"/>
          </p:nvPr>
        </p:nvSpPr>
        <p:spPr>
          <a:xfrm>
            <a:off x="-3267208" y="1173366"/>
            <a:ext cx="11202895" cy="5428820"/>
          </a:xfrm>
        </p:spPr>
        <p:txBody>
          <a:bodyPr>
            <a:normAutofit fontScale="92500"/>
          </a:bodyPr>
          <a:lstStyle/>
          <a:p>
            <a:pPr marL="3657600" lvl="8" indent="0" algn="r">
              <a:buNone/>
            </a:pPr>
            <a:r>
              <a:rPr lang="he-IL" sz="2200" dirty="0">
                <a:latin typeface="Arial" panose="020B0604020202020204" pitchFamily="34" charset="0"/>
                <a:cs typeface="Arial" panose="020B0604020202020204" pitchFamily="34" charset="0"/>
              </a:rPr>
              <a:t>1 באפריל 1933 הוכרז חרם ( בוייקוט ) על היהודים בגרמניה. היטלר הוציא </a:t>
            </a:r>
            <a:r>
              <a:rPr lang="he-IL" sz="2200" dirty="0" smtClean="0">
                <a:latin typeface="Arial" panose="020B0604020202020204" pitchFamily="34" charset="0"/>
                <a:cs typeface="Arial" panose="020B0604020202020204" pitchFamily="34" charset="0"/>
              </a:rPr>
              <a:t>  הוראות </a:t>
            </a:r>
            <a:r>
              <a:rPr lang="he-IL" sz="2200" dirty="0">
                <a:latin typeface="Arial" panose="020B0604020202020204" pitchFamily="34" charset="0"/>
                <a:cs typeface="Arial" panose="020B0604020202020204" pitchFamily="34" charset="0"/>
              </a:rPr>
              <a:t>מחייבות לארגוני המפלגה </a:t>
            </a:r>
            <a:r>
              <a:rPr lang="he-IL" sz="2200" dirty="0" smtClean="0">
                <a:latin typeface="Arial" panose="020B0604020202020204" pitchFamily="34" charset="0"/>
                <a:cs typeface="Arial" panose="020B0604020202020204" pitchFamily="34" charset="0"/>
              </a:rPr>
              <a:t> </a:t>
            </a:r>
            <a:r>
              <a:rPr lang="he-IL" sz="2200" dirty="0">
                <a:latin typeface="Arial" panose="020B0604020202020204" pitchFamily="34" charset="0"/>
                <a:cs typeface="Arial" panose="020B0604020202020204" pitchFamily="34" charset="0"/>
              </a:rPr>
              <a:t>ה – </a:t>
            </a:r>
            <a:r>
              <a:rPr lang="en-US" sz="2200" dirty="0">
                <a:latin typeface="Arial" panose="020B0604020202020204" pitchFamily="34" charset="0"/>
                <a:cs typeface="Arial" panose="020B0604020202020204" pitchFamily="34" charset="0"/>
              </a:rPr>
              <a:t>NSDAP </a:t>
            </a:r>
            <a:r>
              <a:rPr lang="he-IL" sz="2200" dirty="0">
                <a:latin typeface="Arial" panose="020B0604020202020204" pitchFamily="34" charset="0"/>
                <a:cs typeface="Arial" panose="020B0604020202020204" pitchFamily="34" charset="0"/>
              </a:rPr>
              <a:t>החרם כלל חנויות של </a:t>
            </a:r>
            <a:r>
              <a:rPr lang="he-IL" sz="2200" dirty="0" smtClean="0">
                <a:latin typeface="Arial" panose="020B0604020202020204" pitchFamily="34" charset="0"/>
                <a:cs typeface="Arial" panose="020B0604020202020204" pitchFamily="34" charset="0"/>
              </a:rPr>
              <a:t>ה-יהודים</a:t>
            </a:r>
            <a:r>
              <a:rPr lang="he-IL" sz="2200" dirty="0">
                <a:latin typeface="Arial" panose="020B0604020202020204" pitchFamily="34" charset="0"/>
                <a:cs typeface="Arial" panose="020B0604020202020204" pitchFamily="34" charset="0"/>
              </a:rPr>
              <a:t>, סחורות יהודיות רופאים עורכי דין. חקיקה אנטישמית ממלכתית והחמרה עם אשמים</a:t>
            </a:r>
            <a:r>
              <a:rPr lang="he-IL" sz="2200" dirty="0">
                <a:latin typeface="Arial" panose="020B0604020202020204" pitchFamily="34" charset="0"/>
              </a:rPr>
              <a:t>. כמו כן, התלמידים היהודים נזרקו מבתי הספר השונים והועברו לבית הספר שלו "פילנטרופין ".</a:t>
            </a:r>
            <a:endParaRPr lang="he-IL" sz="2200" dirty="0">
              <a:latin typeface="Arial" panose="020B0604020202020204" pitchFamily="34" charset="0"/>
              <a:cs typeface="Arial" panose="020B0604020202020204" pitchFamily="34" charset="0"/>
            </a:endParaRPr>
          </a:p>
          <a:p>
            <a:pPr marL="3657600" lvl="8" indent="0" algn="r">
              <a:buNone/>
            </a:pPr>
            <a:r>
              <a:rPr lang="he-IL" sz="2200" dirty="0">
                <a:latin typeface="Arial" panose="020B0604020202020204" pitchFamily="34" charset="0"/>
              </a:rPr>
              <a:t>באותה שנה, בהיותו בן 14 היה חבר בתנועת ה"בונים" שהייתה תנועה יהודית – ציונית ומטרתה הייתה –יציאה לפלשתינה. (במקביל, החל ללמוד עברית אצל דר' ראנד יהודי ליטאי). </a:t>
            </a:r>
          </a:p>
          <a:p>
            <a:pPr marL="3657600" lvl="8" indent="0" algn="r">
              <a:buNone/>
            </a:pPr>
            <a:r>
              <a:rPr lang="he-IL" sz="2200" dirty="0">
                <a:latin typeface="Arial" panose="020B0604020202020204" pitchFamily="34" charset="0"/>
              </a:rPr>
              <a:t>בשנת </a:t>
            </a:r>
            <a:r>
              <a:rPr lang="he-IL" sz="2200" dirty="0">
                <a:latin typeface="Arial" panose="020B0604020202020204" pitchFamily="34" charset="0"/>
                <a:cs typeface="Arial" panose="020B0604020202020204" pitchFamily="34" charset="0"/>
              </a:rPr>
              <a:t>1934 נסע למחנה נוער בהרים ליד פרנקפורט ובמשחק כדור רגל נוער יהודי נגד נוער נאצי ניצחו היהודים ושם נתקל ממש באנטישמיות.</a:t>
            </a:r>
          </a:p>
          <a:p>
            <a:pPr marL="3657600" lvl="8" indent="0" algn="r">
              <a:buNone/>
            </a:pPr>
            <a:r>
              <a:rPr lang="he-IL" sz="2200" dirty="0">
                <a:latin typeface="Arial" panose="020B0604020202020204" pitchFamily="34" charset="0"/>
              </a:rPr>
              <a:t>מדי פעם היה מתארח בימי שישי לארוחת שבת אצל חבר יוסי הוכמן שאביו היה רב הקהילה וחווה שם קידוש שונה ממה שהכיר. ברכת המזון זמירות שבת . קריאת פרשת השבוע האווירה מצאה חן בעיניו ולכן הלך ללמוד בישיבה בפרנקפורט ולראשונה התקרב למורה, למשנה,לתלמוד ולגמרא.</a:t>
            </a:r>
          </a:p>
          <a:p>
            <a:pPr marL="3657600" lvl="8" indent="0" algn="r">
              <a:buNone/>
            </a:pPr>
            <a:r>
              <a:rPr lang="he-IL" sz="2200" dirty="0">
                <a:latin typeface="Arial" panose="020B0604020202020204" pitchFamily="34" charset="0"/>
                <a:cs typeface="Arial" panose="020B0604020202020204" pitchFamily="34" charset="0"/>
              </a:rPr>
              <a:t>ב – 1935 החליט ללמוד בישיבה תורה ושם החליט אביו יחד איתו שעליו לעלות לארץ במסגרת עלית הנוער , ולכן נסעו לברלין להרשם לעליה </a:t>
            </a:r>
            <a:r>
              <a:rPr lang="he-IL" sz="2500" dirty="0">
                <a:latin typeface="Arial" panose="020B0604020202020204" pitchFamily="34" charset="0"/>
                <a:cs typeface="Arial" panose="020B0604020202020204" pitchFamily="34" charset="0"/>
              </a:rPr>
              <a:t>. </a:t>
            </a:r>
          </a:p>
          <a:p>
            <a:pPr marL="0" indent="0">
              <a:buNone/>
            </a:pPr>
            <a:endParaRPr lang="en-US" sz="2000" dirty="0"/>
          </a:p>
        </p:txBody>
      </p:sp>
      <p:sp>
        <p:nvSpPr>
          <p:cNvPr id="4" name="Slide Number Placeholder 3">
            <a:extLst>
              <a:ext uri="{FF2B5EF4-FFF2-40B4-BE49-F238E27FC236}">
                <a16:creationId xmlns:a16="http://schemas.microsoft.com/office/drawing/2014/main" xmlns="" id="{97A1531E-5DF2-436B-8E09-D9493282B018}"/>
              </a:ext>
            </a:extLst>
          </p:cNvPr>
          <p:cNvSpPr>
            <a:spLocks noGrp="1"/>
          </p:cNvSpPr>
          <p:nvPr>
            <p:ph type="sldNum" sz="quarter" idx="12"/>
          </p:nvPr>
        </p:nvSpPr>
        <p:spPr/>
        <p:txBody>
          <a:bodyPr/>
          <a:lstStyle/>
          <a:p>
            <a:fld id="{BDAC3614-0372-4F86-A6FE-6415016607A5}" type="slidenum">
              <a:rPr lang="en-US" smtClean="0"/>
              <a:pPr/>
              <a:t>9</a:t>
            </a:fld>
            <a:endParaRPr lang="en-US"/>
          </a:p>
        </p:txBody>
      </p:sp>
      <p:pic>
        <p:nvPicPr>
          <p:cNvPr id="1026" name="Picture 2" descr="C:\Users\user\AppData\Local\Microsoft\Windows\Temporary Internet Files\Content.Outlook\DTDLAF0C\IMG-20181205-WA0004.jpg"/>
          <p:cNvPicPr>
            <a:picLocks noChangeAspect="1" noChangeArrowheads="1"/>
          </p:cNvPicPr>
          <p:nvPr/>
        </p:nvPicPr>
        <p:blipFill>
          <a:blip r:embed="rId2" cstate="print"/>
          <a:srcRect/>
          <a:stretch>
            <a:fillRect/>
          </a:stretch>
        </p:blipFill>
        <p:spPr bwMode="auto">
          <a:xfrm>
            <a:off x="8444820" y="886060"/>
            <a:ext cx="2628901" cy="3054814"/>
          </a:xfrm>
          <a:prstGeom prst="ellipse">
            <a:avLst/>
          </a:prstGeom>
          <a:ln>
            <a:noFill/>
          </a:ln>
          <a:effectLst>
            <a:softEdge rad="112500"/>
          </a:effectLst>
        </p:spPr>
      </p:pic>
      <p:pic>
        <p:nvPicPr>
          <p:cNvPr id="5" name="Picture 5" descr="×ª××¦××ª ×ª××× × ×¢×××¨ ×ª××× ×ª ×××ª ×¡×¤×¨ ×¤××× ××¨××¤×× ×¤×¨× ×§×¤××¨×"/>
          <p:cNvPicPr>
            <a:picLocks noChangeAspect="1" noChangeArrowheads="1"/>
          </p:cNvPicPr>
          <p:nvPr/>
        </p:nvPicPr>
        <p:blipFill>
          <a:blip r:embed="rId3" cstate="print"/>
          <a:srcRect/>
          <a:stretch>
            <a:fillRect/>
          </a:stretch>
        </p:blipFill>
        <p:spPr bwMode="auto">
          <a:xfrm>
            <a:off x="8082644" y="3959678"/>
            <a:ext cx="3353253" cy="2392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ערכת נושא Office">
  <a:themeElements>
    <a:clrScheme name="חלון">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28466</TotalTime>
  <Words>3483</Words>
  <Application>Microsoft Office PowerPoint</Application>
  <PresentationFormat>מותאם אישית</PresentationFormat>
  <Paragraphs>402</Paragraphs>
  <Slides>37</Slides>
  <Notes>3</Notes>
  <HiddenSlides>0</HiddenSlides>
  <MMClips>1</MMClips>
  <ScaleCrop>false</ScaleCrop>
  <HeadingPairs>
    <vt:vector size="4" baseType="variant">
      <vt:variant>
        <vt:lpstr>ערכת נושא</vt:lpstr>
      </vt:variant>
      <vt:variant>
        <vt:i4>1</vt:i4>
      </vt:variant>
      <vt:variant>
        <vt:lpstr>כותרות שקופיות</vt:lpstr>
      </vt:variant>
      <vt:variant>
        <vt:i4>37</vt:i4>
      </vt:variant>
    </vt:vector>
  </HeadingPairs>
  <TitlesOfParts>
    <vt:vector size="38" baseType="lpstr">
      <vt:lpstr>ערכת נושא Office</vt:lpstr>
      <vt:lpstr> קשר רב דורי  - לב הפרדס תשע"ט 2019</vt:lpstr>
      <vt:lpstr>הוריו של סבא רבא שלי</vt:lpstr>
      <vt:lpstr>מנקה השמשות היה כאן</vt:lpstr>
      <vt:lpstr>אצבע אלוהים</vt:lpstr>
      <vt:lpstr>שקופית 5</vt:lpstr>
      <vt:lpstr>משלזיה עלית לגרמניה </vt:lpstr>
      <vt:lpstr>            מכירת הפרפומריה</vt:lpstr>
      <vt:lpstr>ילדותו של סבא רבא בגרמניה וההכשרה לקראת עלייתו לארץ ישראל.  </vt:lpstr>
      <vt:lpstr>    ההכנות לעליה לפלשתינה             </vt:lpstr>
      <vt:lpstr>שקופית 10</vt:lpstr>
      <vt:lpstr>שקופית 11</vt:lpstr>
      <vt:lpstr>מכתב ראשון מארץ ישראל  לגרמניה 1936,  כתב בגיל 17 סבא רבא שלי לאביו בגרמניה</vt:lpstr>
      <vt:lpstr>הקמת הצריפים למגורים הראשונים בשדה יעקב</vt:lpstr>
      <vt:lpstr>שקופית 14</vt:lpstr>
      <vt:lpstr>שקופית 15</vt:lpstr>
      <vt:lpstr>שקופית 16</vt:lpstr>
      <vt:lpstr>ישן מול חדש 1938-2019</vt:lpstr>
      <vt:lpstr>דאגות פרנסה</vt:lpstr>
      <vt:lpstr> פרות ברפת  ופרידה(סוס) חביבה</vt:lpstr>
      <vt:lpstr>סבתא שלי מיכל בלול התרנגולות</vt:lpstr>
      <vt:lpstr>פועלו והתנדבותו בכפר ידידיה</vt:lpstr>
      <vt:lpstr>תעלומה שלא נפתרה "לילה בעיראק"</vt:lpstr>
      <vt:lpstr>שקופית 23</vt:lpstr>
      <vt:lpstr>נבטים </vt:lpstr>
      <vt:lpstr>שקופית 25</vt:lpstr>
      <vt:lpstr>שקופית 26</vt:lpstr>
      <vt:lpstr>שקופית 27</vt:lpstr>
      <vt:lpstr>שקופית 28</vt:lpstr>
      <vt:lpstr>הקמת חבל לכיש</vt:lpstr>
      <vt:lpstr>שקופית 30</vt:lpstr>
      <vt:lpstr>יישוב הנגב</vt:lpstr>
      <vt:lpstr>הצלחות וחוויות משמעותיות של סבא רבא שלי</vt:lpstr>
      <vt:lpstr>איזה חיים יפים</vt:lpstr>
      <vt:lpstr>יחסו לעם הגרמני</vt:lpstr>
      <vt:lpstr>משוב</vt:lpstr>
      <vt:lpstr>שקופית 36</vt:lpstr>
      <vt:lpstr>שקופית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user10</dc:creator>
  <cp:lastModifiedBy>user</cp:lastModifiedBy>
  <cp:revision>706</cp:revision>
  <dcterms:created xsi:type="dcterms:W3CDTF">2018-10-21T07:50:36Z</dcterms:created>
  <dcterms:modified xsi:type="dcterms:W3CDTF">2019-04-06T19:56:17Z</dcterms:modified>
</cp:coreProperties>
</file>