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8" r:id="rId2"/>
    <p:sldId id="257" r:id="rId3"/>
    <p:sldId id="260" r:id="rId4"/>
    <p:sldId id="270" r:id="rId5"/>
    <p:sldId id="261" r:id="rId6"/>
    <p:sldId id="273" r:id="rId7"/>
    <p:sldId id="262" r:id="rId8"/>
    <p:sldId id="267" r:id="rId9"/>
    <p:sldId id="268" r:id="rId10"/>
    <p:sldId id="274" r:id="rId11"/>
    <p:sldId id="275" r:id="rId12"/>
    <p:sldId id="302" r:id="rId13"/>
    <p:sldId id="269" r:id="rId14"/>
    <p:sldId id="266" r:id="rId15"/>
    <p:sldId id="291" r:id="rId16"/>
    <p:sldId id="300" r:id="rId17"/>
    <p:sldId id="307" r:id="rId18"/>
    <p:sldId id="306" r:id="rId19"/>
    <p:sldId id="304" r:id="rId20"/>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BFB"/>
    <a:srgbClr val="C5D3D0"/>
    <a:srgbClr val="FFCC66"/>
    <a:srgbClr val="CC9900"/>
    <a:srgbClr val="FFA7A7"/>
    <a:srgbClr val="F6A8A6"/>
    <a:srgbClr val="66FFFF"/>
    <a:srgbClr val="FF0066"/>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614" autoAdjust="0"/>
    <p:restoredTop sz="94660"/>
  </p:normalViewPr>
  <p:slideViewPr>
    <p:cSldViewPr snapToGrid="0">
      <p:cViewPr>
        <p:scale>
          <a:sx n="81" d="100"/>
          <a:sy n="81" d="100"/>
        </p:scale>
        <p:origin x="-12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0E10F490-A28D-4599-9A7B-A9E24F908C98}" type="datetimeFigureOut">
              <a:rPr lang="en-US" smtClean="0"/>
              <a:t>4/9/2019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380227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0E10F490-A28D-4599-9A7B-A9E24F908C98}" type="datetimeFigureOut">
              <a:rPr lang="en-US" smtClean="0"/>
              <a:t>4/9/2019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300720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0E10F490-A28D-4599-9A7B-A9E24F908C98}" type="datetimeFigureOut">
              <a:rPr lang="en-US" smtClean="0"/>
              <a:t>4/9/2019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255842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0E10F490-A28D-4599-9A7B-A9E24F908C98}" type="datetimeFigureOut">
              <a:rPr lang="en-US" smtClean="0"/>
              <a:t>4/9/2019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211340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0E10F490-A28D-4599-9A7B-A9E24F908C98}" type="datetimeFigureOut">
              <a:rPr lang="en-US" smtClean="0"/>
              <a:t>4/9/2019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11734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0E10F490-A28D-4599-9A7B-A9E24F908C98}" type="datetimeFigureOut">
              <a:rPr lang="en-US" smtClean="0"/>
              <a:t>4/9/2019</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173889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0E10F490-A28D-4599-9A7B-A9E24F908C98}" type="datetimeFigureOut">
              <a:rPr lang="en-US" smtClean="0"/>
              <a:t>4/9/2019</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107041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0E10F490-A28D-4599-9A7B-A9E24F908C98}" type="datetimeFigureOut">
              <a:rPr lang="en-US" smtClean="0"/>
              <a:t>4/9/2019</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343424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E10F490-A28D-4599-9A7B-A9E24F908C98}" type="datetimeFigureOut">
              <a:rPr lang="en-US" smtClean="0"/>
              <a:t>4/9/2019</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367263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0E10F490-A28D-4599-9A7B-A9E24F908C98}" type="datetimeFigureOut">
              <a:rPr lang="en-US" smtClean="0"/>
              <a:t>4/9/2019</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201985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0E10F490-A28D-4599-9A7B-A9E24F908C98}" type="datetimeFigureOut">
              <a:rPr lang="en-US" smtClean="0"/>
              <a:t>4/9/2019</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AD69E884-ADF7-47DE-89C8-5432304DEBC4}" type="slidenum">
              <a:rPr lang="en-US" smtClean="0"/>
              <a:t>‹#›</a:t>
            </a:fld>
            <a:endParaRPr lang="en-US"/>
          </a:p>
        </p:txBody>
      </p:sp>
    </p:spTree>
    <p:extLst>
      <p:ext uri="{BB962C8B-B14F-4D97-AF65-F5344CB8AC3E}">
        <p14:creationId xmlns:p14="http://schemas.microsoft.com/office/powerpoint/2010/main" val="374620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E10F490-A28D-4599-9A7B-A9E24F908C98}" type="datetimeFigureOut">
              <a:rPr lang="en-US" smtClean="0"/>
              <a:t>4/9/2019</a:t>
            </a:fld>
            <a:endParaRPr lang="en-US"/>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69E884-ADF7-47DE-89C8-5432304DEBC4}" type="slidenum">
              <a:rPr lang="en-US" smtClean="0"/>
              <a:t>‹#›</a:t>
            </a:fld>
            <a:endParaRPr lang="en-US"/>
          </a:p>
        </p:txBody>
      </p:sp>
    </p:spTree>
    <p:extLst>
      <p:ext uri="{BB962C8B-B14F-4D97-AF65-F5344CB8AC3E}">
        <p14:creationId xmlns:p14="http://schemas.microsoft.com/office/powerpoint/2010/main" val="352693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סבתא וסבא של גל זוהר –שאלות ששאלתי</a:t>
            </a:r>
            <a:br>
              <a:rPr lang="he-IL" dirty="0"/>
            </a:br>
            <a:r>
              <a:rPr lang="he-IL" dirty="0"/>
              <a:t>מילדות ועד חברות – 1969-2019</a:t>
            </a:r>
          </a:p>
        </p:txBody>
      </p:sp>
      <p:pic>
        <p:nvPicPr>
          <p:cNvPr id="5" name="Content Placeholder 4">
            <a:extLst>
              <a:ext uri="{FF2B5EF4-FFF2-40B4-BE49-F238E27FC236}">
                <a16:creationId xmlns:a16="http://schemas.microsoft.com/office/drawing/2014/main" xmlns="" id="{E5DC8E98-8165-4999-A61C-7AB63ECEF37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3228" y="1825625"/>
            <a:ext cx="3265544" cy="4351338"/>
          </a:xfrm>
        </p:spPr>
      </p:pic>
    </p:spTree>
    <p:extLst>
      <p:ext uri="{BB962C8B-B14F-4D97-AF65-F5344CB8AC3E}">
        <p14:creationId xmlns:p14="http://schemas.microsoft.com/office/powerpoint/2010/main" val="3899030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a:t> 2. מכיוון שכמעט לאף אחד במשפחתנו לא היו רכבים פרטיים, הדרך היחידה להתנייד הייתה בעיקר ברגל ומעט בתחבורה ציבורית שגם היא לא הייתה מפותחת ביותר. מסעות רחוקים היו כרוכים בתכנון רב והיו נדירים. השכונה בעצם הייתה מרכז חיינו.    </a:t>
            </a:r>
            <a:endParaRPr lang="en-US" dirty="0"/>
          </a:p>
        </p:txBody>
      </p:sp>
      <p:pic>
        <p:nvPicPr>
          <p:cNvPr id="4" name="תמונה 3"/>
          <p:cNvPicPr>
            <a:picLocks noChangeAspect="1"/>
          </p:cNvPicPr>
          <p:nvPr/>
        </p:nvPicPr>
        <p:blipFill>
          <a:blip r:embed="rId2"/>
          <a:stretch>
            <a:fillRect/>
          </a:stretch>
        </p:blipFill>
        <p:spPr>
          <a:xfrm>
            <a:off x="2412694" y="3597568"/>
            <a:ext cx="3260993" cy="2574469"/>
          </a:xfrm>
          <a:prstGeom prst="rect">
            <a:avLst/>
          </a:prstGeom>
        </p:spPr>
      </p:pic>
    </p:spTree>
    <p:extLst>
      <p:ext uri="{BB962C8B-B14F-4D97-AF65-F5344CB8AC3E}">
        <p14:creationId xmlns:p14="http://schemas.microsoft.com/office/powerpoint/2010/main" val="1700806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sp>
        <p:nvSpPr>
          <p:cNvPr id="3" name="מציין מיקום תוכן 2"/>
          <p:cNvSpPr>
            <a:spLocks noGrp="1"/>
          </p:cNvSpPr>
          <p:nvPr>
            <p:ph idx="1"/>
          </p:nvPr>
        </p:nvSpPr>
        <p:spPr/>
        <p:txBody>
          <a:bodyPr/>
          <a:lstStyle/>
          <a:p>
            <a:r>
              <a:rPr lang="he-IL" dirty="0"/>
              <a:t>  3. בית הספר של סבתא נקרא ביה"ס היסודי גבעת שמואל ושל סבא נקרא ביה"ס הממלכתי קוממיות.</a:t>
            </a:r>
          </a:p>
          <a:p>
            <a:r>
              <a:rPr lang="he-IL" dirty="0"/>
              <a:t>הלימודים היו מכתה א' עד ח'  ואחר כך עברו לתיכון כשהבחירה הייתה בין לימודים עיוניים לבין מקצועיים וזו נקבעה בעזרת מבחן שנקרא "סקר"</a:t>
            </a:r>
          </a:p>
          <a:p>
            <a:endParaRPr lang="he-IL" dirty="0"/>
          </a:p>
        </p:txBody>
      </p:sp>
    </p:spTree>
    <p:extLst>
      <p:ext uri="{BB962C8B-B14F-4D97-AF65-F5344CB8AC3E}">
        <p14:creationId xmlns:p14="http://schemas.microsoft.com/office/powerpoint/2010/main" val="120489280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559AC2E-AAB0-4128-BFE2-130F15E9E0F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9408" y="3158796"/>
            <a:ext cx="6036779" cy="2934546"/>
          </a:xfrm>
        </p:spPr>
      </p:pic>
      <p:sp>
        <p:nvSpPr>
          <p:cNvPr id="4" name="מלבן 3"/>
          <p:cNvSpPr/>
          <p:nvPr/>
        </p:nvSpPr>
        <p:spPr>
          <a:xfrm>
            <a:off x="3360145" y="815247"/>
            <a:ext cx="8317734" cy="1631216"/>
          </a:xfrm>
          <a:prstGeom prst="rect">
            <a:avLst/>
          </a:prstGeom>
        </p:spPr>
        <p:txBody>
          <a:bodyPr wrap="square">
            <a:spAutoFit/>
          </a:bodyPr>
          <a:lstStyle/>
          <a:p>
            <a:r>
              <a:rPr lang="he-IL" sz="2400" dirty="0"/>
              <a:t>משחקי מחשב וטלפונים ניידים לא היו אפילו בסרטי מדע בדיוני ובהפסקות המשחקים היו: </a:t>
            </a:r>
            <a:r>
              <a:rPr lang="he-IL" sz="2800" u="sng" dirty="0"/>
              <a:t>3  מקלות</a:t>
            </a:r>
            <a:r>
              <a:rPr lang="he-IL" sz="2400" dirty="0"/>
              <a:t>, תופסת, 5 אבנים, "גוגואים" (גרעיני משמש בתוך גומה בחול), מחניים, ואפילו 1 2 3 דג מלוח.......</a:t>
            </a:r>
          </a:p>
          <a:p>
            <a:endParaRPr lang="en-US" sz="2400" dirty="0"/>
          </a:p>
        </p:txBody>
      </p:sp>
      <p:cxnSp>
        <p:nvCxnSpPr>
          <p:cNvPr id="7" name="מחבר ישר 6"/>
          <p:cNvCxnSpPr/>
          <p:nvPr/>
        </p:nvCxnSpPr>
        <p:spPr>
          <a:xfrm>
            <a:off x="7094863" y="4520394"/>
            <a:ext cx="424149" cy="380289"/>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מחבר ישר 9"/>
          <p:cNvCxnSpPr/>
          <p:nvPr/>
        </p:nvCxnSpPr>
        <p:spPr>
          <a:xfrm>
            <a:off x="8974616" y="4406746"/>
            <a:ext cx="359424" cy="438646"/>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מחבר ישר 14"/>
          <p:cNvCxnSpPr/>
          <p:nvPr/>
        </p:nvCxnSpPr>
        <p:spPr>
          <a:xfrm>
            <a:off x="5949108" y="4626069"/>
            <a:ext cx="473726" cy="44169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330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01098" y="1396289"/>
            <a:ext cx="5712824" cy="1325563"/>
          </a:xfrm>
        </p:spPr>
        <p:txBody>
          <a:bodyPr>
            <a:normAutofit/>
          </a:bodyPr>
          <a:lstStyle/>
          <a:p>
            <a:r>
              <a:rPr lang="he-IL" dirty="0">
                <a:solidFill>
                  <a:schemeClr val="bg1"/>
                </a:solidFill>
              </a:rPr>
              <a:t>מאכלים ותחביבים מתקופת הילדות</a:t>
            </a:r>
            <a:endParaRPr lang="en-US" dirty="0">
              <a:solidFill>
                <a:schemeClr val="bg1"/>
              </a:solidFill>
            </a:endParaRPr>
          </a:p>
        </p:txBody>
      </p:sp>
      <p:sp>
        <p:nvSpPr>
          <p:cNvPr id="3" name="מציין מיקום תוכן 2"/>
          <p:cNvSpPr>
            <a:spLocks noGrp="1"/>
          </p:cNvSpPr>
          <p:nvPr>
            <p:ph idx="1"/>
          </p:nvPr>
        </p:nvSpPr>
        <p:spPr>
          <a:xfrm>
            <a:off x="805543" y="2871982"/>
            <a:ext cx="4558309" cy="3181684"/>
          </a:xfrm>
        </p:spPr>
        <p:txBody>
          <a:bodyPr anchor="t">
            <a:normAutofit/>
          </a:bodyPr>
          <a:lstStyle/>
          <a:p>
            <a:r>
              <a:rPr lang="he-IL" sz="1800">
                <a:solidFill>
                  <a:schemeClr val="bg1"/>
                </a:solidFill>
              </a:rPr>
              <a:t>הוריהם של סבתא וסבא הגיעו ממקומות שונים והיה גם שוני רב במטבחים</a:t>
            </a:r>
          </a:p>
          <a:p>
            <a:r>
              <a:rPr lang="he-IL" sz="1800">
                <a:solidFill>
                  <a:schemeClr val="bg1"/>
                </a:solidFill>
              </a:rPr>
              <a:t>אצל סבתא היה זה המטבח הפולני בכיכובם של מרק עוף ושניצלים</a:t>
            </a:r>
          </a:p>
          <a:p>
            <a:r>
              <a:rPr lang="he-IL" sz="1800">
                <a:solidFill>
                  <a:schemeClr val="bg1"/>
                </a:solidFill>
              </a:rPr>
              <a:t>ומצד סבא שלטו המטבח האיטלקי והטריפוליטאי</a:t>
            </a:r>
          </a:p>
        </p:txBody>
      </p:sp>
      <p:sp>
        <p:nvSpPr>
          <p:cNvPr id="14" name="Oval 13">
            <a:extLst>
              <a:ext uri="{FF2B5EF4-FFF2-40B4-BE49-F238E27FC236}">
                <a16:creationId xmlns:a16="http://schemas.microsoft.com/office/drawing/2014/main" xmlns="" id="{C99A8FB7-A79B-4BC9-9D56-B79587F6A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B23893E2-3349-46D7-A7AA-B9E447957F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D567F3F2-F6D0-4934-BADE-4553F008E805}"/>
              </a:ext>
            </a:extLst>
          </p:cNvPr>
          <p:cNvPicPr>
            <a:picLocks noChangeAspect="1"/>
          </p:cNvPicPr>
          <p:nvPr/>
        </p:nvPicPr>
        <p:blipFill rotWithShape="1">
          <a:blip r:embed="rId2">
            <a:extLst>
              <a:ext uri="{28A0092B-C50C-407E-A947-70E740481C1C}">
                <a14:useLocalDpi xmlns:a14="http://schemas.microsoft.com/office/drawing/2010/main" val="0"/>
              </a:ext>
            </a:extLst>
          </a:blip>
          <a:srcRect l="19444" r="5310" b="5"/>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Picture 8">
            <a:extLst>
              <a:ext uri="{FF2B5EF4-FFF2-40B4-BE49-F238E27FC236}">
                <a16:creationId xmlns:a16="http://schemas.microsoft.com/office/drawing/2014/main" xmlns="" id="{1D51967D-7B6A-47EC-ABA9-B664E1632479}"/>
              </a:ext>
            </a:extLst>
          </p:cNvPr>
          <p:cNvPicPr>
            <a:picLocks noChangeAspect="1"/>
          </p:cNvPicPr>
          <p:nvPr/>
        </p:nvPicPr>
        <p:blipFill rotWithShape="1">
          <a:blip r:embed="rId3">
            <a:extLst>
              <a:ext uri="{28A0092B-C50C-407E-A947-70E740481C1C}">
                <a14:useLocalDpi xmlns:a14="http://schemas.microsoft.com/office/drawing/2010/main" val="0"/>
              </a:ext>
            </a:extLst>
          </a:blip>
          <a:srcRect l="653" r="22684" b="-3"/>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8" name="Freeform: Shape 17">
            <a:extLst>
              <a:ext uri="{FF2B5EF4-FFF2-40B4-BE49-F238E27FC236}">
                <a16:creationId xmlns:a16="http://schemas.microsoft.com/office/drawing/2014/main" xmlns="" id="{2B7592FE-10D1-4664-B623-353F47C8D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58DE63E3-1444-424D-BA18-47B282434D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49" r="14095" b="2"/>
          <a:stretch/>
        </p:blipFill>
        <p:spPr>
          <a:xfrm>
            <a:off x="9085745"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4" name="TextBox 3"/>
          <p:cNvSpPr txBox="1"/>
          <p:nvPr/>
        </p:nvSpPr>
        <p:spPr>
          <a:xfrm>
            <a:off x="10885714" y="185057"/>
            <a:ext cx="883919" cy="369332"/>
          </a:xfrm>
          <a:prstGeom prst="rect">
            <a:avLst/>
          </a:prstGeom>
          <a:noFill/>
        </p:spPr>
        <p:txBody>
          <a:bodyPr wrap="square" rtlCol="0">
            <a:spAutoFit/>
          </a:bodyPr>
          <a:lstStyle/>
          <a:p>
            <a:r>
              <a:rPr lang="he-IL" b="1" dirty="0" err="1">
                <a:solidFill>
                  <a:schemeClr val="bg1"/>
                </a:solidFill>
              </a:rPr>
              <a:t>חריימי</a:t>
            </a:r>
            <a:endParaRPr lang="en-US" b="1" dirty="0">
              <a:solidFill>
                <a:schemeClr val="bg1"/>
              </a:solidFill>
            </a:endParaRPr>
          </a:p>
        </p:txBody>
      </p:sp>
      <p:sp>
        <p:nvSpPr>
          <p:cNvPr id="6" name="TextBox 5"/>
          <p:cNvSpPr txBox="1"/>
          <p:nvPr/>
        </p:nvSpPr>
        <p:spPr>
          <a:xfrm>
            <a:off x="7228527" y="3574688"/>
            <a:ext cx="1063117" cy="369332"/>
          </a:xfrm>
          <a:prstGeom prst="rect">
            <a:avLst/>
          </a:prstGeom>
          <a:noFill/>
        </p:spPr>
        <p:txBody>
          <a:bodyPr wrap="square" rtlCol="0">
            <a:spAutoFit/>
          </a:bodyPr>
          <a:lstStyle/>
          <a:p>
            <a:r>
              <a:rPr lang="he-IL" b="1" dirty="0">
                <a:solidFill>
                  <a:schemeClr val="bg1"/>
                </a:solidFill>
              </a:rPr>
              <a:t>מרק</a:t>
            </a:r>
            <a:r>
              <a:rPr lang="he-IL" dirty="0"/>
              <a:t> </a:t>
            </a:r>
            <a:r>
              <a:rPr lang="he-IL" b="1" dirty="0">
                <a:solidFill>
                  <a:schemeClr val="bg1"/>
                </a:solidFill>
              </a:rPr>
              <a:t>עוף</a:t>
            </a:r>
            <a:endParaRPr lang="en-US" b="1" dirty="0">
              <a:solidFill>
                <a:schemeClr val="bg1"/>
              </a:solidFill>
            </a:endParaRPr>
          </a:p>
        </p:txBody>
      </p:sp>
      <p:sp>
        <p:nvSpPr>
          <p:cNvPr id="10" name="TextBox 9"/>
          <p:cNvSpPr txBox="1"/>
          <p:nvPr/>
        </p:nvSpPr>
        <p:spPr>
          <a:xfrm>
            <a:off x="10367515" y="4767825"/>
            <a:ext cx="1638721" cy="369332"/>
          </a:xfrm>
          <a:prstGeom prst="rect">
            <a:avLst/>
          </a:prstGeom>
          <a:noFill/>
        </p:spPr>
        <p:txBody>
          <a:bodyPr wrap="square" rtlCol="0">
            <a:spAutoFit/>
          </a:bodyPr>
          <a:lstStyle/>
          <a:p>
            <a:r>
              <a:rPr lang="he-IL" b="1" dirty="0">
                <a:solidFill>
                  <a:schemeClr val="bg1"/>
                </a:solidFill>
              </a:rPr>
              <a:t>פסטה </a:t>
            </a:r>
            <a:r>
              <a:rPr lang="he-IL" b="1" dirty="0" err="1">
                <a:solidFill>
                  <a:schemeClr val="bg1"/>
                </a:solidFill>
              </a:rPr>
              <a:t>בולונז</a:t>
            </a:r>
            <a:endParaRPr lang="en-US" b="1" dirty="0">
              <a:solidFill>
                <a:schemeClr val="bg1"/>
              </a:solidFill>
            </a:endParaRPr>
          </a:p>
        </p:txBody>
      </p:sp>
    </p:spTree>
    <p:extLst>
      <p:ext uri="{BB962C8B-B14F-4D97-AF65-F5344CB8AC3E}">
        <p14:creationId xmlns:p14="http://schemas.microsoft.com/office/powerpoint/2010/main" val="2389309041"/>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sp>
        <p:nvSpPr>
          <p:cNvPr id="3" name="מציין מיקום תוכן 2"/>
          <p:cNvSpPr>
            <a:spLocks noGrp="1"/>
          </p:cNvSpPr>
          <p:nvPr>
            <p:ph idx="1"/>
          </p:nvPr>
        </p:nvSpPr>
        <p:spPr/>
        <p:txBody>
          <a:bodyPr/>
          <a:lstStyle/>
          <a:p>
            <a:r>
              <a:rPr lang="he-IL" dirty="0"/>
              <a:t>אם ניתן להגדיר קריאה כתחביב אז היה זה תחביב עיקרי של סבתא וסבא</a:t>
            </a:r>
          </a:p>
          <a:p>
            <a:r>
              <a:rPr lang="he-IL" dirty="0" err="1"/>
              <a:t>היתה</a:t>
            </a:r>
            <a:r>
              <a:rPr lang="he-IL" dirty="0"/>
              <a:t> ספריה עירונית בה החלפנו ספרים לעתים אפילו אחת ליום</a:t>
            </a:r>
          </a:p>
          <a:p>
            <a:endParaRPr lang="en-US" dirty="0"/>
          </a:p>
        </p:txBody>
      </p:sp>
      <p:sp>
        <p:nvSpPr>
          <p:cNvPr id="4" name="מלבן 3"/>
          <p:cNvSpPr/>
          <p:nvPr/>
        </p:nvSpPr>
        <p:spPr>
          <a:xfrm flipH="1" flipV="1">
            <a:off x="8910993" y="5783855"/>
            <a:ext cx="5673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ª××¦××ª ×ª××× × ×¢×××¨ ×¡×¤×¨××"/>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02182" y="2988109"/>
            <a:ext cx="6182302" cy="369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53224"/>
      </p:ext>
    </p:extLst>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בית הספר התיכון.</a:t>
            </a:r>
            <a:endParaRPr lang="en-US" dirty="0"/>
          </a:p>
        </p:txBody>
      </p:sp>
      <p:sp>
        <p:nvSpPr>
          <p:cNvPr id="3" name="מציין מיקום תוכן 2"/>
          <p:cNvSpPr>
            <a:spLocks noGrp="1"/>
          </p:cNvSpPr>
          <p:nvPr>
            <p:ph idx="1"/>
          </p:nvPr>
        </p:nvSpPr>
        <p:spPr/>
        <p:txBody>
          <a:bodyPr/>
          <a:lstStyle/>
          <a:p>
            <a:r>
              <a:rPr lang="he-IL" dirty="0"/>
              <a:t>סבתא וסבא הכירו במהלך לימודיהם בתיכון עירוני רמז בבני ברק היה זה התיכון הממלכתי היחיד באזור שריכז תלמידים מבני ברק פרדס כץ וגבעת שמואל, מכיוון שהם למדו במגמות שונות, סבתא במגמה ההומנית  וסבא בביולוגית, בעצם לא היה קשר ביניהם. המפגש הראשון היה רק בכיתה י' במהלך שרות לאומי בקיבוץ משאבי שדה (21 נובמבר 1969 ).</a:t>
            </a:r>
            <a:endParaRPr lang="en-US" dirty="0"/>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43429" t="9698" r="28485" b="1508"/>
          <a:stretch/>
        </p:blipFill>
        <p:spPr>
          <a:xfrm rot="5400000">
            <a:off x="5247564" y="3077573"/>
            <a:ext cx="2825088" cy="4339990"/>
          </a:xfrm>
          <a:prstGeom prst="rect">
            <a:avLst/>
          </a:prstGeom>
        </p:spPr>
      </p:pic>
    </p:spTree>
    <p:extLst>
      <p:ext uri="{BB962C8B-B14F-4D97-AF65-F5344CB8AC3E}">
        <p14:creationId xmlns:p14="http://schemas.microsoft.com/office/powerpoint/2010/main" val="384824362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סבתא וסבא שלי  היום</a:t>
            </a:r>
            <a:endParaRPr lang="en-US" dirty="0"/>
          </a:p>
        </p:txBody>
      </p:sp>
      <p:sp>
        <p:nvSpPr>
          <p:cNvPr id="3" name="מציין מיקום תוכן 2"/>
          <p:cNvSpPr>
            <a:spLocks noGrp="1"/>
          </p:cNvSpPr>
          <p:nvPr>
            <p:ph idx="1"/>
          </p:nvPr>
        </p:nvSpPr>
        <p:spPr/>
        <p:txBody>
          <a:bodyPr/>
          <a:lstStyle/>
          <a:p>
            <a:endParaRPr lang="he-IL" dirty="0"/>
          </a:p>
          <a:p>
            <a:r>
              <a:rPr lang="he-IL" dirty="0"/>
              <a:t>סבתא וסבא יצאו השנה (2019) ל"דרך חדשה"  אחרי קרוב ל45 שנות עבודה  - המפגש של סבתא וסבא בתיכון יצר לנו תא משפחתי נפלא ואהוב </a:t>
            </a:r>
          </a:p>
          <a:p>
            <a:pPr marL="0" indent="0">
              <a:buNone/>
            </a:pPr>
            <a:r>
              <a:rPr lang="he-IL" dirty="0"/>
              <a:t>  ולהם אנחנו מקדישים את המצגת באהבה   </a:t>
            </a:r>
          </a:p>
          <a:p>
            <a:pPr marL="0" indent="0">
              <a:buNone/>
            </a:pPr>
            <a:r>
              <a:rPr lang="he-IL" dirty="0"/>
              <a:t>                              נורית + שלום   </a:t>
            </a:r>
          </a:p>
          <a:p>
            <a:pPr marL="0" indent="0">
              <a:buNone/>
            </a:pPr>
            <a:r>
              <a:rPr lang="he-IL" dirty="0"/>
              <a:t>                 </a:t>
            </a:r>
            <a:r>
              <a:rPr lang="he-IL" dirty="0" err="1"/>
              <a:t>דודי+מאיה</a:t>
            </a:r>
            <a:r>
              <a:rPr lang="he-IL" dirty="0"/>
              <a:t>       </a:t>
            </a:r>
            <a:r>
              <a:rPr lang="he-IL" dirty="0" err="1"/>
              <a:t>דנה+אביב</a:t>
            </a:r>
            <a:r>
              <a:rPr lang="he-IL" dirty="0"/>
              <a:t>  </a:t>
            </a:r>
          </a:p>
          <a:p>
            <a:pPr marL="0" indent="0">
              <a:buNone/>
            </a:pPr>
            <a:r>
              <a:rPr lang="he-IL" dirty="0"/>
              <a:t>  </a:t>
            </a:r>
            <a:r>
              <a:rPr lang="he-IL" dirty="0" err="1"/>
              <a:t>דניאל+אדם+ליאם+קאילה</a:t>
            </a:r>
            <a:r>
              <a:rPr lang="he-IL" dirty="0"/>
              <a:t>    </a:t>
            </a:r>
            <a:r>
              <a:rPr lang="he-IL" dirty="0" err="1"/>
              <a:t>אור+גל+שיר+לי</a:t>
            </a:r>
            <a:endParaRPr lang="he-IL" dirty="0"/>
          </a:p>
        </p:txBody>
      </p:sp>
    </p:spTree>
    <p:extLst>
      <p:ext uri="{BB962C8B-B14F-4D97-AF65-F5344CB8AC3E}">
        <p14:creationId xmlns:p14="http://schemas.microsoft.com/office/powerpoint/2010/main" val="125725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1963A2-40DB-4F43-8BF3-D84956F35F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38" t="13179" r="26485"/>
          <a:stretch/>
        </p:blipFill>
        <p:spPr>
          <a:xfrm>
            <a:off x="2752203" y="3592507"/>
            <a:ext cx="1143229" cy="1076739"/>
          </a:xfrm>
          <a:prstGeom prst="rect">
            <a:avLst/>
          </a:prstGeom>
        </p:spPr>
      </p:pic>
      <p:pic>
        <p:nvPicPr>
          <p:cNvPr id="10" name="Picture 9">
            <a:extLst>
              <a:ext uri="{FF2B5EF4-FFF2-40B4-BE49-F238E27FC236}">
                <a16:creationId xmlns:a16="http://schemas.microsoft.com/office/drawing/2014/main" xmlns="" id="{8501FC6E-3653-47AB-9DC8-A59628B0B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30" t="24997" r="39439"/>
          <a:stretch/>
        </p:blipFill>
        <p:spPr>
          <a:xfrm>
            <a:off x="1434817" y="4028153"/>
            <a:ext cx="1041172" cy="1076740"/>
          </a:xfrm>
          <a:prstGeom prst="rect">
            <a:avLst/>
          </a:prstGeom>
        </p:spPr>
      </p:pic>
      <p:pic>
        <p:nvPicPr>
          <p:cNvPr id="12" name="Picture 11">
            <a:extLst>
              <a:ext uri="{FF2B5EF4-FFF2-40B4-BE49-F238E27FC236}">
                <a16:creationId xmlns:a16="http://schemas.microsoft.com/office/drawing/2014/main" xmlns="" id="{29FF6558-FA67-4A40-900E-4E60474570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31" t="9923" r="49265"/>
          <a:stretch/>
        </p:blipFill>
        <p:spPr>
          <a:xfrm>
            <a:off x="4027013" y="3256528"/>
            <a:ext cx="931489" cy="1147451"/>
          </a:xfrm>
          <a:prstGeom prst="rect">
            <a:avLst/>
          </a:prstGeom>
        </p:spPr>
      </p:pic>
      <p:pic>
        <p:nvPicPr>
          <p:cNvPr id="14" name="Picture 13">
            <a:extLst>
              <a:ext uri="{FF2B5EF4-FFF2-40B4-BE49-F238E27FC236}">
                <a16:creationId xmlns:a16="http://schemas.microsoft.com/office/drawing/2014/main" xmlns="" id="{38A267A9-5F8B-4C6D-AA4C-90A0E8A900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791" t="6334" r="7287"/>
          <a:stretch/>
        </p:blipFill>
        <p:spPr>
          <a:xfrm>
            <a:off x="5465927" y="284932"/>
            <a:ext cx="873831" cy="971953"/>
          </a:xfrm>
          <a:prstGeom prst="rect">
            <a:avLst/>
          </a:prstGeom>
        </p:spPr>
      </p:pic>
      <p:pic>
        <p:nvPicPr>
          <p:cNvPr id="16" name="Picture 15">
            <a:extLst>
              <a:ext uri="{FF2B5EF4-FFF2-40B4-BE49-F238E27FC236}">
                <a16:creationId xmlns:a16="http://schemas.microsoft.com/office/drawing/2014/main" xmlns="" id="{354BF16E-1D80-4564-957F-8D7C349FE9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97" t="10867" r="62078"/>
          <a:stretch/>
        </p:blipFill>
        <p:spPr>
          <a:xfrm>
            <a:off x="6659172" y="284932"/>
            <a:ext cx="873831" cy="971953"/>
          </a:xfrm>
          <a:prstGeom prst="rect">
            <a:avLst/>
          </a:prstGeom>
        </p:spPr>
      </p:pic>
      <p:pic>
        <p:nvPicPr>
          <p:cNvPr id="18" name="Picture 17">
            <a:extLst>
              <a:ext uri="{FF2B5EF4-FFF2-40B4-BE49-F238E27FC236}">
                <a16:creationId xmlns:a16="http://schemas.microsoft.com/office/drawing/2014/main" xmlns="" id="{322E97E4-1881-4E04-9C90-E7A79B5AC6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069" t="4447" b="48526"/>
          <a:stretch/>
        </p:blipFill>
        <p:spPr>
          <a:xfrm>
            <a:off x="6639262" y="3018150"/>
            <a:ext cx="960827" cy="1226557"/>
          </a:xfrm>
          <a:prstGeom prst="rect">
            <a:avLst/>
          </a:prstGeom>
        </p:spPr>
      </p:pic>
      <p:pic>
        <p:nvPicPr>
          <p:cNvPr id="20" name="Picture 19">
            <a:extLst>
              <a:ext uri="{FF2B5EF4-FFF2-40B4-BE49-F238E27FC236}">
                <a16:creationId xmlns:a16="http://schemas.microsoft.com/office/drawing/2014/main" xmlns="" id="{BBEEC2FA-19A8-4FDE-A100-47C43AF0C1B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231" t="5127" r="26672"/>
          <a:stretch/>
        </p:blipFill>
        <p:spPr>
          <a:xfrm>
            <a:off x="4541958" y="1503417"/>
            <a:ext cx="990573" cy="1134442"/>
          </a:xfrm>
          <a:prstGeom prst="rect">
            <a:avLst/>
          </a:prstGeom>
        </p:spPr>
      </p:pic>
      <p:pic>
        <p:nvPicPr>
          <p:cNvPr id="21" name="Picture 20">
            <a:extLst>
              <a:ext uri="{FF2B5EF4-FFF2-40B4-BE49-F238E27FC236}">
                <a16:creationId xmlns:a16="http://schemas.microsoft.com/office/drawing/2014/main" xmlns="" id="{D7ED58AC-8188-415A-B47A-A7CBA31EB36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726" t="1629" r="27641" b="22660"/>
          <a:stretch/>
        </p:blipFill>
        <p:spPr>
          <a:xfrm>
            <a:off x="3118599" y="1483170"/>
            <a:ext cx="890476" cy="1134442"/>
          </a:xfrm>
          <a:prstGeom prst="rect">
            <a:avLst/>
          </a:prstGeom>
        </p:spPr>
      </p:pic>
      <p:pic>
        <p:nvPicPr>
          <p:cNvPr id="22" name="Picture 21">
            <a:extLst>
              <a:ext uri="{FF2B5EF4-FFF2-40B4-BE49-F238E27FC236}">
                <a16:creationId xmlns:a16="http://schemas.microsoft.com/office/drawing/2014/main" xmlns="" id="{40163C66-70E1-472F-AAA0-6F1273B999C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0700" t="18052" r="28500" b="32354"/>
          <a:stretch/>
        </p:blipFill>
        <p:spPr>
          <a:xfrm>
            <a:off x="9196758" y="1483170"/>
            <a:ext cx="1070017" cy="1239779"/>
          </a:xfrm>
          <a:prstGeom prst="rect">
            <a:avLst/>
          </a:prstGeom>
        </p:spPr>
      </p:pic>
      <p:pic>
        <p:nvPicPr>
          <p:cNvPr id="23" name="Picture 22">
            <a:extLst>
              <a:ext uri="{FF2B5EF4-FFF2-40B4-BE49-F238E27FC236}">
                <a16:creationId xmlns:a16="http://schemas.microsoft.com/office/drawing/2014/main" xmlns="" id="{BC809234-9D49-41E4-8DD2-C9205B2A9B5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4350" t="9423" r="15617" b="53244"/>
          <a:stretch/>
        </p:blipFill>
        <p:spPr>
          <a:xfrm>
            <a:off x="7433941" y="1443936"/>
            <a:ext cx="1218685" cy="1212909"/>
          </a:xfrm>
          <a:prstGeom prst="rect">
            <a:avLst/>
          </a:prstGeom>
        </p:spPr>
      </p:pic>
      <p:pic>
        <p:nvPicPr>
          <p:cNvPr id="24" name="Picture 23">
            <a:extLst>
              <a:ext uri="{FF2B5EF4-FFF2-40B4-BE49-F238E27FC236}">
                <a16:creationId xmlns:a16="http://schemas.microsoft.com/office/drawing/2014/main" xmlns="" id="{633EB1DB-C60A-40E9-84F9-4BDE1B1A02F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7752" t="29688" r="22730" b="25689"/>
          <a:stretch/>
        </p:blipFill>
        <p:spPr>
          <a:xfrm>
            <a:off x="8983482" y="3529934"/>
            <a:ext cx="1177018" cy="1201883"/>
          </a:xfrm>
          <a:prstGeom prst="rect">
            <a:avLst/>
          </a:prstGeom>
        </p:spPr>
      </p:pic>
      <p:pic>
        <p:nvPicPr>
          <p:cNvPr id="25" name="Picture 24">
            <a:extLst>
              <a:ext uri="{FF2B5EF4-FFF2-40B4-BE49-F238E27FC236}">
                <a16:creationId xmlns:a16="http://schemas.microsoft.com/office/drawing/2014/main" xmlns="" id="{F1F12583-D60A-43E7-A888-E45C685B712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6507" t="29901" r="12879"/>
          <a:stretch/>
        </p:blipFill>
        <p:spPr>
          <a:xfrm>
            <a:off x="5186623" y="3030415"/>
            <a:ext cx="909377" cy="1176529"/>
          </a:xfrm>
          <a:prstGeom prst="rect">
            <a:avLst/>
          </a:prstGeom>
        </p:spPr>
      </p:pic>
      <p:pic>
        <p:nvPicPr>
          <p:cNvPr id="28" name="Picture 27">
            <a:extLst>
              <a:ext uri="{FF2B5EF4-FFF2-40B4-BE49-F238E27FC236}">
                <a16:creationId xmlns:a16="http://schemas.microsoft.com/office/drawing/2014/main" xmlns="" id="{7B0890C8-7DE0-4621-A609-FEA6470B055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1854" t="19911" r="22567" b="40112"/>
          <a:stretch/>
        </p:blipFill>
        <p:spPr>
          <a:xfrm>
            <a:off x="10490919" y="3835046"/>
            <a:ext cx="975076" cy="1226556"/>
          </a:xfrm>
          <a:prstGeom prst="rect">
            <a:avLst/>
          </a:prstGeom>
        </p:spPr>
      </p:pic>
      <p:pic>
        <p:nvPicPr>
          <p:cNvPr id="30" name="Picture 29">
            <a:extLst>
              <a:ext uri="{FF2B5EF4-FFF2-40B4-BE49-F238E27FC236}">
                <a16:creationId xmlns:a16="http://schemas.microsoft.com/office/drawing/2014/main" xmlns="" id="{FB0AAD49-D405-4A81-973B-6E0BD0EE0D2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4546" r="69673"/>
          <a:stretch/>
        </p:blipFill>
        <p:spPr>
          <a:xfrm>
            <a:off x="7776760" y="3177338"/>
            <a:ext cx="960827" cy="1305737"/>
          </a:xfrm>
          <a:prstGeom prst="rect">
            <a:avLst/>
          </a:prstGeom>
        </p:spPr>
      </p:pic>
    </p:spTree>
    <p:extLst>
      <p:ext uri="{BB962C8B-B14F-4D97-AF65-F5344CB8AC3E}">
        <p14:creationId xmlns:p14="http://schemas.microsoft.com/office/powerpoint/2010/main" val="165879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משוב – תרומת העבודה המשותפת</a:t>
            </a:r>
            <a:endParaRPr lang="en-US" dirty="0"/>
          </a:p>
        </p:txBody>
      </p:sp>
      <p:sp>
        <p:nvSpPr>
          <p:cNvPr id="3" name="מציין מיקום תוכן 2"/>
          <p:cNvSpPr>
            <a:spLocks noGrp="1"/>
          </p:cNvSpPr>
          <p:nvPr>
            <p:ph idx="1"/>
          </p:nvPr>
        </p:nvSpPr>
        <p:spPr/>
        <p:txBody>
          <a:bodyPr>
            <a:normAutofit/>
          </a:bodyPr>
          <a:lstStyle/>
          <a:p>
            <a:r>
              <a:rPr lang="he-IL" dirty="0"/>
              <a:t>גל:    היה לי כיף, נהניתי ללמוד דברים חדשים על סבתא וסבא שלי</a:t>
            </a:r>
          </a:p>
          <a:p>
            <a:pPr marL="0" indent="0">
              <a:buNone/>
            </a:pPr>
            <a:r>
              <a:rPr lang="he-IL" dirty="0"/>
              <a:t>          היה לי גם טעים ונעים לקבל מנה של מקדונלד בהפסקה.  למדתי על</a:t>
            </a:r>
          </a:p>
          <a:p>
            <a:pPr marL="0" indent="0">
              <a:buNone/>
            </a:pPr>
            <a:r>
              <a:rPr lang="he-IL" dirty="0"/>
              <a:t>          ההבדלים בעידן של פעם לעומת היום.</a:t>
            </a:r>
          </a:p>
          <a:p>
            <a:pPr marL="0" indent="0">
              <a:buNone/>
            </a:pPr>
            <a:r>
              <a:rPr lang="he-IL" dirty="0"/>
              <a:t>סבתא:  היה לי כיף להגיע לבית הספר היפה של גל ולשבת </a:t>
            </a:r>
            <a:r>
              <a:rPr lang="he-IL" dirty="0" err="1"/>
              <a:t>איתו</a:t>
            </a:r>
            <a:r>
              <a:rPr lang="he-IL" dirty="0"/>
              <a:t> שעתיים </a:t>
            </a:r>
          </a:p>
          <a:p>
            <a:pPr marL="0" indent="0">
              <a:buNone/>
            </a:pPr>
            <a:r>
              <a:rPr lang="he-IL" dirty="0"/>
              <a:t>            רק גל סבא ואני – לצחוק, לדבר ולחשוב יחד.</a:t>
            </a:r>
          </a:p>
          <a:p>
            <a:pPr marL="0" indent="0">
              <a:buNone/>
            </a:pPr>
            <a:r>
              <a:rPr lang="he-IL" dirty="0"/>
              <a:t>סבא:  היה איום ונורא .....  כי גל כמעט לא נתן לי לטעום </a:t>
            </a:r>
            <a:r>
              <a:rPr lang="he-IL" dirty="0" err="1"/>
              <a:t>מהנאגטס</a:t>
            </a:r>
            <a:r>
              <a:rPr lang="he-IL" dirty="0"/>
              <a:t> ....</a:t>
            </a:r>
            <a:r>
              <a:rPr lang="he-IL" dirty="0" err="1"/>
              <a:t>סתאאאאאם</a:t>
            </a:r>
            <a:r>
              <a:rPr lang="he-IL" dirty="0"/>
              <a:t> . ובכל זאת - היה תענוג ענק לבלות עם גל וכמובן עם סבתא</a:t>
            </a:r>
          </a:p>
          <a:p>
            <a:pPr marL="0" indent="0">
              <a:buNone/>
            </a:pPr>
            <a:r>
              <a:rPr lang="he-IL" dirty="0"/>
              <a:t>         ולנבור קצת וביחד בעברנו</a:t>
            </a:r>
            <a:endParaRPr lang="en-US" dirty="0"/>
          </a:p>
        </p:txBody>
      </p:sp>
    </p:spTree>
    <p:extLst>
      <p:ext uri="{BB962C8B-B14F-4D97-AF65-F5344CB8AC3E}">
        <p14:creationId xmlns:p14="http://schemas.microsoft.com/office/powerpoint/2010/main" val="214006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D48244D-2DEF-4745-A0F9-2DEF2FE368C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12" t="12809" r="20593"/>
          <a:stretch/>
        </p:blipFill>
        <p:spPr>
          <a:xfrm>
            <a:off x="0" y="0"/>
            <a:ext cx="12192000" cy="6858000"/>
          </a:xfrm>
        </p:spPr>
      </p:pic>
    </p:spTree>
    <p:extLst>
      <p:ext uri="{BB962C8B-B14F-4D97-AF65-F5344CB8AC3E}">
        <p14:creationId xmlns:p14="http://schemas.microsoft.com/office/powerpoint/2010/main" val="58992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                 הבית של סבא וסבתא</a:t>
            </a:r>
            <a:br>
              <a:rPr lang="he-IL" dirty="0"/>
            </a:br>
            <a:r>
              <a:rPr lang="he-IL" dirty="0"/>
              <a:t>       אז                                היום</a:t>
            </a:r>
            <a:endParaRPr lang="en-US" dirty="0"/>
          </a:p>
        </p:txBody>
      </p:sp>
      <p:pic>
        <p:nvPicPr>
          <p:cNvPr id="4" name="מציין מיקום תוכן 3"/>
          <p:cNvPicPr>
            <a:picLocks noGrp="1" noChangeAspect="1"/>
          </p:cNvPicPr>
          <p:nvPr>
            <p:ph idx="1"/>
          </p:nvPr>
        </p:nvPicPr>
        <p:blipFill rotWithShape="1">
          <a:blip r:embed="rId2"/>
          <a:srcRect t="7458" r="21354" b="4889"/>
          <a:stretch/>
        </p:blipFill>
        <p:spPr>
          <a:xfrm>
            <a:off x="1878794" y="2143458"/>
            <a:ext cx="5144960" cy="3225483"/>
          </a:xfrm>
        </p:spPr>
      </p:pic>
      <p:pic>
        <p:nvPicPr>
          <p:cNvPr id="11" name="Picture 10">
            <a:extLst>
              <a:ext uri="{FF2B5EF4-FFF2-40B4-BE49-F238E27FC236}">
                <a16:creationId xmlns:a16="http://schemas.microsoft.com/office/drawing/2014/main" xmlns="" id="{E8ABB594-1F6E-4F2C-B0C6-18A0492DA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9" t="13499" r="-16371" b="10343"/>
          <a:stretch/>
        </p:blipFill>
        <p:spPr>
          <a:xfrm rot="5400000">
            <a:off x="8628185" y="1194030"/>
            <a:ext cx="2397724" cy="3349128"/>
          </a:xfrm>
          <a:prstGeom prst="rect">
            <a:avLst/>
          </a:prstGeom>
        </p:spPr>
      </p:pic>
      <p:pic>
        <p:nvPicPr>
          <p:cNvPr id="5" name="Content Placeholder 4">
            <a:extLst>
              <a:ext uri="{FF2B5EF4-FFF2-40B4-BE49-F238E27FC236}">
                <a16:creationId xmlns:a16="http://schemas.microsoft.com/office/drawing/2014/main" xmlns="" id="{56321EAA-1FFD-4E5B-90C8-455716395F89}"/>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108415" y="3894508"/>
            <a:ext cx="3393196" cy="1955449"/>
          </a:xfrm>
          <a:prstGeom prst="rect">
            <a:avLst/>
          </a:prstGeom>
        </p:spPr>
      </p:pic>
    </p:spTree>
    <p:extLst>
      <p:ext uri="{BB962C8B-B14F-4D97-AF65-F5344CB8AC3E}">
        <p14:creationId xmlns:p14="http://schemas.microsoft.com/office/powerpoint/2010/main" val="273674485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28860"/>
            <a:ext cx="10515600" cy="1325563"/>
          </a:xfrm>
        </p:spPr>
        <p:txBody>
          <a:bodyPr/>
          <a:lstStyle/>
          <a:p>
            <a:r>
              <a:rPr lang="he-IL" dirty="0"/>
              <a:t>הילדות של  </a:t>
            </a:r>
            <a:r>
              <a:rPr lang="en-US" dirty="0"/>
              <a:t>Mummy’s  Parents</a:t>
            </a:r>
            <a:br>
              <a:rPr lang="en-US" dirty="0"/>
            </a:br>
            <a:endParaRPr lang="en-US" dirty="0"/>
          </a:p>
        </p:txBody>
      </p:sp>
      <p:sp>
        <p:nvSpPr>
          <p:cNvPr id="3" name="מציין מיקום תוכן 2"/>
          <p:cNvSpPr>
            <a:spLocks noGrp="1"/>
          </p:cNvSpPr>
          <p:nvPr>
            <p:ph idx="1"/>
          </p:nvPr>
        </p:nvSpPr>
        <p:spPr>
          <a:xfrm>
            <a:off x="-2272587" y="5063319"/>
            <a:ext cx="13996014" cy="4536543"/>
          </a:xfrm>
        </p:spPr>
        <p:txBody>
          <a:bodyPr>
            <a:normAutofit/>
          </a:bodyPr>
          <a:lstStyle/>
          <a:p>
            <a:r>
              <a:rPr lang="he-IL" sz="2400" dirty="0"/>
              <a:t>גל ואנחנו החלטנו להכין העבודה על ילדותם של סבא וסבתא מצד </a:t>
            </a:r>
            <a:r>
              <a:rPr lang="he-IL" sz="2400" dirty="0" err="1"/>
              <a:t>אמא</a:t>
            </a:r>
            <a:r>
              <a:rPr lang="he-IL" sz="2400" dirty="0"/>
              <a:t>.</a:t>
            </a:r>
          </a:p>
          <a:p>
            <a:r>
              <a:rPr lang="he-IL" sz="2400" dirty="0"/>
              <a:t>שניהם נולדו באותה שנה 1953 באותו </a:t>
            </a:r>
            <a:r>
              <a:rPr lang="he-IL" sz="2400" dirty="0" err="1"/>
              <a:t>איזור</a:t>
            </a:r>
            <a:r>
              <a:rPr lang="he-IL" sz="2400" dirty="0"/>
              <a:t> מגורים אבל למעשה נפגשו רק בתיכון.</a:t>
            </a:r>
          </a:p>
          <a:p>
            <a:r>
              <a:rPr lang="he-IL" sz="2400" dirty="0"/>
              <a:t>סבתא </a:t>
            </a:r>
            <a:r>
              <a:rPr lang="he-IL" sz="2400" dirty="0" err="1"/>
              <a:t>היתה</a:t>
            </a:r>
            <a:r>
              <a:rPr lang="he-IL" sz="2400" dirty="0"/>
              <a:t> הקטנה מבין אחיה ואחותה ומשום כך גם המפונקת, </a:t>
            </a:r>
          </a:p>
          <a:p>
            <a:r>
              <a:rPr lang="he-IL" sz="2400" dirty="0"/>
              <a:t>סבא לעומת זאת היה הבכור במשפחתו.</a:t>
            </a:r>
            <a:endParaRPr lang="en-US" sz="2400" dirty="0"/>
          </a:p>
        </p:txBody>
      </p:sp>
      <p:pic>
        <p:nvPicPr>
          <p:cNvPr id="4" name="תמונה 3"/>
          <p:cNvPicPr>
            <a:picLocks noChangeAspect="1"/>
          </p:cNvPicPr>
          <p:nvPr/>
        </p:nvPicPr>
        <p:blipFill>
          <a:blip r:embed="rId2"/>
          <a:stretch>
            <a:fillRect/>
          </a:stretch>
        </p:blipFill>
        <p:spPr>
          <a:xfrm>
            <a:off x="6575987" y="695353"/>
            <a:ext cx="3060902" cy="4204875"/>
          </a:xfrm>
          <a:prstGeom prst="rect">
            <a:avLst/>
          </a:prstGeom>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19603" b="-2227"/>
          <a:stretch/>
        </p:blipFill>
        <p:spPr>
          <a:xfrm rot="5400000">
            <a:off x="1606457" y="1484519"/>
            <a:ext cx="4020874" cy="2484364"/>
          </a:xfrm>
          <a:prstGeom prst="rect">
            <a:avLst/>
          </a:prstGeom>
        </p:spPr>
      </p:pic>
    </p:spTree>
    <p:extLst>
      <p:ext uri="{BB962C8B-B14F-4D97-AF65-F5344CB8AC3E}">
        <p14:creationId xmlns:p14="http://schemas.microsoft.com/office/powerpoint/2010/main" val="365903805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94433"/>
          </a:xfrm>
        </p:spPr>
        <p:txBody>
          <a:bodyPr>
            <a:normAutofit fontScale="90000"/>
          </a:bodyPr>
          <a:lstStyle/>
          <a:p>
            <a:endParaRPr lang="en-US" dirty="0"/>
          </a:p>
        </p:txBody>
      </p:sp>
      <p:sp>
        <p:nvSpPr>
          <p:cNvPr id="3" name="מציין מיקום תוכן 2"/>
          <p:cNvSpPr>
            <a:spLocks noGrp="1"/>
          </p:cNvSpPr>
          <p:nvPr>
            <p:ph idx="1"/>
          </p:nvPr>
        </p:nvSpPr>
        <p:spPr>
          <a:xfrm>
            <a:off x="838200" y="1825625"/>
            <a:ext cx="10515600" cy="4351338"/>
          </a:xfrm>
        </p:spPr>
        <p:txBody>
          <a:bodyPr/>
          <a:lstStyle/>
          <a:p>
            <a:r>
              <a:rPr lang="he-IL" dirty="0"/>
              <a:t>סבתא נולדה בגבעת שמואל </a:t>
            </a:r>
          </a:p>
          <a:p>
            <a:pPr marL="0" indent="0">
              <a:buNone/>
            </a:pPr>
            <a:r>
              <a:rPr lang="he-IL" dirty="0"/>
              <a:t>וגרה עדיין בבית בו נולדה</a:t>
            </a:r>
          </a:p>
          <a:p>
            <a:pPr marL="0" indent="0">
              <a:buNone/>
            </a:pPr>
            <a:r>
              <a:rPr lang="he-IL" dirty="0"/>
              <a:t>סבא לעומתה נולד בבני ברק </a:t>
            </a:r>
          </a:p>
          <a:p>
            <a:pPr marL="0" indent="0">
              <a:buNone/>
            </a:pPr>
            <a:r>
              <a:rPr lang="he-IL" dirty="0"/>
              <a:t>בשכונת פרדס כץ וחי שם עד שירותו הצבאי</a:t>
            </a:r>
          </a:p>
          <a:p>
            <a:r>
              <a:rPr lang="he-IL" dirty="0"/>
              <a:t>גבעת שמואל </a:t>
            </a:r>
            <a:r>
              <a:rPr lang="he-IL" dirty="0" err="1"/>
              <a:t>היתה</a:t>
            </a:r>
            <a:r>
              <a:rPr lang="he-IL" dirty="0"/>
              <a:t> שכונה קטנה וצנועה</a:t>
            </a:r>
          </a:p>
          <a:p>
            <a:pPr marL="0" indent="0">
              <a:buNone/>
            </a:pPr>
            <a:r>
              <a:rPr lang="he-IL" dirty="0"/>
              <a:t>מוקפת שדות ופרדסים וסבתא מספרת </a:t>
            </a:r>
          </a:p>
          <a:p>
            <a:pPr marL="0" indent="0">
              <a:buNone/>
            </a:pPr>
            <a:r>
              <a:rPr lang="he-IL" dirty="0"/>
              <a:t>על ילדות שמחה ומאושרת.</a:t>
            </a:r>
            <a:endParaRPr lang="en-US" dirty="0"/>
          </a:p>
          <a:p>
            <a:endParaRPr lang="en-US" dirty="0"/>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4613" t="5184" r="27575" b="6579"/>
          <a:stretch/>
        </p:blipFill>
        <p:spPr>
          <a:xfrm rot="16200000">
            <a:off x="886801" y="1815459"/>
            <a:ext cx="5664431" cy="3152636"/>
          </a:xfrm>
          <a:prstGeom prst="rect">
            <a:avLst/>
          </a:prstGeom>
        </p:spPr>
      </p:pic>
    </p:spTree>
    <p:extLst>
      <p:ext uri="{BB962C8B-B14F-4D97-AF65-F5344CB8AC3E}">
        <p14:creationId xmlns:p14="http://schemas.microsoft.com/office/powerpoint/2010/main" val="11382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a:t>פרדס כץ הייתה שכונה בתוך בני ברק </a:t>
            </a:r>
          </a:p>
          <a:p>
            <a:pPr marL="0" indent="0">
              <a:buNone/>
            </a:pPr>
            <a:r>
              <a:rPr lang="he-IL" dirty="0"/>
              <a:t>עם רוב חילוני לעומת בני ברק העיר </a:t>
            </a:r>
          </a:p>
          <a:p>
            <a:pPr marL="0" indent="0">
              <a:buNone/>
            </a:pPr>
            <a:r>
              <a:rPr lang="he-IL" dirty="0"/>
              <a:t>שהייתה דתית וחרדית. בעצם המשפחה של </a:t>
            </a:r>
          </a:p>
          <a:p>
            <a:pPr marL="0" indent="0">
              <a:buNone/>
            </a:pPr>
            <a:r>
              <a:rPr lang="he-IL" dirty="0"/>
              <a:t>סבא כולה גרה בשכונה שנקראה "שכונת </a:t>
            </a:r>
          </a:p>
          <a:p>
            <a:pPr marL="0" indent="0">
              <a:buNone/>
            </a:pPr>
            <a:r>
              <a:rPr lang="he-IL" dirty="0"/>
              <a:t>בנגאזי" בשל מוצאם המשותף של תושביה.</a:t>
            </a:r>
          </a:p>
          <a:p>
            <a:pPr marL="0" indent="0">
              <a:buNone/>
            </a:pPr>
            <a:r>
              <a:rPr lang="he-IL" dirty="0"/>
              <a:t>(העיר בנגאזי/לוב – צפון אפריקה).</a:t>
            </a:r>
          </a:p>
          <a:p>
            <a:r>
              <a:rPr lang="he-IL" dirty="0"/>
              <a:t>המשפחה של סבתא לעומת זאת כניצולי</a:t>
            </a:r>
          </a:p>
          <a:p>
            <a:pPr marL="0" indent="0">
              <a:buNone/>
            </a:pPr>
            <a:r>
              <a:rPr lang="he-IL" dirty="0"/>
              <a:t> שואה מפולין, הייתה כמעט ללא קרובים.</a:t>
            </a:r>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4972" t="-10" r="5664" b="12252"/>
          <a:stretch/>
        </p:blipFill>
        <p:spPr>
          <a:xfrm>
            <a:off x="838200" y="2057637"/>
            <a:ext cx="4558352" cy="3357350"/>
          </a:xfrm>
          <a:prstGeom prst="rect">
            <a:avLst/>
          </a:prstGeom>
        </p:spPr>
      </p:pic>
    </p:spTree>
    <p:extLst>
      <p:ext uri="{BB962C8B-B14F-4D97-AF65-F5344CB8AC3E}">
        <p14:creationId xmlns:p14="http://schemas.microsoft.com/office/powerpoint/2010/main" val="52374704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791570"/>
            <a:ext cx="10352964" cy="5385393"/>
          </a:xfrm>
        </p:spPr>
        <p:txBody>
          <a:bodyPr/>
          <a:lstStyle/>
          <a:p>
            <a:r>
              <a:rPr lang="he-IL" dirty="0"/>
              <a:t>חלק משמעותי מילדותם של סבתא וסבא הייתה בתוך תנועות נוער</a:t>
            </a:r>
          </a:p>
          <a:p>
            <a:r>
              <a:rPr lang="he-IL" dirty="0"/>
              <a:t>סבתא הייתה בתנועת השומר הצעיר (חולצה כחולה ושרוך לבן) וסבא</a:t>
            </a:r>
          </a:p>
          <a:p>
            <a:r>
              <a:rPr lang="he-IL" dirty="0"/>
              <a:t>בתנועת הנוער העובד (חולצה כחולה ושרוך אדום)</a:t>
            </a:r>
          </a:p>
          <a:p>
            <a:endParaRPr lang="en-US" dirty="0"/>
          </a:p>
          <a:p>
            <a:endParaRPr lang="en-US" dirty="0"/>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36938" t="1" r="17608" b="2391"/>
          <a:stretch/>
        </p:blipFill>
        <p:spPr>
          <a:xfrm rot="5400000">
            <a:off x="2571985" y="2161649"/>
            <a:ext cx="4572000" cy="4770776"/>
          </a:xfrm>
          <a:prstGeom prst="rect">
            <a:avLst/>
          </a:prstGeom>
          <a:ln>
            <a:solidFill>
              <a:srgbClr val="FF0000"/>
            </a:solidFill>
          </a:ln>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1392" y="3205655"/>
            <a:ext cx="3577020" cy="2682765"/>
          </a:xfrm>
          <a:prstGeom prst="rect">
            <a:avLst/>
          </a:prstGeom>
        </p:spPr>
      </p:pic>
      <p:sp>
        <p:nvSpPr>
          <p:cNvPr id="6" name="אליפסה 5"/>
          <p:cNvSpPr/>
          <p:nvPr/>
        </p:nvSpPr>
        <p:spPr>
          <a:xfrm>
            <a:off x="4134678" y="3458818"/>
            <a:ext cx="1417983" cy="1736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286033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a:t>תנועות הנוער באותה תקופה היו משמעותיות ביותר בחייהם של סבתא וסבא, המדינה הייתה ב"חיתוליה" והפעילות טיפחה את אהבת הארץ – הרבה דרך סיורים וטיולים. והודגש ערך החברות והנאמנות.</a:t>
            </a:r>
          </a:p>
          <a:p>
            <a:pPr marL="0" indent="0">
              <a:buNone/>
            </a:pPr>
            <a:endParaRPr lang="en-US"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13552" t="11477" r="26694"/>
          <a:stretch/>
        </p:blipFill>
        <p:spPr>
          <a:xfrm>
            <a:off x="6396821" y="3083938"/>
            <a:ext cx="4004765" cy="3290358"/>
          </a:xfrm>
          <a:prstGeom prst="rect">
            <a:avLst/>
          </a:prstGeom>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24172" t="21066" r="20513" b="-21007"/>
          <a:stretch/>
        </p:blipFill>
        <p:spPr>
          <a:xfrm>
            <a:off x="3276162" y="3531476"/>
            <a:ext cx="2693714" cy="3650182"/>
          </a:xfrm>
          <a:prstGeom prst="rect">
            <a:avLst/>
          </a:prstGeom>
        </p:spPr>
      </p:pic>
      <p:sp>
        <p:nvSpPr>
          <p:cNvPr id="2" name="אליפסה 1"/>
          <p:cNvSpPr/>
          <p:nvPr/>
        </p:nvSpPr>
        <p:spPr>
          <a:xfrm>
            <a:off x="7983768" y="3896138"/>
            <a:ext cx="848139" cy="914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20137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15786" y="522287"/>
            <a:ext cx="10515600" cy="1325563"/>
          </a:xfrm>
        </p:spPr>
        <p:txBody>
          <a:bodyPr/>
          <a:lstStyle/>
          <a:p>
            <a:r>
              <a:rPr lang="he-IL" dirty="0"/>
              <a:t>שאלות של גל על ילדותם של סבתא וסבא.  </a:t>
            </a:r>
            <a:endParaRPr lang="en-US" dirty="0"/>
          </a:p>
        </p:txBody>
      </p:sp>
      <p:sp>
        <p:nvSpPr>
          <p:cNvPr id="3" name="מציין מיקום תוכן 2"/>
          <p:cNvSpPr>
            <a:spLocks noGrp="1"/>
          </p:cNvSpPr>
          <p:nvPr>
            <p:ph idx="1"/>
          </p:nvPr>
        </p:nvSpPr>
        <p:spPr/>
        <p:txBody>
          <a:bodyPr/>
          <a:lstStyle/>
          <a:p>
            <a:r>
              <a:rPr lang="he-IL" dirty="0"/>
              <a:t>1  איך תקשרתם עם חברים אחרי הלימודים?</a:t>
            </a:r>
          </a:p>
          <a:p>
            <a:r>
              <a:rPr lang="he-IL" dirty="0"/>
              <a:t>2  איך הגעתם ממקום למקום?</a:t>
            </a:r>
          </a:p>
          <a:p>
            <a:r>
              <a:rPr lang="he-IL" dirty="0"/>
              <a:t>3  שמות בתי הספר היסודיים שלכם? </a:t>
            </a:r>
          </a:p>
          <a:p>
            <a:endParaRPr lang="he-IL" dirty="0"/>
          </a:p>
          <a:p>
            <a:r>
              <a:rPr lang="he-IL" dirty="0"/>
              <a:t>                                </a:t>
            </a:r>
            <a:r>
              <a:rPr lang="he-IL" sz="9600" dirty="0"/>
              <a:t>?????</a:t>
            </a:r>
            <a:endParaRPr lang="en-US" sz="9600" dirty="0"/>
          </a:p>
        </p:txBody>
      </p:sp>
    </p:spTree>
    <p:extLst>
      <p:ext uri="{BB962C8B-B14F-4D97-AF65-F5344CB8AC3E}">
        <p14:creationId xmlns:p14="http://schemas.microsoft.com/office/powerpoint/2010/main" val="362967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DBFB"/>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התשובות לשאלות.</a:t>
            </a:r>
            <a:endParaRPr lang="en-US" dirty="0"/>
          </a:p>
        </p:txBody>
      </p:sp>
      <p:sp>
        <p:nvSpPr>
          <p:cNvPr id="3" name="מציין מיקום תוכן 2"/>
          <p:cNvSpPr>
            <a:spLocks noGrp="1"/>
          </p:cNvSpPr>
          <p:nvPr>
            <p:ph idx="1"/>
          </p:nvPr>
        </p:nvSpPr>
        <p:spPr/>
        <p:txBody>
          <a:bodyPr>
            <a:normAutofit/>
          </a:bodyPr>
          <a:lstStyle/>
          <a:p>
            <a:r>
              <a:rPr lang="he-IL" dirty="0"/>
              <a:t>1  הדרך היחידה לתקשר עם חברים </a:t>
            </a:r>
            <a:r>
              <a:rPr lang="he-IL" dirty="0" err="1"/>
              <a:t>היתה</a:t>
            </a:r>
            <a:r>
              <a:rPr lang="he-IL" dirty="0"/>
              <a:t> רק על ידי מפגש פנים אל פנים      כי בעצם לא היו לנו אמצעים אחרים,  טלפון היה נדיר ולהשיגו נדרשו לפחות 7 שנות המתנה, הטלפון היה קבוע למקומו וטלפונים ניידים בכלל עוד לא הומצאו. המפגשים היו תמיד במקומות קבועים בשכונה ובזמנים קבועים כך שתמיד כשהגענו לנקודות המפגש, מצאנו שם חברים.</a:t>
            </a:r>
          </a:p>
          <a:p>
            <a:endParaRPr lang="he-IL" dirty="0"/>
          </a:p>
        </p:txBody>
      </p:sp>
      <p:pic>
        <p:nvPicPr>
          <p:cNvPr id="4" name="Content Placeholder 4">
            <a:extLst>
              <a:ext uri="{FF2B5EF4-FFF2-40B4-BE49-F238E27FC236}">
                <a16:creationId xmlns:a16="http://schemas.microsoft.com/office/drawing/2014/main" xmlns="" id="{515E7954-AEEC-4AC8-A05B-8C99EFFB54C1}"/>
              </a:ext>
            </a:extLst>
          </p:cNvPr>
          <p:cNvPicPr>
            <a:picLocks noChangeAspect="1"/>
          </p:cNvPicPr>
          <p:nvPr/>
        </p:nvPicPr>
        <p:blipFill rotWithShape="1">
          <a:blip r:embed="rId2">
            <a:extLst>
              <a:ext uri="{28A0092B-C50C-407E-A947-70E740481C1C}">
                <a14:useLocalDpi xmlns:a14="http://schemas.microsoft.com/office/drawing/2010/main" val="0"/>
              </a:ext>
            </a:extLst>
          </a:blip>
          <a:srcRect l="13989" t="6713" r="8054" b="10539"/>
          <a:stretch/>
        </p:blipFill>
        <p:spPr>
          <a:xfrm>
            <a:off x="6411817" y="3977090"/>
            <a:ext cx="2546341" cy="2027104"/>
          </a:xfrm>
          <a:prstGeom prst="rect">
            <a:avLst/>
          </a:prstGeom>
        </p:spPr>
      </p:pic>
    </p:spTree>
    <p:extLst>
      <p:ext uri="{BB962C8B-B14F-4D97-AF65-F5344CB8AC3E}">
        <p14:creationId xmlns:p14="http://schemas.microsoft.com/office/powerpoint/2010/main" val="3748132223"/>
      </p:ext>
    </p:extLst>
  </p:cSld>
  <p:clrMapOvr>
    <a:masterClrMapping/>
  </p:clrMapOvr>
  <p:transition spd="med">
    <p:pull dir="r"/>
  </p:transition>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723</Words>
  <Application>Microsoft Office PowerPoint</Application>
  <PresentationFormat>מותאם אישית</PresentationFormat>
  <Paragraphs>64</Paragraphs>
  <Slides>19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19</vt:i4>
      </vt:variant>
    </vt:vector>
  </HeadingPairs>
  <TitlesOfParts>
    <vt:vector size="20" baseType="lpstr">
      <vt:lpstr>ערכת נושא Office</vt:lpstr>
      <vt:lpstr>סבתא וסבא של גל זוהר –שאלות ששאלתי מילדות ועד חברות – 1969-2019</vt:lpstr>
      <vt:lpstr>                 הבית של סבא וסבתא        אז                                היום</vt:lpstr>
      <vt:lpstr>הילדות של  Mummy’s  Parents </vt:lpstr>
      <vt:lpstr>מצגת של PowerPoint</vt:lpstr>
      <vt:lpstr>מצגת של PowerPoint</vt:lpstr>
      <vt:lpstr>מצגת של PowerPoint</vt:lpstr>
      <vt:lpstr>מצגת של PowerPoint</vt:lpstr>
      <vt:lpstr>שאלות של גל על ילדותם של סבתא וסבא.  </vt:lpstr>
      <vt:lpstr>התשובות לשאלות.</vt:lpstr>
      <vt:lpstr>מצגת של PowerPoint</vt:lpstr>
      <vt:lpstr>מצגת של PowerPoint</vt:lpstr>
      <vt:lpstr>מצגת של PowerPoint</vt:lpstr>
      <vt:lpstr>מאכלים ותחביבים מתקופת הילדות</vt:lpstr>
      <vt:lpstr>מצגת של PowerPoint</vt:lpstr>
      <vt:lpstr>בית הספר התיכון.</vt:lpstr>
      <vt:lpstr>סבתא וסבא שלי  היום</vt:lpstr>
      <vt:lpstr>מצגת של PowerPoint</vt:lpstr>
      <vt:lpstr>משוב – תרומת העבודה המשותפת</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סבתא וסבא של גל זוהר –שאלות ששאלתי מילדות ועד חברות – 1969-2019</dc:title>
  <dc:creator>Shalom Tito</dc:creator>
  <cp:lastModifiedBy>Ayelet</cp:lastModifiedBy>
  <cp:revision>26</cp:revision>
  <dcterms:created xsi:type="dcterms:W3CDTF">2019-02-02T06:08:53Z</dcterms:created>
  <dcterms:modified xsi:type="dcterms:W3CDTF">2019-04-09T13:25:29Z</dcterms:modified>
</cp:coreProperties>
</file>