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2" r:id="rId4"/>
    <p:sldId id="265" r:id="rId5"/>
    <p:sldId id="263" r:id="rId6"/>
    <p:sldId id="267" r:id="rId7"/>
    <p:sldId id="268" r:id="rId8"/>
    <p:sldId id="273" r:id="rId9"/>
    <p:sldId id="275" r:id="rId10"/>
    <p:sldId id="272"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A16AA21-1863-4931-97CB-99D0A168701B}" type="datetimeFigureOut">
              <a:rPr lang="en-US" dirty="0"/>
              <a:t>1/2/2019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772C379-9A7C-4C87-A116-CBE9F58B04C5}" type="datetimeFigureOut">
              <a:rPr lang="en-US" dirty="0"/>
              <a:t>1/2/2019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1"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ih-NfVuoHKAhVBcRQKHT_gALgQjRwIBw&amp;url=http://krd.sisma.org.il/SitePages/%D7%AA%D7%91%D7%A0%D7%99%D7%95%D7%AA%20%D7%95%D7%90%D7%9C%D7%91%D7%95%D7%9E%D7%99%D7%9D.aspx?Mobile=1&amp;Source=/_layouts/mobile/view.aspx?List=ea8568c7-fb1e-4512-bdd4-4bd5c0a62a1d&amp;View=1ccb9d45-cc21-4aed-a967-4213590ad03d&amp;CurrentPage=1&amp;psig=AFQjCNHW63tmmCKDXPGww6ngiz5IxZPdwQ&amp;ust=1451491849072152"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ctrTitle"/>
          </p:nvPr>
        </p:nvSpPr>
        <p:spPr/>
        <p:txBody>
          <a:bodyPr>
            <a:noAutofit/>
          </a:bodyPr>
          <a:lstStyle/>
          <a:p>
            <a:pPr algn="ctr"/>
            <a:r>
              <a:rPr lang="he-IL" sz="5400" b="1" spc="50" dirty="0" smtClean="0">
                <a:ln w="0"/>
                <a:solidFill>
                  <a:srgbClr val="002060"/>
                </a:solidFill>
                <a:effectLst>
                  <a:innerShdw blurRad="63500" dist="50800" dir="13500000">
                    <a:srgbClr val="000000">
                      <a:alpha val="50000"/>
                    </a:srgbClr>
                  </a:innerShdw>
                </a:effectLst>
                <a:latin typeface="David" pitchFamily="34" charset="-79"/>
                <a:cs typeface="David" pitchFamily="34" charset="-79"/>
              </a:rPr>
              <a:t>הקשר הרב דורי</a:t>
            </a:r>
            <a:br>
              <a:rPr lang="he-IL" sz="5400" b="1" spc="50" dirty="0" smtClean="0">
                <a:ln w="0"/>
                <a:solidFill>
                  <a:srgbClr val="002060"/>
                </a:solidFill>
                <a:effectLst>
                  <a:innerShdw blurRad="63500" dist="50800" dir="13500000">
                    <a:srgbClr val="000000">
                      <a:alpha val="50000"/>
                    </a:srgbClr>
                  </a:innerShdw>
                </a:effectLst>
                <a:latin typeface="David" pitchFamily="34" charset="-79"/>
                <a:cs typeface="David" pitchFamily="34" charset="-79"/>
              </a:rPr>
            </a:br>
            <a:r>
              <a:rPr lang="he-IL" sz="5400" b="1" spc="50" dirty="0" smtClean="0">
                <a:ln w="0"/>
                <a:solidFill>
                  <a:srgbClr val="002060"/>
                </a:solidFill>
                <a:effectLst>
                  <a:innerShdw blurRad="63500" dist="50800" dir="13500000">
                    <a:srgbClr val="000000">
                      <a:alpha val="50000"/>
                    </a:srgbClr>
                  </a:innerShdw>
                </a:effectLst>
                <a:latin typeface="David" pitchFamily="34" charset="-79"/>
                <a:cs typeface="David" pitchFamily="34" charset="-79"/>
              </a:rPr>
              <a:t>סיפורה של סבתא רבתא חולי לאה</a:t>
            </a:r>
            <a:endParaRPr lang="he-IL" sz="5400" b="1" spc="50" dirty="0">
              <a:ln w="0"/>
              <a:solidFill>
                <a:srgbClr val="002060"/>
              </a:solidFill>
              <a:effectLst>
                <a:innerShdw blurRad="63500" dist="50800" dir="13500000">
                  <a:srgbClr val="000000">
                    <a:alpha val="50000"/>
                  </a:srgbClr>
                </a:innerShdw>
              </a:effectLst>
              <a:latin typeface="David" pitchFamily="34" charset="-79"/>
              <a:cs typeface="David" pitchFamily="34" charset="-79"/>
            </a:endParaRPr>
          </a:p>
        </p:txBody>
      </p:sp>
      <p:sp>
        <p:nvSpPr>
          <p:cNvPr id="6" name="כותרת משנה 2"/>
          <p:cNvSpPr>
            <a:spLocks noGrp="1"/>
          </p:cNvSpPr>
          <p:nvPr>
            <p:ph type="subTitle" idx="1"/>
          </p:nvPr>
        </p:nvSpPr>
        <p:spPr>
          <a:xfrm>
            <a:off x="1463548" y="4376420"/>
            <a:ext cx="8048752" cy="2214880"/>
          </a:xfrm>
        </p:spPr>
        <p:txBody>
          <a:bodyPr>
            <a:noAutofit/>
          </a:bodyPr>
          <a:lstStyle/>
          <a:p>
            <a:pPr algn="r"/>
            <a:r>
              <a:rPr lang="he-IL" b="1" dirty="0" smtClean="0">
                <a:solidFill>
                  <a:srgbClr val="002060"/>
                </a:solidFill>
                <a:latin typeface="David" pitchFamily="34" charset="-79"/>
                <a:cs typeface="David" pitchFamily="34" charset="-79"/>
              </a:rPr>
              <a:t>שם :חמדה יצחק &amp; רועי יצחק</a:t>
            </a:r>
          </a:p>
          <a:p>
            <a:pPr algn="r"/>
            <a:r>
              <a:rPr lang="he-IL" b="1" dirty="0" smtClean="0">
                <a:solidFill>
                  <a:srgbClr val="002060"/>
                </a:solidFill>
                <a:latin typeface="David" pitchFamily="34" charset="-79"/>
                <a:cs typeface="David" pitchFamily="34" charset="-79"/>
              </a:rPr>
              <a:t>שנת לידה : 1953</a:t>
            </a:r>
          </a:p>
          <a:p>
            <a:pPr algn="r"/>
            <a:r>
              <a:rPr lang="he-IL" b="1" dirty="0" smtClean="0">
                <a:solidFill>
                  <a:srgbClr val="002060"/>
                </a:solidFill>
                <a:latin typeface="David" pitchFamily="34" charset="-79"/>
                <a:cs typeface="David" pitchFamily="34" charset="-79"/>
              </a:rPr>
              <a:t>מנחה: לילך אייזן </a:t>
            </a:r>
          </a:p>
          <a:p>
            <a:pPr algn="r"/>
            <a:r>
              <a:rPr lang="he-IL" b="1" dirty="0" smtClean="0">
                <a:solidFill>
                  <a:srgbClr val="002060"/>
                </a:solidFill>
                <a:latin typeface="David" pitchFamily="34" charset="-79"/>
                <a:cs typeface="David" pitchFamily="34" charset="-79"/>
              </a:rPr>
              <a:t>ביה"ס הביל"ויים גדרה</a:t>
            </a:r>
          </a:p>
          <a:p>
            <a:pPr algn="r"/>
            <a:r>
              <a:rPr lang="he-IL" b="1" dirty="0" smtClean="0">
                <a:solidFill>
                  <a:srgbClr val="002060"/>
                </a:solidFill>
                <a:latin typeface="David" pitchFamily="34" charset="-79"/>
                <a:cs typeface="David" pitchFamily="34" charset="-79"/>
              </a:rPr>
              <a:t>שנה"ל תשע"ט</a:t>
            </a:r>
            <a:endParaRPr lang="he-IL" b="1" dirty="0">
              <a:solidFill>
                <a:srgbClr val="002060"/>
              </a:solidFill>
              <a:latin typeface="David" pitchFamily="34" charset="-79"/>
              <a:cs typeface="David" pitchFamily="34" charset="-79"/>
            </a:endParaRPr>
          </a:p>
        </p:txBody>
      </p:sp>
      <p:grpSp>
        <p:nvGrpSpPr>
          <p:cNvPr id="7" name="Group 2"/>
          <p:cNvGrpSpPr>
            <a:grpSpLocks/>
          </p:cNvGrpSpPr>
          <p:nvPr/>
        </p:nvGrpSpPr>
        <p:grpSpPr bwMode="auto">
          <a:xfrm>
            <a:off x="1203321" y="106937"/>
            <a:ext cx="9083679" cy="1049946"/>
            <a:chOff x="1888" y="419"/>
            <a:chExt cx="8856" cy="1005"/>
          </a:xfrm>
        </p:grpSpPr>
        <p:pic>
          <p:nvPicPr>
            <p:cNvPr id="8" name="Picture 3" descr="סמל בית הספר"/>
            <p:cNvPicPr>
              <a:picLocks noChangeAspect="1" noChangeArrowheads="1"/>
            </p:cNvPicPr>
            <p:nvPr/>
          </p:nvPicPr>
          <p:blipFill>
            <a:blip r:embed="rId2" cstate="print"/>
            <a:srcRect b="30556"/>
            <a:stretch>
              <a:fillRect/>
            </a:stretch>
          </p:blipFill>
          <p:spPr bwMode="auto">
            <a:xfrm>
              <a:off x="9927" y="599"/>
              <a:ext cx="817" cy="825"/>
            </a:xfrm>
            <a:prstGeom prst="rect">
              <a:avLst/>
            </a:prstGeom>
            <a:noFill/>
          </p:spPr>
        </p:pic>
        <p:pic>
          <p:nvPicPr>
            <p:cNvPr id="9" name="Picture 4" descr="unnamed"/>
            <p:cNvPicPr>
              <a:picLocks noChangeAspect="1" noChangeArrowheads="1"/>
            </p:cNvPicPr>
            <p:nvPr/>
          </p:nvPicPr>
          <p:blipFill>
            <a:blip r:embed="rId3" cstate="print"/>
            <a:srcRect/>
            <a:stretch>
              <a:fillRect/>
            </a:stretch>
          </p:blipFill>
          <p:spPr bwMode="auto">
            <a:xfrm>
              <a:off x="1888" y="419"/>
              <a:ext cx="7522" cy="1005"/>
            </a:xfrm>
            <a:prstGeom prst="rect">
              <a:avLst/>
            </a:prstGeom>
            <a:noFill/>
            <a:ln w="9525">
              <a:noFill/>
              <a:miter lim="800000"/>
              <a:headEnd/>
              <a:tailEnd/>
            </a:ln>
          </p:spPr>
        </p:pic>
      </p:grpSp>
    </p:spTree>
    <p:extLst>
      <p:ext uri="{BB962C8B-B14F-4D97-AF65-F5344CB8AC3E}">
        <p14:creationId xmlns:p14="http://schemas.microsoft.com/office/powerpoint/2010/main" val="369241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irc_mi" descr="http://krd.sisma.org.il/DocLib4/%D7%92%D7%9C%D7%92%D7%95%D7%9C%D7%95%20%D7%A9%D7%9C%20%D7%97%D7%A4%D7%A5.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17440"/>
            <a:ext cx="8991600" cy="230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7448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1505243" y="131885"/>
            <a:ext cx="5124157" cy="768448"/>
          </a:xfrm>
        </p:spPr>
        <p:txBody>
          <a:bodyPr/>
          <a:lstStyle/>
          <a:p>
            <a:pPr algn="ctr"/>
            <a:r>
              <a:rPr lang="he-IL"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השרשרת של סבתא רבתא לאה </a:t>
            </a:r>
            <a:endParaRPr lang="he-IL" cap="none"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מציין מיקום טקסט 5"/>
          <p:cNvSpPr>
            <a:spLocks noGrp="1"/>
          </p:cNvSpPr>
          <p:nvPr>
            <p:ph type="body" sz="half" idx="2"/>
          </p:nvPr>
        </p:nvSpPr>
        <p:spPr>
          <a:xfrm>
            <a:off x="8314006" y="313006"/>
            <a:ext cx="3759592" cy="6045591"/>
          </a:xfrm>
        </p:spPr>
        <p:txBody>
          <a:bodyPr>
            <a:noAutofit/>
          </a:bodyPr>
          <a:lstStyle/>
          <a:p>
            <a:r>
              <a:rPr lang="he-IL" sz="2000" dirty="0" smtClean="0"/>
              <a:t>הסיפור מפי סבתי : </a:t>
            </a:r>
          </a:p>
          <a:p>
            <a:r>
              <a:rPr lang="he-IL" sz="2000" dirty="0"/>
              <a:t>שרשרת הזהב עם תליון לירה אנגלית עובר במשפחה שלנו כבר 5 דורות ,אמה של סבתא רבתא שלי (מזל) קיבלה את השרשרת לכבוד חתונתה והיא העבירה אותה לסבתא רבתה שלי ביום חתונתה וכך זה הפך למנהג שהבת הבכורה במשפחה מקבלת את השרשרת ביום חתונתה , כך גם סבתא שלי ( חמדה) קיבלה את השרשרת ביום חתונתה והשרשרת עדיין ברשותה .</a:t>
            </a:r>
            <a:endParaRPr lang="en-US" sz="2000" dirty="0"/>
          </a:p>
          <a:p>
            <a:r>
              <a:rPr lang="he-IL" sz="2000" dirty="0"/>
              <a:t>זהו תכשיט יקר מאוד גם חומרית וגם רגשית ואני מאמין שימשיך לעבור בקרב בנות המשפחה עוד דורות רבים .</a:t>
            </a:r>
            <a:endParaRPr lang="en-US" sz="2000" dirty="0"/>
          </a:p>
          <a:p>
            <a:endParaRPr lang="he-IL" sz="2000" dirty="0"/>
          </a:p>
        </p:txBody>
      </p:sp>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l="4086"/>
          <a:stretch/>
        </p:blipFill>
        <p:spPr>
          <a:xfrm rot="5400000">
            <a:off x="2810862" y="1738202"/>
            <a:ext cx="5185777" cy="4055012"/>
          </a:xfrm>
          <a:prstGeom prst="rect">
            <a:avLst/>
          </a:prstGeom>
        </p:spPr>
      </p:pic>
      <p:pic>
        <p:nvPicPr>
          <p:cNvPr id="9" name="תמונה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5332" y="2694842"/>
            <a:ext cx="3664634" cy="2748476"/>
          </a:xfrm>
          <a:prstGeom prst="rect">
            <a:avLst/>
          </a:prstGeom>
        </p:spPr>
      </p:pic>
    </p:spTree>
    <p:extLst>
      <p:ext uri="{BB962C8B-B14F-4D97-AF65-F5344CB8AC3E}">
        <p14:creationId xmlns:p14="http://schemas.microsoft.com/office/powerpoint/2010/main" val="1176924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39000"/>
          </a:blip>
          <a:tile tx="0" ty="0" sx="60000" sy="59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712676" y="265384"/>
            <a:ext cx="7307277" cy="928468"/>
          </a:xfrm>
        </p:spPr>
        <p:txBody>
          <a:bodyPr>
            <a:normAutofit fontScale="90000"/>
          </a:bodyPr>
          <a:lstStyle/>
          <a:p>
            <a:pPr algn="r"/>
            <a:r>
              <a:rPr lang="he-IL" dirty="0" smtClean="0"/>
              <a:t/>
            </a:r>
            <a:br>
              <a:rPr lang="he-IL" dirty="0" smtClean="0"/>
            </a:br>
            <a:r>
              <a:rPr lang="he-IL" sz="6000" dirty="0" smtClean="0">
                <a:solidFill>
                  <a:srgbClr val="CC0000"/>
                </a:solidFill>
              </a:rPr>
              <a:t>לסבתא חמדה וסבתא לאה </a:t>
            </a:r>
            <a:r>
              <a:rPr lang="he-IL" sz="3600" dirty="0"/>
              <a:t/>
            </a:r>
            <a:br>
              <a:rPr lang="he-IL" sz="3600" dirty="0"/>
            </a:br>
            <a:r>
              <a:rPr lang="he-IL" sz="3600" dirty="0"/>
              <a:t/>
            </a:r>
            <a:br>
              <a:rPr lang="he-IL" sz="3600" dirty="0"/>
            </a:br>
            <a:endParaRPr lang="he-IL" dirty="0"/>
          </a:p>
        </p:txBody>
      </p:sp>
      <p:sp>
        <p:nvSpPr>
          <p:cNvPr id="3" name="TextBox 2"/>
          <p:cNvSpPr txBox="1"/>
          <p:nvPr/>
        </p:nvSpPr>
        <p:spPr>
          <a:xfrm>
            <a:off x="6133515" y="1078678"/>
            <a:ext cx="5770282" cy="4524315"/>
          </a:xfrm>
          <a:prstGeom prst="rect">
            <a:avLst/>
          </a:prstGeom>
          <a:noFill/>
        </p:spPr>
        <p:txBody>
          <a:bodyPr wrap="square" rtlCol="1">
            <a:spAutoFit/>
          </a:bodyPr>
          <a:lstStyle/>
          <a:p>
            <a:pPr algn="ctr"/>
            <a:r>
              <a:rPr lang="he-IL" sz="3600" dirty="0">
                <a:solidFill>
                  <a:srgbClr val="C00000"/>
                </a:solidFill>
              </a:rPr>
              <a:t>רציתי להגיד </a:t>
            </a:r>
            <a:r>
              <a:rPr lang="he-IL" sz="3600" dirty="0" smtClean="0">
                <a:solidFill>
                  <a:srgbClr val="C00000"/>
                </a:solidFill>
              </a:rPr>
              <a:t>לכן </a:t>
            </a:r>
            <a:r>
              <a:rPr lang="he-IL" sz="3600" dirty="0">
                <a:solidFill>
                  <a:srgbClr val="C00000"/>
                </a:solidFill>
              </a:rPr>
              <a:t>המון תודה ,</a:t>
            </a:r>
          </a:p>
          <a:p>
            <a:pPr algn="ctr"/>
            <a:r>
              <a:rPr lang="he-IL" sz="3600" dirty="0">
                <a:solidFill>
                  <a:srgbClr val="C00000"/>
                </a:solidFill>
              </a:rPr>
              <a:t>תודה </a:t>
            </a:r>
            <a:r>
              <a:rPr lang="he-IL" sz="3600" dirty="0" smtClean="0">
                <a:solidFill>
                  <a:srgbClr val="C00000"/>
                </a:solidFill>
              </a:rPr>
              <a:t>שלקחת חלק ושיתפתן אותי בסיפור  המעניין של סבתא לאה </a:t>
            </a:r>
          </a:p>
          <a:p>
            <a:pPr algn="ctr"/>
            <a:r>
              <a:rPr lang="he-IL" sz="3600" dirty="0" smtClean="0">
                <a:solidFill>
                  <a:srgbClr val="C00000"/>
                </a:solidFill>
              </a:rPr>
              <a:t>סבתא חמדה – תודה שבאת </a:t>
            </a:r>
            <a:r>
              <a:rPr lang="he-IL" sz="3600" dirty="0">
                <a:solidFill>
                  <a:srgbClr val="C00000"/>
                </a:solidFill>
              </a:rPr>
              <a:t>והשתדלת להגיע כמעט לכל המפגשים </a:t>
            </a:r>
            <a:r>
              <a:rPr lang="he-IL" sz="3600" dirty="0" smtClean="0">
                <a:solidFill>
                  <a:srgbClr val="C00000"/>
                </a:solidFill>
              </a:rPr>
              <a:t>זה היה לי מאד חשוב .</a:t>
            </a:r>
            <a:endParaRPr lang="he-IL" sz="3600" dirty="0">
              <a:solidFill>
                <a:srgbClr val="C00000"/>
              </a:solidFill>
            </a:endParaRPr>
          </a:p>
          <a:p>
            <a:pPr algn="ctr"/>
            <a:endParaRPr lang="he-IL" sz="3600" dirty="0">
              <a:solidFill>
                <a:srgbClr val="C00000"/>
              </a:solidFill>
            </a:endParaRPr>
          </a:p>
          <a:p>
            <a:pPr algn="ctr"/>
            <a:r>
              <a:rPr lang="he-IL" sz="3600" dirty="0" smtClean="0">
                <a:solidFill>
                  <a:srgbClr val="C00000"/>
                </a:solidFill>
              </a:rPr>
              <a:t>אוהב רועי </a:t>
            </a:r>
            <a:endParaRPr lang="he-IL" sz="3600" dirty="0">
              <a:solidFill>
                <a:srgbClr val="C00000"/>
              </a:solidFill>
            </a:endParaRPr>
          </a:p>
        </p:txBody>
      </p:sp>
      <p:pic>
        <p:nvPicPr>
          <p:cNvPr id="1026" name="Picture 2" descr="https://sites.udel.edu/canr-newsflash/files/2016/02/heart-2-28b82d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30" y="5602993"/>
            <a:ext cx="1177333" cy="1177333"/>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21551" y="1773332"/>
            <a:ext cx="4180009" cy="3135006"/>
          </a:xfrm>
          <a:prstGeom prst="rect">
            <a:avLst/>
          </a:prstGeom>
        </p:spPr>
      </p:pic>
    </p:spTree>
    <p:extLst>
      <p:ext uri="{BB962C8B-B14F-4D97-AF65-F5344CB8AC3E}">
        <p14:creationId xmlns:p14="http://schemas.microsoft.com/office/powerpoint/2010/main" val="3713393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873" y="1829587"/>
            <a:ext cx="3929774" cy="2947331"/>
          </a:xfrm>
          <a:prstGeom prst="rect">
            <a:avLst/>
          </a:prstGeom>
          <a:ln>
            <a:noFill/>
          </a:ln>
          <a:effectLst>
            <a:softEdge rad="112500"/>
          </a:effectLst>
        </p:spPr>
      </p:pic>
      <p:pic>
        <p:nvPicPr>
          <p:cNvPr id="8" name="תמונה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7789" y="1875089"/>
            <a:ext cx="3944839" cy="2958629"/>
          </a:xfrm>
          <a:prstGeom prst="rect">
            <a:avLst/>
          </a:prstGeom>
          <a:ln>
            <a:noFill/>
          </a:ln>
          <a:effectLst>
            <a:softEdge rad="112500"/>
          </a:effectLst>
        </p:spPr>
      </p:pic>
      <p:sp>
        <p:nvSpPr>
          <p:cNvPr id="11" name="TextBox 10"/>
          <p:cNvSpPr txBox="1"/>
          <p:nvPr/>
        </p:nvSpPr>
        <p:spPr>
          <a:xfrm>
            <a:off x="8479952" y="951759"/>
            <a:ext cx="1903615" cy="923330"/>
          </a:xfrm>
          <a:prstGeom prst="rect">
            <a:avLst/>
          </a:prstGeom>
          <a:noFill/>
        </p:spPr>
        <p:txBody>
          <a:bodyPr wrap="square" rtlCol="1">
            <a:spAutoFit/>
          </a:bodyPr>
          <a:lstStyle/>
          <a:p>
            <a:pPr algn="ctr"/>
            <a:r>
              <a:rPr lang="he-IL" dirty="0" smtClean="0"/>
              <a:t>אני שהייתי קטן עם סבא משה וסבתא לאה</a:t>
            </a:r>
            <a:endParaRPr lang="he-IL" dirty="0"/>
          </a:p>
        </p:txBody>
      </p:sp>
      <p:sp>
        <p:nvSpPr>
          <p:cNvPr id="13" name="TextBox 12"/>
          <p:cNvSpPr txBox="1"/>
          <p:nvPr/>
        </p:nvSpPr>
        <p:spPr>
          <a:xfrm>
            <a:off x="2726574" y="1090258"/>
            <a:ext cx="1770611" cy="646331"/>
          </a:xfrm>
          <a:prstGeom prst="rect">
            <a:avLst/>
          </a:prstGeom>
          <a:noFill/>
        </p:spPr>
        <p:txBody>
          <a:bodyPr wrap="square" rtlCol="1">
            <a:spAutoFit/>
          </a:bodyPr>
          <a:lstStyle/>
          <a:p>
            <a:r>
              <a:rPr lang="he-IL" dirty="0" smtClean="0"/>
              <a:t>סבא משה וסבתא לאה עם כל הנכדים</a:t>
            </a:r>
            <a:endParaRPr lang="he-IL" dirty="0"/>
          </a:p>
        </p:txBody>
      </p:sp>
    </p:spTree>
    <p:extLst>
      <p:ext uri="{BB962C8B-B14F-4D97-AF65-F5344CB8AC3E}">
        <p14:creationId xmlns:p14="http://schemas.microsoft.com/office/powerpoint/2010/main" val="130600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736" y="1163782"/>
            <a:ext cx="2888903" cy="5135826"/>
          </a:xfrm>
          <a:prstGeom prst="rect">
            <a:avLst/>
          </a:prstGeom>
          <a:ln w="88900" cap="sq" cmpd="thickThin">
            <a:solidFill>
              <a:srgbClr val="000000"/>
            </a:solidFill>
            <a:prstDash val="solid"/>
            <a:miter lim="800000"/>
          </a:ln>
          <a:effectLst>
            <a:innerShdw blurRad="76200">
              <a:srgbClr val="000000"/>
            </a:innerShdw>
          </a:effectLst>
        </p:spPr>
      </p:pic>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t="16401" r="16401" b="651"/>
          <a:stretch/>
        </p:blipFill>
        <p:spPr>
          <a:xfrm>
            <a:off x="7188201" y="964276"/>
            <a:ext cx="3223260" cy="5685906"/>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7622771" y="182880"/>
            <a:ext cx="2161309" cy="646331"/>
          </a:xfrm>
          <a:prstGeom prst="rect">
            <a:avLst/>
          </a:prstGeom>
          <a:noFill/>
        </p:spPr>
        <p:txBody>
          <a:bodyPr wrap="square" rtlCol="1">
            <a:spAutoFit/>
          </a:bodyPr>
          <a:lstStyle/>
          <a:p>
            <a:pPr algn="ctr"/>
            <a:r>
              <a:rPr lang="he-IL" dirty="0" smtClean="0"/>
              <a:t>סבא משה וסבתא לאה שהיו חברים בשנת 1949</a:t>
            </a:r>
            <a:endParaRPr lang="he-IL" dirty="0"/>
          </a:p>
        </p:txBody>
      </p:sp>
      <p:sp>
        <p:nvSpPr>
          <p:cNvPr id="3" name="TextBox 2"/>
          <p:cNvSpPr txBox="1"/>
          <p:nvPr/>
        </p:nvSpPr>
        <p:spPr>
          <a:xfrm>
            <a:off x="1911927" y="182880"/>
            <a:ext cx="1903615" cy="923330"/>
          </a:xfrm>
          <a:prstGeom prst="rect">
            <a:avLst/>
          </a:prstGeom>
          <a:noFill/>
        </p:spPr>
        <p:txBody>
          <a:bodyPr wrap="square" rtlCol="1">
            <a:spAutoFit/>
          </a:bodyPr>
          <a:lstStyle/>
          <a:p>
            <a:pPr algn="ctr"/>
            <a:r>
              <a:rPr lang="he-IL" dirty="0" smtClean="0"/>
              <a:t>סבא משה וסבתא לאה ביום נישואים 1952</a:t>
            </a:r>
            <a:endParaRPr lang="he-IL" dirty="0"/>
          </a:p>
        </p:txBody>
      </p:sp>
    </p:spTree>
    <p:extLst>
      <p:ext uri="{BB962C8B-B14F-4D97-AF65-F5344CB8AC3E}">
        <p14:creationId xmlns:p14="http://schemas.microsoft.com/office/powerpoint/2010/main" val="2517938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939" y="838200"/>
            <a:ext cx="4815320" cy="2708617"/>
          </a:xfrm>
          <a:prstGeom prst="rect">
            <a:avLst/>
          </a:prstGeom>
          <a:ln>
            <a:noFill/>
          </a:ln>
          <a:effectLst>
            <a:softEdge rad="112500"/>
          </a:effectLst>
        </p:spPr>
      </p:pic>
      <p:pic>
        <p:nvPicPr>
          <p:cNvPr id="6" name="תמונה 5" descr="×ª××¦××ª ×ª××× × ×¢×××¨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869" y="3546817"/>
            <a:ext cx="5350831" cy="2841820"/>
          </a:xfrm>
          <a:prstGeom prst="rect">
            <a:avLst/>
          </a:prstGeom>
          <a:noFill/>
          <a:ln>
            <a:noFill/>
          </a:ln>
        </p:spPr>
      </p:pic>
      <p:sp>
        <p:nvSpPr>
          <p:cNvPr id="2" name="TextBox 1"/>
          <p:cNvSpPr txBox="1"/>
          <p:nvPr/>
        </p:nvSpPr>
        <p:spPr>
          <a:xfrm>
            <a:off x="2209937" y="191869"/>
            <a:ext cx="2693324" cy="646331"/>
          </a:xfrm>
          <a:prstGeom prst="rect">
            <a:avLst/>
          </a:prstGeom>
          <a:noFill/>
        </p:spPr>
        <p:txBody>
          <a:bodyPr wrap="square" rtlCol="1">
            <a:spAutoFit/>
          </a:bodyPr>
          <a:lstStyle/>
          <a:p>
            <a:pPr algn="ctr"/>
            <a:r>
              <a:rPr lang="he-IL" dirty="0" smtClean="0"/>
              <a:t>מוכר החלב שהסתובב בין הבתים </a:t>
            </a:r>
            <a:endParaRPr lang="he-IL" dirty="0"/>
          </a:p>
        </p:txBody>
      </p:sp>
      <p:sp>
        <p:nvSpPr>
          <p:cNvPr id="3" name="TextBox 2"/>
          <p:cNvSpPr txBox="1"/>
          <p:nvPr/>
        </p:nvSpPr>
        <p:spPr>
          <a:xfrm>
            <a:off x="6897844" y="2776451"/>
            <a:ext cx="2468880" cy="646331"/>
          </a:xfrm>
          <a:prstGeom prst="rect">
            <a:avLst/>
          </a:prstGeom>
          <a:noFill/>
        </p:spPr>
        <p:txBody>
          <a:bodyPr wrap="square" rtlCol="1">
            <a:spAutoFit/>
          </a:bodyPr>
          <a:lstStyle/>
          <a:p>
            <a:pPr algn="ctr"/>
            <a:r>
              <a:rPr lang="he-IL" dirty="0" smtClean="0"/>
              <a:t>הפרימוס שאיתו הרתיחו כביסה  ובשלו מאכלים</a:t>
            </a:r>
            <a:endParaRPr lang="he-IL" dirty="0"/>
          </a:p>
        </p:txBody>
      </p:sp>
    </p:spTree>
    <p:extLst>
      <p:ext uri="{BB962C8B-B14F-4D97-AF65-F5344CB8AC3E}">
        <p14:creationId xmlns:p14="http://schemas.microsoft.com/office/powerpoint/2010/main" val="3296541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מציין מיקום של תמונה 9"/>
          <p:cNvPicPr>
            <a:picLocks noGrp="1" noChangeAspect="1"/>
          </p:cNvPicPr>
          <p:nvPr>
            <p:ph type="pic" idx="4294967295"/>
          </p:nvPr>
        </p:nvPicPr>
        <p:blipFill>
          <a:blip r:embed="rId2">
            <a:extLst>
              <a:ext uri="{28A0092B-C50C-407E-A947-70E740481C1C}">
                <a14:useLocalDpi xmlns:a14="http://schemas.microsoft.com/office/drawing/2010/main" val="0"/>
              </a:ext>
            </a:extLst>
          </a:blip>
          <a:srcRect t="26773" b="26773"/>
          <a:stretch>
            <a:fillRect/>
          </a:stretch>
        </p:blipFill>
        <p:spPr>
          <a:xfrm>
            <a:off x="2784764" y="1354974"/>
            <a:ext cx="6605414" cy="5374351"/>
          </a:xfrm>
        </p:spPr>
      </p:pic>
      <p:sp>
        <p:nvSpPr>
          <p:cNvPr id="2" name="TextBox 1"/>
          <p:cNvSpPr txBox="1"/>
          <p:nvPr/>
        </p:nvSpPr>
        <p:spPr>
          <a:xfrm>
            <a:off x="4749122" y="708643"/>
            <a:ext cx="2676698" cy="646331"/>
          </a:xfrm>
          <a:prstGeom prst="rect">
            <a:avLst/>
          </a:prstGeom>
          <a:noFill/>
        </p:spPr>
        <p:txBody>
          <a:bodyPr wrap="square" rtlCol="1">
            <a:spAutoFit/>
          </a:bodyPr>
          <a:lstStyle/>
          <a:p>
            <a:pPr algn="ctr"/>
            <a:r>
              <a:rPr lang="he-IL" dirty="0" smtClean="0"/>
              <a:t>פורים 2015 סבתא לאה עם כל הנינים</a:t>
            </a:r>
            <a:endParaRPr lang="he-IL" dirty="0"/>
          </a:p>
        </p:txBody>
      </p:sp>
    </p:spTree>
    <p:extLst>
      <p:ext uri="{BB962C8B-B14F-4D97-AF65-F5344CB8AC3E}">
        <p14:creationId xmlns:p14="http://schemas.microsoft.com/office/powerpoint/2010/main" val="3704706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3000" t="-7000" r="7000" b="-7000"/>
          </a:stretch>
        </a:blipFill>
        <a:effectLst/>
      </p:bgPr>
    </p:bg>
    <p:spTree>
      <p:nvGrpSpPr>
        <p:cNvPr id="1" name=""/>
        <p:cNvGrpSpPr/>
        <p:nvPr/>
      </p:nvGrpSpPr>
      <p:grpSpPr>
        <a:xfrm>
          <a:off x="0" y="0"/>
          <a:ext cx="0" cy="0"/>
          <a:chOff x="0" y="0"/>
          <a:chExt cx="0" cy="0"/>
        </a:xfrm>
      </p:grpSpPr>
      <p:sp>
        <p:nvSpPr>
          <p:cNvPr id="2" name="AutoShape 2" descr="data:image/jpeg;base64,/9j/4AAQSkZJRgABAQAAAQABAAD/2wCEAAkGBxQTEhUTExQWFhUXGBcXFxgYGRUXHRgYGhUXFxcYGBgYHyggGBolHRgXITEhJSkrLi4uFx8zODMtNygtLisBCgoKDg0OGhAQGi0lHx0tLS0tLS0tLS0tLS0tLS0tLS0tLS0tLS0tLS0tLS0tLS0tLS0tLS0tLS0tLS0tLS0tLf/AABEIAMgA/AMBIgACEQEDEQH/xAAbAAACAgMBAAAAAAAAAAAAAAAFBgAEAQMHAv/EAEYQAAIBAgMDBA0KBQQDAQAAAAECEQADBBIhBTFBBhMiURUWMlJTYXFygZGhsdEHFCMzQkOSk9LwYqKyweFEVGNzJILxwv/EABkBAAIDAQAAAAAAAAAAAAAAAAIDAAEEBf/EAC8RAAIBAwMDAwIGAgMAAAAAAAABAgMREiExUQQTQTNhcSIyBSOBkaGxQtEUUsH/2gAMAwEAAhEDEQA/AOgYrkpstWythULEAwFdtNYmPIfVWyxyV2aysy4dMq91owjQNuPiINbOVexWxPR6YU5DntZQ6lc/cFiMpOYa6yJHGrWy8Cy4e4jjLIywAF0FtUkKCcu7dNG4xw03InYErsrZA3W7PtrPYzZHeWv5qDryZs9dz8xvjWe1i113Pxt8ayY1uEX3YcsL9i9kd5a/mqdi9kd5a/moR2sWuu5+NvjU7WLXXc/G3xqY1uETu0+WFuxWyPB2fbU7E7I7yz7aE9rFnrufjb41jtYs9dz8bfGpjW4RO7DlhY7G2P4Oz7a1nYOxfBWPbQ7tYs9dz8bfGsdrNnrufjb41Ma3CJ3YcsJ9g9jeCs/zVjsHsbwVj20N7WbPXc/G3xrRa2DbfNkt32AYrPOxqu/QtMVUpVY72Li4y2uG+wuxvBWf5qnYTY/grP8ANQntZ/4b/wCaP1VjtYHgb/5o/VQd6fKDwXuFzsXY3grPtqdhdjeDs/zUI7Wf+G/+aP1VO1n/AIb/AOav6qndnyiYR9/4/wBhc7F2N4Kz7a89hNjeCs+2hfa1/wAN/wDNX9VYHJr/AIb/AOaP1VO7PlEwj7/x/sK9g9jeCs+2s9g9jeCs/wA1Ce1geBv/AJw/VU7WR4G/+av6qndqcomC9wv2D2N4Kz7ai7F2ON1qz7aDW9gW8zIy3UYBTrcJ0YkDuSeo1t7WrPXc/G3xpi70ldWFylTi7O4SfYWxjvtWDHiNel2JscbrVkeuhfaza/5PzG+NQ8mrPXc/G3xq7V/YHOl7hXsPsfwdn+as9htj+Ds+2hI5M2f+T8bfGp2sWf8Ak/G3xqW6j2JnS9wp2H2P4Oz7anYbY/g7PtoX2tWeu5+NvjWO1qz/AMn5jVLV/YvOl7hXsLsfwdn21Owux/B2fbQrtas9b/jf41ntas9b/mP8an5/sTOl7l59nbFEg27Om/utNKKryL2cwDDDWyCAQelqOFc82xsprTrlJyM5y9MyTk1zyDI00rsGzFizbHUi/wBIqU6k5ScZLYZKMEk4+Ra5d7WvWOa5l8ubfoDPSUcfLVu3tG4QQW9goR8pv3P7+0tXbFFRbdSSYmvpFW9zaBUqV5uXAo16wNxOp6gNa0mQ9VK12i7IHCiDOhaGEEjpCNN1eMVdZApKhgzRCEsw6zlAmKDONrjO1Pg31ruX1XeQNQPSd1BMVjLl64luz9W4uIzEMFBKypLxppOnjrVY5L3gSpe3lkx021BMwTHpBpUq/wD1Vy1TlwGMfjlRGMwQNOOv/wBqmNrqQ3WOAOoKnpR76C7VsNbzADjlJOqsVAnI3Eke2a14LE5TGUK6hyCRpvB6Ucd4mssuom3wSVNxdmFsNtzM5A1XpHrIAUGfIffRLkhfNywXH2rtw66fa8lAMHsbEXmN4KlsqxUqxKM0qJ0jVdxnxVm5sHE2bbOl3Kq6m1buuS5J1yrHdGaF9yS12NFH6E29x56XUPb8KrXsaVuBCu9S0gMRA36xv3euucYe/iWbKLmKlSA4ZnBTXe0aAeM0xXdg4sNpiTGn3zx4wDFCoN7DFVT8MZRj9Yy8SOO8Cf8A511rO1N2m/xHqnXSlO/gcRakXMRcJABLLcuMgBJiSBo2kRVPG3LuRuav3muJlEC42Vs8QRx0FTHWxUqqjvcfPnx35dJidT1dQrFvaGY5QNdevgPJSZiS6EA375Jgd2xEzrAGpJ4CrlrZeIuy9u7dRAWGS5ddXkCAQsbp1qKLbsWqiew04LFNdQOFygzo0g6HyVYluoe34Ul47ZmKS0XN5yQVEW7zsxBIGiRrqaq4YXmbLz14kFQ3SuDKWOUBuqDMnxVeDvYLuLhhnbGN5vEsSJJtW4A3d1c1PGBWy3tq0ePDqidQAB5ao4jk1iM5IuI5Khc1y4z8d+ojTWBVTFbIy3SGloAgpJWd8ZojMeqmKc6at4MtWLlJtIYreMBaDG6YGvlqyrDTx9dLC5jOhRjovAFhpEkzoOFWNn2sTdLBGUKFBm5KlgSYyGOoHXx0yn1MtmrilC+wwgVKr2rd1VJbm4VSzdIydCeiI8W6sLjVg6NMkBYbMYE9zE7q0qpHzoR05LwWahrxDwDCQRPdbvLppWLz5CA8agmVJcCInNA04UWaK7cuDZFeHSvdYbdRAizyq+4/7G/oauk4EfRp5q+4VzblV/p/Pb+hq6VgPq080e4Vjj60vg2L04iV8pv3P7+0tXbFUvlN+5/f2lq7YoqHqS+UD1H2RNtacRvt/wDYP71uJqvjJhSBmh1OUQJHHeYp9TWLM9PSSZfOGB+7Tx+n0VLdgAyLaAwdRv3UFbb6gt/4zyszqvDq119Fa8LyotOAyWHIO4grr5Na5bOkpX0ueuR5z2rnRDDnNzeJRRv5ovgk9lJfJXaxtq9m5ZZ7gYv0coGTcDv36a9RFE8PyssuudbDka8VnTXdM7vXUswVUjbctcprHQtjIMoYnKDwgzHjoFjMAoRmE5gABvjLMz5a37U27z1tXsIQFJYnokEQRBAMzMaGquMcFDzisGIGVVBlmiSNN4BqW5FTnrpsx4ewGglEJganfuqJhgCDzSSPJ8KDtt1QJOHcCJ1K+0TM1rw3KNH7nDvHWSAPaar2H5rkmyLI+eYrog5wM0nQ9JhH766NHCjwSez4Um2NvizibzXbLBH+r3awSWB1jMJ9VFr3Ki0isxsPlUSWBUgaxEg754b6uwPcjyXtvJlsPlRF6SHUkAw43x76WdjWhlLJPTbce6Uj7JI3gUS2htMYi29lbLoWyyTHR1BE6zVLZoyXHTSJDek7/bJrR08bvURWabVgONpNcxT2xoq3E11M9JRHinWulXLAJJNtCTvM7/ZXO7dkrdvOBq13Pl0nIhEnynd4qZW5UW+ieYbpMFBld7bgddNRGtVXhaegVGSSd2HVw4BkWkBG49XsoLsCz9PiujmDZZDMSPrLu4Hh4qx2yICQcPcETJOWBAk6zG7WgmwuUiC7dYoSt0zbAIlVVmLG5J0JziB4qSkxvchyO3zQeCT2UO2/ZPM5VUJLjVT6/ZpNVLHKW24zDDvEkCcomN5End46qbW22LiNbt2mtuCDmMQIEny6VVuS3UilcoDS5LZ3ZEJGuiDKdSeJNN+z7IaxZJRW+jSCerLSXYtJoSxz5ftMSWPAxOnpoxb5R27NtVuWWlEGYysdECTvq7C6ct5SsrjF81Hgrf79FDczfPYjTK2k6TlWdYqmvKq0WVRZfMyhgOjOUkanXTeND11SwW1Wu4o3ktE2FVkjoybmgYzMZRl3jrqWYecX5Gv5qvgrfs+FeMXaC23IRV6OpFDuza6Rh2M7oZDPt3eOtlzFl0YLYYZgROZTE6cDVxjJvQuU48lusNuqVGrqeDmMWeVX+n89v6GrpOB+rTzV9wrm3Kr/AE//AGN/Q1dJwX1aeavuFZY+vL4Ni9OIl/Kb9z+/tLVy0dPR/aqfym/c/v7S1bTd6P7VdH75/JVf7Ik2fhyVFwhXNxFkXI6O89GAY31v+a6EZLWoI1M+8VjZQ+ht9BD0F3nXd5KtZP4U9f8Ais0qsuR6iuBZvbMU4tLJZsuXMd2bNlOs9Xio1awACKvN2uioWdxMQJPR1OlDboHZBBlWeb9EENp7Jo7l/gT1/wCKXGTWwW+4I2zslXRnYLb5u3cK83oSSv2jAkCKXdnhrahDlygIEMrmCkgAwBxHEmnLaFsczd6CD6N9x/hPirm+zBcORRqtt1tFuMLcUjOJ4ruPjort6meqkpLQ6Jh9lrbDKtu2yli0tAbXfJC9dZuYHMuXLaUSpzJ3Qgg6EjxRVo2/4E9f+Kytsd6nr/xU7jtY0YoWMBsrnbt0OxbmnR7YY6SHcHNpqCF3UeOE1nmrM+oeqIobsMg3sR0QYyCGIju7moo3zY7xPX/iqU3HYpRXAtcrNkK9ly5VCWXLljKmkBjp176W8Bg7l6HC5bKXQTbkHNcUQx8yYIB1O+m/ldZJwxChQSy6rBMTqIOhBGlJ2y8SmHd0UuyspOUxK3UABUeIgiPIaOM7/cZuojZpvYNNg3dVZiA43qdBIJ6bd8SKrXsSWuKinNljpgjpCJk8PF6K9tjs9shmGdl4HcSNVPkPGqGzGVLxSfsL5ZI19taOnhaV1sKPWwMSWa8+oLNlmO5Cgk6eMn2Vuv4cNZuad3EFDqSDpA+ywOsxwqlg7gzQN3OOdOG7pE9Q4V7xmNNlGI0htd+9h0Z6hGpHjFLqa1HfwVZYt3Kb2rzs2H0Kooe6VOhA3R1E8R4q6JgdjJZUolu2ynWXjMDAEAxukTXPMLdzW+ekqbjNpG8GAB5AuldS5sd4vDj4vJS5Ts9B/TRTTKeI2cHQ2zbtBWiSO6AkTlMb9OugmD2Sj3XtSYtDo67yWgZ+vdFNAX+BPX/ig2zF/wDJvSqxwk/xGgcstWaHFaaBF8KCQeZsA+LT2ZaEco9kqyPcKoGhECpGWM+sjidfZR/mx3iev/FD9vCLLdFV1TVSJEuPFUlNtalSirbCbh9kqcVYFzoF3dOiAGZRaZjJG4yFPiinXC7NVLa2xbtEIAqknpEDTpGNTSjswF9oWixB5rowToXe25bXrgD109ZB3iev/FXk47C6MVbYq4jA5gJFtAoJm3EnTQGRqKobHtG6q3CQSjmFaApGQcPKZ1oxdQQegu48fF5KGcn+lbclVPT46blUVM5b3G4q+xeXDwZ5u165Hqy1WNgoyie65wlRGUaggLxGhohzY7y36/8AFVMWvTTRRo/c/wDrTKdSTkrsCrFYvQWuVX3Hnt/Q1dJwH1aeavuFc25Vfcee39DV0rAfVp5q+4U2Pry+Ba9OIlfKb9z+/tLVyz+/VVP5Tfuf39pauWaKj6k/lA9R9kf1KG0tn2ebZWY2gR3algV8kHfQPCbJv3EXMjk8HW7l5xeBKkyhI4ddG+UDtkAVQYuW51iFzrJHjHV1TR5rA1+iX2Umu1lYKirx1EnaGwsRkIRDzhaFYuoZV6yZkkSdK04vBCyAtx7iELJJctmBEAyDEyN28U9iwvgl9Q+FLXLwBLCwigZzMR3jdQ3ikuStaw6cMrvz7AnB7JvMQ4R3EwJusoOsGVLCR5RRBNlXluXvoujcCx0k0dRGoB3RFNQtAwTbUmBqQDw8lZ5hfBL6hVqSSsD2fcUfm5UAXk5tzu6ZIJHkPvofe2TdcXEsu7POZYcjKNOiWJ6yPQaaOUtuLIyIFJuKNIEnXqrRyOyNaulUDKLzASOICht/jqslfYFwTla72A13YWLFrRM1wCAc6qG1JBY5tYk6cTWLexbtpSXN1lUakvJ4CYDSdeqnfmF8EvqHwrK2Bv5pR5Imo3ELtLlnP3wbXXt/N3cmGJAYwJXok5jG+DrrvrGO5NYq4UYoMwKliGRToCrazrIJ38aPci1BW7oriU3xoYPupi5geCX1CryV7sp0IvcRV5OPbtGbUC2CVCsnRUGTJBliZnjWi9dtuUYfWA5ZIgyu8MK6CthfBL6h8KQsJs9TfxDOJm7d8mrkf2rR00vqdhc6SitCrgMI082pJvXHJATKco65YQsxGtW9oclLzqwRD08ucu6EtMZmOu+BoPFW3kBhsuIxYgMOjv8AFHX+9adxYXwS+ofChrTWbRcaMZRVxSxuxLjJkS2QRoIZIA1gCT1UEsWyoQKbtx3MQ7Nmk8SJhVEjxaiukmwvgl9QpdwqDsldmD0H6MiAMtnhFJyQzspbMEHYGK6DAMSO7U3dCDvPdbxofXWb2wcSBaVVJhhnbnACRJMZs0kEwNeFO/Mr4JfUPhWOYHgl9S/CryjwTtLliQto5HLBgyEgnMQFOs8dwHHdVzZuBdlB5osrEwWcToSNzHrHEcK28plBN1SAoAQiDGoGiwN4pnayDH0anQa6fCgVkUoavVibhuT9wuXu2yp5x3AR03EBVG+dAN/jrbfwpQ5bi5c2qQzbtZJIJAiONNpsDwS+oUI5UDLZBVFU5uECeg0buqZq5STL7Vk7MWBsa/ci5ZZ3WToXKhgYmJMiOBoquwnBZirFiwIBuQIgACAw4DfTFgbINq2ebBORNSBr0R4q38yvgl9Q+FWpR4IqaXligdntz9sXVNq0JygXCTdfccxB6KiRA4k0wWsIiGVWDHWT762bTsjIIQL07eoifrF00rY1bOnaktjNXWL0e4scq/8AT+e39DV0rAfVp5o9wrmvKr/T+e39DV0rAfVp5o9woY+tL4Gr04iV8pv3P7+0tXLVU/lN+5/f2lq5Zq6PqT+UD1H2RBG3rgUSzBeknGAYYe2jXZPD+FX8xf1UvcorjDMAi3iRIRo6QmGUToWjdSzYwQuLPNi0JBTnFylVP2SviOmtZav3MGnVcVZK50fsnY8Kv5i/qpe5bYq29gC2wcgkkBwYGRtdD10o37drClUZMyHpIygaGTKebMkdVHdkC0/NLYTpMWARoUzqzBp+zvocb7DY12/tWo5JtPDwPpBuH3g6vOqdk8P4RfzF/VS5tbYN6+Fti2i2yRmhgGKDeoG7UjXqFb+wkW2HMKEVSxhlBECZiaLtSDzfH8lrbm0LLW1COGbONA4YnfMAGtHJi/atJdV2VCbrNl5wDugpneOugF/IkgFMhEjKwGvGTv1HCs4pbDAwywAVYNpoYJE+KgXDFd76rtDudqYfwg/MH6qz2Tw/hBuP3g6vOrn2yNorpa7q4rrbUQoDSQqMTxmdfJTUNl3SCj2UMyGhlEkH98aNU77DVVur2KnI69atLcDsEzMrCXAkNJnfupi7J4fwg/MX40snk3dytbtoFzE6lgxEGNJMA0vc5at/RvcDsrrC6M2bK0qxG4SKGULbguq1/j/J0ddqYfwq/mL+qlDD3Dz13iruzKRqMpc7zx9FK+ysNbuXbm9gASDuhmJYL6BR/YNxmRSczOw4+Px9QrV00VdsU62a2NvIbFW1v4ouwQFtJYLO4nefHTl2Sw/hV/MX9VJePt20y2VMADnHAEliToSx3a8Bvih+y1QILTZFZWYNm03MSp8ciD6aXXis27hRrWtGx0Tslh/CD8wfGl3CYqyNoXHLABkbpZgM2lqAHnWIOlUNm3vnF97VpFYKgf7IgTDeImeFWcdyfxFxGUIoWCAAw6M6aRSVBvZDozck2lty9/gZztTD+EH5i/qr12Tw/hB+Yv6qVcXsJrViebEW4zGUgnRZIJ1oHhHF24H6MW5VFYj6S4e6PmgaDhrVSji9QO81/iMW3b6M15rZVugBmLAwI1A11NMa7Tw8D6Qbh94Ory0hLetq6K+bO5gKkRkmDnJ0y+PfpVy3fsvfTC21zXZbKVKiFjMMzbp8W+q1ehISbvK38jkNpYfwg/MHxoPynx1p7QCMGbNuzhvsNwBmqm0NgX7pkIqukG3DL0XH9jqD5asW9l3VR2NtcyiSwKkgBTmAn2ddH25W2C7j4/kKYLaVjmrY5wdwv3gHAcJrf2Uw/hF/MX9VJd7HWrLF3GdSoCgFDpvgKNSxahrYBiy3L4U3SwMHubQ1KrIBHGT5KD5BdZ2viPW09oWmQBGDOXSFDiT0xwmrY7keTrn20F2bsnIVnIwOpJ1Yk6yG3EeUCjYWBAEDqrd0sWk2Z61TJrQWuVX+n89v6GrpWA+rTzR7hXNeVf8Ap/Pb+hq6VgPq080e4VUfWl8D16cRK+U37n9/aWruHql8pv3P7+0tXbFXR9SfygOo+yIJ2yTbDtCxEqSdAw9oJ66UNnYxj3a5g7MAOKqTIAPVI9lNG18M4YNcuK6BpUFQGAnVTGjKRpumhOKwvMkssqG0zFoKHhp3vkrLXSU2jOnJap2JyeH/AJVlSPvHIEE5BzbQMx0JNPz2Ebfan/1Wk7ZF5jfw+dgCHfMOM820Hq19tOXPr35/l+FLN1HSKNfzS34L9+usHB2zobU/vy1s59fCH1D4VOfXwh9nwqXY7Q1Y20vNXPowOg3BequfX9mpnsOBlK37THUHPnKqZHAHT1V0DG3l5u50yeg2+BwPGuX4LFl7llYGUXbOu4L9Ivrq07eBFVrKN+TrF2yhkG2CPNWtXzS34L9+utr3l78+z4V555fCH2fCqH6Hg4S34L3VttWVAAFsDh3KwKxz6+EP8vwrK3lkfSH0x8KlyaHPrWDUghIVhddj5cx18YNVdh4llUqsB7ZIAaRmUGPb11vs5i7wIlmhiYHdGABxBoXs7a5xmItsFCJaU+Uk6Qa6HStSTa/U58938hG3tJDd+kSXuuAepbdtZk9YBJ040T5IqjYu42Qy1osZA1BuDLv0ke6gNjZ7XrrhMuZWYlmmAu8A8BJnyxR3kfhzaxT57iN9CdVYMR0l4cPJWavF5thUb9wcrmHtmJtbt2i15+aW/Bfv11755fCH1D4Vjn18IfZ8KRc3aHn5pb8FuIOsHUf/ACh/KdV+a3CUAAyEmBuFxZ3a0T59fCH2fChfKi+owl0lzAyEzG4Os7tZqEdhf2WyNicPB3M3QOXdzbQSu/yU53MOjaG0Dx3LvpD2OqDG4dreTmmz9Md8LbSJ36+On3nh4Q/y/Cpe+oqj9h4+aW/Bfv11g4S2d9qfLHxrZz6+EPqHwqc8vhD7PhUuxuhqx1peaufRgdBvsr3ppF2dih3WcrIAMKCdw0g6jdvp5xt9ebudM9w2+B9k+Kk3Y2Ce7oGPNDTOpAkQDlzd0Y3VFFyaSEdRljdbDHs9we5iI1O8z6NKvNXmzbygAToOP969NXVhFxjZmBu4s8q/9P57f0NXSsD9Wnmj3Cua8qv9P/2N/Q1dJwX1aeavuFZo+vL4Ni9OIlfKd9z+/tLV2zVP5Tfuf39pau2KKh6k/lA9R9kf1K+0EUahQXO4kEx4/RQHaFvcQoux0Z3AHeT1emmm6sgjTXrobc2eVnKSZI03AAbhHVxoOpouTuhNOePj9xSxGFsNCv0ftQdZmQZY7/7VU2hgLds5U5l2ABlpBMCCfNpn2ihG6wLt1yVAaQFzEksY4RrQzamyFul3ClBHdKSJKwoDRvE8BWPFrcZZfbF7+eADa2Yl7iukgRx03HdqDx6q129lXQIZLbwugIGbTeSV0I6ppisYB2WVBU6Eqw4nQTJ9IAr2+z7qkAPmbry7yYGo8R3eSiyt4BivqtKTtygBauojLau4WTlOqBJgcRmIEeX0Vrvst6JtXm6QCCIY6ExpmndMeKjx2NnOaV50grmM9ypJMAfaJnQxW/A4QpisEQ+ZecYAaASLTyQB495jjRKq+EFCKlOzba8C5Z2Uu9sHiJ4j6U//AJAozgNhWbpZebFmApm4rLnkmQM5ExpJB410rO3UPxH4VCW71fWfhV9xvdI1KmlyIHapaXMQ1gwDG4gQN0ZtTQLAbPbKM9h+kzMy8zc6M9yAY4R5Na63B7xfX/ivWZ+ofiPwoW14RHTT8s5FZzWSrvbu80hOVXtugWfGRBIO4UN5IYm0ijnmK23Yrm4STpJGo8tdR5ZycLDdEc5b1Ukka6HdSFtDk/bt2gmeVdtZALa9QHj9lbej2lfyZalJQehZ21etkZbBBsW2hssnNciT50Ag6zJNVcTgnYrmt3mKgZWFl9P4WG4gVpsYHmEu2xmCllZeETpB8Ryz6a7CGaBoNw4nq8lZeov3HrsMhThNX1TOQbN2Qbl/I9p7VtiYe5bZVUqrGJOkHhrTK3Ja2QBzljzgFB8p6Wpp6JbqX1n4VjXvE9f+KBNeUOVNI5cdnW0LKbL3MrMAbdtyGgkBg0EEUPuYSCH+bXkCEknmnPRgyZjQid/irsQZu9X8R+FUtuOfmt+QPqrm5ifsGgtqXKOSxOP3r5dObh3jpLIGvl1r3hgTpzNtW624+gUZwmyiQQ5CuhAAUdYlT6as4fZN5jooZe6DNAPjWd419lFe+iRz6cJZY5W/oF39kp0LjwX0GVVyLl6z3x3HWtVy0i3IZAEU90VkSRoDE6Ux2tkuUuKVJurEQSM461PDThW/ZWGti4q3bdwM4JVnnUDejDdI9tFhKUg87JrzzcCbOwq3teZROkVDAADMADrPDqNNew8BkLME5tjo2ghvHoYPliiN7A22TIVGXgBpHkjdVhRWun0yi73FOTe5msNWawRWoEWeVf8Ap/Pb+hq6TgR9Gnmr7hXNuVX+n89v6GrpWA+rTzR7hWOPry+DavTiJXym/c/v7S1esmqXymfc/v7S0Vw9oVKUkqk/lErRcoxsa6lWjYB3VqewRu1rSppmVwaNFxAQR16GNPbVbEbPVkFsSqAgkLpMcJ3xO/rq4VrK2idwqNRe5Sv4B9rZom4WOZn494IhQo4QDUOAPNBM0OMvTHfLuPXRVcMeJqPaVRJMAUH5YSjJlQ4dTvVdTJ049floVthFS9hbphUS4Q0KdAbbAbtwkx6au7RuPutkq+QuEIklAYLE7geMUsXuUN9TEgegUqrOnazRv6T8Pq1XeLWnuMfbLhJjnBJ3DpVs7PYbvj/PXPH2g2dW+0sQY6jpPCrvbLip1ePQvwrGnDy2deX4XW0wt+rHbs/hu+P89Ts/he+P81auTG1lv2uno6nKSdAx8RiJjeBRpmthgpKhjuU7z5BT1Sg1dNnIqOdObjJaoX9qbSs3lS3bYljcXSG4ceqBShyPm5cBc5isx8a6sg1ERXNuTtoLcu5NBzjAdWUMYFaqEcYyRnqyyaLu1cIG546llQMMvlGhHHjTB2ew3fE6Dg/VVDZTFcbl4XLbHxgqQR/emHCY+3cLBGDFTDRG/d6ROkilVYKTCpzxVgb2dw3fH+ep2fwvfH+ar21Nocymfm3u69zbCltxMwxAO6qNjlJZfC/OxOTUZWADZwSMkDjI8lJ7a5HZt6pGOz2G74/zVU2rt7DNYvKr9JrbqB0u6KkAeUnSl5eXN4Fs6WiJ4A6DyzrHtoYeVHOF4tkMXLSe5jNmEcaXJR8M00qTbeWh0UYdGUSqmQs6b4GnqralsDcN5mlDA8tWMA2UMad2VmPQaaMJtgcybt1OZhc2Wc0rwIjfPVv1Fa1Wp+Nzmz6apHV7FoKeo16Fo9VVdh7ft4lWKBlKtBVoB8R04Vcw2OtOzKrqzJ3QndRd0WqaPJtHqrwRVC5yuwqsVNzUGNAxGnV114HLHCnTOT5FP96tVg308uGEqhqphtu4a4GIeMglswI0mNOuiNgo6B0IYHcR/ei7qFujJaMUuVe+x/2N/Q1dJwP1aeavuFc85ZL9R/2N/Q1dEwP1aeavuFZ6bvWkzXa0UhL+Uz7n9/aWtu2LlxrFwWCVukdE7vLB4GK0/KZ9z+/tLWdu4G5es5LTazqCYleKzOlZqlRxqysMxTpg/YuNuYfB3rjQ2XuQWzQdAZiYE6xQFuVd82ypuNJIOYQDPeiNwP8AaiOycSuCJbFMLa3AwCd1mKHU6aD+9TaWCtXQLtoq9t9VCqoA11G/fPGrVSRVGipTX9AocobgIm85Plarq7avMO7efOIrzbwMH6s+gDT1VZ5uPssBHGAN08R1VWUuToOh7Iqtyhv2kdg7kwQcxzBQSOkB1gTTDyKv3Hwz3rrFwmc282u5ZJJ9goTsjZ6XnjpCQWDgqQY4jSDrTxseyERlG4N69BrTKU/qxZi6ijjPL2KF/lDkwC4wopLKvRkgatl0MGk3lbZ5m8wC9AgXFmdAeA8QM0/bf2law1k3bwJtgqCAAd+7Q6V42rsS1ishfMMoMRG4wdZnqp1WGUdA+h6lUKuUtjlCGQTAPrFa5J4ZZ46x76eLGyMEcU+DHOm6iZzJAWDEa+kUK2aMJdxYwvzdw2ZhmL6dEnNAGvCsv/Hn5O0/xvp4vW+pQ2Libi5xlD20fNqcpzEawddBvjrppxeyDfxFrFc7AhTEajLwBnSZg0HxOBtMzDDo9tFdg+dm+kZSVnfOWRp10axOCuvbU5+goV8qqFyQd4695keKlxqSlPBPY5vWKE33Ut9bMzgdk31xr4hr0qQeiAdQQQqxu00oByYIyDXXMSdAYJOutOOFVgoBhWA0ynLJjgDKmd86HXdVDB8mLSQAuIU6n7thumJ1Fb+nuk7u9zl1IrSyKdvXGoATpbcn2DhXptg2raXUtO1q5dAUEsTE/ZidJ11360QsbNRHLC24uEEA3LoEr4lTVhu0ivWKwDPlQwCzrAUABQNWMcdBx1k0uvG875foHT+2zQl8psbiMBh7GGS59LdZm51iTzSDgFJ6R1ieFL+G2q74a2r65Mw4QzZjmuRESx9Qpp5Ych2vo1y3fYXbaXGZXAYMUEFVI7mYNaOR/Ja1i8BYvl7iMwOYDLlzBiDAPAxMUNTFUk93fUbRdp67CoQsaiPLPXWw4a2AGBO7xiTTs/IGRFvEIR40B9oNUrvITEruNtx4jl9hEe2s+SNqqRNXJPY3P3RIi2glx196np4057R2K163dW4+YFs1sABcgEdCeO7iOqqjcnbiYazassA4upcukkqG74ab+oA0V25sxr4thWy5LqufGF4ULVzPOeTBWyNhpbttzZOa4urMJIIBAjQQQTqKAWuTbWbirzgLEa5QR0CNSddJNV/lT2y1tvmtm41ssRdbKxU7oCyCDqZJ8lbuSHKT530SoN5VVXM6sqz090seujhTmlk/JVKVN1Un4NfKLZOULcXWOiZjUE6cPRQuyw35BrTjtq2TZuKVMZRqYiZ3eUaUo2dmqw0jeZ46aboNGdLs9y8rmm5cGswB4tDpqD5QafeS9q3bsIBdDNclwJI03EATw66VsHssA6RIDMTJ3CK8Yi6rYhX59F5sIJIuSmUAERERPrqpPQx9TRUGnHVh7lYBNiGJ6Z4z9hq6Tgfq081fcK5bt/adu8bAtuGhySACIGRuuupYH6tPNX3Cj6W+UrmWsrWEn5Th9TO7j5MyzWkYTDSSt5lY8VM8I0itvynjSz6f6lrxh8N6KVUhlUkA6rhBWOb7b5M4i5iHeS6blJMSJ35Z066YeS+Bu2bDWrupzErEwFYQQOrXX0004opbALZjJCgKCSWOgAAE617xe0Ej6PD3gZ1LW7sR5Ipt242dgadSpGWcUCcFbWygRbZYCInNpBPE617xOPIGlk8NwJmFq8Md/wAd78q5r7K2YTGEu+VhZyoCOdtsCxYtIXNG6Br46FK73HrqavCFXZu2/mwypYudFSEDbtTOp6qZNg8sV5uLqOLhJJyiV4Aca3lN5N6yS0nUDQ9XdxHkrVeRECmbVyWgoluWAgnMACdJHto8XF5CqkqtTj9mWNtYjC42ybN03EWQZiDI3ddErvKLC21Be8ANwkNPqigRNrwd8eS3dHsAivF7IdAl0+Ww5n+WiVZ+ROM+D3gbmHXG3sct65c51AuRbbQICwQ0a7qXdjYW8uMbFcyebVrrTBVoYkgkHy60YwWCzOeaVkZYzBQ9o67jlOhnrq7tFMRbtdO5KsQpV8pMExAKga+WaGdSeLkioU1OcVJeSvhk6MtqSdSJ1Osz5TOlHNhAliCZXKRHVx1/fChOFXoA+k+mK0Jtvmbd4WxNwmWPBVygAk+4ddcvoH+c2+Gzs9WvosuUgph7F0oGNwBCoiT1cTp1Uh7MVWzEXLkFm7m46gy2+AYH+aI2sG18TcYlQIUfZCgbh1acaoY7ZgWDaZlY7pB1BBM9UQDHkrpdPVVNt20ZVf8ADrxtmrrwX9lYdBjbfNsFfIyliZJB1gk+SnLZWGuJfHOXA4KOV0iOks68dD76SNmbEtMpEktAJkEb5g+PjXvC427hLttQSyZtFY6CRBAPAEe0CpOrlUUmiLoLUXjNNrW1v6Y57PwtznHdrga23PKEiIljx47vbSzyEweIsG1acMLS27g/hLC40HykEU07N2jbuuptt3TEuhGohTJ8W6JG+quy7BYaPaWZMAtOvWM0TVzhO1o7Xuc2M47sB8k7Y+dMYP3kH2aeUf2pl5P7TbEJcJCjKxXo8eOtDl5Pvhn5y2Qx13zpO/oz7q8YfbbKXW3YB6UObdtyC0DeV0JiKQqcoq0jRVrwlK8Fx4CG29rmwbAAB5y4FJM6bt1bNvYu5bVObmWcKYGbTiaB47lBiDGXAlyNxZXMHxDL/eh93b+0SpJtuh3wlk8N2rTVqLFOfhJ/sZ5a8h1xOIbFtchAkMnc9yuhDeOtHJf5Pmw1xr63Q8rCAEjQ8GjSjVzZpJ6WOV511ECY6gwrNjAax86QD0kenp7qb9dreAP8srF18GQmW8heYDQxjywNN9DdsbNRbLnC2g94FYV2bKASM2474rwTqw+keGIDKlwqwB0KkSK1jQn6K7rv+if4UrFpjO9UWlmbtibOvuGF7CWrbdJQ63GKyACpK7ypPEHhXgbNxNgrevvbvW5ZTaW0oJBkWwpEkkmN9ehfRBLW7qKN55u6AB1k7gKKDC+Nx5Hcf3q7XBdaXlCdtDaIuvZjBthtSwY5RmGVhGnrrsWB+rTzV9wrl/KO3Bsat3ZGrMw7ht0muoYH6tPNX3Cn9KvrkSpLJJiR8p40tfv7S1MJh2ncfbXr5S99j9/aWjFhomlTf5kiYZQQG2rZYGwTu5+176YCzeL1mhHKO6BbtsZIW9aY5QWIAOpgAmvLcoLHev8Al3f01Tdw4wsrIM52/h9ZrzmfqHr/AMUHHKCx3r/l3f01k7fsd6/5d39NUXiwxLd6v79FQs3Uvr/xQbs9Y71/y7v6az2wWO9f8u7+moXZhfO/8PrNZzt4vWaD9nrHev8Al3f01Oz9jvW/Lu/pqFYs227twYjEC2FzFbUs0lV0O4DUn1CtOI2M1wzcYO3AsW080DRfRWzY+LW5dvuoYKRbAlWTUAyBmAPVRbNRZu1gJQ1uL2J2FdIC273NjjIzE6g6E7tJGs76r3+TFwW3VXDZtTm1JPljq0poJqC5QKy2SCu7ptvTURNk4tgQMuZcrZlIO8GAs+PdW3nico5o/dhm6Z5ohilwAzJXKTEaa0X2zsgybtkAk6vbO5j3y8J6xQDC2tCAyqeZ5lgV3aEFonup6+qii0tzfVTrvOH7F+1eCB3QAXIVsuV+mPtDeYI4addUL+DbEYi3aDajpswGgAGpjxmBFZtJce79FDNlCaCAoEnMxnfr7Ka9g7JGHUyc1x4zt7gPEKqTu9Aov/j05Zfc1ZL/ANKD8kFLq/OuGtzkKlkiRB7kjUj2VYTk1bAiAfKAffRwNULUWb5OV248AltkkBVF1wsyIJBU9Q17nfoa8cnlZfnAkMRfaTunorrAowrUuYbaVu1cvrcV5N4sPo7hBBRdQQCDUcm1Zhwglewwln/h9ZrOdv4fWaDdnrHev+Xe/TU7PWO9f8u7+mhCswxmbqX9+ipLdS/v0UH7PWO9f8q7+mp2esd6/wCVd/TUuSzDGZ+oes1Mz+L1mhHZ6x3r/l3f01js9Y71/wAq9+moSzLO3yThb0kdwd01uOC0HSO4e6g21NsWns3ERXzMsL9Fd1JOg1UCmNm9w91S9ipRutRM5W2cpsak/SN/Q1dJwP1aeavuFc85ZtPMf9jf0NXQsD9Wnmr7hTum9SXwgKiskIPypXCHsDU9FjlBUEkMkanqobgOUVwLBV7hDHp5kEjh1bt1SpWfqJNVHYdD00Wu2Z+Fp/xJWRyofjZc/wDslZqVn7siE7aW8A/40rPbU3gG/GlSpU7siXJ21N4BvxpWe2pv9u340rFSr7siXJ21N4BvxpWe2lv9u340qVKndkS5jtob/bt+NKnbQ3+3b8a1KlTuSITtobwDfjSp20N/t2/GtSpVd2RDI5Ut4B/xpVTHbXS73eFadOkHUHySKlSp3ZBRm4vQ34blELa5UwxUdQZPWes+WvfbS3+3b8a1KlTuyKbylqZ7aW8A340rJ5Vv4BvxpUqVfckFZE7bH8A34lrPba/gG/GlSpU7kisUYHK1/AN+NKnbc/gG/GlSpU7kiYoz23v/ALdvxpUPK1/AMP8A2T11KlV3ZExRr7a7ngn9aVO2u54J/WlSpV92RMUTtpueCf8AEleW5Tv4J/xJUqVO7ImKF/bO1HvOSxZQG6K5l+j+jGvWZn212LZmtm0T3i+4VKlbuk1bFV9kf//Z"/>
          <p:cNvSpPr>
            <a:spLocks noChangeAspect="1" noChangeArrowheads="1"/>
          </p:cNvSpPr>
          <p:nvPr/>
        </p:nvSpPr>
        <p:spPr bwMode="auto">
          <a:xfrm>
            <a:off x="6168009" y="1916833"/>
            <a:ext cx="1577007" cy="23930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מלבן 5"/>
          <p:cNvSpPr/>
          <p:nvPr/>
        </p:nvSpPr>
        <p:spPr>
          <a:xfrm>
            <a:off x="1733946" y="1205100"/>
            <a:ext cx="8868126" cy="34163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e-IL" sz="5400" b="1" dirty="0" smtClean="0">
                <a:ln/>
                <a:solidFill>
                  <a:schemeClr val="tx1">
                    <a:lumMod val="75000"/>
                    <a:lumOff val="25000"/>
                  </a:schemeClr>
                </a:solidFill>
              </a:rPr>
              <a:t>אילן היוחסין </a:t>
            </a:r>
          </a:p>
          <a:p>
            <a:pPr algn="ctr"/>
            <a:endParaRPr lang="he-IL" sz="5400" b="1" dirty="0" smtClean="0">
              <a:ln/>
              <a:solidFill>
                <a:schemeClr val="tx1">
                  <a:lumMod val="75000"/>
                  <a:lumOff val="25000"/>
                </a:schemeClr>
              </a:solidFill>
            </a:endParaRPr>
          </a:p>
          <a:p>
            <a:pPr algn="ctr"/>
            <a:r>
              <a:rPr lang="he-IL" sz="5400" b="1" dirty="0" smtClean="0">
                <a:ln/>
                <a:solidFill>
                  <a:schemeClr val="tx1">
                    <a:lumMod val="75000"/>
                    <a:lumOff val="25000"/>
                  </a:schemeClr>
                </a:solidFill>
              </a:rPr>
              <a:t>במשפחת חולי/ יצחק</a:t>
            </a:r>
          </a:p>
          <a:p>
            <a:pPr algn="ctr"/>
            <a:r>
              <a:rPr lang="he-IL" sz="5400" b="1" dirty="0" smtClean="0">
                <a:ln/>
                <a:solidFill>
                  <a:schemeClr val="tx1">
                    <a:lumMod val="75000"/>
                    <a:lumOff val="25000"/>
                  </a:schemeClr>
                </a:solidFill>
              </a:rPr>
              <a:t> </a:t>
            </a:r>
            <a:endParaRPr lang="he-IL" sz="5400" b="1" dirty="0">
              <a:ln/>
              <a:solidFill>
                <a:schemeClr val="tx1">
                  <a:lumMod val="75000"/>
                  <a:lumOff val="25000"/>
                </a:schemeClr>
              </a:solidFill>
            </a:endParaRPr>
          </a:p>
        </p:txBody>
      </p:sp>
    </p:spTree>
    <p:extLst>
      <p:ext uri="{BB962C8B-B14F-4D97-AF65-F5344CB8AC3E}">
        <p14:creationId xmlns:p14="http://schemas.microsoft.com/office/powerpoint/2010/main" val="302492280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823"/>
            <a:ext cx="12191999" cy="6895486"/>
          </a:xfrm>
          <a:prstGeom prst="rect">
            <a:avLst/>
          </a:prstGeom>
        </p:spPr>
      </p:pic>
    </p:spTree>
    <p:extLst>
      <p:ext uri="{BB962C8B-B14F-4D97-AF65-F5344CB8AC3E}">
        <p14:creationId xmlns:p14="http://schemas.microsoft.com/office/powerpoint/2010/main" val="1074896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9000" r="-3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2585016" y="562037"/>
            <a:ext cx="6582251" cy="720000"/>
          </a:xfrm>
          <a:prstGeom prst="rect">
            <a:avLst/>
          </a:prstGeom>
          <a:noFill/>
        </p:spPr>
        <p:txBody>
          <a:bodyPr wrap="none" rtlCol="0">
            <a:spAutoFit/>
          </a:bodyPr>
          <a:lstStyle/>
          <a:p>
            <a:pPr algn="ctr"/>
            <a:r>
              <a:rPr lang="he-IL" sz="2400" b="1" dirty="0">
                <a:solidFill>
                  <a:srgbClr val="CC0000"/>
                </a:solidFill>
                <a:latin typeface="Guttman-Aram" panose="02010401010101010101" pitchFamily="2" charset="-79"/>
                <a:cs typeface="Guttman-Aram" panose="02010401010101010101" pitchFamily="2" charset="-79"/>
              </a:rPr>
              <a:t>המטבח הסורי הפך להיות המטבח הדומיננטי במשפחתי </a:t>
            </a:r>
          </a:p>
          <a:p>
            <a:pPr algn="ctr"/>
            <a:r>
              <a:rPr lang="he-IL" sz="2400" b="1" dirty="0">
                <a:solidFill>
                  <a:srgbClr val="CC0000"/>
                </a:solidFill>
                <a:latin typeface="Guttman-Aram" panose="02010401010101010101" pitchFamily="2" charset="-79"/>
                <a:cs typeface="Guttman-Aram" panose="02010401010101010101" pitchFamily="2" charset="-79"/>
              </a:rPr>
              <a:t>זהו האוכל האהוב עליי ביותר </a:t>
            </a:r>
            <a:endParaRPr lang="en-US" sz="2400" b="1" dirty="0">
              <a:solidFill>
                <a:srgbClr val="CC0000"/>
              </a:solidFill>
              <a:cs typeface="Guttman-Aram" panose="02010401010101010101" pitchFamily="2" charset="-79"/>
            </a:endParaRPr>
          </a:p>
        </p:txBody>
      </p:sp>
    </p:spTree>
    <p:extLst>
      <p:ext uri="{BB962C8B-B14F-4D97-AF65-F5344CB8AC3E}">
        <p14:creationId xmlns:p14="http://schemas.microsoft.com/office/powerpoint/2010/main" val="2734949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1420837" y="182245"/>
            <a:ext cx="8989255" cy="6765247"/>
          </a:xfrm>
          <a:prstGeom prst="rect">
            <a:avLst/>
          </a:prstGeom>
        </p:spPr>
      </p:pic>
    </p:spTree>
    <p:extLst>
      <p:ext uri="{BB962C8B-B14F-4D97-AF65-F5344CB8AC3E}">
        <p14:creationId xmlns:p14="http://schemas.microsoft.com/office/powerpoint/2010/main" val="26442350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סוג עץ">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Organic</Template>
  <TotalTime>136</TotalTime>
  <Words>215</Words>
  <Application>Microsoft Office PowerPoint</Application>
  <PresentationFormat>מסך רחב</PresentationFormat>
  <Paragraphs>29</Paragraphs>
  <Slides>12</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12</vt:i4>
      </vt:variant>
    </vt:vector>
  </HeadingPairs>
  <TitlesOfParts>
    <vt:vector size="18" baseType="lpstr">
      <vt:lpstr>David</vt:lpstr>
      <vt:lpstr>Guttman-Aram</vt:lpstr>
      <vt:lpstr>Rockwell</vt:lpstr>
      <vt:lpstr>Rockwell Condensed</vt:lpstr>
      <vt:lpstr>Wingdings</vt:lpstr>
      <vt:lpstr>סוג עץ</vt:lpstr>
      <vt:lpstr>הקשר הרב דורי סיפורה של סבתא רבתא חולי לאה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השרשרת של סבתא רבתא לאה </vt:lpstr>
      <vt:lpstr> לסבתא חמדה וסבתא לאה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יפית יצחק</dc:creator>
  <cp:lastModifiedBy>‏‏משתמש Windows</cp:lastModifiedBy>
  <cp:revision>24</cp:revision>
  <dcterms:created xsi:type="dcterms:W3CDTF">2018-12-08T12:20:06Z</dcterms:created>
  <dcterms:modified xsi:type="dcterms:W3CDTF">2019-01-02T06:07:36Z</dcterms:modified>
</cp:coreProperties>
</file>