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92" r:id="rId1"/>
  </p:sldMasterIdLst>
  <p:notesMasterIdLst>
    <p:notesMasterId r:id="rId18"/>
  </p:notesMasterIdLst>
  <p:sldIdLst>
    <p:sldId id="256" r:id="rId2"/>
    <p:sldId id="257" r:id="rId3"/>
    <p:sldId id="265" r:id="rId4"/>
    <p:sldId id="276" r:id="rId5"/>
    <p:sldId id="272" r:id="rId6"/>
    <p:sldId id="258" r:id="rId7"/>
    <p:sldId id="259" r:id="rId8"/>
    <p:sldId id="264" r:id="rId9"/>
    <p:sldId id="260" r:id="rId10"/>
    <p:sldId id="261" r:id="rId11"/>
    <p:sldId id="268" r:id="rId12"/>
    <p:sldId id="269" r:id="rId13"/>
    <p:sldId id="275" r:id="rId14"/>
    <p:sldId id="267" r:id="rId15"/>
    <p:sldId id="274" r:id="rId16"/>
    <p:sldId id="273" r:id="rId17"/>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8" initials="u" lastIdx="3" clrIdx="0">
    <p:extLst>
      <p:ext uri="{19B8F6BF-5375-455C-9EA6-DF929625EA0E}">
        <p15:presenceInfo xmlns:p15="http://schemas.microsoft.com/office/powerpoint/2012/main" userId="user8"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169" autoAdjust="0"/>
    <p:restoredTop sz="94660"/>
  </p:normalViewPr>
  <p:slideViewPr>
    <p:cSldViewPr snapToGrid="0">
      <p:cViewPr varScale="1">
        <p:scale>
          <a:sx n="91" d="100"/>
          <a:sy n="91" d="100"/>
        </p:scale>
        <p:origin x="22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2-04T11:21:26.643" idx="1">
    <p:pos x="7670" y="10"/>
    <p:text/>
    <p:extLst>
      <p:ext uri="{C676402C-5697-4E1C-873F-D02D1690AC5C}">
        <p15:threadingInfo xmlns:p15="http://schemas.microsoft.com/office/powerpoint/2012/main" timeZoneBias="-120"/>
      </p:ext>
    </p:extLst>
  </p:cm>
  <p:cm authorId="1" dt="2018-02-04T11:21:34.492" idx="2">
    <p:pos x="7534" y="146"/>
    <p:text/>
    <p:extLst>
      <p:ext uri="{C676402C-5697-4E1C-873F-D02D1690AC5C}">
        <p15:threadingInfo xmlns:p15="http://schemas.microsoft.com/office/powerpoint/2012/main" timeZoneBias="-120"/>
      </p:ext>
    </p:extLst>
  </p:cm>
  <p:cm authorId="1" dt="2018-02-04T11:21:35.268" idx="3">
    <p:pos x="7398" y="282"/>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472B62FE-B703-48AA-BADE-61ED217E0F1C}" type="datetimeFigureOut">
              <a:rPr lang="en-US" smtClean="0"/>
              <a:t>3/18/2018</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7B2459D0-CA4B-431D-B92F-BD95F5EF6411}" type="slidenum">
              <a:rPr lang="en-US" smtClean="0"/>
              <a:t>‹#›</a:t>
            </a:fld>
            <a:endParaRPr lang="en-US"/>
          </a:p>
        </p:txBody>
      </p:sp>
    </p:spTree>
    <p:extLst>
      <p:ext uri="{BB962C8B-B14F-4D97-AF65-F5344CB8AC3E}">
        <p14:creationId xmlns:p14="http://schemas.microsoft.com/office/powerpoint/2010/main" val="346690052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E094734A-7AA1-4691-9455-F67A7BB15865}" type="datetimeFigureOut">
              <a:rPr lang="en-US" smtClean="0"/>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59630-C37B-49D4-9CE1-5309053B89BA}" type="slidenum">
              <a:rPr lang="en-US" smtClean="0"/>
              <a:t>‹#›</a:t>
            </a:fld>
            <a:endParaRPr lang="en-US"/>
          </a:p>
        </p:txBody>
      </p:sp>
    </p:spTree>
    <p:extLst>
      <p:ext uri="{BB962C8B-B14F-4D97-AF65-F5344CB8AC3E}">
        <p14:creationId xmlns:p14="http://schemas.microsoft.com/office/powerpoint/2010/main" val="3937010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ערוך סגנונות טקסט של תבנית בסיס</a:t>
            </a:r>
          </a:p>
        </p:txBody>
      </p:sp>
      <p:sp>
        <p:nvSpPr>
          <p:cNvPr id="4" name="Date Placeholder 3"/>
          <p:cNvSpPr>
            <a:spLocks noGrp="1"/>
          </p:cNvSpPr>
          <p:nvPr>
            <p:ph type="dt" sz="half" idx="10"/>
          </p:nvPr>
        </p:nvSpPr>
        <p:spPr/>
        <p:txBody>
          <a:bodyPr/>
          <a:lstStyle/>
          <a:p>
            <a:fld id="{E094734A-7AA1-4691-9455-F67A7BB15865}" type="datetimeFigureOut">
              <a:rPr lang="en-US" smtClean="0"/>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59630-C37B-49D4-9CE1-5309053B89BA}" type="slidenum">
              <a:rPr lang="en-US" smtClean="0"/>
              <a:t>‹#›</a:t>
            </a:fld>
            <a:endParaRPr lang="en-US"/>
          </a:p>
        </p:txBody>
      </p:sp>
    </p:spTree>
    <p:extLst>
      <p:ext uri="{BB962C8B-B14F-4D97-AF65-F5344CB8AC3E}">
        <p14:creationId xmlns:p14="http://schemas.microsoft.com/office/powerpoint/2010/main" val="158706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e-IL" smtClean="0"/>
              <a:t>לחץ כדי לערוך סגנון כותרת של תבנית בסיס</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ערוך סגנונות טקסט של תבנית בסיס</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ערוך סגנונות טקסט של תבנית בסיס</a:t>
            </a:r>
          </a:p>
        </p:txBody>
      </p:sp>
      <p:sp>
        <p:nvSpPr>
          <p:cNvPr id="4" name="Date Placeholder 3"/>
          <p:cNvSpPr>
            <a:spLocks noGrp="1"/>
          </p:cNvSpPr>
          <p:nvPr>
            <p:ph type="dt" sz="half" idx="10"/>
          </p:nvPr>
        </p:nvSpPr>
        <p:spPr/>
        <p:txBody>
          <a:bodyPr/>
          <a:lstStyle/>
          <a:p>
            <a:fld id="{E094734A-7AA1-4691-9455-F67A7BB15865}" type="datetimeFigureOut">
              <a:rPr lang="en-US" smtClean="0"/>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59630-C37B-49D4-9CE1-5309053B89BA}"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04493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ערוך סגנונות טקסט של תבנית בסיס</a:t>
            </a:r>
          </a:p>
        </p:txBody>
      </p:sp>
      <p:sp>
        <p:nvSpPr>
          <p:cNvPr id="4" name="Date Placeholder 3"/>
          <p:cNvSpPr>
            <a:spLocks noGrp="1"/>
          </p:cNvSpPr>
          <p:nvPr>
            <p:ph type="dt" sz="half" idx="10"/>
          </p:nvPr>
        </p:nvSpPr>
        <p:spPr/>
        <p:txBody>
          <a:bodyPr/>
          <a:lstStyle/>
          <a:p>
            <a:fld id="{E094734A-7AA1-4691-9455-F67A7BB15865}" type="datetimeFigureOut">
              <a:rPr lang="en-US" smtClean="0"/>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59630-C37B-49D4-9CE1-5309053B89BA}" type="slidenum">
              <a:rPr lang="en-US" smtClean="0"/>
              <a:t>‹#›</a:t>
            </a:fld>
            <a:endParaRPr lang="en-US"/>
          </a:p>
        </p:txBody>
      </p:sp>
    </p:spTree>
    <p:extLst>
      <p:ext uri="{BB962C8B-B14F-4D97-AF65-F5344CB8AC3E}">
        <p14:creationId xmlns:p14="http://schemas.microsoft.com/office/powerpoint/2010/main" val="3472425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e-IL" smtClean="0"/>
              <a:t>לחץ כדי לערוך סגנון כותרת של תבנית בסיס</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ערוך סגנונות טקסט של תבנית בסיס</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ערוך סגנונות טקסט של תבנית בסיס</a:t>
            </a:r>
          </a:p>
        </p:txBody>
      </p:sp>
      <p:sp>
        <p:nvSpPr>
          <p:cNvPr id="4" name="Date Placeholder 3"/>
          <p:cNvSpPr>
            <a:spLocks noGrp="1"/>
          </p:cNvSpPr>
          <p:nvPr>
            <p:ph type="dt" sz="half" idx="10"/>
          </p:nvPr>
        </p:nvSpPr>
        <p:spPr/>
        <p:txBody>
          <a:bodyPr/>
          <a:lstStyle/>
          <a:p>
            <a:fld id="{E094734A-7AA1-4691-9455-F67A7BB15865}" type="datetimeFigureOut">
              <a:rPr lang="en-US" smtClean="0"/>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59630-C37B-49D4-9CE1-5309053B89B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38935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או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he-IL" smtClean="0"/>
              <a:t>לחץ כדי לערוך סגנון כותרת של תבנית בסיס</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smtClean="0"/>
              <a:t>ערוך סגנונות טקסט של תבנית בסיס</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ערוך סגנונות טקסט של תבנית בסיס</a:t>
            </a:r>
          </a:p>
        </p:txBody>
      </p:sp>
      <p:sp>
        <p:nvSpPr>
          <p:cNvPr id="4" name="Date Placeholder 3"/>
          <p:cNvSpPr>
            <a:spLocks noGrp="1"/>
          </p:cNvSpPr>
          <p:nvPr>
            <p:ph type="dt" sz="half" idx="10"/>
          </p:nvPr>
        </p:nvSpPr>
        <p:spPr/>
        <p:txBody>
          <a:bodyPr/>
          <a:lstStyle/>
          <a:p>
            <a:fld id="{E094734A-7AA1-4691-9455-F67A7BB15865}" type="datetimeFigureOut">
              <a:rPr lang="en-US" smtClean="0"/>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59630-C37B-49D4-9CE1-5309053B89BA}" type="slidenum">
              <a:rPr lang="en-US" smtClean="0"/>
              <a:t>‹#›</a:t>
            </a:fld>
            <a:endParaRPr lang="en-US"/>
          </a:p>
        </p:txBody>
      </p:sp>
    </p:spTree>
    <p:extLst>
      <p:ext uri="{BB962C8B-B14F-4D97-AF65-F5344CB8AC3E}">
        <p14:creationId xmlns:p14="http://schemas.microsoft.com/office/powerpoint/2010/main" val="2951937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E094734A-7AA1-4691-9455-F67A7BB15865}" type="datetimeFigureOut">
              <a:rPr lang="en-US" smtClean="0"/>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59630-C37B-49D4-9CE1-5309053B89BA}" type="slidenum">
              <a:rPr lang="en-US" smtClean="0"/>
              <a:t>‹#›</a:t>
            </a:fld>
            <a:endParaRPr lang="en-US"/>
          </a:p>
        </p:txBody>
      </p:sp>
    </p:spTree>
    <p:extLst>
      <p:ext uri="{BB962C8B-B14F-4D97-AF65-F5344CB8AC3E}">
        <p14:creationId xmlns:p14="http://schemas.microsoft.com/office/powerpoint/2010/main" val="3802853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E094734A-7AA1-4691-9455-F67A7BB15865}" type="datetimeFigureOut">
              <a:rPr lang="en-US" smtClean="0"/>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59630-C37B-49D4-9CE1-5309053B89BA}" type="slidenum">
              <a:rPr lang="en-US" smtClean="0"/>
              <a:t>‹#›</a:t>
            </a:fld>
            <a:endParaRPr lang="en-US"/>
          </a:p>
        </p:txBody>
      </p:sp>
    </p:spTree>
    <p:extLst>
      <p:ext uri="{BB962C8B-B14F-4D97-AF65-F5344CB8AC3E}">
        <p14:creationId xmlns:p14="http://schemas.microsoft.com/office/powerpoint/2010/main" val="3937734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E094734A-7AA1-4691-9455-F67A7BB15865}" type="datetimeFigureOut">
              <a:rPr lang="en-US" smtClean="0"/>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59630-C37B-49D4-9CE1-5309053B89BA}" type="slidenum">
              <a:rPr lang="en-US" smtClean="0"/>
              <a:t>‹#›</a:t>
            </a:fld>
            <a:endParaRPr lang="en-US"/>
          </a:p>
        </p:txBody>
      </p:sp>
    </p:spTree>
    <p:extLst>
      <p:ext uri="{BB962C8B-B14F-4D97-AF65-F5344CB8AC3E}">
        <p14:creationId xmlns:p14="http://schemas.microsoft.com/office/powerpoint/2010/main" val="156156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ערוך סגנונות טקסט של תבנית בסיס</a:t>
            </a:r>
          </a:p>
        </p:txBody>
      </p:sp>
      <p:sp>
        <p:nvSpPr>
          <p:cNvPr id="4" name="Date Placeholder 3"/>
          <p:cNvSpPr>
            <a:spLocks noGrp="1"/>
          </p:cNvSpPr>
          <p:nvPr>
            <p:ph type="dt" sz="half" idx="10"/>
          </p:nvPr>
        </p:nvSpPr>
        <p:spPr/>
        <p:txBody>
          <a:bodyPr/>
          <a:lstStyle/>
          <a:p>
            <a:fld id="{E094734A-7AA1-4691-9455-F67A7BB15865}" type="datetimeFigureOut">
              <a:rPr lang="en-US" smtClean="0"/>
              <a:t>3/18/2018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59630-C37B-49D4-9CE1-5309053B89BA}" type="slidenum">
              <a:rPr lang="en-US" smtClean="0"/>
              <a:t>‹#›</a:t>
            </a:fld>
            <a:endParaRPr lang="en-US"/>
          </a:p>
        </p:txBody>
      </p:sp>
    </p:spTree>
    <p:extLst>
      <p:ext uri="{BB962C8B-B14F-4D97-AF65-F5344CB8AC3E}">
        <p14:creationId xmlns:p14="http://schemas.microsoft.com/office/powerpoint/2010/main" val="675257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E094734A-7AA1-4691-9455-F67A7BB15865}" type="datetimeFigureOut">
              <a:rPr lang="en-US" smtClean="0"/>
              <a:t>3/18/2018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59630-C37B-49D4-9CE1-5309053B89BA}" type="slidenum">
              <a:rPr lang="en-US" smtClean="0"/>
              <a:t>‹#›</a:t>
            </a:fld>
            <a:endParaRPr lang="en-US"/>
          </a:p>
        </p:txBody>
      </p:sp>
    </p:spTree>
    <p:extLst>
      <p:ext uri="{BB962C8B-B14F-4D97-AF65-F5344CB8AC3E}">
        <p14:creationId xmlns:p14="http://schemas.microsoft.com/office/powerpoint/2010/main" val="95280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E094734A-7AA1-4691-9455-F67A7BB15865}" type="datetimeFigureOut">
              <a:rPr lang="en-US" smtClean="0"/>
              <a:t>3/18/2018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D59630-C37B-49D4-9CE1-5309053B89BA}" type="slidenum">
              <a:rPr lang="en-US" smtClean="0"/>
              <a:t>‹#›</a:t>
            </a:fld>
            <a:endParaRPr lang="en-US"/>
          </a:p>
        </p:txBody>
      </p:sp>
    </p:spTree>
    <p:extLst>
      <p:ext uri="{BB962C8B-B14F-4D97-AF65-F5344CB8AC3E}">
        <p14:creationId xmlns:p14="http://schemas.microsoft.com/office/powerpoint/2010/main" val="404291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E094734A-7AA1-4691-9455-F67A7BB15865}" type="datetimeFigureOut">
              <a:rPr lang="en-US" smtClean="0"/>
              <a:t>3/18/2018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D59630-C37B-49D4-9CE1-5309053B89BA}" type="slidenum">
              <a:rPr lang="en-US" smtClean="0"/>
              <a:t>‹#›</a:t>
            </a:fld>
            <a:endParaRPr lang="en-US"/>
          </a:p>
        </p:txBody>
      </p:sp>
    </p:spTree>
    <p:extLst>
      <p:ext uri="{BB962C8B-B14F-4D97-AF65-F5344CB8AC3E}">
        <p14:creationId xmlns:p14="http://schemas.microsoft.com/office/powerpoint/2010/main" val="3271453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4734A-7AA1-4691-9455-F67A7BB15865}" type="datetimeFigureOut">
              <a:rPr lang="en-US" smtClean="0"/>
              <a:t>3/18/2018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D59630-C37B-49D4-9CE1-5309053B89BA}" type="slidenum">
              <a:rPr lang="en-US" smtClean="0"/>
              <a:t>‹#›</a:t>
            </a:fld>
            <a:endParaRPr lang="en-US"/>
          </a:p>
        </p:txBody>
      </p:sp>
    </p:spTree>
    <p:extLst>
      <p:ext uri="{BB962C8B-B14F-4D97-AF65-F5344CB8AC3E}">
        <p14:creationId xmlns:p14="http://schemas.microsoft.com/office/powerpoint/2010/main" val="481325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E094734A-7AA1-4691-9455-F67A7BB15865}" type="datetimeFigureOut">
              <a:rPr lang="en-US" smtClean="0"/>
              <a:t>3/18/2018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59630-C37B-49D4-9CE1-5309053B89BA}" type="slidenum">
              <a:rPr lang="en-US" smtClean="0"/>
              <a:t>‹#›</a:t>
            </a:fld>
            <a:endParaRPr lang="en-US"/>
          </a:p>
        </p:txBody>
      </p:sp>
    </p:spTree>
    <p:extLst>
      <p:ext uri="{BB962C8B-B14F-4D97-AF65-F5344CB8AC3E}">
        <p14:creationId xmlns:p14="http://schemas.microsoft.com/office/powerpoint/2010/main" val="556820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E094734A-7AA1-4691-9455-F67A7BB15865}" type="datetimeFigureOut">
              <a:rPr lang="en-US" smtClean="0"/>
              <a:t>3/18/2018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59630-C37B-49D4-9CE1-5309053B89BA}" type="slidenum">
              <a:rPr lang="en-US" smtClean="0"/>
              <a:t>‹#›</a:t>
            </a:fld>
            <a:endParaRPr lang="en-US"/>
          </a:p>
        </p:txBody>
      </p:sp>
    </p:spTree>
    <p:extLst>
      <p:ext uri="{BB962C8B-B14F-4D97-AF65-F5344CB8AC3E}">
        <p14:creationId xmlns:p14="http://schemas.microsoft.com/office/powerpoint/2010/main" val="333608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94734A-7AA1-4691-9455-F67A7BB15865}" type="datetimeFigureOut">
              <a:rPr lang="en-US" smtClean="0"/>
              <a:t>3/18/2018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CD59630-C37B-49D4-9CE1-5309053B89BA}" type="slidenum">
              <a:rPr lang="en-US" smtClean="0"/>
              <a:t>‹#›</a:t>
            </a:fld>
            <a:endParaRPr lang="en-US"/>
          </a:p>
        </p:txBody>
      </p:sp>
    </p:spTree>
    <p:extLst>
      <p:ext uri="{BB962C8B-B14F-4D97-AF65-F5344CB8AC3E}">
        <p14:creationId xmlns:p14="http://schemas.microsoft.com/office/powerpoint/2010/main" val="246353418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418199"/>
            <a:ext cx="9144000" cy="840907"/>
          </a:xfrm>
        </p:spPr>
        <p:txBody>
          <a:bodyPr>
            <a:normAutofit fontScale="90000"/>
          </a:bodyPr>
          <a:lstStyle/>
          <a:p>
            <a:r>
              <a:rPr lang="he-IL" dirty="0" smtClean="0"/>
              <a:t>ילדותם של סבתא עליזה וסבא אבי וההכרות ביניהם</a:t>
            </a:r>
            <a:endParaRPr lang="en-US" dirty="0"/>
          </a:p>
        </p:txBody>
      </p:sp>
      <p:sp>
        <p:nvSpPr>
          <p:cNvPr id="3" name="כותרת משנה 2"/>
          <p:cNvSpPr>
            <a:spLocks noGrp="1"/>
          </p:cNvSpPr>
          <p:nvPr>
            <p:ph type="subTitle" idx="1"/>
          </p:nvPr>
        </p:nvSpPr>
        <p:spPr>
          <a:xfrm>
            <a:off x="1220994" y="2702379"/>
            <a:ext cx="9144000" cy="4091444"/>
          </a:xfrm>
        </p:spPr>
        <p:txBody>
          <a:bodyPr>
            <a:normAutofit fontScale="62500" lnSpcReduction="20000"/>
          </a:bodyPr>
          <a:lstStyle/>
          <a:p>
            <a:pPr>
              <a:lnSpc>
                <a:spcPct val="115000"/>
              </a:lnSpc>
              <a:spcBef>
                <a:spcPts val="0"/>
              </a:spcBef>
            </a:pPr>
            <a:r>
              <a:rPr lang="he-IL" b="1" u="sng" dirty="0">
                <a:latin typeface="Calibri" panose="020F0502020204030204" pitchFamily="34" charset="0"/>
                <a:ea typeface="Calibri" panose="020F0502020204030204" pitchFamily="34" charset="0"/>
                <a:cs typeface="Guttman Yad-Brush" panose="02010401010101010101" pitchFamily="2" charset="-79"/>
              </a:rPr>
              <a:t>סיפור משפחת סבי אבשלום (אבי)</a:t>
            </a:r>
            <a:endParaRPr lang="en-US" sz="1600" dirty="0">
              <a:latin typeface="Calibri" panose="020F0502020204030204" pitchFamily="34" charset="0"/>
              <a:ea typeface="Calibri" panose="020F0502020204030204" pitchFamily="34" charset="0"/>
              <a:cs typeface="Arial" panose="020B0604020202020204" pitchFamily="34" charset="0"/>
            </a:endParaRPr>
          </a:p>
          <a:p>
            <a:pPr algn="r"/>
            <a:r>
              <a:rPr lang="he-IL" sz="2200" dirty="0" smtClean="0"/>
              <a:t>סיפור משפחת סבי אבשלום (אבי)</a:t>
            </a:r>
          </a:p>
          <a:p>
            <a:pPr algn="r"/>
            <a:r>
              <a:rPr lang="he-IL" sz="2300" dirty="0" smtClean="0"/>
              <a:t>נולדתי בשנת 1945, בפלשתינה – בבית החולים הר הצופים שבירושלים.  אני דור שלישי בארץ, יש לי תעודת לידה של פלשתינה. </a:t>
            </a:r>
          </a:p>
          <a:p>
            <a:pPr algn="r"/>
            <a:r>
              <a:rPr lang="he-IL" sz="2300" dirty="0" smtClean="0"/>
              <a:t>  תעודת הלידה </a:t>
            </a:r>
          </a:p>
          <a:p>
            <a:pPr algn="r"/>
            <a:endParaRPr lang="he-IL" sz="2300" dirty="0" smtClean="0"/>
          </a:p>
          <a:p>
            <a:pPr algn="r"/>
            <a:r>
              <a:rPr lang="he-IL" sz="2300" dirty="0" smtClean="0"/>
              <a:t>בתקופת הילדות היינו נוהגים ללכת לחולות באזור הכפרים הערביים, בחולון איפה שהיום משרד הרישוי, שם היה תמיד אגם בחורף והיינו מכינים רפסודות מעצים שהיינו גונבים מאתרי הבניה ושטים. בתוך האגם הקטן היו חונות אגמיות – היו שם אנשים שבאו לצוד אותן וכל פעם שבאנו הם הפסיקו כי פחדו שיפגעו בנו. בקיץ היינו משחקים צ'יק צ'אק (מקל גדול מקל קטן) הקפות, גוגואים, מחניים.</a:t>
            </a:r>
          </a:p>
          <a:p>
            <a:pPr algn="r"/>
            <a:r>
              <a:rPr lang="he-IL" sz="2300" dirty="0" smtClean="0"/>
              <a:t>אני זוכר שבשנות ה-50 ירד שלג באזור חולון והסביבה וההתרגשות הייתה רבה.</a:t>
            </a:r>
          </a:p>
          <a:p>
            <a:pPr algn="r"/>
            <a:r>
              <a:rPr lang="he-IL" sz="2300" dirty="0" smtClean="0"/>
              <a:t>בני משפחתי היו כישרוניים בתחומי המשחק והמוזיקה ואהבו מאוד מאז ועד היום את שירי א"י.</a:t>
            </a:r>
          </a:p>
          <a:p>
            <a:pPr algn="r"/>
            <a:r>
              <a:rPr lang="he-IL" sz="2300" dirty="0" smtClean="0"/>
              <a:t>מתמר אחותי הגדולה כולנו למדנו בשנקר בחולון, בית ספר חילוני. אני גם למדתי שם ובמקביל – בחופשות מגיל 13 עבדתי בבניין, תפקידי היה להיכנס לתוך מערבל בטון חצץ או חול לצורך יצירת בטון ליציקות הגג. בסוף העבודה אני זוכר את הסעודה שהיינו עורכים.</a:t>
            </a:r>
          </a:p>
          <a:p>
            <a:pPr algn="r"/>
            <a:r>
              <a:rPr lang="he-IL" sz="2300" dirty="0" smtClean="0"/>
              <a:t>כילד, אהבתי לשחק כדורגל, לטייל בטבע. באזור שגרתי היו עצי פרי רבים ומגוונים ואנחנו נהנו מהפירות וגם מטיפוס על העצים. אהבנו סברס והצלחנו לקטוף אותם בשיטות מיוחדות ואף מכרנו אותם. </a:t>
            </a:r>
          </a:p>
          <a:p>
            <a:pPr algn="r"/>
            <a:endParaRPr lang="en-US" sz="2300" dirty="0"/>
          </a:p>
        </p:txBody>
      </p:sp>
      <p:sp>
        <p:nvSpPr>
          <p:cNvPr id="4" name="חיסור 3"/>
          <p:cNvSpPr/>
          <p:nvPr/>
        </p:nvSpPr>
        <p:spPr>
          <a:xfrm>
            <a:off x="5819888" y="3743661"/>
            <a:ext cx="882127" cy="322729"/>
          </a:xfrm>
          <a:prstGeom prst="mathMinus">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חיסור 4"/>
          <p:cNvSpPr/>
          <p:nvPr/>
        </p:nvSpPr>
        <p:spPr>
          <a:xfrm>
            <a:off x="5335794" y="3447825"/>
            <a:ext cx="914400" cy="914400"/>
          </a:xfrm>
          <a:prstGeom prst="mathMinus">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תמונה 8"/>
          <p:cNvPicPr>
            <a:picLocks noChangeAspect="1"/>
          </p:cNvPicPr>
          <p:nvPr/>
        </p:nvPicPr>
        <p:blipFill>
          <a:blip r:embed="rId3"/>
          <a:stretch>
            <a:fillRect/>
          </a:stretch>
        </p:blipFill>
        <p:spPr>
          <a:xfrm flipH="1">
            <a:off x="1861751" y="1418199"/>
            <a:ext cx="4530810" cy="1801547"/>
          </a:xfrm>
          <a:prstGeom prst="rect">
            <a:avLst/>
          </a:prstGeom>
        </p:spPr>
      </p:pic>
    </p:spTree>
    <p:extLst>
      <p:ext uri="{BB962C8B-B14F-4D97-AF65-F5344CB8AC3E}">
        <p14:creationId xmlns:p14="http://schemas.microsoft.com/office/powerpoint/2010/main" val="1058091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3785484" y="0"/>
            <a:ext cx="4621032" cy="6858000"/>
          </a:xfrm>
          <a:prstGeom prst="rect">
            <a:avLst/>
          </a:prstGeom>
        </p:spPr>
      </p:pic>
    </p:spTree>
    <p:extLst>
      <p:ext uri="{BB962C8B-B14F-4D97-AF65-F5344CB8AC3E}">
        <p14:creationId xmlns:p14="http://schemas.microsoft.com/office/powerpoint/2010/main" val="1078737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72706" y="181351"/>
            <a:ext cx="5542512" cy="7622583"/>
          </a:xfrm>
          <a:prstGeom prst="rect">
            <a:avLst/>
          </a:prstGeom>
        </p:spPr>
      </p:pic>
      <p:sp>
        <p:nvSpPr>
          <p:cNvPr id="3" name="TextBox 2"/>
          <p:cNvSpPr txBox="1"/>
          <p:nvPr/>
        </p:nvSpPr>
        <p:spPr>
          <a:xfrm>
            <a:off x="3090041" y="451945"/>
            <a:ext cx="5707118" cy="769441"/>
          </a:xfrm>
          <a:prstGeom prst="rect">
            <a:avLst/>
          </a:prstGeom>
          <a:noFill/>
        </p:spPr>
        <p:txBody>
          <a:bodyPr wrap="square" rtlCol="0">
            <a:spAutoFit/>
          </a:bodyPr>
          <a:lstStyle/>
          <a:p>
            <a:r>
              <a:rPr lang="he-IL" sz="4400" dirty="0" smtClean="0"/>
              <a:t>קריירת השירה של סבא </a:t>
            </a:r>
            <a:endParaRPr lang="en-US" sz="4400" dirty="0"/>
          </a:p>
        </p:txBody>
      </p:sp>
      <p:sp>
        <p:nvSpPr>
          <p:cNvPr id="4" name="TextBox 3"/>
          <p:cNvSpPr txBox="1"/>
          <p:nvPr/>
        </p:nvSpPr>
        <p:spPr>
          <a:xfrm>
            <a:off x="2764220" y="1221386"/>
            <a:ext cx="6688959" cy="1754326"/>
          </a:xfrm>
          <a:prstGeom prst="rect">
            <a:avLst/>
          </a:prstGeom>
          <a:noFill/>
        </p:spPr>
        <p:txBody>
          <a:bodyPr wrap="square" rtlCol="0">
            <a:spAutoFit/>
          </a:bodyPr>
          <a:lstStyle/>
          <a:p>
            <a:r>
              <a:rPr lang="he-IL" dirty="0" smtClean="0"/>
              <a:t>לפני 30 שנה </a:t>
            </a:r>
            <a:r>
              <a:rPr lang="he-IL" dirty="0"/>
              <a:t>ה</a:t>
            </a:r>
            <a:r>
              <a:rPr lang="he-IL" dirty="0" smtClean="0"/>
              <a:t>תחלתי את  הקריירה השירית שלי בחבורה ייצוגית "שירון" בהוד השרון ובעוד להקה קטנה בת אביב והופעתי בכל רחבי הארץ ובחו"ל ב1996 נסעתי עם החבורה לפסטיבל אשר שנערך בהונגריה שם הופענו מול הקהילה היהודית בבית הכנסת הגדול </a:t>
            </a:r>
            <a:r>
              <a:rPr lang="he-IL" dirty="0" err="1" smtClean="0"/>
              <a:t>בבודהפשט</a:t>
            </a:r>
            <a:r>
              <a:rPr lang="he-IL" dirty="0" smtClean="0"/>
              <a:t> בפני כ1500 איש </a:t>
            </a:r>
            <a:r>
              <a:rPr lang="he-IL" dirty="0" err="1" smtClean="0"/>
              <a:t>שהגעו</a:t>
            </a:r>
            <a:r>
              <a:rPr lang="he-IL" dirty="0" smtClean="0"/>
              <a:t> מכל רחבי </a:t>
            </a:r>
            <a:r>
              <a:rPr lang="he-IL" dirty="0" err="1" smtClean="0"/>
              <a:t>בודהפשט</a:t>
            </a:r>
            <a:r>
              <a:rPr lang="he-IL" dirty="0" smtClean="0"/>
              <a:t> וחגגנו את מסיבת פורים בשירה וריקודים והתוכנית פורסמה בטלוויזיה המקומית בשידור חיי. </a:t>
            </a:r>
            <a:endParaRPr lang="en-US" dirty="0"/>
          </a:p>
        </p:txBody>
      </p:sp>
      <p:sp>
        <p:nvSpPr>
          <p:cNvPr id="5" name="אליפסה 4"/>
          <p:cNvSpPr/>
          <p:nvPr/>
        </p:nvSpPr>
        <p:spPr>
          <a:xfrm>
            <a:off x="5307724" y="4677103"/>
            <a:ext cx="462455" cy="4519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41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6979" y="241738"/>
            <a:ext cx="6285186" cy="1477328"/>
          </a:xfrm>
          <a:prstGeom prst="rect">
            <a:avLst/>
          </a:prstGeom>
          <a:noFill/>
        </p:spPr>
        <p:txBody>
          <a:bodyPr wrap="square" rtlCol="0">
            <a:spAutoFit/>
          </a:bodyPr>
          <a:lstStyle/>
          <a:p>
            <a:r>
              <a:rPr lang="he-IL" dirty="0" smtClean="0"/>
              <a:t>הפתעתי את בני ערן גל ונמרוד ששרתי בחתונתם שירים מיוחדים  את המילים והשירים כתב להם דודם דוד כץ  והלחנו על ידי עוזי </a:t>
            </a:r>
            <a:r>
              <a:rPr lang="he-IL" dirty="0" err="1" smtClean="0"/>
              <a:t>אסנר</a:t>
            </a:r>
            <a:r>
              <a:rPr lang="he-IL" dirty="0" smtClean="0"/>
              <a:t> אשר עבדתי </a:t>
            </a:r>
            <a:r>
              <a:rPr lang="he-IL" dirty="0" err="1" smtClean="0"/>
              <a:t>איתו</a:t>
            </a:r>
            <a:r>
              <a:rPr lang="he-IL" dirty="0" smtClean="0"/>
              <a:t> לנמרוד בני הצעיר(אבא של עמית) </a:t>
            </a:r>
            <a:r>
              <a:rPr lang="he-IL" dirty="0" err="1" smtClean="0"/>
              <a:t>היקדשתי</a:t>
            </a:r>
            <a:r>
              <a:rPr lang="he-IL" dirty="0" smtClean="0"/>
              <a:t> את השיר "</a:t>
            </a:r>
            <a:r>
              <a:rPr lang="he-IL" dirty="0" err="1" smtClean="0"/>
              <a:t>עןף</a:t>
            </a:r>
            <a:r>
              <a:rPr lang="he-IL" dirty="0" smtClean="0"/>
              <a:t> גוזל" ההתרגשות והשמחה הייתה גדולה </a:t>
            </a:r>
          </a:p>
          <a:p>
            <a:endParaRPr lang="en-US" dirty="0"/>
          </a:p>
        </p:txBody>
      </p:sp>
      <p:pic>
        <p:nvPicPr>
          <p:cNvPr id="3" name="תמונה 2"/>
          <p:cNvPicPr>
            <a:picLocks noChangeAspect="1"/>
          </p:cNvPicPr>
          <p:nvPr/>
        </p:nvPicPr>
        <p:blipFill rotWithShape="1">
          <a:blip r:embed="rId2" cstate="print">
            <a:extLst>
              <a:ext uri="{28A0092B-C50C-407E-A947-70E740481C1C}">
                <a14:useLocalDpi xmlns:a14="http://schemas.microsoft.com/office/drawing/2010/main" val="0"/>
              </a:ext>
            </a:extLst>
          </a:blip>
          <a:srcRect b="19579"/>
          <a:stretch/>
        </p:blipFill>
        <p:spPr>
          <a:xfrm>
            <a:off x="4355370" y="1771598"/>
            <a:ext cx="3912183" cy="4656083"/>
          </a:xfrm>
          <a:prstGeom prst="rect">
            <a:avLst/>
          </a:prstGeom>
        </p:spPr>
      </p:pic>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0312" y="1914051"/>
            <a:ext cx="3447393" cy="4289430"/>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583" y="2188529"/>
            <a:ext cx="3584028" cy="401495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7412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4109543" y="746234"/>
            <a:ext cx="4343301" cy="5286703"/>
          </a:xfrm>
          <a:prstGeom prst="rect">
            <a:avLst/>
          </a:prstGeom>
        </p:spPr>
      </p:pic>
      <p:pic>
        <p:nvPicPr>
          <p:cNvPr id="3" name="תמונה 2"/>
          <p:cNvPicPr>
            <a:picLocks noChangeAspect="1"/>
          </p:cNvPicPr>
          <p:nvPr/>
        </p:nvPicPr>
        <p:blipFill>
          <a:blip r:embed="rId2"/>
          <a:stretch>
            <a:fillRect/>
          </a:stretch>
        </p:blipFill>
        <p:spPr>
          <a:xfrm>
            <a:off x="3363309" y="-297"/>
            <a:ext cx="84083" cy="6858594"/>
          </a:xfrm>
          <a:prstGeom prst="rect">
            <a:avLst/>
          </a:prstGeom>
        </p:spPr>
      </p:pic>
    </p:spTree>
    <p:extLst>
      <p:ext uri="{BB962C8B-B14F-4D97-AF65-F5344CB8AC3E}">
        <p14:creationId xmlns:p14="http://schemas.microsoft.com/office/powerpoint/2010/main" val="689999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4414" y="872359"/>
            <a:ext cx="8786648" cy="1015663"/>
          </a:xfrm>
          <a:prstGeom prst="rect">
            <a:avLst/>
          </a:prstGeom>
          <a:noFill/>
        </p:spPr>
        <p:txBody>
          <a:bodyPr wrap="square" rtlCol="0">
            <a:spAutoFit/>
          </a:bodyPr>
          <a:lstStyle/>
          <a:p>
            <a:pPr algn="ctr"/>
            <a:r>
              <a:rPr lang="he-IL" sz="6000" dirty="0" smtClean="0"/>
              <a:t>עמית</a:t>
            </a:r>
            <a:endParaRPr lang="en-US" sz="6000" dirty="0"/>
          </a:p>
        </p:txBody>
      </p:sp>
      <p:sp>
        <p:nvSpPr>
          <p:cNvPr id="4" name="TextBox 3"/>
          <p:cNvSpPr txBox="1"/>
          <p:nvPr/>
        </p:nvSpPr>
        <p:spPr>
          <a:xfrm>
            <a:off x="3815256" y="1888022"/>
            <a:ext cx="4393324" cy="2031325"/>
          </a:xfrm>
          <a:prstGeom prst="rect">
            <a:avLst/>
          </a:prstGeom>
          <a:noFill/>
        </p:spPr>
        <p:txBody>
          <a:bodyPr wrap="square" rtlCol="0">
            <a:spAutoFit/>
          </a:bodyPr>
          <a:lstStyle/>
          <a:p>
            <a:r>
              <a:rPr lang="he-IL" dirty="0" smtClean="0"/>
              <a:t>שמי עמית </a:t>
            </a:r>
            <a:r>
              <a:rPr lang="he-IL" dirty="0" err="1" smtClean="0"/>
              <a:t>שמשמהות</a:t>
            </a:r>
            <a:r>
              <a:rPr lang="he-IL" dirty="0" smtClean="0"/>
              <a:t>  של השם הוא חבר או חברה נולדתי בבית חולים בכפר סבא ב2.8.2007 </a:t>
            </a:r>
          </a:p>
          <a:p>
            <a:r>
              <a:rPr lang="he-IL" dirty="0" smtClean="0"/>
              <a:t>אני גרה בשער אפרים יש לי אחות גדולה בשם אורי אבא עובד </a:t>
            </a:r>
            <a:r>
              <a:rPr lang="he-IL" dirty="0" err="1" smtClean="0"/>
              <a:t>כדיגיי</a:t>
            </a:r>
            <a:r>
              <a:rPr lang="he-IL" dirty="0" smtClean="0"/>
              <a:t> ואנחנו בבית שומעים הרבה מוסיקה בכל הסוגים אני מבקרת המון אצל סבא אבי וסבתא עליזה והם מפנקים אותי </a:t>
            </a:r>
            <a:endParaRPr lang="en-US" dirty="0"/>
          </a:p>
        </p:txBody>
      </p:sp>
      <p:pic>
        <p:nvPicPr>
          <p:cNvPr id="5" name="תמונה 4"/>
          <p:cNvPicPr>
            <a:picLocks noChangeAspect="1"/>
          </p:cNvPicPr>
          <p:nvPr/>
        </p:nvPicPr>
        <p:blipFill rotWithShape="1">
          <a:blip r:embed="rId2" cstate="print">
            <a:extLst>
              <a:ext uri="{28A0092B-C50C-407E-A947-70E740481C1C}">
                <a14:useLocalDpi xmlns:a14="http://schemas.microsoft.com/office/drawing/2010/main" val="0"/>
              </a:ext>
            </a:extLst>
          </a:blip>
          <a:srcRect l="53937" r="26771"/>
          <a:stretch/>
        </p:blipFill>
        <p:spPr>
          <a:xfrm flipH="1">
            <a:off x="2364827" y="1282692"/>
            <a:ext cx="1177155" cy="5273310"/>
          </a:xfrm>
          <a:prstGeom prst="rect">
            <a:avLst/>
          </a:prstGeom>
        </p:spPr>
      </p:pic>
    </p:spTree>
    <p:extLst>
      <p:ext uri="{BB962C8B-B14F-4D97-AF65-F5344CB8AC3E}">
        <p14:creationId xmlns:p14="http://schemas.microsoft.com/office/powerpoint/2010/main" val="183535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11062" y="115613"/>
            <a:ext cx="5244663" cy="461665"/>
          </a:xfrm>
          <a:prstGeom prst="rect">
            <a:avLst/>
          </a:prstGeom>
          <a:noFill/>
        </p:spPr>
        <p:txBody>
          <a:bodyPr wrap="square" rtlCol="0">
            <a:spAutoFit/>
          </a:bodyPr>
          <a:lstStyle/>
          <a:p>
            <a:r>
              <a:rPr lang="he-IL" sz="2400" dirty="0" smtClean="0"/>
              <a:t>משוב של עמית </a:t>
            </a:r>
            <a:endParaRPr lang="en-US" sz="2400" dirty="0"/>
          </a:p>
        </p:txBody>
      </p:sp>
      <p:sp>
        <p:nvSpPr>
          <p:cNvPr id="3" name="TextBox 2"/>
          <p:cNvSpPr txBox="1"/>
          <p:nvPr/>
        </p:nvSpPr>
        <p:spPr>
          <a:xfrm>
            <a:off x="2112578" y="577278"/>
            <a:ext cx="8986345" cy="923330"/>
          </a:xfrm>
          <a:prstGeom prst="rect">
            <a:avLst/>
          </a:prstGeom>
          <a:noFill/>
        </p:spPr>
        <p:txBody>
          <a:bodyPr wrap="square" rtlCol="0">
            <a:spAutoFit/>
          </a:bodyPr>
          <a:lstStyle/>
          <a:p>
            <a:r>
              <a:rPr lang="he-IL" dirty="0" err="1" smtClean="0"/>
              <a:t>נהנתי</a:t>
            </a:r>
            <a:r>
              <a:rPr lang="he-IL" dirty="0" smtClean="0"/>
              <a:t> מאוד  בחברתם של סבא וסבתא (אבי ועליזה) </a:t>
            </a:r>
          </a:p>
          <a:p>
            <a:r>
              <a:rPr lang="he-IL" dirty="0" smtClean="0"/>
              <a:t>כשהיה לי הרעיון להשתתף בפרויקט (הקשר הרב דורי) התקשרתי לסבתא שלי בשמחה </a:t>
            </a:r>
          </a:p>
          <a:p>
            <a:r>
              <a:rPr lang="he-IL" dirty="0" smtClean="0"/>
              <a:t>שמחתי לשמוע על את </a:t>
            </a:r>
            <a:r>
              <a:rPr lang="he-IL" dirty="0" err="1" smtClean="0"/>
              <a:t>סורהם</a:t>
            </a:r>
            <a:r>
              <a:rPr lang="he-IL" dirty="0" smtClean="0"/>
              <a:t> של סבי וסבתי על ילדותם ועל ההכרות </a:t>
            </a:r>
            <a:r>
              <a:rPr lang="he-IL" dirty="0" err="1" smtClean="0"/>
              <a:t>בינהם</a:t>
            </a:r>
            <a:endParaRPr lang="en-US" dirty="0"/>
          </a:p>
        </p:txBody>
      </p:sp>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2385" y="1500608"/>
            <a:ext cx="5423339" cy="5273310"/>
          </a:xfrm>
          <a:prstGeom prst="rect">
            <a:avLst/>
          </a:prstGeom>
        </p:spPr>
      </p:pic>
    </p:spTree>
    <p:extLst>
      <p:ext uri="{BB962C8B-B14F-4D97-AF65-F5344CB8AC3E}">
        <p14:creationId xmlns:p14="http://schemas.microsoft.com/office/powerpoint/2010/main" val="3309025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76497" y="231228"/>
            <a:ext cx="4834758" cy="646331"/>
          </a:xfrm>
          <a:prstGeom prst="rect">
            <a:avLst/>
          </a:prstGeom>
          <a:noFill/>
        </p:spPr>
        <p:txBody>
          <a:bodyPr wrap="square" rtlCol="0">
            <a:spAutoFit/>
          </a:bodyPr>
          <a:lstStyle/>
          <a:p>
            <a:r>
              <a:rPr lang="he-IL" sz="3600" dirty="0" smtClean="0"/>
              <a:t>משוב סבתא עליזה וסבא</a:t>
            </a:r>
            <a:endParaRPr lang="en-US" sz="3600" dirty="0"/>
          </a:p>
        </p:txBody>
      </p:sp>
      <p:sp>
        <p:nvSpPr>
          <p:cNvPr id="4" name="TextBox 3"/>
          <p:cNvSpPr txBox="1"/>
          <p:nvPr/>
        </p:nvSpPr>
        <p:spPr>
          <a:xfrm>
            <a:off x="3531476" y="1124607"/>
            <a:ext cx="6674069" cy="1200329"/>
          </a:xfrm>
          <a:prstGeom prst="rect">
            <a:avLst/>
          </a:prstGeom>
          <a:noFill/>
        </p:spPr>
        <p:txBody>
          <a:bodyPr wrap="square" rtlCol="0">
            <a:spAutoFit/>
          </a:bodyPr>
          <a:lstStyle/>
          <a:p>
            <a:r>
              <a:rPr lang="he-IL" dirty="0" smtClean="0"/>
              <a:t>שמחתי מאד לחזור לימים הצעירים  שלי </a:t>
            </a:r>
            <a:r>
              <a:rPr lang="he-IL" dirty="0"/>
              <a:t>ו</a:t>
            </a:r>
            <a:r>
              <a:rPr lang="he-IL" dirty="0" smtClean="0"/>
              <a:t>להעביר אותם לנכדתי היקרה שהיא הקטנה בנכדים שלנו עמית מביאה לי המון שמחה .</a:t>
            </a:r>
          </a:p>
          <a:p>
            <a:r>
              <a:rPr lang="he-IL" dirty="0" smtClean="0"/>
              <a:t>כשהיא מבקרת אצלנו.</a:t>
            </a:r>
          </a:p>
          <a:p>
            <a:r>
              <a:rPr lang="he-IL" dirty="0" smtClean="0"/>
              <a:t>נקווה להמשך שתוף פעולה </a:t>
            </a:r>
            <a:r>
              <a:rPr lang="he-IL" dirty="0" err="1" smtClean="0"/>
              <a:t>איתה</a:t>
            </a:r>
            <a:r>
              <a:rPr lang="he-IL" dirty="0" smtClean="0"/>
              <a:t> בכל התחומים </a:t>
            </a:r>
            <a:endParaRPr lang="en-US" dirty="0"/>
          </a:p>
        </p:txBody>
      </p:sp>
      <p:pic>
        <p:nvPicPr>
          <p:cNvPr id="3" name="תמונה 2"/>
          <p:cNvPicPr>
            <a:picLocks noChangeAspect="1"/>
          </p:cNvPicPr>
          <p:nvPr/>
        </p:nvPicPr>
        <p:blipFill rotWithShape="1">
          <a:blip r:embed="rId2"/>
          <a:srcRect l="31598" t="1107" r="43026" b="-1107"/>
          <a:stretch/>
        </p:blipFill>
        <p:spPr>
          <a:xfrm>
            <a:off x="1524000" y="1618593"/>
            <a:ext cx="1481960" cy="4956851"/>
          </a:xfrm>
          <a:prstGeom prst="rect">
            <a:avLst/>
          </a:prstGeom>
        </p:spPr>
      </p:pic>
      <p:pic>
        <p:nvPicPr>
          <p:cNvPr id="5" name="תמונה 4"/>
          <p:cNvPicPr>
            <a:picLocks noChangeAspect="1"/>
          </p:cNvPicPr>
          <p:nvPr/>
        </p:nvPicPr>
        <p:blipFill rotWithShape="1">
          <a:blip r:embed="rId2"/>
          <a:srcRect l="70339" t="-4384" r="194" b="4384"/>
          <a:stretch/>
        </p:blipFill>
        <p:spPr>
          <a:xfrm>
            <a:off x="3005960" y="1334813"/>
            <a:ext cx="1598858" cy="4947676"/>
          </a:xfrm>
          <a:prstGeom prst="rect">
            <a:avLst/>
          </a:prstGeom>
        </p:spPr>
      </p:pic>
    </p:spTree>
    <p:extLst>
      <p:ext uri="{BB962C8B-B14F-4D97-AF65-F5344CB8AC3E}">
        <p14:creationId xmlns:p14="http://schemas.microsoft.com/office/powerpoint/2010/main" val="32505292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059" y="388438"/>
            <a:ext cx="11866179" cy="3416320"/>
          </a:xfrm>
          <a:prstGeom prst="rect">
            <a:avLst/>
          </a:prstGeom>
          <a:noFill/>
        </p:spPr>
        <p:txBody>
          <a:bodyPr wrap="square" rtlCol="0">
            <a:spAutoFit/>
          </a:bodyPr>
          <a:lstStyle/>
          <a:p>
            <a:r>
              <a:rPr lang="he-IL" dirty="0"/>
              <a:t>בתחילת 1948 עברנו לחולון. באזור שהיה מאוד קרוב לתל- </a:t>
            </a:r>
            <a:r>
              <a:rPr lang="he-IL" dirty="0" err="1"/>
              <a:t>עריש</a:t>
            </a:r>
            <a:r>
              <a:rPr lang="he-IL" dirty="0"/>
              <a:t> זאת הייתה שכונה שגרו בה ערבים </a:t>
            </a:r>
            <a:r>
              <a:rPr lang="he-IL" dirty="0" smtClean="0"/>
              <a:t>באזור </a:t>
            </a:r>
            <a:r>
              <a:rPr lang="he-IL" dirty="0"/>
              <a:t>זה </a:t>
            </a:r>
            <a:r>
              <a:rPr lang="he-IL" dirty="0" smtClean="0"/>
              <a:t> היה פיל </a:t>
            </a:r>
            <a:r>
              <a:rPr lang="he-IL" dirty="0"/>
              <a:t>בוקס" (עמדת שמירה) בחולון, </a:t>
            </a:r>
            <a:r>
              <a:rPr lang="he-IL" dirty="0" smtClean="0"/>
              <a:t>היו </a:t>
            </a:r>
            <a:r>
              <a:rPr lang="he-IL" dirty="0"/>
              <a:t>יורים על ביתנו כי הוא </a:t>
            </a:r>
            <a:r>
              <a:rPr lang="he-IL" dirty="0" smtClean="0"/>
              <a:t>נשק לאזור הערבי תל-</a:t>
            </a:r>
            <a:r>
              <a:rPr lang="he-IL" dirty="0" err="1" smtClean="0"/>
              <a:t>עריש</a:t>
            </a:r>
            <a:r>
              <a:rPr lang="he-IL" dirty="0"/>
              <a:t>. מאחר וביתנו היה חשוף לירי, נאלצנו לעבור לגור בערך כ-200 מטר מביתנו אצל משפחת נטר (ותיקי חולון) היות והיינו ילדים קטנים ורצו לשמור עלינו. </a:t>
            </a:r>
            <a:endParaRPr lang="en-US" dirty="0"/>
          </a:p>
          <a:p>
            <a:r>
              <a:rPr lang="he-IL" dirty="0"/>
              <a:t>לאחר שנגמרה המלחמה והוקמה המדינה, אבי פתח בית מלאכה בחצר הבית ובבית המלאכה הזה עבד יחד </a:t>
            </a:r>
            <a:r>
              <a:rPr lang="he-IL" dirty="0" smtClean="0"/>
              <a:t>אתו </a:t>
            </a:r>
            <a:r>
              <a:rPr lang="he-IL" dirty="0"/>
              <a:t>אח של </a:t>
            </a:r>
            <a:r>
              <a:rPr lang="he-IL" dirty="0" smtClean="0"/>
              <a:t>סבא.</a:t>
            </a:r>
            <a:endParaRPr lang="en-US" dirty="0"/>
          </a:p>
          <a:p>
            <a:r>
              <a:rPr lang="he-IL" dirty="0"/>
              <a:t>מנורה אחת גדולה, </a:t>
            </a:r>
            <a:r>
              <a:rPr lang="he-IL" dirty="0" smtClean="0"/>
              <a:t> שעוצבה </a:t>
            </a:r>
            <a:r>
              <a:rPr lang="he-IL" dirty="0"/>
              <a:t>על ידי אבי, הוזמנה ע"י ויצ"ו לנשיא בורמה אונו. המנורה הזו נפלה והוחזרה לאבי לתיקון, אך אבי העדיף ליצור מנורה חדשה, במקום להשקיע זמן רב בתיקון והעביר אותה לבורמה</a:t>
            </a:r>
            <a:r>
              <a:rPr lang="he-IL" dirty="0" smtClean="0"/>
              <a:t>.</a:t>
            </a:r>
          </a:p>
          <a:p>
            <a:r>
              <a:rPr lang="he-IL" dirty="0" smtClean="0"/>
              <a:t> את הבית בחולון בנו אחי הגדולים בשטח שאבי קנה על מנת להרחיק אותם מאנגלים אשר חפשו אותם בירושלים כי הם עשו צרות לאנגלים בירושלים אחי הגדולים שרתו ב"אצל" (ארגון, צבאי , לוחם) ואז העבירו את אחי לחולון  בתוקף תפקידם </a:t>
            </a:r>
            <a:r>
              <a:rPr lang="he-IL" dirty="0" err="1" smtClean="0"/>
              <a:t>וכהסואה</a:t>
            </a:r>
            <a:r>
              <a:rPr lang="he-IL" dirty="0" smtClean="0"/>
              <a:t> הם בנו את הבית ביום ובלילה עשו פעולות נגד האנגלים וכך אנחנו הגענו לחולון בגלל חששו של אבי לאחיי</a:t>
            </a:r>
            <a:endParaRPr lang="he-IL" dirty="0"/>
          </a:p>
          <a:p>
            <a:endParaRPr lang="en-US" dirty="0"/>
          </a:p>
          <a:p>
            <a:r>
              <a:rPr lang="he-IL" dirty="0"/>
              <a:t> </a:t>
            </a:r>
            <a:endParaRPr lang="en-US" dirty="0"/>
          </a:p>
          <a:p>
            <a:r>
              <a:rPr lang="he-IL" dirty="0" smtClean="0">
                <a:solidFill>
                  <a:srgbClr val="FF0000"/>
                </a:solidFill>
              </a:rPr>
              <a:t> </a:t>
            </a:r>
          </a:p>
        </p:txBody>
      </p:sp>
      <p:sp>
        <p:nvSpPr>
          <p:cNvPr id="5" name="TextBox 4"/>
          <p:cNvSpPr txBox="1"/>
          <p:nvPr/>
        </p:nvSpPr>
        <p:spPr>
          <a:xfrm>
            <a:off x="3514636" y="6121820"/>
            <a:ext cx="5058032" cy="370703"/>
          </a:xfrm>
          <a:prstGeom prst="rect">
            <a:avLst/>
          </a:prstGeom>
          <a:noFill/>
        </p:spPr>
        <p:txBody>
          <a:bodyPr wrap="square" rtlCol="0">
            <a:spAutoFit/>
          </a:bodyPr>
          <a:lstStyle/>
          <a:p>
            <a:pPr algn="ctr"/>
            <a:r>
              <a:rPr lang="he-IL" dirty="0" smtClean="0"/>
              <a:t>סבא אבי בילדותו</a:t>
            </a:r>
            <a:endParaRPr lang="en-US" dirty="0"/>
          </a:p>
        </p:txBody>
      </p:sp>
      <p:pic>
        <p:nvPicPr>
          <p:cNvPr id="7" name="תמונה 6"/>
          <p:cNvPicPr>
            <a:picLocks noChangeAspect="1"/>
          </p:cNvPicPr>
          <p:nvPr/>
        </p:nvPicPr>
        <p:blipFill rotWithShape="1">
          <a:blip r:embed="rId2" cstate="print">
            <a:extLst>
              <a:ext uri="{28A0092B-C50C-407E-A947-70E740481C1C}">
                <a14:useLocalDpi xmlns:a14="http://schemas.microsoft.com/office/drawing/2010/main" val="0"/>
              </a:ext>
            </a:extLst>
          </a:blip>
          <a:srcRect l="5898" t="58201" r="46882" b="1"/>
          <a:stretch/>
        </p:blipFill>
        <p:spPr>
          <a:xfrm>
            <a:off x="3816819" y="2945272"/>
            <a:ext cx="4453666" cy="2974489"/>
          </a:xfrm>
          <a:prstGeom prst="rect">
            <a:avLst/>
          </a:prstGeom>
        </p:spPr>
      </p:pic>
      <p:sp>
        <p:nvSpPr>
          <p:cNvPr id="9" name="אליפסה 8"/>
          <p:cNvSpPr/>
          <p:nvPr/>
        </p:nvSpPr>
        <p:spPr>
          <a:xfrm>
            <a:off x="6537434" y="4506089"/>
            <a:ext cx="914400" cy="9144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25479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2818504" y="3001384"/>
            <a:ext cx="5927463" cy="3856616"/>
          </a:xfrm>
          <a:prstGeom prst="rect">
            <a:avLst/>
          </a:prstGeom>
        </p:spPr>
      </p:pic>
      <p:pic>
        <p:nvPicPr>
          <p:cNvPr id="3" name="תמונה 2"/>
          <p:cNvPicPr>
            <a:picLocks noChangeAspect="1"/>
          </p:cNvPicPr>
          <p:nvPr/>
        </p:nvPicPr>
        <p:blipFill>
          <a:blip r:embed="rId2"/>
          <a:stretch>
            <a:fillRect/>
          </a:stretch>
        </p:blipFill>
        <p:spPr>
          <a:xfrm flipH="1">
            <a:off x="12191999" y="101567"/>
            <a:ext cx="45719" cy="546393"/>
          </a:xfrm>
          <a:prstGeom prst="rect">
            <a:avLst/>
          </a:prstGeom>
        </p:spPr>
      </p:pic>
      <p:pic>
        <p:nvPicPr>
          <p:cNvPr id="5" name="תמונה 4"/>
          <p:cNvPicPr>
            <a:picLocks noChangeAspect="1"/>
          </p:cNvPicPr>
          <p:nvPr/>
        </p:nvPicPr>
        <p:blipFill>
          <a:blip r:embed="rId3"/>
          <a:stretch>
            <a:fillRect/>
          </a:stretch>
        </p:blipFill>
        <p:spPr>
          <a:xfrm flipH="1">
            <a:off x="12967857" y="4384357"/>
            <a:ext cx="45719" cy="493819"/>
          </a:xfrm>
          <a:prstGeom prst="rect">
            <a:avLst/>
          </a:prstGeom>
        </p:spPr>
      </p:pic>
      <p:sp>
        <p:nvSpPr>
          <p:cNvPr id="7" name="מלבן 6"/>
          <p:cNvSpPr/>
          <p:nvPr/>
        </p:nvSpPr>
        <p:spPr>
          <a:xfrm>
            <a:off x="3919369" y="0"/>
            <a:ext cx="4576058" cy="3416320"/>
          </a:xfrm>
          <a:prstGeom prst="rect">
            <a:avLst/>
          </a:prstGeom>
        </p:spPr>
        <p:txBody>
          <a:bodyPr wrap="square">
            <a:spAutoFit/>
          </a:bodyPr>
          <a:lstStyle/>
          <a:p>
            <a:r>
              <a:rPr lang="he-IL" dirty="0"/>
              <a:t>סבא אבי מספר: "את כלי הכסף האלו ועוד רבים אחרים עשה סבא יחיא האבא של סבא אבי, הסבא של אבא. הכלים האלו נשמרים בתוך ארון </a:t>
            </a:r>
            <a:r>
              <a:rPr lang="he-IL" dirty="0" smtClean="0"/>
              <a:t>בסלון</a:t>
            </a:r>
            <a:r>
              <a:rPr lang="en-US" dirty="0" smtClean="0"/>
              <a:t> </a:t>
            </a:r>
            <a:r>
              <a:rPr lang="he-IL" dirty="0" smtClean="0"/>
              <a:t>היות </a:t>
            </a:r>
            <a:r>
              <a:rPr lang="he-IL" dirty="0"/>
              <a:t>ולכסף יש נטייה להתחמצן מהר באוויר החופשי ואז הם משחירים, בארון התהליך הזה קורה אך לאט יותר ולכן הם נשמרים בתוך ארון. את הספר תורה קיבל סבא אבי לבר מצווה מסבא יחיא. את הגביע הוא קיבל לחתונה וקידש את סבתא עליזה. פמוטים וחנוכייה קיבל כל אחד מהילדים של סבא יחיא. יש פה גם שתי בתי מזוזות, ושיפוד"</a:t>
            </a:r>
          </a:p>
          <a:p>
            <a:endParaRPr lang="en-US" dirty="0"/>
          </a:p>
        </p:txBody>
      </p:sp>
    </p:spTree>
    <p:extLst>
      <p:ext uri="{BB962C8B-B14F-4D97-AF65-F5344CB8AC3E}">
        <p14:creationId xmlns:p14="http://schemas.microsoft.com/office/powerpoint/2010/main" val="3819327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cstate="print">
            <a:extLst>
              <a:ext uri="{28A0092B-C50C-407E-A947-70E740481C1C}">
                <a14:useLocalDpi xmlns:a14="http://schemas.microsoft.com/office/drawing/2010/main" val="0"/>
              </a:ext>
            </a:extLst>
          </a:blip>
          <a:srcRect l="21967" t="35096" r="42834" b="31954"/>
          <a:stretch/>
        </p:blipFill>
        <p:spPr>
          <a:xfrm>
            <a:off x="3993931" y="0"/>
            <a:ext cx="5307724" cy="6716111"/>
          </a:xfrm>
          <a:prstGeom prst="rect">
            <a:avLst/>
          </a:prstGeom>
        </p:spPr>
      </p:pic>
    </p:spTree>
    <p:extLst>
      <p:ext uri="{BB962C8B-B14F-4D97-AF65-F5344CB8AC3E}">
        <p14:creationId xmlns:p14="http://schemas.microsoft.com/office/powerpoint/2010/main" val="389332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smtClean="0"/>
              <a:t>בר מצווה של סבא</a:t>
            </a:r>
            <a:endParaRPr lang="en-US" dirty="0"/>
          </a:p>
        </p:txBody>
      </p:sp>
      <p:pic>
        <p:nvPicPr>
          <p:cNvPr id="4" name="מציין מיקום תוכן 3"/>
          <p:cNvPicPr>
            <a:picLocks noGrp="1" noChangeAspect="1"/>
          </p:cNvPicPr>
          <p:nvPr>
            <p:ph idx="1"/>
          </p:nvPr>
        </p:nvPicPr>
        <p:blipFill>
          <a:blip r:embed="rId2"/>
          <a:stretch>
            <a:fillRect/>
          </a:stretch>
        </p:blipFill>
        <p:spPr>
          <a:xfrm>
            <a:off x="3435178" y="1392195"/>
            <a:ext cx="4555524" cy="3361037"/>
          </a:xfrm>
          <a:prstGeom prst="rect">
            <a:avLst/>
          </a:prstGeom>
        </p:spPr>
      </p:pic>
      <p:sp>
        <p:nvSpPr>
          <p:cNvPr id="5" name="TextBox 4"/>
          <p:cNvSpPr txBox="1"/>
          <p:nvPr/>
        </p:nvSpPr>
        <p:spPr>
          <a:xfrm>
            <a:off x="2294237" y="5080004"/>
            <a:ext cx="7274011" cy="923330"/>
          </a:xfrm>
          <a:prstGeom prst="rect">
            <a:avLst/>
          </a:prstGeom>
          <a:noFill/>
        </p:spPr>
        <p:txBody>
          <a:bodyPr wrap="square" rtlCol="0">
            <a:spAutoFit/>
          </a:bodyPr>
          <a:lstStyle/>
          <a:p>
            <a:r>
              <a:rPr lang="he-IL" dirty="0" smtClean="0"/>
              <a:t>ב1958 עשו לי בר מצווה באולם חי בתל אביב במעמד זה קיבלתי מאבי במתנה ספר תנך מצופה בכריכת כסף טהור עם אבנים יקרות  נכון להיום הספר ברשותי והוא יעבור בירושה לנין הראשון.</a:t>
            </a:r>
            <a:endParaRPr lang="en-US" dirty="0"/>
          </a:p>
        </p:txBody>
      </p:sp>
      <p:cxnSp>
        <p:nvCxnSpPr>
          <p:cNvPr id="7" name="מחבר ישר 6"/>
          <p:cNvCxnSpPr/>
          <p:nvPr/>
        </p:nvCxnSpPr>
        <p:spPr>
          <a:xfrm flipH="1">
            <a:off x="4646141" y="4753232"/>
            <a:ext cx="98854" cy="1647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62616" y="4662616"/>
            <a:ext cx="2537254" cy="369332"/>
          </a:xfrm>
          <a:prstGeom prst="rect">
            <a:avLst/>
          </a:prstGeom>
          <a:noFill/>
        </p:spPr>
        <p:txBody>
          <a:bodyPr wrap="square" rtlCol="0">
            <a:spAutoFit/>
          </a:bodyPr>
          <a:lstStyle/>
          <a:p>
            <a:r>
              <a:rPr lang="he-IL" dirty="0" smtClean="0"/>
              <a:t>אני בבר מצווה</a:t>
            </a:r>
            <a:endParaRPr lang="en-US" dirty="0"/>
          </a:p>
        </p:txBody>
      </p:sp>
    </p:spTree>
    <p:extLst>
      <p:ext uri="{BB962C8B-B14F-4D97-AF65-F5344CB8AC3E}">
        <p14:creationId xmlns:p14="http://schemas.microsoft.com/office/powerpoint/2010/main" val="3804245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1581664" y="541635"/>
            <a:ext cx="9026979" cy="3139321"/>
          </a:xfrm>
          <a:prstGeom prst="rect">
            <a:avLst/>
          </a:prstGeom>
        </p:spPr>
        <p:txBody>
          <a:bodyPr wrap="square">
            <a:spAutoFit/>
          </a:bodyPr>
          <a:lstStyle/>
          <a:p>
            <a:r>
              <a:rPr lang="he-IL" dirty="0"/>
              <a:t>בגיל 12 שיחקתי בתיאטרון "טילון" בהצגות "דויד </a:t>
            </a:r>
            <a:r>
              <a:rPr lang="he-IL" dirty="0" err="1"/>
              <a:t>וגולית</a:t>
            </a:r>
            <a:r>
              <a:rPr lang="he-IL" dirty="0"/>
              <a:t>" ו"אמיל והבלשים" כשהבימאי היה מנחם גולן בצעירותו שיחקתי עם שחקנים כמו: </a:t>
            </a:r>
            <a:r>
              <a:rPr lang="he-IL" dirty="0" smtClean="0"/>
              <a:t>מ</a:t>
            </a:r>
            <a:r>
              <a:rPr lang="he-IL" dirty="0"/>
              <a:t>ס</a:t>
            </a:r>
            <a:r>
              <a:rPr lang="he-IL" dirty="0" smtClean="0"/>
              <a:t>קין</a:t>
            </a:r>
            <a:r>
              <a:rPr lang="he-IL" dirty="0"/>
              <a:t>, סעדיה </a:t>
            </a:r>
            <a:r>
              <a:rPr lang="he-IL" dirty="0" smtClean="0"/>
              <a:t>דמארי</a:t>
            </a:r>
            <a:r>
              <a:rPr lang="he-IL" dirty="0"/>
              <a:t>, אברהם רוני</a:t>
            </a:r>
            <a:r>
              <a:rPr lang="he-IL" dirty="0" smtClean="0"/>
              <a:t>.</a:t>
            </a:r>
          </a:p>
          <a:p>
            <a:r>
              <a:rPr lang="he-IL" dirty="0"/>
              <a:t>הייתי חבר בתנועת נוער "המאוחדת" השייך לאחדות העבודה-קיבוץ המאוחד. סיימתי ללמוד בשנקר ולמדתי בתיכון במגמת חשמל במשך שנתיים לאחר מכן עבדתי כטכנאי למכונות כתיבה וחישוב מכאניות וחשמליות.</a:t>
            </a:r>
            <a:endParaRPr lang="en-US" dirty="0"/>
          </a:p>
          <a:p>
            <a:r>
              <a:rPr lang="he-IL" dirty="0"/>
              <a:t>התגייסתי לצבא ב-1962, סיימתי קורס מ"כים ולאחר מכן הייתי נגד משמעת יחידתי, שוחררתי בדרגת סמל, </a:t>
            </a:r>
            <a:r>
              <a:rPr lang="he-IL" dirty="0" smtClean="0"/>
              <a:t> . </a:t>
            </a:r>
            <a:r>
              <a:rPr lang="he-IL" dirty="0"/>
              <a:t>בשרות מילואים</a:t>
            </a:r>
            <a:endParaRPr lang="en-US" dirty="0"/>
          </a:p>
          <a:p>
            <a:r>
              <a:rPr lang="he-IL" dirty="0"/>
              <a:t>הייתי מפלוגת סיור בחיל התותחנים שירתי בכוחות הביטחון משנת 1962 עד 1990. </a:t>
            </a:r>
            <a:r>
              <a:rPr lang="he-IL" dirty="0" smtClean="0"/>
              <a:t>השתתפתי </a:t>
            </a:r>
            <a:r>
              <a:rPr lang="he-IL" dirty="0"/>
              <a:t>במלחמות: בשנת 67 ששת הימים, ב-73 מלחמת יום כיפור, ב- 82 מלחמת שלום הגליל(לבנון הראשונה), במילואים שירתי גם בלבנון ובשטחים. </a:t>
            </a:r>
            <a:endParaRPr lang="en-US" dirty="0"/>
          </a:p>
          <a:p>
            <a:endParaRPr lang="en-US" dirty="0"/>
          </a:p>
        </p:txBody>
      </p:sp>
      <p:sp>
        <p:nvSpPr>
          <p:cNvPr id="2" name="TextBox 1"/>
          <p:cNvSpPr txBox="1"/>
          <p:nvPr/>
        </p:nvSpPr>
        <p:spPr>
          <a:xfrm rot="20385762">
            <a:off x="3962400" y="4992130"/>
            <a:ext cx="2421924" cy="369332"/>
          </a:xfrm>
          <a:prstGeom prst="rect">
            <a:avLst/>
          </a:prstGeom>
          <a:noFill/>
        </p:spPr>
        <p:txBody>
          <a:bodyPr wrap="square" rtlCol="0">
            <a:spAutoFit/>
          </a:bodyPr>
          <a:lstStyle/>
          <a:p>
            <a:r>
              <a:rPr lang="he-IL" dirty="0" smtClean="0"/>
              <a:t> </a:t>
            </a:r>
            <a:endParaRPr lang="en-US" dirty="0"/>
          </a:p>
        </p:txBody>
      </p:sp>
      <p:sp>
        <p:nvSpPr>
          <p:cNvPr id="4" name="TextBox 3"/>
          <p:cNvSpPr txBox="1"/>
          <p:nvPr/>
        </p:nvSpPr>
        <p:spPr>
          <a:xfrm>
            <a:off x="2092411" y="6038320"/>
            <a:ext cx="6713838" cy="461665"/>
          </a:xfrm>
          <a:prstGeom prst="rect">
            <a:avLst/>
          </a:prstGeom>
          <a:noFill/>
        </p:spPr>
        <p:txBody>
          <a:bodyPr wrap="square" rtlCol="0">
            <a:spAutoFit/>
          </a:bodyPr>
          <a:lstStyle/>
          <a:p>
            <a:pPr algn="ctr"/>
            <a:r>
              <a:rPr lang="he-IL" sz="2400" dirty="0" smtClean="0"/>
              <a:t> אני בצבא</a:t>
            </a:r>
            <a:endParaRPr lang="en-US" sz="2400" dirty="0"/>
          </a:p>
        </p:txBody>
      </p:sp>
      <p:pic>
        <p:nvPicPr>
          <p:cNvPr id="5" name="תמונה 4"/>
          <p:cNvPicPr>
            <a:picLocks noChangeAspect="1"/>
          </p:cNvPicPr>
          <p:nvPr/>
        </p:nvPicPr>
        <p:blipFill rotWithShape="1">
          <a:blip r:embed="rId2" cstate="print">
            <a:extLst>
              <a:ext uri="{28A0092B-C50C-407E-A947-70E740481C1C}">
                <a14:useLocalDpi xmlns:a14="http://schemas.microsoft.com/office/drawing/2010/main" val="0"/>
              </a:ext>
            </a:extLst>
          </a:blip>
          <a:srcRect l="10630" t="33551" r="47555" b="22763"/>
          <a:stretch/>
        </p:blipFill>
        <p:spPr>
          <a:xfrm rot="16200000">
            <a:off x="3818386" y="2361174"/>
            <a:ext cx="2709955" cy="4644335"/>
          </a:xfrm>
          <a:prstGeom prst="rect">
            <a:avLst/>
          </a:prstGeom>
        </p:spPr>
      </p:pic>
    </p:spTree>
    <p:extLst>
      <p:ext uri="{BB962C8B-B14F-4D97-AF65-F5344CB8AC3E}">
        <p14:creationId xmlns:p14="http://schemas.microsoft.com/office/powerpoint/2010/main" val="228827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383721" y="114301"/>
            <a:ext cx="11217728" cy="4801314"/>
          </a:xfrm>
          <a:prstGeom prst="rect">
            <a:avLst/>
          </a:prstGeom>
        </p:spPr>
        <p:txBody>
          <a:bodyPr wrap="square">
            <a:spAutoFit/>
          </a:bodyPr>
          <a:lstStyle/>
          <a:p>
            <a:pPr algn="ctr"/>
            <a:r>
              <a:rPr lang="he-IL" b="1" dirty="0"/>
              <a:t>סיפור משפחת סבתי עליזה</a:t>
            </a:r>
          </a:p>
          <a:p>
            <a:endParaRPr lang="he-IL" dirty="0"/>
          </a:p>
          <a:p>
            <a:r>
              <a:rPr lang="he-IL" dirty="0"/>
              <a:t>נולדתי בשנת 1946 (ב-20.3), בארץ ישראל בבי"ח בלינסון.</a:t>
            </a:r>
          </a:p>
          <a:p>
            <a:r>
              <a:rPr lang="he-IL" dirty="0"/>
              <a:t>  </a:t>
            </a:r>
          </a:p>
          <a:p>
            <a:r>
              <a:rPr lang="he-IL" dirty="0"/>
              <a:t>בילדותי הייתי קמה ב-5 לפנות בוקר כל יום ועוזרת בעבודות המשק, לפני תחילת הלימודים. בחלק מהימים כשהגיעו משלוחים של אפרוחים בני יום, הייתי יושבת בחדר מחומם עם האפרוחים ומזריקה להם את החיסון הראשון ומשחררת אותם מהארגזים אל החדר המחומם. לאחר שהייתי מסיימת הייתי רצה מהר אל ביה"ס כדי להספיק להגיע. בשאר הימים הייתי עוזרת, גם לאחר בית הספר, איסוף ביצים, האכלה וכשהיו באים לקנות את העופות היינו קמים ב-2 בבוקר כולנו כדי להשגיח על סוחרי העופות כדי שלא ירמו. </a:t>
            </a:r>
            <a:endParaRPr lang="he-IL" dirty="0" smtClean="0"/>
          </a:p>
          <a:p>
            <a:r>
              <a:rPr lang="he-IL" dirty="0"/>
              <a:t>זו הייתה תקופה מדהימה, לא היה חסר לנו כלום, </a:t>
            </a:r>
            <a:r>
              <a:rPr lang="he-IL" dirty="0" smtClean="0"/>
              <a:t>אמי </a:t>
            </a:r>
            <a:r>
              <a:rPr lang="he-IL" dirty="0"/>
              <a:t>תפרה לנו את הבגדים. </a:t>
            </a:r>
            <a:r>
              <a:rPr lang="he-IL" dirty="0" smtClean="0"/>
              <a:t>האופניים </a:t>
            </a:r>
            <a:r>
              <a:rPr lang="he-IL" dirty="0"/>
              <a:t>הראשונות </a:t>
            </a:r>
            <a:r>
              <a:rPr lang="he-IL" dirty="0" smtClean="0"/>
              <a:t>שקנו לי, </a:t>
            </a:r>
            <a:r>
              <a:rPr lang="he-IL" dirty="0"/>
              <a:t>היו משומשות, אך אני הייתי מאושרת, בשבילי זה היה </a:t>
            </a:r>
            <a:r>
              <a:rPr lang="he-IL" dirty="0" err="1"/>
              <a:t>קדילאק</a:t>
            </a:r>
            <a:r>
              <a:rPr lang="he-IL" dirty="0"/>
              <a:t>. גידלנו ירקות, פירות, תפוחי-אדמה ועוד</a:t>
            </a:r>
            <a:r>
              <a:rPr lang="he-IL" dirty="0" smtClean="0"/>
              <a:t>.</a:t>
            </a:r>
          </a:p>
          <a:p>
            <a:r>
              <a:rPr lang="he-IL" dirty="0"/>
              <a:t>היינו משחקים בחוץ המון רצים, משחקים מחבואים, 3 מקלות, היינו אוהבים לרוץ לגבעת הכלניות.</a:t>
            </a:r>
            <a:endParaRPr lang="en-US" dirty="0"/>
          </a:p>
          <a:p>
            <a:r>
              <a:rPr lang="he-IL" dirty="0"/>
              <a:t>בכיתה ו' הצטרפתי ל"שומר-הצעיר" ועד הגיוס הייתי חברה בתנועה. </a:t>
            </a:r>
            <a:endParaRPr lang="en-US" dirty="0"/>
          </a:p>
          <a:p>
            <a:r>
              <a:rPr lang="he-IL" dirty="0"/>
              <a:t>בילדותי דיברתי עברית ובבית הוריי דיברתי עברית ואידיש. את השפה האידיש רכשתי מתוך סקרנות, הורי דיברו ולא הבנתי על מה הם מדברים...</a:t>
            </a:r>
            <a:endParaRPr lang="en-US" dirty="0"/>
          </a:p>
          <a:p>
            <a:endParaRPr lang="en-US" dirty="0"/>
          </a:p>
          <a:p>
            <a:endParaRPr lang="he-IL" dirty="0"/>
          </a:p>
        </p:txBody>
      </p:sp>
      <p:pic>
        <p:nvPicPr>
          <p:cNvPr id="4" name="תמונה 3"/>
          <p:cNvPicPr>
            <a:picLocks noChangeAspect="1"/>
          </p:cNvPicPr>
          <p:nvPr/>
        </p:nvPicPr>
        <p:blipFill>
          <a:blip r:embed="rId2"/>
          <a:stretch>
            <a:fillRect/>
          </a:stretch>
        </p:blipFill>
        <p:spPr>
          <a:xfrm>
            <a:off x="3402226" y="3990592"/>
            <a:ext cx="4698281" cy="2888428"/>
          </a:xfrm>
          <a:prstGeom prst="rect">
            <a:avLst/>
          </a:prstGeom>
        </p:spPr>
      </p:pic>
    </p:spTree>
    <p:extLst>
      <p:ext uri="{BB962C8B-B14F-4D97-AF65-F5344CB8AC3E}">
        <p14:creationId xmlns:p14="http://schemas.microsoft.com/office/powerpoint/2010/main" val="1247479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0952" y="4852087"/>
            <a:ext cx="4703805" cy="1477328"/>
          </a:xfrm>
          <a:prstGeom prst="rect">
            <a:avLst/>
          </a:prstGeom>
          <a:noFill/>
        </p:spPr>
        <p:txBody>
          <a:bodyPr wrap="square" rtlCol="0">
            <a:spAutoFit/>
          </a:bodyPr>
          <a:lstStyle/>
          <a:p>
            <a:r>
              <a:rPr lang="he-IL" dirty="0"/>
              <a:t>הייתי אמורה להצטרף לגרעין של השומר ב"שדה יואב", אך החלטתי לא להצטרף והתגייסתי לצבא. התגייסתי לצבא כשאני עדיין לא בת 18 שרתי בחטיבת 37, שריון, כפקידת קישור, לפני זה הייתי בקורס מ"כיות ועזבתי באמצע, ואז הגעתי לחטיבה.</a:t>
            </a:r>
            <a:endParaRPr lang="en-US" dirty="0"/>
          </a:p>
        </p:txBody>
      </p:sp>
      <p:pic>
        <p:nvPicPr>
          <p:cNvPr id="3" name="תמונה 2"/>
          <p:cNvPicPr>
            <a:picLocks noChangeAspect="1"/>
          </p:cNvPicPr>
          <p:nvPr/>
        </p:nvPicPr>
        <p:blipFill>
          <a:blip r:embed="rId2"/>
          <a:stretch>
            <a:fillRect/>
          </a:stretch>
        </p:blipFill>
        <p:spPr>
          <a:xfrm>
            <a:off x="6372393" y="502509"/>
            <a:ext cx="3129430" cy="4061094"/>
          </a:xfrm>
          <a:prstGeom prst="rect">
            <a:avLst/>
          </a:prstGeom>
        </p:spPr>
      </p:pic>
      <p:pic>
        <p:nvPicPr>
          <p:cNvPr id="4" name="תמונה 3"/>
          <p:cNvPicPr>
            <a:picLocks noChangeAspect="1"/>
          </p:cNvPicPr>
          <p:nvPr/>
        </p:nvPicPr>
        <p:blipFill>
          <a:blip r:embed="rId3"/>
          <a:stretch>
            <a:fillRect/>
          </a:stretch>
        </p:blipFill>
        <p:spPr>
          <a:xfrm>
            <a:off x="2406324" y="395416"/>
            <a:ext cx="3352121" cy="3945068"/>
          </a:xfrm>
          <a:prstGeom prst="rect">
            <a:avLst/>
          </a:prstGeom>
        </p:spPr>
      </p:pic>
    </p:spTree>
    <p:extLst>
      <p:ext uri="{BB962C8B-B14F-4D97-AF65-F5344CB8AC3E}">
        <p14:creationId xmlns:p14="http://schemas.microsoft.com/office/powerpoint/2010/main" val="2520612486"/>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2972076" y="733954"/>
            <a:ext cx="5701310" cy="5642339"/>
          </a:xfrm>
          <a:prstGeom prst="rect">
            <a:avLst/>
          </a:prstGeom>
        </p:spPr>
      </p:pic>
    </p:spTree>
    <p:extLst>
      <p:ext uri="{BB962C8B-B14F-4D97-AF65-F5344CB8AC3E}">
        <p14:creationId xmlns:p14="http://schemas.microsoft.com/office/powerpoint/2010/main" val="33973128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פיאה">
  <a:themeElements>
    <a:clrScheme name="פיאה">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פיאה">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פיאה">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פיאה">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themeOverride>
</file>

<file path=docProps/app.xml><?xml version="1.0" encoding="utf-8"?>
<Properties xmlns="http://schemas.openxmlformats.org/officeDocument/2006/extended-properties" xmlns:vt="http://schemas.openxmlformats.org/officeDocument/2006/docPropsVTypes">
  <Template/>
  <TotalTime>605</TotalTime>
  <Words>1168</Words>
  <Application>Microsoft Office PowerPoint</Application>
  <PresentationFormat>מסך רחב</PresentationFormat>
  <Paragraphs>53</Paragraphs>
  <Slides>16</Slides>
  <Notes>0</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16</vt:i4>
      </vt:variant>
    </vt:vector>
  </HeadingPairs>
  <TitlesOfParts>
    <vt:vector size="23" baseType="lpstr">
      <vt:lpstr>Arial</vt:lpstr>
      <vt:lpstr>Calibri</vt:lpstr>
      <vt:lpstr>Gisha</vt:lpstr>
      <vt:lpstr>Guttman Yad-Brush</vt:lpstr>
      <vt:lpstr>Trebuchet MS</vt:lpstr>
      <vt:lpstr>Wingdings 3</vt:lpstr>
      <vt:lpstr>פיאה</vt:lpstr>
      <vt:lpstr>ילדותם של סבתא עליזה וסבא אבי וההכרות ביניהם</vt:lpstr>
      <vt:lpstr>מצגת של PowerPoint‏</vt:lpstr>
      <vt:lpstr>מצגת של PowerPoint‏</vt:lpstr>
      <vt:lpstr>מצגת של PowerPoint‏</vt:lpstr>
      <vt:lpstr>בר מצווה של סבא</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ילדותם של סבתא עליזה וסבא אבי וההכרות בינהם</dc:title>
  <dc:creator>user17</dc:creator>
  <cp:lastModifiedBy>user4</cp:lastModifiedBy>
  <cp:revision>78</cp:revision>
  <dcterms:created xsi:type="dcterms:W3CDTF">2017-11-05T09:35:30Z</dcterms:created>
  <dcterms:modified xsi:type="dcterms:W3CDTF">2018-03-18T09:01:47Z</dcterms:modified>
</cp:coreProperties>
</file>