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8" r:id="rId4"/>
    <p:sldId id="272" r:id="rId5"/>
    <p:sldId id="269" r:id="rId6"/>
    <p:sldId id="273" r:id="rId7"/>
    <p:sldId id="270" r:id="rId8"/>
    <p:sldId id="271" r:id="rId9"/>
    <p:sldId id="274" r:id="rId10"/>
    <p:sldId id="275" r:id="rId11"/>
    <p:sldId id="266" r:id="rId12"/>
    <p:sldId id="267" r:id="rId13"/>
    <p:sldId id="261" r:id="rId14"/>
    <p:sldId id="277" r:id="rId15"/>
    <p:sldId id="262" r:id="rId16"/>
    <p:sldId id="263" r:id="rId17"/>
    <p:sldId id="276" r:id="rId18"/>
    <p:sldId id="264" r:id="rId19"/>
    <p:sldId id="265" r:id="rId20"/>
    <p:sldId id="260" r:id="rId2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FF"/>
    <a:srgbClr val="660033"/>
    <a:srgbClr val="FF0000"/>
    <a:srgbClr val="6600FF"/>
    <a:srgbClr val="0000FF"/>
    <a:srgbClr val="FF0066"/>
    <a:srgbClr val="00FF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02" autoAdjust="0"/>
    <p:restoredTop sz="93381" autoAdjust="0"/>
  </p:normalViewPr>
  <p:slideViewPr>
    <p:cSldViewPr>
      <p:cViewPr>
        <p:scale>
          <a:sx n="71" d="100"/>
          <a:sy n="71" d="100"/>
        </p:scale>
        <p:origin x="-1662" y="-552"/>
      </p:cViewPr>
      <p:guideLst>
        <p:guide orient="horz" pos="2160"/>
        <p:guide pos="2880"/>
      </p:guideLst>
    </p:cSldViewPr>
  </p:slideViewPr>
  <p:notesTextViewPr>
    <p:cViewPr>
      <p:scale>
        <a:sx n="1" d="1"/>
        <a:sy n="1" d="1"/>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0DBF45D-BDA4-44C8-8CF8-6B806B0C3A70}" type="datetimeFigureOut">
              <a:rPr lang="he-IL" smtClean="0"/>
              <a:t>י"ג/אדר/תשע"ח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D872169-E52F-45A6-BE75-B8494BAA3F77}" type="slidenum">
              <a:rPr lang="he-IL" smtClean="0"/>
              <a:t>‹#›</a:t>
            </a:fld>
            <a:endParaRPr lang="he-IL"/>
          </a:p>
        </p:txBody>
      </p:sp>
    </p:spTree>
    <p:extLst>
      <p:ext uri="{BB962C8B-B14F-4D97-AF65-F5344CB8AC3E}">
        <p14:creationId xmlns:p14="http://schemas.microsoft.com/office/powerpoint/2010/main" val="151604735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0DBF45D-BDA4-44C8-8CF8-6B806B0C3A70}" type="datetimeFigureOut">
              <a:rPr lang="he-IL" smtClean="0"/>
              <a:t>י"ג/אדר/תשע"ח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D872169-E52F-45A6-BE75-B8494BAA3F77}" type="slidenum">
              <a:rPr lang="he-IL" smtClean="0"/>
              <a:t>‹#›</a:t>
            </a:fld>
            <a:endParaRPr lang="he-IL"/>
          </a:p>
        </p:txBody>
      </p:sp>
    </p:spTree>
    <p:extLst>
      <p:ext uri="{BB962C8B-B14F-4D97-AF65-F5344CB8AC3E}">
        <p14:creationId xmlns:p14="http://schemas.microsoft.com/office/powerpoint/2010/main" val="6843598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0DBF45D-BDA4-44C8-8CF8-6B806B0C3A70}" type="datetimeFigureOut">
              <a:rPr lang="he-IL" smtClean="0"/>
              <a:t>י"ג/אדר/תשע"ח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D872169-E52F-45A6-BE75-B8494BAA3F77}" type="slidenum">
              <a:rPr lang="he-IL" smtClean="0"/>
              <a:t>‹#›</a:t>
            </a:fld>
            <a:endParaRPr lang="he-IL"/>
          </a:p>
        </p:txBody>
      </p:sp>
    </p:spTree>
    <p:extLst>
      <p:ext uri="{BB962C8B-B14F-4D97-AF65-F5344CB8AC3E}">
        <p14:creationId xmlns:p14="http://schemas.microsoft.com/office/powerpoint/2010/main" val="73614818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0DBF45D-BDA4-44C8-8CF8-6B806B0C3A70}" type="datetimeFigureOut">
              <a:rPr lang="he-IL" smtClean="0"/>
              <a:t>י"ג/אדר/תשע"ח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D872169-E52F-45A6-BE75-B8494BAA3F77}" type="slidenum">
              <a:rPr lang="he-IL" smtClean="0"/>
              <a:t>‹#›</a:t>
            </a:fld>
            <a:endParaRPr lang="he-IL"/>
          </a:p>
        </p:txBody>
      </p:sp>
    </p:spTree>
    <p:extLst>
      <p:ext uri="{BB962C8B-B14F-4D97-AF65-F5344CB8AC3E}">
        <p14:creationId xmlns:p14="http://schemas.microsoft.com/office/powerpoint/2010/main" val="289570024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30DBF45D-BDA4-44C8-8CF8-6B806B0C3A70}" type="datetimeFigureOut">
              <a:rPr lang="he-IL" smtClean="0"/>
              <a:t>י"ג/אדר/תשע"ח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D872169-E52F-45A6-BE75-B8494BAA3F77}" type="slidenum">
              <a:rPr lang="he-IL" smtClean="0"/>
              <a:t>‹#›</a:t>
            </a:fld>
            <a:endParaRPr lang="he-IL"/>
          </a:p>
        </p:txBody>
      </p:sp>
    </p:spTree>
    <p:extLst>
      <p:ext uri="{BB962C8B-B14F-4D97-AF65-F5344CB8AC3E}">
        <p14:creationId xmlns:p14="http://schemas.microsoft.com/office/powerpoint/2010/main" val="261665406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30DBF45D-BDA4-44C8-8CF8-6B806B0C3A70}" type="datetimeFigureOut">
              <a:rPr lang="he-IL" smtClean="0"/>
              <a:t>י"ג/אדר/תשע"ח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D872169-E52F-45A6-BE75-B8494BAA3F77}" type="slidenum">
              <a:rPr lang="he-IL" smtClean="0"/>
              <a:t>‹#›</a:t>
            </a:fld>
            <a:endParaRPr lang="he-IL"/>
          </a:p>
        </p:txBody>
      </p:sp>
    </p:spTree>
    <p:extLst>
      <p:ext uri="{BB962C8B-B14F-4D97-AF65-F5344CB8AC3E}">
        <p14:creationId xmlns:p14="http://schemas.microsoft.com/office/powerpoint/2010/main" val="69767981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30DBF45D-BDA4-44C8-8CF8-6B806B0C3A70}" type="datetimeFigureOut">
              <a:rPr lang="he-IL" smtClean="0"/>
              <a:t>י"ג/אדר/תשע"ח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D872169-E52F-45A6-BE75-B8494BAA3F77}" type="slidenum">
              <a:rPr lang="he-IL" smtClean="0"/>
              <a:t>‹#›</a:t>
            </a:fld>
            <a:endParaRPr lang="he-IL"/>
          </a:p>
        </p:txBody>
      </p:sp>
    </p:spTree>
    <p:extLst>
      <p:ext uri="{BB962C8B-B14F-4D97-AF65-F5344CB8AC3E}">
        <p14:creationId xmlns:p14="http://schemas.microsoft.com/office/powerpoint/2010/main" val="4282170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30DBF45D-BDA4-44C8-8CF8-6B806B0C3A70}" type="datetimeFigureOut">
              <a:rPr lang="he-IL" smtClean="0"/>
              <a:t>י"ג/אדר/תשע"ח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D872169-E52F-45A6-BE75-B8494BAA3F77}" type="slidenum">
              <a:rPr lang="he-IL" smtClean="0"/>
              <a:t>‹#›</a:t>
            </a:fld>
            <a:endParaRPr lang="he-IL"/>
          </a:p>
        </p:txBody>
      </p:sp>
    </p:spTree>
    <p:extLst>
      <p:ext uri="{BB962C8B-B14F-4D97-AF65-F5344CB8AC3E}">
        <p14:creationId xmlns:p14="http://schemas.microsoft.com/office/powerpoint/2010/main" val="131176857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0DBF45D-BDA4-44C8-8CF8-6B806B0C3A70}" type="datetimeFigureOut">
              <a:rPr lang="he-IL" smtClean="0"/>
              <a:t>י"ג/אדר/תשע"ח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D872169-E52F-45A6-BE75-B8494BAA3F77}" type="slidenum">
              <a:rPr lang="he-IL" smtClean="0"/>
              <a:t>‹#›</a:t>
            </a:fld>
            <a:endParaRPr lang="he-IL"/>
          </a:p>
        </p:txBody>
      </p:sp>
    </p:spTree>
    <p:extLst>
      <p:ext uri="{BB962C8B-B14F-4D97-AF65-F5344CB8AC3E}">
        <p14:creationId xmlns:p14="http://schemas.microsoft.com/office/powerpoint/2010/main" val="167005161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0DBF45D-BDA4-44C8-8CF8-6B806B0C3A70}" type="datetimeFigureOut">
              <a:rPr lang="he-IL" smtClean="0"/>
              <a:t>י"ג/אדר/תשע"ח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D872169-E52F-45A6-BE75-B8494BAA3F77}" type="slidenum">
              <a:rPr lang="he-IL" smtClean="0"/>
              <a:t>‹#›</a:t>
            </a:fld>
            <a:endParaRPr lang="he-IL"/>
          </a:p>
        </p:txBody>
      </p:sp>
    </p:spTree>
    <p:extLst>
      <p:ext uri="{BB962C8B-B14F-4D97-AF65-F5344CB8AC3E}">
        <p14:creationId xmlns:p14="http://schemas.microsoft.com/office/powerpoint/2010/main" val="149663552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0DBF45D-BDA4-44C8-8CF8-6B806B0C3A70}" type="datetimeFigureOut">
              <a:rPr lang="he-IL" smtClean="0"/>
              <a:t>י"ג/אדר/תשע"ח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D872169-E52F-45A6-BE75-B8494BAA3F77}" type="slidenum">
              <a:rPr lang="he-IL" smtClean="0"/>
              <a:t>‹#›</a:t>
            </a:fld>
            <a:endParaRPr lang="he-IL"/>
          </a:p>
        </p:txBody>
      </p:sp>
    </p:spTree>
    <p:extLst>
      <p:ext uri="{BB962C8B-B14F-4D97-AF65-F5344CB8AC3E}">
        <p14:creationId xmlns:p14="http://schemas.microsoft.com/office/powerpoint/2010/main" val="167180083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2">
                <a:lumMod val="20000"/>
                <a:lumOff val="80000"/>
              </a:schemeClr>
            </a:gs>
            <a:gs pos="1000">
              <a:schemeClr val="tx2"/>
            </a:gs>
            <a:gs pos="81000">
              <a:schemeClr val="accent1">
                <a:tint val="44500"/>
                <a:satMod val="160000"/>
              </a:schemeClr>
            </a:gs>
            <a:gs pos="81000">
              <a:schemeClr val="accent1">
                <a:lumMod val="40000"/>
                <a:lumOff val="60000"/>
              </a:schemeClr>
            </a:gs>
            <a:gs pos="81000">
              <a:schemeClr val="tx2">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0DBF45D-BDA4-44C8-8CF8-6B806B0C3A70}" type="datetimeFigureOut">
              <a:rPr lang="he-IL" smtClean="0"/>
              <a:t>י"ג/אדר/תשע"ח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872169-E52F-45A6-BE75-B8494BAA3F77}" type="slidenum">
              <a:rPr lang="he-IL" smtClean="0"/>
              <a:t>‹#›</a:t>
            </a:fld>
            <a:endParaRPr lang="he-IL"/>
          </a:p>
        </p:txBody>
      </p:sp>
    </p:spTree>
    <p:extLst>
      <p:ext uri="{BB962C8B-B14F-4D97-AF65-F5344CB8AC3E}">
        <p14:creationId xmlns:p14="http://schemas.microsoft.com/office/powerpoint/2010/main" val="2853938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5" y="-62530"/>
            <a:ext cx="9144000" cy="687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4"/>
          <p:cNvSpPr/>
          <p:nvPr/>
        </p:nvSpPr>
        <p:spPr>
          <a:xfrm>
            <a:off x="2035087" y="458604"/>
            <a:ext cx="5073825" cy="923330"/>
          </a:xfrm>
          <a:prstGeom prst="rect">
            <a:avLst/>
          </a:prstGeom>
          <a:noFill/>
        </p:spPr>
        <p:txBody>
          <a:bodyPr wrap="none" lIns="91440" tIns="45720" rIns="91440" bIns="45720">
            <a:spAutoFit/>
            <a:scene3d>
              <a:camera prst="orthographicFront">
                <a:rot lat="0" lon="0" rev="0"/>
              </a:camera>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cap="none" spc="0" dirty="0" smtClean="0">
                <a:ln/>
                <a:solidFill>
                  <a:srgbClr val="00FFCC"/>
                </a:solidFill>
                <a:effectLst/>
                <a:cs typeface="+mj-cs"/>
              </a:rPr>
              <a:t>סבא אבי וחבית היין</a:t>
            </a:r>
            <a:endParaRPr lang="he-IL" sz="5400" b="1" cap="none" spc="0" dirty="0">
              <a:ln/>
              <a:solidFill>
                <a:srgbClr val="00FFCC"/>
              </a:solidFill>
              <a:effectLst/>
              <a:cs typeface="+mj-cs"/>
            </a:endParaRPr>
          </a:p>
        </p:txBody>
      </p:sp>
      <p:sp>
        <p:nvSpPr>
          <p:cNvPr id="6" name="TextBox 5"/>
          <p:cNvSpPr txBox="1"/>
          <p:nvPr/>
        </p:nvSpPr>
        <p:spPr>
          <a:xfrm>
            <a:off x="3041796" y="1718772"/>
            <a:ext cx="3041796" cy="507831"/>
          </a:xfrm>
          <a:prstGeom prst="rect">
            <a:avLst/>
          </a:prstGeom>
          <a:noFill/>
        </p:spPr>
        <p:txBody>
          <a:bodyPr wrap="square" rtlCol="1">
            <a:spAutoFit/>
          </a:bodyPr>
          <a:lstStyle/>
          <a:p>
            <a:r>
              <a:rPr lang="he-IL" sz="2700" b="1" dirty="0" smtClean="0">
                <a:solidFill>
                  <a:srgbClr val="FFFF00"/>
                </a:solidFill>
                <a:cs typeface="+mj-cs"/>
              </a:rPr>
              <a:t>אבי כץ   ואלה </a:t>
            </a:r>
            <a:r>
              <a:rPr lang="he-IL" sz="2700" b="1" dirty="0" err="1" smtClean="0">
                <a:solidFill>
                  <a:srgbClr val="FFFF00"/>
                </a:solidFill>
                <a:cs typeface="+mj-cs"/>
              </a:rPr>
              <a:t>ארוג'אס</a:t>
            </a:r>
            <a:endParaRPr lang="he-IL" sz="2700" b="1" dirty="0">
              <a:solidFill>
                <a:srgbClr val="FFFF00"/>
              </a:solidFill>
              <a:cs typeface="+mj-cs"/>
            </a:endParaRPr>
          </a:p>
        </p:txBody>
      </p:sp>
      <p:sp>
        <p:nvSpPr>
          <p:cNvPr id="7" name="TextBox 6"/>
          <p:cNvSpPr txBox="1"/>
          <p:nvPr/>
        </p:nvSpPr>
        <p:spPr>
          <a:xfrm>
            <a:off x="5773582" y="5769312"/>
            <a:ext cx="3150420" cy="707886"/>
          </a:xfrm>
          <a:prstGeom prst="rect">
            <a:avLst/>
          </a:prstGeom>
          <a:noFill/>
        </p:spPr>
        <p:txBody>
          <a:bodyPr wrap="square" rtlCol="1">
            <a:spAutoFit/>
          </a:bodyPr>
          <a:lstStyle/>
          <a:p>
            <a:pPr algn="ctr"/>
            <a:r>
              <a:rPr lang="he-IL" sz="2000" b="1" dirty="0" smtClean="0">
                <a:cs typeface="+mj-cs"/>
              </a:rPr>
              <a:t>בית ספר הדר השרון, מושב חרות</a:t>
            </a:r>
          </a:p>
          <a:p>
            <a:pPr algn="ctr"/>
            <a:r>
              <a:rPr lang="he-IL" sz="2000" b="1" dirty="0" smtClean="0">
                <a:cs typeface="+mj-cs"/>
              </a:rPr>
              <a:t>פברואר 2018</a:t>
            </a:r>
            <a:endParaRPr lang="he-IL" sz="2000" b="1" dirty="0">
              <a:cs typeface="+mj-cs"/>
            </a:endParaRPr>
          </a:p>
        </p:txBody>
      </p:sp>
    </p:spTree>
    <p:extLst>
      <p:ext uri="{BB962C8B-B14F-4D97-AF65-F5344CB8AC3E}">
        <p14:creationId xmlns:p14="http://schemas.microsoft.com/office/powerpoint/2010/main" val="130002674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861772" y="368592"/>
            <a:ext cx="330891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smtClean="0">
                <a:ln/>
                <a:solidFill>
                  <a:srgbClr val="00FFCC"/>
                </a:solidFill>
                <a:cs typeface="+mj-cs"/>
              </a:rPr>
              <a:t>חייו של סבא</a:t>
            </a:r>
            <a:endParaRPr lang="he-IL" sz="5400" b="1" dirty="0">
              <a:ln/>
              <a:solidFill>
                <a:srgbClr val="00FFCC"/>
              </a:solidFill>
              <a:cs typeface="+mj-cs"/>
            </a:endParaRPr>
          </a:p>
        </p:txBody>
      </p:sp>
      <p:sp>
        <p:nvSpPr>
          <p:cNvPr id="9" name="TextBox 8"/>
          <p:cNvSpPr txBox="1"/>
          <p:nvPr/>
        </p:nvSpPr>
        <p:spPr>
          <a:xfrm>
            <a:off x="3851904" y="1538748"/>
            <a:ext cx="1440192" cy="646331"/>
          </a:xfrm>
          <a:prstGeom prst="rect">
            <a:avLst/>
          </a:prstGeom>
          <a:noFill/>
        </p:spPr>
        <p:txBody>
          <a:bodyPr wrap="square" rtlCol="1">
            <a:spAutoFit/>
          </a:bodyPr>
          <a:lstStyle/>
          <a:p>
            <a:r>
              <a:rPr lang="he-IL" sz="3600" b="1" dirty="0" smtClean="0">
                <a:solidFill>
                  <a:srgbClr val="660033"/>
                </a:solidFill>
                <a:cs typeface="+mj-cs"/>
              </a:rPr>
              <a:t>עבודה</a:t>
            </a:r>
            <a:endParaRPr lang="he-IL" sz="3600" b="1" dirty="0">
              <a:solidFill>
                <a:srgbClr val="660033"/>
              </a:solidFill>
              <a:cs typeface="+mj-cs"/>
            </a:endParaRPr>
          </a:p>
        </p:txBody>
      </p:sp>
      <p:sp>
        <p:nvSpPr>
          <p:cNvPr id="3" name="TextBox 2"/>
          <p:cNvSpPr txBox="1"/>
          <p:nvPr/>
        </p:nvSpPr>
        <p:spPr>
          <a:xfrm>
            <a:off x="1061532" y="3429000"/>
            <a:ext cx="3240432" cy="369332"/>
          </a:xfrm>
          <a:prstGeom prst="rect">
            <a:avLst/>
          </a:prstGeom>
          <a:noFill/>
        </p:spPr>
        <p:txBody>
          <a:bodyPr wrap="square" rtlCol="1">
            <a:spAutoFit/>
          </a:bodyPr>
          <a:lstStyle/>
          <a:p>
            <a:endParaRPr lang="he-IL" dirty="0"/>
          </a:p>
        </p:txBody>
      </p:sp>
      <p:sp>
        <p:nvSpPr>
          <p:cNvPr id="6" name="TextBox 5"/>
          <p:cNvSpPr txBox="1"/>
          <p:nvPr/>
        </p:nvSpPr>
        <p:spPr>
          <a:xfrm>
            <a:off x="251424" y="2210456"/>
            <a:ext cx="4500599" cy="4154984"/>
          </a:xfrm>
          <a:prstGeom prst="rect">
            <a:avLst/>
          </a:prstGeom>
          <a:noFill/>
        </p:spPr>
        <p:txBody>
          <a:bodyPr wrap="square" rtlCol="1">
            <a:spAutoFit/>
          </a:bodyPr>
          <a:lstStyle/>
          <a:p>
            <a:r>
              <a:rPr lang="he-IL" sz="2400" dirty="0" smtClean="0">
                <a:cs typeface="+mj-cs"/>
              </a:rPr>
              <a:t>בעבודתו עסק סבא בשני תחומים עיקריים:</a:t>
            </a:r>
          </a:p>
          <a:p>
            <a:pPr marL="342900" indent="-342900">
              <a:buFont typeface="Arial" panose="020B0604020202020204" pitchFamily="34" charset="0"/>
              <a:buChar char="•"/>
            </a:pPr>
            <a:r>
              <a:rPr lang="he-IL" sz="2400" dirty="0" smtClean="0">
                <a:cs typeface="+mj-cs"/>
              </a:rPr>
              <a:t>אנרגיה: 15 שנה באורמת טורבינות. תפקיד אחרון-מנהל תפעול של כל התחנות </a:t>
            </a:r>
            <a:r>
              <a:rPr lang="he-IL" sz="2400" dirty="0" err="1" smtClean="0">
                <a:cs typeface="+mj-cs"/>
              </a:rPr>
              <a:t>הגיאוטרמיות</a:t>
            </a:r>
            <a:r>
              <a:rPr lang="he-IL" sz="2400" dirty="0" smtClean="0">
                <a:cs typeface="+mj-cs"/>
              </a:rPr>
              <a:t> של אורמת בארה"ב.</a:t>
            </a:r>
          </a:p>
          <a:p>
            <a:pPr marL="342900" indent="-342900">
              <a:buFont typeface="Arial" panose="020B0604020202020204" pitchFamily="34" charset="0"/>
              <a:buChar char="•"/>
            </a:pPr>
            <a:r>
              <a:rPr lang="he-IL" sz="2400" dirty="0" smtClean="0">
                <a:cs typeface="+mj-cs"/>
              </a:rPr>
              <a:t>יצור תרופות: כסמנכ"ל הנדסה בחברת </a:t>
            </a:r>
            <a:r>
              <a:rPr lang="he-IL" sz="2400" dirty="0" err="1" smtClean="0">
                <a:cs typeface="+mj-cs"/>
              </a:rPr>
              <a:t>אינטרפארם</a:t>
            </a:r>
            <a:r>
              <a:rPr lang="he-IL" sz="2400" dirty="0" smtClean="0">
                <a:cs typeface="+mj-cs"/>
              </a:rPr>
              <a:t> (ביוטכנולוגיה) וכמנהל </a:t>
            </a:r>
            <a:r>
              <a:rPr lang="he-IL" sz="2400" dirty="0" err="1" smtClean="0">
                <a:cs typeface="+mj-cs"/>
              </a:rPr>
              <a:t>פרוייקטים</a:t>
            </a:r>
            <a:r>
              <a:rPr lang="he-IL" sz="2400" dirty="0">
                <a:cs typeface="+mj-cs"/>
              </a:rPr>
              <a:t> </a:t>
            </a:r>
            <a:r>
              <a:rPr lang="he-IL" sz="2400" dirty="0" smtClean="0">
                <a:cs typeface="+mj-cs"/>
              </a:rPr>
              <a:t>עצמאי בתכנון והקמה של מפעלים חדשים (לדוגמא, המפעל החדש של </a:t>
            </a:r>
            <a:r>
              <a:rPr lang="he-IL" sz="2400" dirty="0" err="1" smtClean="0">
                <a:cs typeface="+mj-cs"/>
              </a:rPr>
              <a:t>סיגמה</a:t>
            </a:r>
            <a:r>
              <a:rPr lang="he-IL" sz="2400" dirty="0" smtClean="0">
                <a:cs typeface="+mj-cs"/>
              </a:rPr>
              <a:t> שבתמונה) ושדרוג של מפעלים קיימים.</a:t>
            </a:r>
            <a:r>
              <a:rPr lang="he-IL" dirty="0" smtClean="0"/>
              <a:t> </a:t>
            </a:r>
            <a:endParaRPr lang="he-IL" dirty="0"/>
          </a:p>
        </p:txBody>
      </p:sp>
      <p:pic>
        <p:nvPicPr>
          <p:cNvPr id="5122" name="Picture 2" descr="E:\בין דורי - אלה ואבי\תמונות 13.1.18\מפעל סיגמה בירושלים.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83" r="10781"/>
          <a:stretch/>
        </p:blipFill>
        <p:spPr bwMode="auto">
          <a:xfrm>
            <a:off x="5022060" y="2591863"/>
            <a:ext cx="3690492" cy="3019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2084" y="5683821"/>
            <a:ext cx="3420456" cy="369332"/>
          </a:xfrm>
          <a:prstGeom prst="rect">
            <a:avLst/>
          </a:prstGeom>
          <a:noFill/>
        </p:spPr>
        <p:txBody>
          <a:bodyPr wrap="square" rtlCol="1">
            <a:spAutoFit/>
          </a:bodyPr>
          <a:lstStyle/>
          <a:p>
            <a:r>
              <a:rPr lang="he-IL" dirty="0" smtClean="0"/>
              <a:t>מפעל סיגמה החדש בהר חוצבים י-ם </a:t>
            </a:r>
            <a:endParaRPr lang="he-IL" dirty="0"/>
          </a:p>
        </p:txBody>
      </p:sp>
    </p:spTree>
    <p:extLst>
      <p:ext uri="{BB962C8B-B14F-4D97-AF65-F5344CB8AC3E}">
        <p14:creationId xmlns:p14="http://schemas.microsoft.com/office/powerpoint/2010/main" val="288760313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421736" y="368592"/>
            <a:ext cx="440056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a:ln/>
                <a:solidFill>
                  <a:srgbClr val="00FFCC"/>
                </a:solidFill>
                <a:cs typeface="+mj-cs"/>
              </a:rPr>
              <a:t>תהליך ייצור היין</a:t>
            </a:r>
          </a:p>
        </p:txBody>
      </p:sp>
      <p:sp>
        <p:nvSpPr>
          <p:cNvPr id="6" name="TextBox 5"/>
          <p:cNvSpPr txBox="1"/>
          <p:nvPr/>
        </p:nvSpPr>
        <p:spPr>
          <a:xfrm>
            <a:off x="341436" y="2708904"/>
            <a:ext cx="8101080" cy="1938992"/>
          </a:xfrm>
          <a:prstGeom prst="rect">
            <a:avLst/>
          </a:prstGeom>
          <a:noFill/>
        </p:spPr>
        <p:txBody>
          <a:bodyPr wrap="square" rtlCol="1">
            <a:spAutoFit/>
          </a:bodyPr>
          <a:lstStyle/>
          <a:p>
            <a:r>
              <a:rPr lang="he-IL" sz="2400" dirty="0" smtClean="0">
                <a:cs typeface="+mj-cs"/>
              </a:rPr>
              <a:t>סבא, ביחד עם חבר שלו, בחרו ליצר יין אדום יבש (יין לא מתוק).</a:t>
            </a:r>
          </a:p>
          <a:p>
            <a:r>
              <a:rPr lang="he-IL" sz="2400" dirty="0" smtClean="0">
                <a:cs typeface="+mj-cs"/>
              </a:rPr>
              <a:t>הם מייצרים יין מענב שנקרא סירה (או </a:t>
            </a:r>
            <a:r>
              <a:rPr lang="he-IL" sz="2400" dirty="0" err="1" smtClean="0">
                <a:cs typeface="+mj-cs"/>
              </a:rPr>
              <a:t>שירז</a:t>
            </a:r>
            <a:r>
              <a:rPr lang="he-IL" sz="2400" dirty="0" smtClean="0">
                <a:cs typeface="+mj-cs"/>
              </a:rPr>
              <a:t>), מכרם </a:t>
            </a:r>
            <a:r>
              <a:rPr lang="he-IL" sz="2400" dirty="0" err="1" smtClean="0">
                <a:cs typeface="+mj-cs"/>
              </a:rPr>
              <a:t>ספסופה</a:t>
            </a:r>
            <a:r>
              <a:rPr lang="he-IL" sz="2400" dirty="0" smtClean="0">
                <a:cs typeface="+mj-cs"/>
              </a:rPr>
              <a:t> שבגליל.</a:t>
            </a:r>
          </a:p>
          <a:p>
            <a:r>
              <a:rPr lang="he-IL" sz="2400" dirty="0" smtClean="0">
                <a:cs typeface="+mj-cs"/>
              </a:rPr>
              <a:t>מייצרים חבית אחת של יין שממנה יתקבלו כ-300 בקבוקים.</a:t>
            </a:r>
          </a:p>
          <a:p>
            <a:endParaRPr lang="he-IL" sz="2400" dirty="0">
              <a:cs typeface="+mj-cs"/>
            </a:endParaRPr>
          </a:p>
          <a:p>
            <a:r>
              <a:rPr lang="he-IL" sz="2400" dirty="0" smtClean="0">
                <a:cs typeface="+mj-cs"/>
              </a:rPr>
              <a:t>בשקפים הבאים מתוארים בקצור השלבים העיקריים ביצור של יין אדום יבש.</a:t>
            </a:r>
            <a:endParaRPr lang="he-IL" sz="2400" dirty="0">
              <a:cs typeface="+mj-cs"/>
            </a:endParaRPr>
          </a:p>
        </p:txBody>
      </p:sp>
      <p:sp>
        <p:nvSpPr>
          <p:cNvPr id="9" name="TextBox 8"/>
          <p:cNvSpPr txBox="1"/>
          <p:nvPr/>
        </p:nvSpPr>
        <p:spPr>
          <a:xfrm>
            <a:off x="3671880" y="1515026"/>
            <a:ext cx="1440192" cy="646331"/>
          </a:xfrm>
          <a:prstGeom prst="rect">
            <a:avLst/>
          </a:prstGeom>
          <a:noFill/>
        </p:spPr>
        <p:txBody>
          <a:bodyPr wrap="square" rtlCol="1">
            <a:spAutoFit/>
          </a:bodyPr>
          <a:lstStyle/>
          <a:p>
            <a:r>
              <a:rPr lang="he-IL" sz="3600" b="1" dirty="0" smtClean="0">
                <a:solidFill>
                  <a:srgbClr val="660033"/>
                </a:solidFill>
                <a:cs typeface="+mj-cs"/>
              </a:rPr>
              <a:t>הקדמה</a:t>
            </a:r>
            <a:endParaRPr lang="he-IL" sz="3600" b="1" dirty="0">
              <a:solidFill>
                <a:srgbClr val="660033"/>
              </a:solidFill>
              <a:cs typeface="+mj-cs"/>
            </a:endParaRPr>
          </a:p>
        </p:txBody>
      </p:sp>
    </p:spTree>
    <p:extLst>
      <p:ext uri="{BB962C8B-B14F-4D97-AF65-F5344CB8AC3E}">
        <p14:creationId xmlns:p14="http://schemas.microsoft.com/office/powerpoint/2010/main" val="392743991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421736" y="368592"/>
            <a:ext cx="440056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a:ln/>
                <a:solidFill>
                  <a:srgbClr val="00FFCC"/>
                </a:solidFill>
                <a:cs typeface="+mj-cs"/>
              </a:rPr>
              <a:t>תהליך ייצור היין</a:t>
            </a:r>
          </a:p>
        </p:txBody>
      </p:sp>
      <p:pic>
        <p:nvPicPr>
          <p:cNvPr id="7" name="תמונה 6" descr="C:\Users\user\Documents\מסמכים אבי\בין דורי - אלה\תמונות\Grape Crasher.jpg"/>
          <p:cNvPicPr/>
          <p:nvPr/>
        </p:nvPicPr>
        <p:blipFill>
          <a:blip r:embed="rId2">
            <a:extLst>
              <a:ext uri="{28A0092B-C50C-407E-A947-70E740481C1C}">
                <a14:useLocalDpi xmlns:a14="http://schemas.microsoft.com/office/drawing/2010/main" val="0"/>
              </a:ext>
            </a:extLst>
          </a:blip>
          <a:srcRect/>
          <a:stretch>
            <a:fillRect/>
          </a:stretch>
        </p:blipFill>
        <p:spPr bwMode="auto">
          <a:xfrm>
            <a:off x="4621664" y="2528880"/>
            <a:ext cx="4180900" cy="3330444"/>
          </a:xfrm>
          <a:prstGeom prst="rect">
            <a:avLst/>
          </a:prstGeom>
          <a:noFill/>
          <a:ln>
            <a:noFill/>
          </a:ln>
        </p:spPr>
      </p:pic>
      <p:sp>
        <p:nvSpPr>
          <p:cNvPr id="6" name="TextBox 5"/>
          <p:cNvSpPr txBox="1"/>
          <p:nvPr/>
        </p:nvSpPr>
        <p:spPr>
          <a:xfrm>
            <a:off x="549559" y="2708904"/>
            <a:ext cx="3510468" cy="3046988"/>
          </a:xfrm>
          <a:prstGeom prst="rect">
            <a:avLst/>
          </a:prstGeom>
          <a:noFill/>
        </p:spPr>
        <p:txBody>
          <a:bodyPr wrap="square" rtlCol="1">
            <a:spAutoFit/>
          </a:bodyPr>
          <a:lstStyle/>
          <a:p>
            <a:r>
              <a:rPr lang="he-IL" sz="2400" dirty="0" smtClean="0">
                <a:cs typeface="+mj-cs"/>
              </a:rPr>
              <a:t>לאחר שבוצרים את הענבים הם מועברים ליקב. הם עוברים ניקוי וחיטוי ומכניסים אותם למכונה הנקראת "</a:t>
            </a:r>
            <a:r>
              <a:rPr lang="he-IL" sz="2400" dirty="0" err="1" smtClean="0">
                <a:cs typeface="+mj-cs"/>
              </a:rPr>
              <a:t>קרשר</a:t>
            </a:r>
            <a:r>
              <a:rPr lang="he-IL" sz="2400" dirty="0" smtClean="0">
                <a:cs typeface="+mj-cs"/>
              </a:rPr>
              <a:t>" (</a:t>
            </a:r>
            <a:r>
              <a:rPr lang="en-US" sz="2400" dirty="0" smtClean="0">
                <a:cs typeface="+mj-cs"/>
              </a:rPr>
              <a:t>Crasher</a:t>
            </a:r>
            <a:r>
              <a:rPr lang="he-IL" sz="2400" dirty="0" smtClean="0">
                <a:cs typeface="+mj-cs"/>
              </a:rPr>
              <a:t>). הענבים מופרדים </a:t>
            </a:r>
            <a:r>
              <a:rPr lang="he-IL" sz="2400" dirty="0" err="1" smtClean="0">
                <a:cs typeface="+mj-cs"/>
              </a:rPr>
              <a:t>מהשזדרות</a:t>
            </a:r>
            <a:r>
              <a:rPr lang="he-IL" sz="2400" dirty="0" smtClean="0">
                <a:cs typeface="+mj-cs"/>
              </a:rPr>
              <a:t> (הענפים המחזיקים את הענבים) ו"פוצעים" אותם כדי להוציא מהם את המיץ (תירוש). </a:t>
            </a:r>
            <a:endParaRPr lang="he-IL" sz="2400" dirty="0">
              <a:cs typeface="+mj-cs"/>
            </a:endParaRPr>
          </a:p>
        </p:txBody>
      </p:sp>
      <p:sp>
        <p:nvSpPr>
          <p:cNvPr id="9" name="TextBox 8"/>
          <p:cNvSpPr txBox="1"/>
          <p:nvPr/>
        </p:nvSpPr>
        <p:spPr>
          <a:xfrm>
            <a:off x="3221820" y="1538748"/>
            <a:ext cx="2773412" cy="646331"/>
          </a:xfrm>
          <a:prstGeom prst="rect">
            <a:avLst/>
          </a:prstGeom>
          <a:noFill/>
        </p:spPr>
        <p:txBody>
          <a:bodyPr wrap="square" rtlCol="1">
            <a:spAutoFit/>
          </a:bodyPr>
          <a:lstStyle/>
          <a:p>
            <a:r>
              <a:rPr lang="he-IL" sz="3600" b="1" dirty="0" smtClean="0">
                <a:solidFill>
                  <a:srgbClr val="660033"/>
                </a:solidFill>
                <a:cs typeface="+mj-cs"/>
              </a:rPr>
              <a:t>שבירה והפרדה</a:t>
            </a:r>
            <a:endParaRPr lang="he-IL" sz="3600" b="1" dirty="0">
              <a:solidFill>
                <a:srgbClr val="660033"/>
              </a:solidFill>
              <a:cs typeface="+mj-cs"/>
            </a:endParaRPr>
          </a:p>
        </p:txBody>
      </p:sp>
      <p:sp>
        <p:nvSpPr>
          <p:cNvPr id="2" name="TextBox 1"/>
          <p:cNvSpPr txBox="1"/>
          <p:nvPr/>
        </p:nvSpPr>
        <p:spPr>
          <a:xfrm>
            <a:off x="5157078" y="5944694"/>
            <a:ext cx="2970396" cy="369332"/>
          </a:xfrm>
          <a:prstGeom prst="rect">
            <a:avLst/>
          </a:prstGeom>
          <a:noFill/>
        </p:spPr>
        <p:txBody>
          <a:bodyPr wrap="square" rtlCol="1">
            <a:spAutoFit/>
          </a:bodyPr>
          <a:lstStyle/>
          <a:p>
            <a:r>
              <a:rPr lang="he-IL" dirty="0" smtClean="0"/>
              <a:t>שפיכת הענבים לפתח ה-</a:t>
            </a:r>
            <a:r>
              <a:rPr lang="he-IL" dirty="0" err="1" smtClean="0"/>
              <a:t>קרשר</a:t>
            </a:r>
            <a:endParaRPr lang="he-IL" dirty="0"/>
          </a:p>
        </p:txBody>
      </p:sp>
    </p:spTree>
    <p:extLst>
      <p:ext uri="{BB962C8B-B14F-4D97-AF65-F5344CB8AC3E}">
        <p14:creationId xmlns:p14="http://schemas.microsoft.com/office/powerpoint/2010/main" val="240149745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421736" y="368592"/>
            <a:ext cx="440056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a:ln/>
                <a:solidFill>
                  <a:srgbClr val="00FFCC"/>
                </a:solidFill>
                <a:cs typeface="+mj-cs"/>
              </a:rPr>
              <a:t>תהליך ייצור היין</a:t>
            </a:r>
          </a:p>
        </p:txBody>
      </p:sp>
      <p:sp>
        <p:nvSpPr>
          <p:cNvPr id="6" name="TextBox 5"/>
          <p:cNvSpPr txBox="1"/>
          <p:nvPr/>
        </p:nvSpPr>
        <p:spPr>
          <a:xfrm>
            <a:off x="935863" y="2563731"/>
            <a:ext cx="4050540" cy="2308324"/>
          </a:xfrm>
          <a:prstGeom prst="rect">
            <a:avLst/>
          </a:prstGeom>
          <a:noFill/>
        </p:spPr>
        <p:txBody>
          <a:bodyPr wrap="square" rtlCol="1">
            <a:spAutoFit/>
          </a:bodyPr>
          <a:lstStyle/>
          <a:p>
            <a:r>
              <a:rPr lang="he-IL" sz="2400" dirty="0" smtClean="0">
                <a:cs typeface="+mj-cs"/>
              </a:rPr>
              <a:t>אחרי ה-"קרשר" מועברת התמיסה (התירוש + הקליפות) למיכל פלסטיק או נירוסטה. מוסיפים </a:t>
            </a:r>
            <a:r>
              <a:rPr lang="he-IL" sz="2400" dirty="0" err="1" smtClean="0">
                <a:cs typeface="+mj-cs"/>
              </a:rPr>
              <a:t>גפרית</a:t>
            </a:r>
            <a:r>
              <a:rPr lang="he-IL" sz="2400" dirty="0" smtClean="0">
                <a:cs typeface="+mj-cs"/>
              </a:rPr>
              <a:t> על מנת לשמור על התמיסה מפני </a:t>
            </a:r>
            <a:r>
              <a:rPr lang="he-IL" sz="2400" dirty="0" err="1" smtClean="0">
                <a:cs typeface="+mj-cs"/>
              </a:rPr>
              <a:t>זהומים</a:t>
            </a:r>
            <a:r>
              <a:rPr lang="he-IL" sz="2400" dirty="0" smtClean="0">
                <a:cs typeface="+mj-cs"/>
              </a:rPr>
              <a:t>. </a:t>
            </a:r>
          </a:p>
          <a:p>
            <a:r>
              <a:rPr lang="he-IL" sz="2400" dirty="0" smtClean="0">
                <a:cs typeface="+mj-cs"/>
              </a:rPr>
              <a:t>בודקים חומציות של התמיסה ומתקנים אם צריך.</a:t>
            </a:r>
            <a:endParaRPr lang="he-IL" sz="2400" dirty="0" smtClean="0">
              <a:solidFill>
                <a:srgbClr val="FF0000"/>
              </a:solidFill>
              <a:cs typeface="+mj-cs"/>
            </a:endParaRPr>
          </a:p>
        </p:txBody>
      </p:sp>
      <p:sp>
        <p:nvSpPr>
          <p:cNvPr id="9" name="TextBox 8"/>
          <p:cNvSpPr txBox="1"/>
          <p:nvPr/>
        </p:nvSpPr>
        <p:spPr>
          <a:xfrm>
            <a:off x="2352948" y="1538747"/>
            <a:ext cx="4438103" cy="646331"/>
          </a:xfrm>
          <a:prstGeom prst="rect">
            <a:avLst/>
          </a:prstGeom>
          <a:noFill/>
        </p:spPr>
        <p:txBody>
          <a:bodyPr wrap="square" rtlCol="1">
            <a:spAutoFit/>
          </a:bodyPr>
          <a:lstStyle/>
          <a:p>
            <a:r>
              <a:rPr lang="he-IL" sz="3600" b="1" dirty="0" smtClean="0">
                <a:solidFill>
                  <a:srgbClr val="660033"/>
                </a:solidFill>
                <a:cs typeface="+mj-cs"/>
              </a:rPr>
              <a:t>הכנות לתסיסה אלכוהולית</a:t>
            </a:r>
            <a:endParaRPr lang="he-IL" sz="3600" b="1" dirty="0">
              <a:solidFill>
                <a:srgbClr val="660033"/>
              </a:solidFill>
              <a:cs typeface="+mj-cs"/>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2180" y="2405138"/>
            <a:ext cx="1993740" cy="336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85477" y="5860621"/>
            <a:ext cx="3247170" cy="369332"/>
          </a:xfrm>
          <a:prstGeom prst="rect">
            <a:avLst/>
          </a:prstGeom>
          <a:noFill/>
        </p:spPr>
        <p:txBody>
          <a:bodyPr wrap="square" rtlCol="1">
            <a:spAutoFit/>
          </a:bodyPr>
          <a:lstStyle/>
          <a:p>
            <a:r>
              <a:rPr lang="he-IL" dirty="0" smtClean="0"/>
              <a:t>מיכל פלסטיק לתסיסה האלכוהולית</a:t>
            </a:r>
            <a:endParaRPr lang="he-IL" dirty="0"/>
          </a:p>
        </p:txBody>
      </p:sp>
    </p:spTree>
    <p:extLst>
      <p:ext uri="{BB962C8B-B14F-4D97-AF65-F5344CB8AC3E}">
        <p14:creationId xmlns:p14="http://schemas.microsoft.com/office/powerpoint/2010/main" val="57403966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421736" y="368592"/>
            <a:ext cx="440056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a:ln/>
                <a:solidFill>
                  <a:srgbClr val="00FFCC"/>
                </a:solidFill>
                <a:cs typeface="+mj-cs"/>
              </a:rPr>
              <a:t>תהליך ייצור היין</a:t>
            </a:r>
          </a:p>
        </p:txBody>
      </p:sp>
      <p:sp>
        <p:nvSpPr>
          <p:cNvPr id="6" name="TextBox 5"/>
          <p:cNvSpPr txBox="1"/>
          <p:nvPr/>
        </p:nvSpPr>
        <p:spPr>
          <a:xfrm>
            <a:off x="855880" y="2417647"/>
            <a:ext cx="4050540" cy="3046988"/>
          </a:xfrm>
          <a:prstGeom prst="rect">
            <a:avLst/>
          </a:prstGeom>
          <a:noFill/>
        </p:spPr>
        <p:txBody>
          <a:bodyPr wrap="square" rtlCol="1">
            <a:spAutoFit/>
          </a:bodyPr>
          <a:lstStyle/>
          <a:p>
            <a:r>
              <a:rPr lang="he-IL" sz="2400" dirty="0">
                <a:solidFill>
                  <a:prstClr val="black"/>
                </a:solidFill>
                <a:cs typeface="Times New Roman"/>
              </a:rPr>
              <a:t>תסיסה היא </a:t>
            </a:r>
            <a:r>
              <a:rPr lang="he-IL" sz="2400" dirty="0" smtClean="0">
                <a:solidFill>
                  <a:prstClr val="black"/>
                </a:solidFill>
                <a:cs typeface="Times New Roman"/>
              </a:rPr>
              <a:t>תהליך טבעי </a:t>
            </a:r>
            <a:r>
              <a:rPr lang="he-IL" sz="2400" dirty="0">
                <a:solidFill>
                  <a:prstClr val="black"/>
                </a:solidFill>
                <a:cs typeface="Times New Roman"/>
              </a:rPr>
              <a:t>שבו </a:t>
            </a:r>
            <a:r>
              <a:rPr lang="he-IL" sz="2400" dirty="0" smtClean="0">
                <a:solidFill>
                  <a:prstClr val="black"/>
                </a:solidFill>
                <a:cs typeface="Times New Roman"/>
              </a:rPr>
              <a:t>שמרים ניזונים מסוכר ומייצרים אנרגיה. </a:t>
            </a:r>
          </a:p>
          <a:p>
            <a:r>
              <a:rPr lang="he-IL" sz="2400" dirty="0" smtClean="0">
                <a:solidFill>
                  <a:prstClr val="black"/>
                </a:solidFill>
                <a:cs typeface="Times New Roman"/>
              </a:rPr>
              <a:t>מוצר הלוואי הוא אלכוהול, שבו אנו מעוניינים. </a:t>
            </a:r>
          </a:p>
          <a:p>
            <a:r>
              <a:rPr lang="he-IL" sz="2400" dirty="0" smtClean="0">
                <a:cs typeface="+mj-cs"/>
              </a:rPr>
              <a:t>מוסיפים שמרים לתמיסה בכמות הדרושה לתסיסה מלאה. </a:t>
            </a:r>
          </a:p>
          <a:p>
            <a:r>
              <a:rPr lang="he-IL" sz="2400" dirty="0" smtClean="0">
                <a:cs typeface="+mj-cs"/>
              </a:rPr>
              <a:t>בסוף  התהליך כל הסוכר שבתמיסה הופך לאלכוהול. </a:t>
            </a:r>
            <a:endParaRPr lang="he-IL" sz="2400" dirty="0">
              <a:cs typeface="+mj-cs"/>
            </a:endParaRPr>
          </a:p>
        </p:txBody>
      </p:sp>
      <p:sp>
        <p:nvSpPr>
          <p:cNvPr id="9" name="TextBox 8"/>
          <p:cNvSpPr txBox="1"/>
          <p:nvPr/>
        </p:nvSpPr>
        <p:spPr>
          <a:xfrm>
            <a:off x="2996790" y="1538748"/>
            <a:ext cx="3150420" cy="646331"/>
          </a:xfrm>
          <a:prstGeom prst="rect">
            <a:avLst/>
          </a:prstGeom>
          <a:noFill/>
        </p:spPr>
        <p:txBody>
          <a:bodyPr wrap="square" rtlCol="1">
            <a:spAutoFit/>
          </a:bodyPr>
          <a:lstStyle/>
          <a:p>
            <a:r>
              <a:rPr lang="he-IL" sz="3600" b="1" dirty="0" smtClean="0">
                <a:solidFill>
                  <a:srgbClr val="660033"/>
                </a:solidFill>
                <a:cs typeface="+mj-cs"/>
              </a:rPr>
              <a:t>תסיסה אלכוהולית</a:t>
            </a:r>
            <a:endParaRPr lang="he-IL" sz="3600" b="1" dirty="0">
              <a:solidFill>
                <a:srgbClr val="660033"/>
              </a:solidFill>
              <a:cs typeface="+mj-cs"/>
            </a:endParaRPr>
          </a:p>
        </p:txBody>
      </p:sp>
      <p:sp>
        <p:nvSpPr>
          <p:cNvPr id="2" name="TextBox 1"/>
          <p:cNvSpPr txBox="1"/>
          <p:nvPr/>
        </p:nvSpPr>
        <p:spPr>
          <a:xfrm>
            <a:off x="5323641" y="6030064"/>
            <a:ext cx="3157158" cy="369332"/>
          </a:xfrm>
          <a:prstGeom prst="rect">
            <a:avLst/>
          </a:prstGeom>
          <a:noFill/>
        </p:spPr>
        <p:txBody>
          <a:bodyPr wrap="square" rtlCol="1">
            <a:spAutoFit/>
          </a:bodyPr>
          <a:lstStyle/>
          <a:p>
            <a:r>
              <a:rPr lang="he-IL" dirty="0" smtClean="0"/>
              <a:t>מיכל </a:t>
            </a:r>
            <a:r>
              <a:rPr lang="he-IL" dirty="0" err="1" smtClean="0"/>
              <a:t>פלב"מ</a:t>
            </a:r>
            <a:r>
              <a:rPr lang="he-IL" dirty="0" smtClean="0"/>
              <a:t> לתסיסה האלכוהולית</a:t>
            </a:r>
            <a:endParaRPr lang="he-IL"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388"/>
          <a:stretch/>
        </p:blipFill>
        <p:spPr bwMode="auto">
          <a:xfrm>
            <a:off x="5722579" y="2185079"/>
            <a:ext cx="2359281" cy="373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11462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421736" y="368592"/>
            <a:ext cx="440056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a:ln/>
                <a:solidFill>
                  <a:srgbClr val="00FFCC"/>
                </a:solidFill>
                <a:cs typeface="+mj-cs"/>
              </a:rPr>
              <a:t>תהליך ייצור היין</a:t>
            </a:r>
          </a:p>
        </p:txBody>
      </p:sp>
      <p:sp>
        <p:nvSpPr>
          <p:cNvPr id="6" name="TextBox 5"/>
          <p:cNvSpPr txBox="1"/>
          <p:nvPr/>
        </p:nvSpPr>
        <p:spPr>
          <a:xfrm>
            <a:off x="701484" y="2888274"/>
            <a:ext cx="3600480" cy="2308324"/>
          </a:xfrm>
          <a:prstGeom prst="rect">
            <a:avLst/>
          </a:prstGeom>
          <a:noFill/>
        </p:spPr>
        <p:txBody>
          <a:bodyPr wrap="square" rtlCol="1">
            <a:spAutoFit/>
          </a:bodyPr>
          <a:lstStyle/>
          <a:p>
            <a:r>
              <a:rPr lang="he-IL" sz="2400" dirty="0" smtClean="0">
                <a:cs typeface="+mj-cs"/>
              </a:rPr>
              <a:t>אחרי התסיסה התמיסה מועברת למכונת  הסחיטה (</a:t>
            </a:r>
            <a:r>
              <a:rPr lang="en-US" sz="2400" dirty="0" smtClean="0">
                <a:cs typeface="+mj-cs"/>
              </a:rPr>
              <a:t>Press</a:t>
            </a:r>
            <a:r>
              <a:rPr lang="he-IL" sz="2400" dirty="0" smtClean="0">
                <a:cs typeface="+mj-cs"/>
              </a:rPr>
              <a:t>). במכונה זאת סוחטים את הקליפות כדי להוציא מהם את המיץ שנותר בתוכם. לאחר מכן הקליפות נזרקות לפח.</a:t>
            </a:r>
            <a:endParaRPr lang="he-IL" sz="2400" dirty="0">
              <a:cs typeface="+mj-cs"/>
            </a:endParaRPr>
          </a:p>
        </p:txBody>
      </p:sp>
      <p:sp>
        <p:nvSpPr>
          <p:cNvPr id="9" name="TextBox 8"/>
          <p:cNvSpPr txBox="1"/>
          <p:nvPr/>
        </p:nvSpPr>
        <p:spPr>
          <a:xfrm>
            <a:off x="3908161" y="1538748"/>
            <a:ext cx="1327677" cy="646331"/>
          </a:xfrm>
          <a:prstGeom prst="rect">
            <a:avLst/>
          </a:prstGeom>
          <a:noFill/>
        </p:spPr>
        <p:txBody>
          <a:bodyPr wrap="square" rtlCol="1">
            <a:spAutoFit/>
          </a:bodyPr>
          <a:lstStyle/>
          <a:p>
            <a:r>
              <a:rPr lang="he-IL" sz="3600" b="1" dirty="0" smtClean="0">
                <a:solidFill>
                  <a:srgbClr val="660033"/>
                </a:solidFill>
                <a:cs typeface="+mj-cs"/>
              </a:rPr>
              <a:t>סחיטה</a:t>
            </a:r>
            <a:endParaRPr lang="he-IL" sz="3600" b="1" dirty="0">
              <a:solidFill>
                <a:srgbClr val="660033"/>
              </a:solidFill>
              <a:cs typeface="+mj-cs"/>
            </a:endParaRPr>
          </a:p>
        </p:txBody>
      </p:sp>
      <p:pic>
        <p:nvPicPr>
          <p:cNvPr id="1026" name="Picture 2" descr="U:\קשר רב דורי תשעח\אלה ארוג'אס ואבי כץ\תמונות\Pres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84" r="14558" b="7243"/>
          <a:stretch/>
        </p:blipFill>
        <p:spPr bwMode="auto">
          <a:xfrm>
            <a:off x="4544797" y="2584481"/>
            <a:ext cx="4390747" cy="31592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97150" y="5949951"/>
            <a:ext cx="2250300" cy="369332"/>
          </a:xfrm>
          <a:prstGeom prst="rect">
            <a:avLst/>
          </a:prstGeom>
          <a:noFill/>
        </p:spPr>
        <p:txBody>
          <a:bodyPr wrap="square" rtlCol="1">
            <a:spAutoFit/>
          </a:bodyPr>
          <a:lstStyle/>
          <a:p>
            <a:r>
              <a:rPr lang="he-IL" dirty="0" smtClean="0"/>
              <a:t>מכונת סחיטה (</a:t>
            </a:r>
            <a:r>
              <a:rPr lang="en-US" dirty="0" smtClean="0"/>
              <a:t>Press</a:t>
            </a:r>
            <a:r>
              <a:rPr lang="he-IL" dirty="0" smtClean="0"/>
              <a:t>)</a:t>
            </a:r>
            <a:endParaRPr lang="he-IL" dirty="0"/>
          </a:p>
        </p:txBody>
      </p:sp>
    </p:spTree>
    <p:extLst>
      <p:ext uri="{BB962C8B-B14F-4D97-AF65-F5344CB8AC3E}">
        <p14:creationId xmlns:p14="http://schemas.microsoft.com/office/powerpoint/2010/main" val="281735365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421736" y="368592"/>
            <a:ext cx="440056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a:ln/>
                <a:solidFill>
                  <a:srgbClr val="00FFCC"/>
                </a:solidFill>
                <a:cs typeface="+mj-cs"/>
              </a:rPr>
              <a:t>תהליך ייצור היין</a:t>
            </a:r>
          </a:p>
        </p:txBody>
      </p:sp>
      <p:sp>
        <p:nvSpPr>
          <p:cNvPr id="6" name="TextBox 5"/>
          <p:cNvSpPr txBox="1"/>
          <p:nvPr/>
        </p:nvSpPr>
        <p:spPr>
          <a:xfrm>
            <a:off x="691061" y="2518191"/>
            <a:ext cx="4153446" cy="2677656"/>
          </a:xfrm>
          <a:prstGeom prst="rect">
            <a:avLst/>
          </a:prstGeom>
          <a:noFill/>
        </p:spPr>
        <p:txBody>
          <a:bodyPr wrap="square" rtlCol="1">
            <a:spAutoFit/>
          </a:bodyPr>
          <a:lstStyle/>
          <a:p>
            <a:r>
              <a:rPr lang="he-IL" sz="2400" dirty="0" smtClean="0">
                <a:cs typeface="+mj-cs"/>
              </a:rPr>
              <a:t>שפיה היא תהליך של הפרדת היין הנקי מן המשקעים שבתחתית הכלי.</a:t>
            </a:r>
          </a:p>
          <a:p>
            <a:r>
              <a:rPr lang="he-IL" sz="2400" dirty="0" smtClean="0">
                <a:cs typeface="+mj-cs"/>
              </a:rPr>
              <a:t>מבצעים את השפיה כ-48 שעות אחרי הסחיטה. מכניסים צינור למיכל כאשר הקצה שלו נמצא קצת מעל שכבת המשקעים שבתחתית. מעבירים את היין לכלי אחר ואת המשקעים זורקים.</a:t>
            </a:r>
          </a:p>
        </p:txBody>
      </p:sp>
      <p:sp>
        <p:nvSpPr>
          <p:cNvPr id="9" name="TextBox 8"/>
          <p:cNvSpPr txBox="1"/>
          <p:nvPr/>
        </p:nvSpPr>
        <p:spPr>
          <a:xfrm>
            <a:off x="4036940" y="1538748"/>
            <a:ext cx="1170155" cy="646331"/>
          </a:xfrm>
          <a:prstGeom prst="rect">
            <a:avLst/>
          </a:prstGeom>
          <a:noFill/>
        </p:spPr>
        <p:txBody>
          <a:bodyPr wrap="square" rtlCol="1">
            <a:spAutoFit/>
          </a:bodyPr>
          <a:lstStyle/>
          <a:p>
            <a:r>
              <a:rPr lang="he-IL" sz="3600" b="1" dirty="0" smtClean="0">
                <a:solidFill>
                  <a:srgbClr val="660033"/>
                </a:solidFill>
                <a:cs typeface="+mj-cs"/>
              </a:rPr>
              <a:t>שפיה </a:t>
            </a:r>
            <a:endParaRPr lang="he-IL" sz="3600" b="1" dirty="0">
              <a:solidFill>
                <a:srgbClr val="660033"/>
              </a:solidFill>
              <a:cs typeface="+mj-cs"/>
            </a:endParaRPr>
          </a:p>
        </p:txBody>
      </p:sp>
      <p:sp>
        <p:nvSpPr>
          <p:cNvPr id="2" name="TextBox 1"/>
          <p:cNvSpPr txBox="1"/>
          <p:nvPr/>
        </p:nvSpPr>
        <p:spPr>
          <a:xfrm>
            <a:off x="6646592" y="6210088"/>
            <a:ext cx="720096" cy="369332"/>
          </a:xfrm>
          <a:prstGeom prst="rect">
            <a:avLst/>
          </a:prstGeom>
          <a:noFill/>
        </p:spPr>
        <p:txBody>
          <a:bodyPr wrap="square" rtlCol="1">
            <a:spAutoFit/>
          </a:bodyPr>
          <a:lstStyle/>
          <a:p>
            <a:r>
              <a:rPr lang="he-IL" dirty="0" smtClean="0"/>
              <a:t>שפיה</a:t>
            </a:r>
            <a:endParaRPr lang="he-IL" dirty="0"/>
          </a:p>
        </p:txBody>
      </p:sp>
      <p:pic>
        <p:nvPicPr>
          <p:cNvPr id="1026" name="Picture 2" descr="C:\Users\user\Documents\מסמכים אבי\בין דורי - אלה ואבי\1.1.18\תמונות\שפיה.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275" r="3961" b="3809"/>
          <a:stretch/>
        </p:blipFill>
        <p:spPr bwMode="auto">
          <a:xfrm>
            <a:off x="5556842" y="2028002"/>
            <a:ext cx="2899596" cy="418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0726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421736" y="368592"/>
            <a:ext cx="440056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a:ln/>
                <a:solidFill>
                  <a:srgbClr val="00FFCC"/>
                </a:solidFill>
                <a:cs typeface="+mj-cs"/>
              </a:rPr>
              <a:t>תהליך ייצור היין</a:t>
            </a:r>
          </a:p>
        </p:txBody>
      </p:sp>
      <p:sp>
        <p:nvSpPr>
          <p:cNvPr id="6" name="TextBox 5"/>
          <p:cNvSpPr txBox="1"/>
          <p:nvPr/>
        </p:nvSpPr>
        <p:spPr>
          <a:xfrm>
            <a:off x="688590" y="2656686"/>
            <a:ext cx="4153446" cy="3046988"/>
          </a:xfrm>
          <a:prstGeom prst="rect">
            <a:avLst/>
          </a:prstGeom>
          <a:noFill/>
        </p:spPr>
        <p:txBody>
          <a:bodyPr wrap="square" rtlCol="1">
            <a:spAutoFit/>
          </a:bodyPr>
          <a:lstStyle/>
          <a:p>
            <a:r>
              <a:rPr lang="he-IL" sz="2400" dirty="0" smtClean="0">
                <a:cs typeface="+mj-cs"/>
              </a:rPr>
              <a:t>אחרי הסחיטה והשפיה דואגים שהיין יעבור תסיסה מלולאקטית. זהו תהליך ספונטני וארוך (מספר שבועות). לפעמים מזרזים אותו על ידי הוספת בקטריות מיוחדות. בתהליך הזה, חומצה מאלית שהיא יחסית חזקה ולא יציבה, הופכת לחומצה לאקטית שהיא חלשה ויציבה.</a:t>
            </a:r>
            <a:endParaRPr lang="he-IL" sz="2400" dirty="0">
              <a:cs typeface="+mj-cs"/>
            </a:endParaRPr>
          </a:p>
        </p:txBody>
      </p:sp>
      <p:sp>
        <p:nvSpPr>
          <p:cNvPr id="9" name="TextBox 8"/>
          <p:cNvSpPr txBox="1"/>
          <p:nvPr/>
        </p:nvSpPr>
        <p:spPr>
          <a:xfrm>
            <a:off x="2861772" y="1538748"/>
            <a:ext cx="3330443" cy="646331"/>
          </a:xfrm>
          <a:prstGeom prst="rect">
            <a:avLst/>
          </a:prstGeom>
          <a:noFill/>
        </p:spPr>
        <p:txBody>
          <a:bodyPr wrap="square" rtlCol="1">
            <a:spAutoFit/>
          </a:bodyPr>
          <a:lstStyle/>
          <a:p>
            <a:r>
              <a:rPr lang="he-IL" sz="3600" b="1" dirty="0" smtClean="0">
                <a:solidFill>
                  <a:srgbClr val="660033"/>
                </a:solidFill>
                <a:cs typeface="+mj-cs"/>
              </a:rPr>
              <a:t>תסיסה </a:t>
            </a:r>
            <a:r>
              <a:rPr lang="he-IL" sz="3600" b="1" dirty="0" err="1" smtClean="0">
                <a:solidFill>
                  <a:srgbClr val="660033"/>
                </a:solidFill>
                <a:cs typeface="+mj-cs"/>
              </a:rPr>
              <a:t>מלולאקטית</a:t>
            </a:r>
            <a:endParaRPr lang="he-IL" sz="3600" b="1" dirty="0">
              <a:solidFill>
                <a:srgbClr val="660033"/>
              </a:solidFill>
              <a:cs typeface="+mj-cs"/>
            </a:endParaRPr>
          </a:p>
        </p:txBody>
      </p:sp>
      <p:pic>
        <p:nvPicPr>
          <p:cNvPr id="2050" name="Picture 2" descr="U:\קשר רב דורי תשעח\אלה ארוג'אס ואבי כץ\תמונות\חביונית ודימיגאנים אחרי ה-פר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44" y="2310547"/>
            <a:ext cx="2610348" cy="34980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72120" y="5899838"/>
            <a:ext cx="2790372" cy="369332"/>
          </a:xfrm>
          <a:prstGeom prst="rect">
            <a:avLst/>
          </a:prstGeom>
          <a:noFill/>
        </p:spPr>
        <p:txBody>
          <a:bodyPr wrap="square" rtlCol="1">
            <a:spAutoFit/>
          </a:bodyPr>
          <a:lstStyle/>
          <a:p>
            <a:r>
              <a:rPr lang="he-IL" dirty="0" err="1" smtClean="0"/>
              <a:t>מיכלי</a:t>
            </a:r>
            <a:r>
              <a:rPr lang="he-IL" dirty="0" smtClean="0"/>
              <a:t> התסיסה </a:t>
            </a:r>
            <a:r>
              <a:rPr lang="he-IL" dirty="0" err="1" smtClean="0"/>
              <a:t>המלולאקטית</a:t>
            </a:r>
            <a:endParaRPr lang="he-IL" dirty="0"/>
          </a:p>
        </p:txBody>
      </p:sp>
    </p:spTree>
    <p:extLst>
      <p:ext uri="{BB962C8B-B14F-4D97-AF65-F5344CB8AC3E}">
        <p14:creationId xmlns:p14="http://schemas.microsoft.com/office/powerpoint/2010/main" val="182377344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421736" y="368592"/>
            <a:ext cx="440056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a:ln/>
                <a:solidFill>
                  <a:srgbClr val="00FFCC"/>
                </a:solidFill>
                <a:cs typeface="+mj-cs"/>
              </a:rPr>
              <a:t>תהליך ייצור היין</a:t>
            </a:r>
          </a:p>
        </p:txBody>
      </p:sp>
      <p:sp>
        <p:nvSpPr>
          <p:cNvPr id="6" name="TextBox 5"/>
          <p:cNvSpPr txBox="1"/>
          <p:nvPr/>
        </p:nvSpPr>
        <p:spPr>
          <a:xfrm>
            <a:off x="486478" y="2760620"/>
            <a:ext cx="3635462" cy="3046988"/>
          </a:xfrm>
          <a:prstGeom prst="rect">
            <a:avLst/>
          </a:prstGeom>
          <a:noFill/>
        </p:spPr>
        <p:txBody>
          <a:bodyPr wrap="square" rtlCol="1">
            <a:spAutoFit/>
          </a:bodyPr>
          <a:lstStyle/>
          <a:p>
            <a:r>
              <a:rPr lang="he-IL" sz="2400" dirty="0" smtClean="0">
                <a:cs typeface="+mj-cs"/>
              </a:rPr>
              <a:t>עם סיום התסיסה </a:t>
            </a:r>
            <a:r>
              <a:rPr lang="he-IL" sz="2400" dirty="0" err="1" smtClean="0">
                <a:cs typeface="+mj-cs"/>
              </a:rPr>
              <a:t>המלולאקטית</a:t>
            </a:r>
            <a:r>
              <a:rPr lang="he-IL" sz="2400" dirty="0" smtClean="0">
                <a:cs typeface="+mj-cs"/>
              </a:rPr>
              <a:t> מבצעים שפיה פעם נוספת ומעבירים את היין לחבית מעץ אלון. היין יתיישן בחבית במשך כשנה. בזמן העברה לחבית מוסיפים ליין גופרית כדי לשמר את היין. במשך היישון מבצעים 2-3 שפיות. </a:t>
            </a:r>
            <a:endParaRPr lang="he-IL" sz="2400" dirty="0">
              <a:cs typeface="+mj-cs"/>
            </a:endParaRPr>
          </a:p>
        </p:txBody>
      </p:sp>
      <p:sp>
        <p:nvSpPr>
          <p:cNvPr id="9" name="TextBox 8"/>
          <p:cNvSpPr txBox="1"/>
          <p:nvPr/>
        </p:nvSpPr>
        <p:spPr>
          <a:xfrm>
            <a:off x="3986922" y="1538748"/>
            <a:ext cx="1170156" cy="646331"/>
          </a:xfrm>
          <a:prstGeom prst="rect">
            <a:avLst/>
          </a:prstGeom>
          <a:noFill/>
        </p:spPr>
        <p:txBody>
          <a:bodyPr wrap="square" rtlCol="1">
            <a:spAutoFit/>
          </a:bodyPr>
          <a:lstStyle/>
          <a:p>
            <a:r>
              <a:rPr lang="he-IL" sz="3600" b="1" dirty="0" smtClean="0">
                <a:solidFill>
                  <a:srgbClr val="660033"/>
                </a:solidFill>
                <a:cs typeface="+mj-cs"/>
              </a:rPr>
              <a:t>יישון</a:t>
            </a:r>
            <a:endParaRPr lang="he-IL" sz="3600" b="1" dirty="0">
              <a:solidFill>
                <a:srgbClr val="660033"/>
              </a:solidFill>
              <a:cs typeface="+mj-cs"/>
            </a:endParaRPr>
          </a:p>
        </p:txBody>
      </p:sp>
      <p:pic>
        <p:nvPicPr>
          <p:cNvPr id="3074" name="Picture 2" descr="U:\קשר רב דורי תשעח\אלה ארוג'אס ואבי כץ\תמונות\20171219_1723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894" y="2760620"/>
            <a:ext cx="4584694" cy="2979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55103" y="5949336"/>
            <a:ext cx="2070276" cy="369332"/>
          </a:xfrm>
          <a:prstGeom prst="rect">
            <a:avLst/>
          </a:prstGeom>
          <a:noFill/>
        </p:spPr>
        <p:txBody>
          <a:bodyPr wrap="square" rtlCol="1">
            <a:spAutoFit/>
          </a:bodyPr>
          <a:lstStyle/>
          <a:p>
            <a:r>
              <a:rPr lang="he-IL" dirty="0" smtClean="0"/>
              <a:t>סבא, אני וחבית היין</a:t>
            </a:r>
            <a:endParaRPr lang="he-IL" dirty="0"/>
          </a:p>
        </p:txBody>
      </p:sp>
    </p:spTree>
    <p:extLst>
      <p:ext uri="{BB962C8B-B14F-4D97-AF65-F5344CB8AC3E}">
        <p14:creationId xmlns:p14="http://schemas.microsoft.com/office/powerpoint/2010/main" val="45179131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421736" y="368592"/>
            <a:ext cx="440056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a:ln/>
                <a:solidFill>
                  <a:srgbClr val="00FFCC"/>
                </a:solidFill>
                <a:cs typeface="+mj-cs"/>
              </a:rPr>
              <a:t>תהליך ייצור היין</a:t>
            </a:r>
          </a:p>
        </p:txBody>
      </p:sp>
      <p:sp>
        <p:nvSpPr>
          <p:cNvPr id="6" name="TextBox 5"/>
          <p:cNvSpPr txBox="1"/>
          <p:nvPr/>
        </p:nvSpPr>
        <p:spPr>
          <a:xfrm>
            <a:off x="611472" y="2827769"/>
            <a:ext cx="3870516" cy="2308324"/>
          </a:xfrm>
          <a:prstGeom prst="rect">
            <a:avLst/>
          </a:prstGeom>
          <a:noFill/>
        </p:spPr>
        <p:txBody>
          <a:bodyPr wrap="square" rtlCol="1">
            <a:spAutoFit/>
          </a:bodyPr>
          <a:lstStyle/>
          <a:p>
            <a:r>
              <a:rPr lang="he-IL" sz="2400" dirty="0" smtClean="0">
                <a:cs typeface="+mj-cs"/>
              </a:rPr>
              <a:t>עם סיום היישון מבצעים שפיה נוספת ומאזנים את רמת הגופרית ביין. מעבירים את היין לבקבוקים ומפקקים אותם בפקק שעם.                                                                                                               מילוי הבקבוקים ופיקוקם נעשה במכונה המיועדת לכך.</a:t>
            </a:r>
            <a:endParaRPr lang="he-IL" sz="2400" dirty="0">
              <a:cs typeface="+mj-cs"/>
            </a:endParaRPr>
          </a:p>
        </p:txBody>
      </p:sp>
      <p:sp>
        <p:nvSpPr>
          <p:cNvPr id="9" name="TextBox 8"/>
          <p:cNvSpPr txBox="1"/>
          <p:nvPr/>
        </p:nvSpPr>
        <p:spPr>
          <a:xfrm>
            <a:off x="3345586" y="1538748"/>
            <a:ext cx="2452827" cy="646331"/>
          </a:xfrm>
          <a:prstGeom prst="rect">
            <a:avLst/>
          </a:prstGeom>
          <a:noFill/>
        </p:spPr>
        <p:txBody>
          <a:bodyPr wrap="square" rtlCol="1">
            <a:spAutoFit/>
          </a:bodyPr>
          <a:lstStyle/>
          <a:p>
            <a:r>
              <a:rPr lang="he-IL" sz="3600" b="1" dirty="0" smtClean="0">
                <a:solidFill>
                  <a:srgbClr val="660033"/>
                </a:solidFill>
                <a:cs typeface="+mj-cs"/>
              </a:rPr>
              <a:t>בקבוק ופיקוק</a:t>
            </a:r>
            <a:endParaRPr lang="he-IL" sz="3600" b="1" dirty="0">
              <a:solidFill>
                <a:srgbClr val="660033"/>
              </a:solidFill>
              <a:cs typeface="+mj-cs"/>
            </a:endParaRPr>
          </a:p>
        </p:txBody>
      </p:sp>
      <p:pic>
        <p:nvPicPr>
          <p:cNvPr id="1026" name="Picture 2" descr="U:\קשר רב דורי\אלה ארוג'אס ואבי כץ\תמונות\ביקבוק יי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131" y="2618892"/>
            <a:ext cx="3630338" cy="27260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77174" y="5499276"/>
            <a:ext cx="1890252" cy="369332"/>
          </a:xfrm>
          <a:prstGeom prst="rect">
            <a:avLst/>
          </a:prstGeom>
          <a:noFill/>
        </p:spPr>
        <p:txBody>
          <a:bodyPr wrap="square" rtlCol="1">
            <a:spAutoFit/>
          </a:bodyPr>
          <a:lstStyle/>
          <a:p>
            <a:r>
              <a:rPr lang="he-IL" dirty="0" smtClean="0"/>
              <a:t>מכונת מלוי ופיקוק</a:t>
            </a:r>
            <a:endParaRPr lang="he-IL" dirty="0"/>
          </a:p>
        </p:txBody>
      </p:sp>
    </p:spTree>
    <p:extLst>
      <p:ext uri="{BB962C8B-B14F-4D97-AF65-F5344CB8AC3E}">
        <p14:creationId xmlns:p14="http://schemas.microsoft.com/office/powerpoint/2010/main" val="403799289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861772" y="368592"/>
            <a:ext cx="330891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smtClean="0">
                <a:ln/>
                <a:solidFill>
                  <a:srgbClr val="00FFCC"/>
                </a:solidFill>
                <a:cs typeface="+mj-cs"/>
              </a:rPr>
              <a:t>חייו של סבא</a:t>
            </a:r>
            <a:endParaRPr lang="he-IL" sz="5400" b="1" dirty="0">
              <a:ln/>
              <a:solidFill>
                <a:srgbClr val="00FFCC"/>
              </a:solidFill>
              <a:cs typeface="+mj-cs"/>
            </a:endParaRPr>
          </a:p>
        </p:txBody>
      </p:sp>
      <p:sp>
        <p:nvSpPr>
          <p:cNvPr id="9" name="TextBox 8"/>
          <p:cNvSpPr txBox="1"/>
          <p:nvPr/>
        </p:nvSpPr>
        <p:spPr>
          <a:xfrm>
            <a:off x="3995402" y="1557168"/>
            <a:ext cx="1153196" cy="646331"/>
          </a:xfrm>
          <a:prstGeom prst="rect">
            <a:avLst/>
          </a:prstGeom>
          <a:noFill/>
        </p:spPr>
        <p:txBody>
          <a:bodyPr wrap="square" rtlCol="1">
            <a:spAutoFit/>
          </a:bodyPr>
          <a:lstStyle/>
          <a:p>
            <a:r>
              <a:rPr lang="he-IL" sz="3600" b="1" dirty="0" smtClean="0">
                <a:solidFill>
                  <a:srgbClr val="660033"/>
                </a:solidFill>
                <a:cs typeface="+mj-cs"/>
              </a:rPr>
              <a:t>ילדות</a:t>
            </a:r>
            <a:endParaRPr lang="he-IL" sz="3600" b="1" dirty="0">
              <a:solidFill>
                <a:srgbClr val="660033"/>
              </a:solidFill>
              <a:cs typeface="+mj-cs"/>
            </a:endParaRPr>
          </a:p>
        </p:txBody>
      </p:sp>
      <p:pic>
        <p:nvPicPr>
          <p:cNvPr id="2050" name="Picture 2" descr="F:\בין דורי - אלה ואבי\תמונות\אבי בן שנה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44" y="2096410"/>
            <a:ext cx="2610348" cy="4129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0368" y="6225633"/>
            <a:ext cx="1333900" cy="369332"/>
          </a:xfrm>
          <a:prstGeom prst="rect">
            <a:avLst/>
          </a:prstGeom>
          <a:noFill/>
        </p:spPr>
        <p:txBody>
          <a:bodyPr wrap="square" rtlCol="1">
            <a:spAutoFit/>
          </a:bodyPr>
          <a:lstStyle/>
          <a:p>
            <a:r>
              <a:rPr lang="he-IL" dirty="0" smtClean="0"/>
              <a:t>סבא בן שנה</a:t>
            </a:r>
            <a:endParaRPr lang="he-IL" dirty="0"/>
          </a:p>
        </p:txBody>
      </p:sp>
      <p:sp>
        <p:nvSpPr>
          <p:cNvPr id="3" name="TextBox 2"/>
          <p:cNvSpPr txBox="1"/>
          <p:nvPr/>
        </p:nvSpPr>
        <p:spPr>
          <a:xfrm>
            <a:off x="1061532" y="3429000"/>
            <a:ext cx="3240432" cy="369332"/>
          </a:xfrm>
          <a:prstGeom prst="rect">
            <a:avLst/>
          </a:prstGeom>
          <a:noFill/>
        </p:spPr>
        <p:txBody>
          <a:bodyPr wrap="square" rtlCol="1">
            <a:spAutoFit/>
          </a:bodyPr>
          <a:lstStyle/>
          <a:p>
            <a:endParaRPr lang="he-IL" dirty="0"/>
          </a:p>
        </p:txBody>
      </p:sp>
      <p:sp>
        <p:nvSpPr>
          <p:cNvPr id="6" name="TextBox 5"/>
          <p:cNvSpPr txBox="1"/>
          <p:nvPr/>
        </p:nvSpPr>
        <p:spPr>
          <a:xfrm>
            <a:off x="611472" y="2618892"/>
            <a:ext cx="3780504" cy="2677656"/>
          </a:xfrm>
          <a:prstGeom prst="rect">
            <a:avLst/>
          </a:prstGeom>
          <a:noFill/>
        </p:spPr>
        <p:txBody>
          <a:bodyPr wrap="square" rtlCol="1">
            <a:spAutoFit/>
          </a:bodyPr>
          <a:lstStyle/>
          <a:p>
            <a:r>
              <a:rPr lang="he-IL" sz="2400" dirty="0" smtClean="0">
                <a:cs typeface="+mj-cs"/>
              </a:rPr>
              <a:t>סבא אבי נולד בבית יולדות ברחובות ביום 16.6.1946 (</a:t>
            </a:r>
            <a:r>
              <a:rPr lang="he-IL" sz="2400" dirty="0" err="1" smtClean="0">
                <a:cs typeface="+mj-cs"/>
              </a:rPr>
              <a:t>י''ז</a:t>
            </a:r>
            <a:r>
              <a:rPr lang="he-IL" sz="2400" dirty="0" smtClean="0">
                <a:cs typeface="+mj-cs"/>
              </a:rPr>
              <a:t> בסיון תש"ו) בן למינה (לבית יורש) וחיים </a:t>
            </a:r>
            <a:r>
              <a:rPr lang="he-IL" sz="2400" dirty="0" err="1" smtClean="0">
                <a:cs typeface="+mj-cs"/>
              </a:rPr>
              <a:t>כ"ץ</a:t>
            </a:r>
            <a:r>
              <a:rPr lang="he-IL" sz="2400" dirty="0" smtClean="0">
                <a:cs typeface="+mj-cs"/>
              </a:rPr>
              <a:t> ואח לרעיה. </a:t>
            </a:r>
          </a:p>
          <a:p>
            <a:r>
              <a:rPr lang="he-IL" sz="2400" dirty="0" smtClean="0">
                <a:cs typeface="+mj-cs"/>
              </a:rPr>
              <a:t>המשפחה גרה בתל אביב ברחוב יוסף אליהו (ליד היכל התרבות של היום).</a:t>
            </a:r>
            <a:endParaRPr lang="he-IL" sz="2400" dirty="0">
              <a:cs typeface="+mj-cs"/>
            </a:endParaRPr>
          </a:p>
        </p:txBody>
      </p:sp>
    </p:spTree>
    <p:extLst>
      <p:ext uri="{BB962C8B-B14F-4D97-AF65-F5344CB8AC3E}">
        <p14:creationId xmlns:p14="http://schemas.microsoft.com/office/powerpoint/2010/main" val="30553566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lvl="0">
              <a:spcBef>
                <a:spcPts val="0"/>
              </a:spcBef>
            </a:pPr>
            <a:r>
              <a:rPr lang="he-IL" sz="5400" b="1" dirty="0">
                <a:ln/>
                <a:solidFill>
                  <a:srgbClr val="00FFCC"/>
                </a:solidFill>
                <a:ea typeface="+mn-ea"/>
              </a:rPr>
              <a:t>סבא אבי וחבית היין</a:t>
            </a:r>
            <a:br>
              <a:rPr lang="he-IL" sz="5400" b="1" dirty="0">
                <a:ln/>
                <a:solidFill>
                  <a:srgbClr val="00FFCC"/>
                </a:solidFill>
                <a:ea typeface="+mn-ea"/>
              </a:rPr>
            </a:br>
            <a:endParaRPr lang="he-IL" dirty="0"/>
          </a:p>
        </p:txBody>
      </p:sp>
      <p:sp>
        <p:nvSpPr>
          <p:cNvPr id="5" name="מלבן 4"/>
          <p:cNvSpPr/>
          <p:nvPr/>
        </p:nvSpPr>
        <p:spPr>
          <a:xfrm>
            <a:off x="4022810" y="1285157"/>
            <a:ext cx="1098378" cy="646331"/>
          </a:xfrm>
          <a:prstGeom prst="rect">
            <a:avLst/>
          </a:prstGeom>
        </p:spPr>
        <p:txBody>
          <a:bodyPr wrap="none">
            <a:spAutoFit/>
          </a:bodyPr>
          <a:lstStyle/>
          <a:p>
            <a:pPr lvl="0"/>
            <a:r>
              <a:rPr lang="he-IL" sz="3600" b="1" dirty="0" smtClean="0">
                <a:solidFill>
                  <a:srgbClr val="660033"/>
                </a:solidFill>
                <a:cs typeface="Times New Roman"/>
              </a:rPr>
              <a:t>משוב</a:t>
            </a:r>
            <a:endParaRPr lang="he-IL" sz="3600" b="1" dirty="0">
              <a:solidFill>
                <a:srgbClr val="660033"/>
              </a:solidFill>
              <a:cs typeface="Times New Roman"/>
            </a:endParaRPr>
          </a:p>
        </p:txBody>
      </p:sp>
      <p:pic>
        <p:nvPicPr>
          <p:cNvPr id="1026" name="Picture 2" descr="F:\בין דורי - אלה ואבי\1.1.18\תמונות\תמונה 5.jpg"/>
          <p:cNvPicPr>
            <a:picLocks noChangeAspect="1" noChangeArrowheads="1"/>
          </p:cNvPicPr>
          <p:nvPr/>
        </p:nvPicPr>
        <p:blipFill rotWithShape="1">
          <a:blip r:embed="rId2">
            <a:extLst>
              <a:ext uri="{28A0092B-C50C-407E-A947-70E740481C1C}">
                <a14:useLocalDpi xmlns:a14="http://schemas.microsoft.com/office/drawing/2010/main" val="0"/>
              </a:ext>
            </a:extLst>
          </a:blip>
          <a:srcRect t="27445" r="21773"/>
          <a:stretch/>
        </p:blipFill>
        <p:spPr bwMode="auto">
          <a:xfrm>
            <a:off x="3206612" y="2168832"/>
            <a:ext cx="2715568" cy="43584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54366" y="2168832"/>
            <a:ext cx="2538210" cy="4062651"/>
          </a:xfrm>
          <a:prstGeom prst="rect">
            <a:avLst/>
          </a:prstGeom>
          <a:noFill/>
        </p:spPr>
        <p:txBody>
          <a:bodyPr wrap="square" rtlCol="1">
            <a:spAutoFit/>
          </a:bodyPr>
          <a:lstStyle/>
          <a:p>
            <a:r>
              <a:rPr lang="he-IL" sz="2400" b="1" u="sng" dirty="0">
                <a:cs typeface="+mj-cs"/>
              </a:rPr>
              <a:t>אלה</a:t>
            </a:r>
          </a:p>
          <a:p>
            <a:endParaRPr lang="he-IL" sz="2400" dirty="0">
              <a:cs typeface="+mj-cs"/>
            </a:endParaRPr>
          </a:p>
          <a:p>
            <a:r>
              <a:rPr lang="he-IL" sz="2400" dirty="0">
                <a:cs typeface="+mj-cs"/>
              </a:rPr>
              <a:t>אני נהניתי מאוד לעבוד עם </a:t>
            </a:r>
            <a:r>
              <a:rPr lang="he-IL" sz="2400" dirty="0" smtClean="0">
                <a:cs typeface="+mj-cs"/>
              </a:rPr>
              <a:t>סבא, </a:t>
            </a:r>
            <a:r>
              <a:rPr lang="he-IL" sz="2400" dirty="0">
                <a:cs typeface="+mj-cs"/>
              </a:rPr>
              <a:t>למדתי הרבה עליו ועל חייו (בעבר ובהווה</a:t>
            </a:r>
            <a:r>
              <a:rPr lang="he-IL" sz="2400" dirty="0" smtClean="0">
                <a:cs typeface="+mj-cs"/>
              </a:rPr>
              <a:t>). נהניתי ללמוד על תהליך הכנת היין. סבא </a:t>
            </a:r>
            <a:r>
              <a:rPr lang="he-IL" sz="2400" dirty="0">
                <a:cs typeface="+mj-cs"/>
              </a:rPr>
              <a:t>היה שותף </a:t>
            </a:r>
            <a:r>
              <a:rPr lang="he-IL" sz="2400" dirty="0" smtClean="0">
                <a:cs typeface="+mj-cs"/>
              </a:rPr>
              <a:t>מעולה ואני אשמח לעשות איתו עוד עבודות.</a:t>
            </a:r>
            <a:endParaRPr lang="he-IL" sz="2400" dirty="0">
              <a:cs typeface="+mj-cs"/>
            </a:endParaRPr>
          </a:p>
          <a:p>
            <a:endParaRPr lang="he-IL" dirty="0"/>
          </a:p>
        </p:txBody>
      </p:sp>
      <p:sp>
        <p:nvSpPr>
          <p:cNvPr id="8" name="TextBox 7"/>
          <p:cNvSpPr txBox="1"/>
          <p:nvPr/>
        </p:nvSpPr>
        <p:spPr>
          <a:xfrm>
            <a:off x="161412" y="2130937"/>
            <a:ext cx="2790372" cy="3785652"/>
          </a:xfrm>
          <a:prstGeom prst="rect">
            <a:avLst/>
          </a:prstGeom>
          <a:noFill/>
        </p:spPr>
        <p:txBody>
          <a:bodyPr wrap="square" rtlCol="1">
            <a:spAutoFit/>
          </a:bodyPr>
          <a:lstStyle/>
          <a:p>
            <a:r>
              <a:rPr lang="he-IL" sz="2400" b="1" u="sng" dirty="0">
                <a:cs typeface="+mj-cs"/>
              </a:rPr>
              <a:t>אבי</a:t>
            </a:r>
          </a:p>
          <a:p>
            <a:r>
              <a:rPr lang="he-IL" sz="2400" dirty="0" smtClean="0">
                <a:cs typeface="+mj-cs"/>
              </a:rPr>
              <a:t>לאלה:</a:t>
            </a:r>
            <a:endParaRPr lang="he-IL" sz="2400" dirty="0">
              <a:cs typeface="+mj-cs"/>
            </a:endParaRPr>
          </a:p>
          <a:p>
            <a:r>
              <a:rPr lang="he-IL" sz="2400" dirty="0">
                <a:cs typeface="+mj-cs"/>
              </a:rPr>
              <a:t>אהבתי מאד את העבודה המשותפת </a:t>
            </a:r>
            <a:r>
              <a:rPr lang="he-IL" sz="2400" dirty="0" smtClean="0">
                <a:cs typeface="+mj-cs"/>
              </a:rPr>
              <a:t>איתך.</a:t>
            </a:r>
            <a:endParaRPr lang="he-IL" sz="2400" dirty="0">
              <a:cs typeface="+mj-cs"/>
            </a:endParaRPr>
          </a:p>
          <a:p>
            <a:r>
              <a:rPr lang="he-IL" sz="2400" dirty="0">
                <a:cs typeface="+mj-cs"/>
              </a:rPr>
              <a:t>שמחתי </a:t>
            </a:r>
            <a:r>
              <a:rPr lang="he-IL" sz="2400" dirty="0" smtClean="0">
                <a:cs typeface="+mj-cs"/>
              </a:rPr>
              <a:t>שאהבת ללמוד </a:t>
            </a:r>
            <a:r>
              <a:rPr lang="he-IL" sz="2400" dirty="0">
                <a:cs typeface="+mj-cs"/>
              </a:rPr>
              <a:t>על תהליך ייצור היין ועל </a:t>
            </a:r>
            <a:r>
              <a:rPr lang="he-IL" sz="2400" dirty="0" smtClean="0">
                <a:cs typeface="+mj-cs"/>
              </a:rPr>
              <a:t>התעניינותך </a:t>
            </a:r>
            <a:r>
              <a:rPr lang="he-IL" sz="2400" dirty="0">
                <a:cs typeface="+mj-cs"/>
              </a:rPr>
              <a:t>בשלבים השונים של חיי</a:t>
            </a:r>
            <a:r>
              <a:rPr lang="he-IL" sz="2400" dirty="0" smtClean="0">
                <a:cs typeface="+mj-cs"/>
              </a:rPr>
              <a:t>.</a:t>
            </a:r>
          </a:p>
          <a:p>
            <a:r>
              <a:rPr lang="he-IL" sz="2400" dirty="0" smtClean="0">
                <a:cs typeface="+mj-cs"/>
              </a:rPr>
              <a:t>מאד התרשמתי משליטתך בתוכנת ה-</a:t>
            </a:r>
            <a:r>
              <a:rPr lang="en-US" sz="2400" dirty="0" smtClean="0">
                <a:cs typeface="+mj-cs"/>
              </a:rPr>
              <a:t>PP</a:t>
            </a:r>
            <a:r>
              <a:rPr lang="he-IL" sz="2400" dirty="0" smtClean="0">
                <a:cs typeface="+mj-cs"/>
              </a:rPr>
              <a:t>.</a:t>
            </a:r>
            <a:endParaRPr lang="he-IL" sz="2400" dirty="0">
              <a:cs typeface="+mj-cs"/>
            </a:endParaRPr>
          </a:p>
        </p:txBody>
      </p:sp>
    </p:spTree>
    <p:extLst>
      <p:ext uri="{BB962C8B-B14F-4D97-AF65-F5344CB8AC3E}">
        <p14:creationId xmlns:p14="http://schemas.microsoft.com/office/powerpoint/2010/main" val="379541807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861772" y="368592"/>
            <a:ext cx="330891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smtClean="0">
                <a:ln/>
                <a:solidFill>
                  <a:srgbClr val="00FFCC"/>
                </a:solidFill>
                <a:cs typeface="+mj-cs"/>
              </a:rPr>
              <a:t>חייו של סבא</a:t>
            </a:r>
            <a:endParaRPr lang="he-IL" sz="5400" b="1" dirty="0">
              <a:ln/>
              <a:solidFill>
                <a:srgbClr val="00FFCC"/>
              </a:solidFill>
              <a:cs typeface="+mj-cs"/>
            </a:endParaRPr>
          </a:p>
        </p:txBody>
      </p:sp>
      <p:sp>
        <p:nvSpPr>
          <p:cNvPr id="9" name="TextBox 8"/>
          <p:cNvSpPr txBox="1"/>
          <p:nvPr/>
        </p:nvSpPr>
        <p:spPr>
          <a:xfrm>
            <a:off x="2951784" y="1358724"/>
            <a:ext cx="3240432" cy="646331"/>
          </a:xfrm>
          <a:prstGeom prst="rect">
            <a:avLst/>
          </a:prstGeom>
          <a:noFill/>
        </p:spPr>
        <p:txBody>
          <a:bodyPr wrap="square" rtlCol="1">
            <a:spAutoFit/>
          </a:bodyPr>
          <a:lstStyle/>
          <a:p>
            <a:r>
              <a:rPr lang="he-IL" sz="3600" b="1" dirty="0" smtClean="0">
                <a:solidFill>
                  <a:srgbClr val="660033"/>
                </a:solidFill>
                <a:cs typeface="+mj-cs"/>
              </a:rPr>
              <a:t>קריית אונו- ילדות</a:t>
            </a:r>
            <a:endParaRPr lang="he-IL" sz="3600" b="1" dirty="0">
              <a:solidFill>
                <a:srgbClr val="660033"/>
              </a:solidFill>
              <a:cs typeface="+mj-cs"/>
            </a:endParaRPr>
          </a:p>
        </p:txBody>
      </p:sp>
      <p:sp>
        <p:nvSpPr>
          <p:cNvPr id="3" name="TextBox 2"/>
          <p:cNvSpPr txBox="1"/>
          <p:nvPr/>
        </p:nvSpPr>
        <p:spPr>
          <a:xfrm>
            <a:off x="1061532" y="3429000"/>
            <a:ext cx="3240432" cy="369332"/>
          </a:xfrm>
          <a:prstGeom prst="rect">
            <a:avLst/>
          </a:prstGeom>
          <a:noFill/>
        </p:spPr>
        <p:txBody>
          <a:bodyPr wrap="square" rtlCol="1">
            <a:spAutoFit/>
          </a:bodyPr>
          <a:lstStyle/>
          <a:p>
            <a:endParaRPr lang="he-IL" dirty="0"/>
          </a:p>
        </p:txBody>
      </p:sp>
      <p:sp>
        <p:nvSpPr>
          <p:cNvPr id="6" name="TextBox 5"/>
          <p:cNvSpPr txBox="1"/>
          <p:nvPr/>
        </p:nvSpPr>
        <p:spPr>
          <a:xfrm>
            <a:off x="521460" y="2618892"/>
            <a:ext cx="3690492" cy="3046988"/>
          </a:xfrm>
          <a:prstGeom prst="rect">
            <a:avLst/>
          </a:prstGeom>
          <a:noFill/>
        </p:spPr>
        <p:txBody>
          <a:bodyPr wrap="square" rtlCol="1">
            <a:spAutoFit/>
          </a:bodyPr>
          <a:lstStyle/>
          <a:p>
            <a:r>
              <a:rPr lang="he-IL" sz="2400" dirty="0">
                <a:cs typeface="+mj-cs"/>
              </a:rPr>
              <a:t>בשנת 1953 עבר סבא עם משפחתו לקריית אונו שם היה להם בית קטן עם חלקת אדמה קטנה בה גידלו את </a:t>
            </a:r>
            <a:r>
              <a:rPr lang="he-IL" sz="2400" dirty="0" smtClean="0">
                <a:cs typeface="+mj-cs"/>
              </a:rPr>
              <a:t>מזונם. לחלקה </a:t>
            </a:r>
            <a:r>
              <a:rPr lang="he-IL" sz="2400" dirty="0">
                <a:cs typeface="+mj-cs"/>
              </a:rPr>
              <a:t>כזאת קראו "משק עזר". הם גידלו ירקות כמו עגבניות, מלפפונים, </a:t>
            </a:r>
            <a:r>
              <a:rPr lang="he-IL" sz="2400" dirty="0" smtClean="0">
                <a:cs typeface="+mj-cs"/>
              </a:rPr>
              <a:t>בוטנים, וכן פירות </a:t>
            </a:r>
            <a:r>
              <a:rPr lang="he-IL" sz="2400" dirty="0">
                <a:cs typeface="+mj-cs"/>
              </a:rPr>
              <a:t>כמו גויאבות, שסק, קלמנטינה, תפוז.</a:t>
            </a:r>
          </a:p>
        </p:txBody>
      </p:sp>
      <p:pic>
        <p:nvPicPr>
          <p:cNvPr id="1026" name="Picture 2" descr="F:\בין דורי - אלה ואבי\חומר קודם ל-1.1.18\תמונות\אבי והבוטנים.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2871" y="2031038"/>
            <a:ext cx="2610347" cy="43590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52144" y="6390112"/>
            <a:ext cx="2001789" cy="369332"/>
          </a:xfrm>
          <a:prstGeom prst="rect">
            <a:avLst/>
          </a:prstGeom>
          <a:noFill/>
        </p:spPr>
        <p:txBody>
          <a:bodyPr wrap="square" rtlCol="1">
            <a:spAutoFit/>
          </a:bodyPr>
          <a:lstStyle/>
          <a:p>
            <a:r>
              <a:rPr lang="he-IL" dirty="0" smtClean="0"/>
              <a:t>סבא עם שיח בוטנים </a:t>
            </a:r>
            <a:endParaRPr lang="he-IL" dirty="0"/>
          </a:p>
        </p:txBody>
      </p:sp>
    </p:spTree>
    <p:extLst>
      <p:ext uri="{BB962C8B-B14F-4D97-AF65-F5344CB8AC3E}">
        <p14:creationId xmlns:p14="http://schemas.microsoft.com/office/powerpoint/2010/main" val="367079428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861772" y="368592"/>
            <a:ext cx="330891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smtClean="0">
                <a:ln/>
                <a:solidFill>
                  <a:srgbClr val="00FFCC"/>
                </a:solidFill>
                <a:cs typeface="+mj-cs"/>
              </a:rPr>
              <a:t>חייו של סבא</a:t>
            </a:r>
            <a:endParaRPr lang="he-IL" sz="5400" b="1" dirty="0">
              <a:ln/>
              <a:solidFill>
                <a:srgbClr val="00FFCC"/>
              </a:solidFill>
              <a:cs typeface="+mj-cs"/>
            </a:endParaRPr>
          </a:p>
        </p:txBody>
      </p:sp>
      <p:sp>
        <p:nvSpPr>
          <p:cNvPr id="9" name="TextBox 8"/>
          <p:cNvSpPr txBox="1"/>
          <p:nvPr/>
        </p:nvSpPr>
        <p:spPr>
          <a:xfrm>
            <a:off x="3779013" y="1538748"/>
            <a:ext cx="1585973" cy="646331"/>
          </a:xfrm>
          <a:prstGeom prst="rect">
            <a:avLst/>
          </a:prstGeom>
          <a:noFill/>
        </p:spPr>
        <p:txBody>
          <a:bodyPr wrap="square" rtlCol="1">
            <a:spAutoFit/>
          </a:bodyPr>
          <a:lstStyle/>
          <a:p>
            <a:r>
              <a:rPr lang="he-IL" sz="3600" b="1" dirty="0" smtClean="0">
                <a:solidFill>
                  <a:srgbClr val="660033"/>
                </a:solidFill>
                <a:cs typeface="+mj-cs"/>
              </a:rPr>
              <a:t>לימודים</a:t>
            </a:r>
            <a:endParaRPr lang="he-IL" sz="3600" b="1" dirty="0">
              <a:solidFill>
                <a:srgbClr val="660033"/>
              </a:solidFill>
              <a:cs typeface="+mj-cs"/>
            </a:endParaRPr>
          </a:p>
        </p:txBody>
      </p:sp>
      <p:sp>
        <p:nvSpPr>
          <p:cNvPr id="3" name="TextBox 2"/>
          <p:cNvSpPr txBox="1"/>
          <p:nvPr/>
        </p:nvSpPr>
        <p:spPr>
          <a:xfrm>
            <a:off x="1061532" y="3429000"/>
            <a:ext cx="3240432" cy="369332"/>
          </a:xfrm>
          <a:prstGeom prst="rect">
            <a:avLst/>
          </a:prstGeom>
          <a:noFill/>
        </p:spPr>
        <p:txBody>
          <a:bodyPr wrap="square" rtlCol="1">
            <a:spAutoFit/>
          </a:bodyPr>
          <a:lstStyle/>
          <a:p>
            <a:endParaRPr lang="he-IL" dirty="0"/>
          </a:p>
        </p:txBody>
      </p:sp>
      <p:sp>
        <p:nvSpPr>
          <p:cNvPr id="6" name="TextBox 5"/>
          <p:cNvSpPr txBox="1"/>
          <p:nvPr/>
        </p:nvSpPr>
        <p:spPr>
          <a:xfrm>
            <a:off x="251423" y="2708904"/>
            <a:ext cx="3527590" cy="3046988"/>
          </a:xfrm>
          <a:prstGeom prst="rect">
            <a:avLst/>
          </a:prstGeom>
          <a:noFill/>
        </p:spPr>
        <p:txBody>
          <a:bodyPr wrap="square" rtlCol="1">
            <a:spAutoFit/>
          </a:bodyPr>
          <a:lstStyle/>
          <a:p>
            <a:r>
              <a:rPr lang="he-IL" sz="2400" dirty="0" smtClean="0">
                <a:cs typeface="+mj-cs"/>
              </a:rPr>
              <a:t>את כיתה א' התחיל סבא בבית ספר ''הכרמל" בתל אביב. לאחר שעבר לקריית אונו למד בבית ספר "ניר" עד סוף כיתה ה'. ביד אליהו למד סבא בבית ספר "גיבורי ישראל" עד סוף כיתה ח'. תיכון למד סבא בבית ספר מקצועי - אורט סינגאלובסקי.</a:t>
            </a:r>
            <a:endParaRPr lang="he-IL" sz="2400" dirty="0">
              <a:cs typeface="+mj-cs"/>
            </a:endParaRPr>
          </a:p>
        </p:txBody>
      </p:sp>
      <p:sp>
        <p:nvSpPr>
          <p:cNvPr id="8" name="TextBox 7"/>
          <p:cNvSpPr txBox="1"/>
          <p:nvPr/>
        </p:nvSpPr>
        <p:spPr>
          <a:xfrm>
            <a:off x="5364986" y="5980154"/>
            <a:ext cx="2692506" cy="369332"/>
          </a:xfrm>
          <a:prstGeom prst="rect">
            <a:avLst/>
          </a:prstGeom>
          <a:noFill/>
        </p:spPr>
        <p:txBody>
          <a:bodyPr wrap="square" rtlCol="1">
            <a:spAutoFit/>
          </a:bodyPr>
          <a:lstStyle/>
          <a:p>
            <a:r>
              <a:rPr lang="he-IL" dirty="0" smtClean="0"/>
              <a:t>כיתה י"ב אורט </a:t>
            </a:r>
            <a:r>
              <a:rPr lang="he-IL" dirty="0" err="1" smtClean="0"/>
              <a:t>סינגאלובסקי</a:t>
            </a:r>
            <a:endParaRPr lang="he-IL" dirty="0"/>
          </a:p>
        </p:txBody>
      </p:sp>
      <p:pic>
        <p:nvPicPr>
          <p:cNvPr id="1027" name="Picture 3" descr="E:\בין דורי - אלה ואבי\תמונות 13.1.18\כתה יב.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05"/>
          <a:stretch/>
        </p:blipFill>
        <p:spPr bwMode="auto">
          <a:xfrm>
            <a:off x="4034394" y="2581322"/>
            <a:ext cx="4760317" cy="3302149"/>
          </a:xfrm>
          <a:prstGeom prst="rect">
            <a:avLst/>
          </a:prstGeom>
          <a:noFill/>
          <a:extLst>
            <a:ext uri="{909E8E84-426E-40DD-AFC4-6F175D3DCCD1}">
              <a14:hiddenFill xmlns:a14="http://schemas.microsoft.com/office/drawing/2010/main">
                <a:solidFill>
                  <a:srgbClr val="FFFFFF"/>
                </a:solidFill>
              </a14:hiddenFill>
            </a:ext>
          </a:extLst>
        </p:spPr>
      </p:pic>
      <p:sp>
        <p:nvSpPr>
          <p:cNvPr id="12" name="תרשים זרימה: מחבר 11"/>
          <p:cNvSpPr/>
          <p:nvPr/>
        </p:nvSpPr>
        <p:spPr>
          <a:xfrm>
            <a:off x="7902444" y="3158964"/>
            <a:ext cx="630084" cy="639368"/>
          </a:xfrm>
          <a:prstGeom prst="flowChartConnector">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7745385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861772" y="368592"/>
            <a:ext cx="330891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smtClean="0">
                <a:ln/>
                <a:solidFill>
                  <a:srgbClr val="00FFCC"/>
                </a:solidFill>
                <a:cs typeface="+mj-cs"/>
              </a:rPr>
              <a:t>חייו של סבא</a:t>
            </a:r>
            <a:endParaRPr lang="he-IL" sz="5400" b="1" dirty="0">
              <a:ln/>
              <a:solidFill>
                <a:srgbClr val="00FFCC"/>
              </a:solidFill>
              <a:cs typeface="+mj-cs"/>
            </a:endParaRPr>
          </a:p>
        </p:txBody>
      </p:sp>
      <p:sp>
        <p:nvSpPr>
          <p:cNvPr id="9" name="TextBox 8"/>
          <p:cNvSpPr txBox="1"/>
          <p:nvPr/>
        </p:nvSpPr>
        <p:spPr>
          <a:xfrm>
            <a:off x="3941916" y="1538748"/>
            <a:ext cx="1046389" cy="646331"/>
          </a:xfrm>
          <a:prstGeom prst="rect">
            <a:avLst/>
          </a:prstGeom>
          <a:noFill/>
        </p:spPr>
        <p:txBody>
          <a:bodyPr wrap="square" rtlCol="1">
            <a:spAutoFit/>
          </a:bodyPr>
          <a:lstStyle/>
          <a:p>
            <a:r>
              <a:rPr lang="he-IL" sz="3600" b="1" dirty="0" smtClean="0">
                <a:solidFill>
                  <a:srgbClr val="660033"/>
                </a:solidFill>
                <a:cs typeface="+mj-cs"/>
              </a:rPr>
              <a:t>צבא</a:t>
            </a:r>
            <a:endParaRPr lang="he-IL" sz="3600" b="1" dirty="0">
              <a:solidFill>
                <a:srgbClr val="660033"/>
              </a:solidFill>
              <a:cs typeface="+mj-cs"/>
            </a:endParaRPr>
          </a:p>
        </p:txBody>
      </p:sp>
      <p:sp>
        <p:nvSpPr>
          <p:cNvPr id="3" name="TextBox 2"/>
          <p:cNvSpPr txBox="1"/>
          <p:nvPr/>
        </p:nvSpPr>
        <p:spPr>
          <a:xfrm>
            <a:off x="1061532" y="3429000"/>
            <a:ext cx="3240432" cy="369332"/>
          </a:xfrm>
          <a:prstGeom prst="rect">
            <a:avLst/>
          </a:prstGeom>
          <a:noFill/>
        </p:spPr>
        <p:txBody>
          <a:bodyPr wrap="square" rtlCol="1">
            <a:spAutoFit/>
          </a:bodyPr>
          <a:lstStyle/>
          <a:p>
            <a:endParaRPr lang="he-IL" dirty="0"/>
          </a:p>
        </p:txBody>
      </p:sp>
      <p:sp>
        <p:nvSpPr>
          <p:cNvPr id="6" name="TextBox 5"/>
          <p:cNvSpPr txBox="1"/>
          <p:nvPr/>
        </p:nvSpPr>
        <p:spPr>
          <a:xfrm>
            <a:off x="474067" y="2345047"/>
            <a:ext cx="3803764" cy="4154984"/>
          </a:xfrm>
          <a:prstGeom prst="rect">
            <a:avLst/>
          </a:prstGeom>
          <a:noFill/>
        </p:spPr>
        <p:txBody>
          <a:bodyPr wrap="square" rtlCol="1">
            <a:spAutoFit/>
          </a:bodyPr>
          <a:lstStyle/>
          <a:p>
            <a:r>
              <a:rPr lang="he-IL" sz="2400" dirty="0">
                <a:cs typeface="+mj-cs"/>
              </a:rPr>
              <a:t>בינואר 1965 התגייס סבא לצבא </a:t>
            </a:r>
            <a:r>
              <a:rPr lang="he-IL" sz="2400" dirty="0" err="1">
                <a:cs typeface="+mj-cs"/>
              </a:rPr>
              <a:t>לנח''ל</a:t>
            </a:r>
            <a:r>
              <a:rPr lang="he-IL" sz="2400" dirty="0">
                <a:cs typeface="+mj-cs"/>
              </a:rPr>
              <a:t> המוצנח. סבא היה חובש קרבי ובמילואים היה חובש גדודי . כל שנות שירות המילואים שלו עשה סבא בגדוד 71 של חטיבה </a:t>
            </a:r>
            <a:r>
              <a:rPr lang="he-IL" sz="2400" dirty="0" smtClean="0">
                <a:cs typeface="+mj-cs"/>
              </a:rPr>
              <a:t>55 - חטיבת </a:t>
            </a:r>
            <a:r>
              <a:rPr lang="he-IL" sz="2400" dirty="0">
                <a:cs typeface="+mj-cs"/>
              </a:rPr>
              <a:t>משחררי ירושלים. במלחמת ששת הימים השתתף סבא בקרבות על ירושלים ובמלחמת יום הכיפורים היה בין היחידות הראשונות שצלחו את תעלת </a:t>
            </a:r>
            <a:r>
              <a:rPr lang="he-IL" sz="2400" dirty="0" smtClean="0">
                <a:cs typeface="+mj-cs"/>
              </a:rPr>
              <a:t>סואץ בסירות גומי.</a:t>
            </a:r>
            <a:endParaRPr lang="he-IL" sz="2400" dirty="0">
              <a:cs typeface="+mj-cs"/>
            </a:endParaRPr>
          </a:p>
        </p:txBody>
      </p:sp>
      <p:pic>
        <p:nvPicPr>
          <p:cNvPr id="2050" name="Picture 2" descr="E:\בין דורי - אלה ואבי\תמונות 13.1.18\צבא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833" b="18045"/>
          <a:stretch/>
        </p:blipFill>
        <p:spPr bwMode="auto">
          <a:xfrm>
            <a:off x="4516231" y="2484233"/>
            <a:ext cx="4474321" cy="3385413"/>
          </a:xfrm>
          <a:prstGeom prst="rect">
            <a:avLst/>
          </a:prstGeom>
          <a:noFill/>
          <a:extLst>
            <a:ext uri="{909E8E84-426E-40DD-AFC4-6F175D3DCCD1}">
              <a14:hiddenFill xmlns:a14="http://schemas.microsoft.com/office/drawing/2010/main">
                <a:solidFill>
                  <a:srgbClr val="FFFFFF"/>
                </a:solidFill>
              </a14:hiddenFill>
            </a:ext>
          </a:extLst>
        </p:spPr>
      </p:pic>
      <p:sp>
        <p:nvSpPr>
          <p:cNvPr id="7" name="תרשים זרימה: מחבר 6"/>
          <p:cNvSpPr/>
          <p:nvPr/>
        </p:nvSpPr>
        <p:spPr>
          <a:xfrm>
            <a:off x="6915471" y="3258260"/>
            <a:ext cx="450060" cy="540072"/>
          </a:xfrm>
          <a:prstGeom prst="flowChartConnector">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p:cNvSpPr txBox="1"/>
          <p:nvPr/>
        </p:nvSpPr>
        <p:spPr>
          <a:xfrm>
            <a:off x="4572000" y="6129866"/>
            <a:ext cx="4329525" cy="369332"/>
          </a:xfrm>
          <a:prstGeom prst="rect">
            <a:avLst/>
          </a:prstGeom>
          <a:noFill/>
        </p:spPr>
        <p:txBody>
          <a:bodyPr wrap="square" rtlCol="1">
            <a:spAutoFit/>
          </a:bodyPr>
          <a:lstStyle/>
          <a:p>
            <a:r>
              <a:rPr lang="he-IL" dirty="0" smtClean="0"/>
              <a:t>מלחמת יום כיפור-בצד המערבי של תעלת סואץ</a:t>
            </a:r>
            <a:endParaRPr lang="he-IL" dirty="0"/>
          </a:p>
        </p:txBody>
      </p:sp>
    </p:spTree>
    <p:extLst>
      <p:ext uri="{BB962C8B-B14F-4D97-AF65-F5344CB8AC3E}">
        <p14:creationId xmlns:p14="http://schemas.microsoft.com/office/powerpoint/2010/main" val="36521690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861772" y="368592"/>
            <a:ext cx="330891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smtClean="0">
                <a:ln/>
                <a:solidFill>
                  <a:srgbClr val="00FFCC"/>
                </a:solidFill>
                <a:cs typeface="+mj-cs"/>
              </a:rPr>
              <a:t>חייו של סבא</a:t>
            </a:r>
            <a:endParaRPr lang="he-IL" sz="5400" b="1" dirty="0">
              <a:ln/>
              <a:solidFill>
                <a:srgbClr val="00FFCC"/>
              </a:solidFill>
              <a:cs typeface="+mj-cs"/>
            </a:endParaRPr>
          </a:p>
        </p:txBody>
      </p:sp>
      <p:sp>
        <p:nvSpPr>
          <p:cNvPr id="9" name="TextBox 8"/>
          <p:cNvSpPr txBox="1"/>
          <p:nvPr/>
        </p:nvSpPr>
        <p:spPr>
          <a:xfrm>
            <a:off x="3851904" y="1448736"/>
            <a:ext cx="1440192" cy="646331"/>
          </a:xfrm>
          <a:prstGeom prst="rect">
            <a:avLst/>
          </a:prstGeom>
          <a:noFill/>
        </p:spPr>
        <p:txBody>
          <a:bodyPr wrap="square" rtlCol="1">
            <a:spAutoFit/>
          </a:bodyPr>
          <a:lstStyle/>
          <a:p>
            <a:r>
              <a:rPr lang="he-IL" sz="3600" b="1" dirty="0" smtClean="0">
                <a:solidFill>
                  <a:srgbClr val="660033"/>
                </a:solidFill>
                <a:cs typeface="+mj-cs"/>
              </a:rPr>
              <a:t>הקיבוץ</a:t>
            </a:r>
            <a:endParaRPr lang="he-IL" sz="3600" b="1" dirty="0">
              <a:solidFill>
                <a:srgbClr val="660033"/>
              </a:solidFill>
              <a:cs typeface="+mj-cs"/>
            </a:endParaRPr>
          </a:p>
        </p:txBody>
      </p:sp>
      <p:sp>
        <p:nvSpPr>
          <p:cNvPr id="3" name="TextBox 2"/>
          <p:cNvSpPr txBox="1"/>
          <p:nvPr/>
        </p:nvSpPr>
        <p:spPr>
          <a:xfrm>
            <a:off x="1061532" y="3429000"/>
            <a:ext cx="3240432" cy="369332"/>
          </a:xfrm>
          <a:prstGeom prst="rect">
            <a:avLst/>
          </a:prstGeom>
          <a:noFill/>
        </p:spPr>
        <p:txBody>
          <a:bodyPr wrap="square" rtlCol="1">
            <a:spAutoFit/>
          </a:bodyPr>
          <a:lstStyle/>
          <a:p>
            <a:endParaRPr lang="he-IL" dirty="0"/>
          </a:p>
        </p:txBody>
      </p:sp>
      <p:sp>
        <p:nvSpPr>
          <p:cNvPr id="6" name="TextBox 5"/>
          <p:cNvSpPr txBox="1"/>
          <p:nvPr/>
        </p:nvSpPr>
        <p:spPr>
          <a:xfrm>
            <a:off x="687204" y="3068952"/>
            <a:ext cx="3614760" cy="1938992"/>
          </a:xfrm>
          <a:prstGeom prst="rect">
            <a:avLst/>
          </a:prstGeom>
          <a:noFill/>
        </p:spPr>
        <p:txBody>
          <a:bodyPr wrap="square" rtlCol="1">
            <a:spAutoFit/>
          </a:bodyPr>
          <a:lstStyle/>
          <a:p>
            <a:r>
              <a:rPr lang="he-IL" sz="2400" dirty="0">
                <a:cs typeface="+mj-cs"/>
              </a:rPr>
              <a:t>אחרי השירות הצבאי היה סבא חבר קיבוץ "ניר עוז", שנמצא בחבל אשכול מול רצועת עזה. סבא עבד בגידולי שדה והיה אחראי על ההשקיה.</a:t>
            </a:r>
          </a:p>
        </p:txBody>
      </p:sp>
      <p:pic>
        <p:nvPicPr>
          <p:cNvPr id="3074" name="Picture 2" descr="E:\בין דורי - אלה ואבי\תמונות 13.1.18\קבוץ - השקיה.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557" r="12330"/>
          <a:stretch/>
        </p:blipFill>
        <p:spPr bwMode="auto">
          <a:xfrm>
            <a:off x="4752023" y="2249860"/>
            <a:ext cx="4008915" cy="39695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55518" y="6300100"/>
            <a:ext cx="2187013" cy="369332"/>
          </a:xfrm>
          <a:prstGeom prst="rect">
            <a:avLst/>
          </a:prstGeom>
          <a:noFill/>
        </p:spPr>
        <p:txBody>
          <a:bodyPr wrap="square" rtlCol="1">
            <a:spAutoFit/>
          </a:bodyPr>
          <a:lstStyle/>
          <a:p>
            <a:r>
              <a:rPr lang="he-IL" dirty="0" smtClean="0"/>
              <a:t>סבא גורר קווי השקיה</a:t>
            </a:r>
            <a:endParaRPr lang="he-IL" dirty="0"/>
          </a:p>
        </p:txBody>
      </p:sp>
    </p:spTree>
    <p:extLst>
      <p:ext uri="{BB962C8B-B14F-4D97-AF65-F5344CB8AC3E}">
        <p14:creationId xmlns:p14="http://schemas.microsoft.com/office/powerpoint/2010/main" val="382531279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861772" y="368592"/>
            <a:ext cx="330891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smtClean="0">
                <a:ln/>
                <a:solidFill>
                  <a:srgbClr val="00FFCC"/>
                </a:solidFill>
                <a:cs typeface="+mj-cs"/>
              </a:rPr>
              <a:t>חייו של סבא</a:t>
            </a:r>
            <a:endParaRPr lang="he-IL" sz="5400" b="1" dirty="0">
              <a:ln/>
              <a:solidFill>
                <a:srgbClr val="00FFCC"/>
              </a:solidFill>
              <a:cs typeface="+mj-cs"/>
            </a:endParaRPr>
          </a:p>
        </p:txBody>
      </p:sp>
      <p:sp>
        <p:nvSpPr>
          <p:cNvPr id="9" name="TextBox 8"/>
          <p:cNvSpPr txBox="1"/>
          <p:nvPr/>
        </p:nvSpPr>
        <p:spPr>
          <a:xfrm>
            <a:off x="3941916" y="1538748"/>
            <a:ext cx="1170156" cy="646331"/>
          </a:xfrm>
          <a:prstGeom prst="rect">
            <a:avLst/>
          </a:prstGeom>
          <a:noFill/>
        </p:spPr>
        <p:txBody>
          <a:bodyPr wrap="square" rtlCol="1">
            <a:spAutoFit/>
          </a:bodyPr>
          <a:lstStyle/>
          <a:p>
            <a:r>
              <a:rPr lang="he-IL" sz="3600" b="1" dirty="0" smtClean="0">
                <a:solidFill>
                  <a:srgbClr val="660033"/>
                </a:solidFill>
                <a:cs typeface="+mj-cs"/>
              </a:rPr>
              <a:t>חתונה</a:t>
            </a:r>
            <a:endParaRPr lang="he-IL" sz="3600" b="1" dirty="0">
              <a:solidFill>
                <a:srgbClr val="660033"/>
              </a:solidFill>
              <a:cs typeface="+mj-cs"/>
            </a:endParaRPr>
          </a:p>
        </p:txBody>
      </p:sp>
      <p:sp>
        <p:nvSpPr>
          <p:cNvPr id="3" name="TextBox 2"/>
          <p:cNvSpPr txBox="1"/>
          <p:nvPr/>
        </p:nvSpPr>
        <p:spPr>
          <a:xfrm>
            <a:off x="1061532" y="3429000"/>
            <a:ext cx="3240432" cy="369332"/>
          </a:xfrm>
          <a:prstGeom prst="rect">
            <a:avLst/>
          </a:prstGeom>
          <a:noFill/>
        </p:spPr>
        <p:txBody>
          <a:bodyPr wrap="square" rtlCol="1">
            <a:spAutoFit/>
          </a:bodyPr>
          <a:lstStyle/>
          <a:p>
            <a:endParaRPr lang="he-IL" dirty="0"/>
          </a:p>
        </p:txBody>
      </p:sp>
      <p:sp>
        <p:nvSpPr>
          <p:cNvPr id="6" name="TextBox 5"/>
          <p:cNvSpPr txBox="1"/>
          <p:nvPr/>
        </p:nvSpPr>
        <p:spPr>
          <a:xfrm>
            <a:off x="970336" y="2303271"/>
            <a:ext cx="3870516" cy="830997"/>
          </a:xfrm>
          <a:prstGeom prst="rect">
            <a:avLst/>
          </a:prstGeom>
          <a:noFill/>
        </p:spPr>
        <p:txBody>
          <a:bodyPr wrap="square" rtlCol="1">
            <a:spAutoFit/>
          </a:bodyPr>
          <a:lstStyle/>
          <a:p>
            <a:r>
              <a:rPr lang="he-IL" sz="2400" dirty="0" smtClean="0">
                <a:cs typeface="+mj-cs"/>
              </a:rPr>
              <a:t>ביום 7.7.1968 , בקיבוץ "ניר עוז", סבא וסבתא התחתנו!!!</a:t>
            </a:r>
            <a:endParaRPr lang="he-IL" sz="2400" dirty="0">
              <a:cs typeface="+mj-cs"/>
            </a:endParaRPr>
          </a:p>
        </p:txBody>
      </p:sp>
      <p:pic>
        <p:nvPicPr>
          <p:cNvPr id="4100" name="Picture 4" descr="E:\בין דורי - אלה ואבי\חומר קודם ל-1.1.18\תמונות\חתונה שלומית ואבי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615" y="3429000"/>
            <a:ext cx="4438081" cy="3126618"/>
          </a:xfrm>
          <a:prstGeom prst="heart">
            <a:avLst/>
          </a:prstGeom>
          <a:noFill/>
          <a:extLst>
            <a:ext uri="{909E8E84-426E-40DD-AFC4-6F175D3DCCD1}">
              <a14:hiddenFill xmlns:a14="http://schemas.microsoft.com/office/drawing/2010/main">
                <a:solidFill>
                  <a:srgbClr val="FFFFFF"/>
                </a:solidFill>
              </a14:hiddenFill>
            </a:ext>
          </a:extLst>
        </p:spPr>
      </p:pic>
      <p:pic>
        <p:nvPicPr>
          <p:cNvPr id="4102" name="Picture 6" descr="E:\בין דורי - אלה ואבי\חומר קודם ל-1.1.18\תמונות\חתונה שלומית ואבי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168" y="2228294"/>
            <a:ext cx="3008782" cy="432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41580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circle(in)">
                                      <p:cBhvr>
                                        <p:cTn id="7" dur="20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circle(in)">
                                      <p:cBhvr>
                                        <p:cTn id="1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861772" y="368592"/>
            <a:ext cx="330891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smtClean="0">
                <a:ln/>
                <a:solidFill>
                  <a:srgbClr val="00FFCC"/>
                </a:solidFill>
                <a:cs typeface="+mj-cs"/>
              </a:rPr>
              <a:t>חייו של סבא</a:t>
            </a:r>
            <a:endParaRPr lang="he-IL" sz="5400" b="1" dirty="0">
              <a:ln/>
              <a:solidFill>
                <a:srgbClr val="00FFCC"/>
              </a:solidFill>
              <a:cs typeface="+mj-cs"/>
            </a:endParaRPr>
          </a:p>
        </p:txBody>
      </p:sp>
      <p:sp>
        <p:nvSpPr>
          <p:cNvPr id="9" name="TextBox 8"/>
          <p:cNvSpPr txBox="1"/>
          <p:nvPr/>
        </p:nvSpPr>
        <p:spPr>
          <a:xfrm>
            <a:off x="3221820" y="1538748"/>
            <a:ext cx="2700360" cy="646331"/>
          </a:xfrm>
          <a:prstGeom prst="rect">
            <a:avLst/>
          </a:prstGeom>
          <a:noFill/>
        </p:spPr>
        <p:txBody>
          <a:bodyPr wrap="square" rtlCol="1">
            <a:spAutoFit/>
          </a:bodyPr>
          <a:lstStyle/>
          <a:p>
            <a:r>
              <a:rPr lang="he-IL" sz="3600" b="1" dirty="0" smtClean="0">
                <a:solidFill>
                  <a:srgbClr val="660033"/>
                </a:solidFill>
                <a:cs typeface="+mj-cs"/>
              </a:rPr>
              <a:t>משפחה ונכדים </a:t>
            </a:r>
            <a:endParaRPr lang="he-IL" sz="3600" b="1" dirty="0">
              <a:solidFill>
                <a:srgbClr val="660033"/>
              </a:solidFill>
              <a:cs typeface="+mj-cs"/>
            </a:endParaRPr>
          </a:p>
        </p:txBody>
      </p:sp>
      <p:sp>
        <p:nvSpPr>
          <p:cNvPr id="3" name="TextBox 2"/>
          <p:cNvSpPr txBox="1"/>
          <p:nvPr/>
        </p:nvSpPr>
        <p:spPr>
          <a:xfrm>
            <a:off x="1061532" y="3429000"/>
            <a:ext cx="3240432" cy="369332"/>
          </a:xfrm>
          <a:prstGeom prst="rect">
            <a:avLst/>
          </a:prstGeom>
          <a:noFill/>
        </p:spPr>
        <p:txBody>
          <a:bodyPr wrap="square" rtlCol="1">
            <a:spAutoFit/>
          </a:bodyPr>
          <a:lstStyle/>
          <a:p>
            <a:endParaRPr lang="he-IL" dirty="0"/>
          </a:p>
        </p:txBody>
      </p:sp>
      <p:sp>
        <p:nvSpPr>
          <p:cNvPr id="6" name="TextBox 5"/>
          <p:cNvSpPr txBox="1"/>
          <p:nvPr/>
        </p:nvSpPr>
        <p:spPr>
          <a:xfrm>
            <a:off x="1241556" y="2288247"/>
            <a:ext cx="3636682" cy="1200329"/>
          </a:xfrm>
          <a:prstGeom prst="rect">
            <a:avLst/>
          </a:prstGeom>
          <a:noFill/>
        </p:spPr>
        <p:txBody>
          <a:bodyPr wrap="square" rtlCol="1">
            <a:spAutoFit/>
          </a:bodyPr>
          <a:lstStyle/>
          <a:p>
            <a:r>
              <a:rPr lang="he-IL" sz="2400" dirty="0" smtClean="0">
                <a:cs typeface="+mj-cs"/>
              </a:rPr>
              <a:t>כיום סבא וסבתא הם הורים גאים לשלושה ילדים וסבים, עוד יותר גאים, לחמישה נכדים.</a:t>
            </a:r>
            <a:endParaRPr lang="he-IL" sz="2400" dirty="0">
              <a:cs typeface="+mj-cs"/>
            </a:endParaRPr>
          </a:p>
        </p:txBody>
      </p:sp>
      <p:pic>
        <p:nvPicPr>
          <p:cNvPr id="1026" name="Picture 2" descr="F:\בין דורי - אלה ואבי\תמונות 13.1.18\משפ ארוגאס - אוסטרליה.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1724" y="3609024"/>
            <a:ext cx="3276634" cy="23771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בין דורי - אלה ואבי\תמונות 13.1.18\משפ נדב טיול קנדה.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92" y="1988808"/>
            <a:ext cx="2949927" cy="36550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93580" y="5769312"/>
            <a:ext cx="3150420" cy="646331"/>
          </a:xfrm>
          <a:prstGeom prst="rect">
            <a:avLst/>
          </a:prstGeom>
          <a:noFill/>
        </p:spPr>
        <p:txBody>
          <a:bodyPr wrap="square" rtlCol="1">
            <a:spAutoFit/>
          </a:bodyPr>
          <a:lstStyle/>
          <a:p>
            <a:pPr algn="ctr"/>
            <a:r>
              <a:rPr lang="he-IL" dirty="0" smtClean="0"/>
              <a:t>המשפחה של דוד שלי נדב עם סבא וסבתא בטיול בקנדה</a:t>
            </a:r>
            <a:endParaRPr lang="he-IL" dirty="0"/>
          </a:p>
        </p:txBody>
      </p:sp>
      <p:sp>
        <p:nvSpPr>
          <p:cNvPr id="4" name="TextBox 3"/>
          <p:cNvSpPr txBox="1"/>
          <p:nvPr/>
        </p:nvSpPr>
        <p:spPr>
          <a:xfrm>
            <a:off x="2861772" y="6129360"/>
            <a:ext cx="2700360" cy="646331"/>
          </a:xfrm>
          <a:prstGeom prst="rect">
            <a:avLst/>
          </a:prstGeom>
          <a:noFill/>
        </p:spPr>
        <p:txBody>
          <a:bodyPr wrap="square" rtlCol="1">
            <a:spAutoFit/>
          </a:bodyPr>
          <a:lstStyle/>
          <a:p>
            <a:pPr algn="ctr"/>
            <a:r>
              <a:rPr lang="he-IL" dirty="0" smtClean="0"/>
              <a:t>משפחתי בטיול באוסטרליה (אני בעיגול)</a:t>
            </a:r>
            <a:endParaRPr lang="he-IL" dirty="0"/>
          </a:p>
        </p:txBody>
      </p:sp>
      <p:pic>
        <p:nvPicPr>
          <p:cNvPr id="7" name="Picture 2" descr="U:\קשר רב דורי\אלה ארוג'אס ואבי כץ\תמונות\20170806_1609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48" y="3429000"/>
            <a:ext cx="1530204" cy="27203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1472" y="6309384"/>
            <a:ext cx="1260168" cy="369332"/>
          </a:xfrm>
          <a:prstGeom prst="rect">
            <a:avLst/>
          </a:prstGeom>
          <a:noFill/>
        </p:spPr>
        <p:txBody>
          <a:bodyPr wrap="square" rtlCol="1">
            <a:spAutoFit/>
          </a:bodyPr>
          <a:lstStyle/>
          <a:p>
            <a:r>
              <a:rPr lang="he-IL" dirty="0" smtClean="0"/>
              <a:t>דודתי ענבל</a:t>
            </a:r>
            <a:endParaRPr lang="he-IL" dirty="0"/>
          </a:p>
        </p:txBody>
      </p:sp>
      <p:sp>
        <p:nvSpPr>
          <p:cNvPr id="10" name="אליפסה 9"/>
          <p:cNvSpPr/>
          <p:nvPr/>
        </p:nvSpPr>
        <p:spPr>
          <a:xfrm>
            <a:off x="2861772" y="4360393"/>
            <a:ext cx="810108" cy="99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1278875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861772" y="368592"/>
            <a:ext cx="330891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5400" b="1" dirty="0" smtClean="0">
                <a:ln/>
                <a:solidFill>
                  <a:srgbClr val="00FFCC"/>
                </a:solidFill>
                <a:cs typeface="+mj-cs"/>
              </a:rPr>
              <a:t>חייו של סבא</a:t>
            </a:r>
            <a:endParaRPr lang="he-IL" sz="5400" b="1" dirty="0">
              <a:ln/>
              <a:solidFill>
                <a:srgbClr val="00FFCC"/>
              </a:solidFill>
              <a:cs typeface="+mj-cs"/>
            </a:endParaRPr>
          </a:p>
        </p:txBody>
      </p:sp>
      <p:sp>
        <p:nvSpPr>
          <p:cNvPr id="9" name="TextBox 8"/>
          <p:cNvSpPr txBox="1"/>
          <p:nvPr/>
        </p:nvSpPr>
        <p:spPr>
          <a:xfrm>
            <a:off x="2806003" y="1538748"/>
            <a:ext cx="3420456" cy="646331"/>
          </a:xfrm>
          <a:prstGeom prst="rect">
            <a:avLst/>
          </a:prstGeom>
          <a:noFill/>
        </p:spPr>
        <p:txBody>
          <a:bodyPr wrap="square" rtlCol="1">
            <a:spAutoFit/>
          </a:bodyPr>
          <a:lstStyle/>
          <a:p>
            <a:r>
              <a:rPr lang="he-IL" sz="3600" b="1" dirty="0" smtClean="0">
                <a:solidFill>
                  <a:srgbClr val="660033"/>
                </a:solidFill>
                <a:cs typeface="+mj-cs"/>
              </a:rPr>
              <a:t>למודים אקדמאיים</a:t>
            </a:r>
            <a:endParaRPr lang="he-IL" sz="3600" b="1" dirty="0">
              <a:solidFill>
                <a:srgbClr val="660033"/>
              </a:solidFill>
              <a:cs typeface="+mj-cs"/>
            </a:endParaRPr>
          </a:p>
        </p:txBody>
      </p:sp>
      <p:sp>
        <p:nvSpPr>
          <p:cNvPr id="3" name="TextBox 2"/>
          <p:cNvSpPr txBox="1"/>
          <p:nvPr/>
        </p:nvSpPr>
        <p:spPr>
          <a:xfrm>
            <a:off x="1061532" y="3429000"/>
            <a:ext cx="3240432" cy="369332"/>
          </a:xfrm>
          <a:prstGeom prst="rect">
            <a:avLst/>
          </a:prstGeom>
          <a:noFill/>
        </p:spPr>
        <p:txBody>
          <a:bodyPr wrap="square" rtlCol="1">
            <a:spAutoFit/>
          </a:bodyPr>
          <a:lstStyle/>
          <a:p>
            <a:endParaRPr lang="he-IL" dirty="0"/>
          </a:p>
        </p:txBody>
      </p:sp>
      <p:sp>
        <p:nvSpPr>
          <p:cNvPr id="6" name="TextBox 5"/>
          <p:cNvSpPr txBox="1"/>
          <p:nvPr/>
        </p:nvSpPr>
        <p:spPr>
          <a:xfrm>
            <a:off x="432835" y="3226222"/>
            <a:ext cx="3870515" cy="2308324"/>
          </a:xfrm>
          <a:prstGeom prst="rect">
            <a:avLst/>
          </a:prstGeom>
          <a:noFill/>
        </p:spPr>
        <p:txBody>
          <a:bodyPr wrap="square" rtlCol="1">
            <a:spAutoFit/>
          </a:bodyPr>
          <a:lstStyle/>
          <a:p>
            <a:r>
              <a:rPr lang="he-IL" sz="2400" dirty="0" smtClean="0">
                <a:cs typeface="+mj-cs"/>
              </a:rPr>
              <a:t>סבא הוא מהנדס מכונות במקצועו. למד הנדסת מכונות בשלוחת הטכניון באוניברסיטת הנגב בבאר שבע. סיים, בהצטיינות, בשנת 1973.</a:t>
            </a:r>
          </a:p>
          <a:p>
            <a:r>
              <a:rPr lang="he-IL" sz="2400" dirty="0" smtClean="0">
                <a:cs typeface="+mj-cs"/>
              </a:rPr>
              <a:t>בשנת 1985 סיים תאר שני במנהל עסקים באוניברסיטת בר אילן.</a:t>
            </a:r>
            <a:r>
              <a:rPr lang="he-IL" dirty="0" smtClean="0"/>
              <a:t> </a:t>
            </a:r>
            <a:endParaRPr lang="he-IL" dirty="0"/>
          </a:p>
        </p:txBody>
      </p:sp>
      <p:pic>
        <p:nvPicPr>
          <p:cNvPr id="2050" name="Picture 2" descr="C:\Users\user\Documents\מסמכים אבי\בין דורי - מעין ושלומית\תמונות אחרות\תמונת בוגרים הנדסת מכונות.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949171" y="2275965"/>
            <a:ext cx="3600480" cy="4466357"/>
          </a:xfrm>
          <a:prstGeom prst="rect">
            <a:avLst/>
          </a:prstGeom>
          <a:noFill/>
          <a:extLst>
            <a:ext uri="{909E8E84-426E-40DD-AFC4-6F175D3DCCD1}">
              <a14:hiddenFill xmlns:a14="http://schemas.microsoft.com/office/drawing/2010/main">
                <a:solidFill>
                  <a:srgbClr val="FFFFFF"/>
                </a:solidFill>
              </a14:hiddenFill>
            </a:ext>
          </a:extLst>
        </p:spPr>
      </p:pic>
      <p:sp>
        <p:nvSpPr>
          <p:cNvPr id="7" name="תרשים זרימה: מחבר 6"/>
          <p:cNvSpPr/>
          <p:nvPr/>
        </p:nvSpPr>
        <p:spPr>
          <a:xfrm>
            <a:off x="7824649" y="4763236"/>
            <a:ext cx="351994" cy="508187"/>
          </a:xfrm>
          <a:prstGeom prst="flowChartConnector">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3172395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TotalTime>
  <Words>942</Words>
  <Application>Microsoft Office PowerPoint</Application>
  <PresentationFormat>‫הצגה על המסך (4:3)</PresentationFormat>
  <Paragraphs>98</Paragraphs>
  <Slides>20</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20</vt:i4>
      </vt:variant>
    </vt:vector>
  </HeadingPairs>
  <TitlesOfParts>
    <vt:vector size="21"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סבא אבי וחבית היין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95</cp:revision>
  <dcterms:created xsi:type="dcterms:W3CDTF">2017-12-04T07:23:38Z</dcterms:created>
  <dcterms:modified xsi:type="dcterms:W3CDTF">2018-02-28T06:58:03Z</dcterms:modified>
</cp:coreProperties>
</file>