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322" r:id="rId2"/>
    <p:sldId id="258" r:id="rId3"/>
    <p:sldId id="261" r:id="rId4"/>
    <p:sldId id="273" r:id="rId5"/>
    <p:sldId id="274" r:id="rId6"/>
    <p:sldId id="275" r:id="rId7"/>
    <p:sldId id="276" r:id="rId8"/>
    <p:sldId id="260" r:id="rId9"/>
    <p:sldId id="298" r:id="rId10"/>
    <p:sldId id="259" r:id="rId11"/>
    <p:sldId id="263" r:id="rId12"/>
    <p:sldId id="294" r:id="rId13"/>
    <p:sldId id="279" r:id="rId14"/>
    <p:sldId id="269" r:id="rId15"/>
    <p:sldId id="323" r:id="rId16"/>
    <p:sldId id="300" r:id="rId17"/>
    <p:sldId id="302" r:id="rId18"/>
    <p:sldId id="324" r:id="rId19"/>
    <p:sldId id="268" r:id="rId20"/>
    <p:sldId id="304" r:id="rId21"/>
    <p:sldId id="295" r:id="rId22"/>
    <p:sldId id="305" r:id="rId23"/>
    <p:sldId id="319" r:id="rId24"/>
    <p:sldId id="308" r:id="rId25"/>
    <p:sldId id="309" r:id="rId26"/>
    <p:sldId id="311" r:id="rId27"/>
    <p:sldId id="315" r:id="rId28"/>
    <p:sldId id="317" r:id="rId29"/>
    <p:sldId id="320" r:id="rId30"/>
    <p:sldId id="306" r:id="rId31"/>
    <p:sldId id="314" r:id="rId32"/>
    <p:sldId id="321" r:id="rId33"/>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2151">
          <p15:clr>
            <a:srgbClr val="A4A3A4"/>
          </p15:clr>
        </p15:guide>
        <p15:guide id="4" orient="horz" pos="20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62626"/>
    <a:srgbClr val="003300"/>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72" autoAdjust="0"/>
    <p:restoredTop sz="95089" autoAdjust="0"/>
  </p:normalViewPr>
  <p:slideViewPr>
    <p:cSldViewPr snapToGrid="0">
      <p:cViewPr>
        <p:scale>
          <a:sx n="77" d="100"/>
          <a:sy n="77" d="100"/>
        </p:scale>
        <p:origin x="-1098" y="-48"/>
      </p:cViewPr>
      <p:guideLst>
        <p:guide orient="horz" pos="2160"/>
        <p:guide orient="horz" pos="2151"/>
        <p:guide orient="horz" pos="2071"/>
        <p:guide pos="2880"/>
      </p:guideLst>
    </p:cSldViewPr>
  </p:slideViewPr>
  <p:notesTextViewPr>
    <p:cViewPr>
      <p:scale>
        <a:sx n="1" d="1"/>
        <a:sy n="1" d="1"/>
      </p:scale>
      <p:origin x="0" y="0"/>
    </p:cViewPr>
  </p:notesTextViewPr>
  <p:gridSpacing cx="1080136" cy="108013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1E378-FD6A-4A8F-B0E4-0F3A7B324171}" type="datetimeFigureOut">
              <a:rPr lang="en-US" smtClean="0"/>
              <a:t>3/18/2018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C9362-D21D-4AB2-8E9E-3FF7979C784B}" type="slidenum">
              <a:rPr lang="en-US" smtClean="0"/>
              <a:t>‹#›</a:t>
            </a:fld>
            <a:endParaRPr lang="en-US"/>
          </a:p>
        </p:txBody>
      </p:sp>
    </p:spTree>
    <p:extLst>
      <p:ext uri="{BB962C8B-B14F-4D97-AF65-F5344CB8AC3E}">
        <p14:creationId xmlns:p14="http://schemas.microsoft.com/office/powerpoint/2010/main" val="383644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C9362-D21D-4AB2-8E9E-3FF7979C784B}" type="slidenum">
              <a:rPr lang="en-US" smtClean="0"/>
              <a:t>11</a:t>
            </a:fld>
            <a:endParaRPr lang="en-US"/>
          </a:p>
        </p:txBody>
      </p:sp>
    </p:spTree>
    <p:extLst>
      <p:ext uri="{BB962C8B-B14F-4D97-AF65-F5344CB8AC3E}">
        <p14:creationId xmlns:p14="http://schemas.microsoft.com/office/powerpoint/2010/main" val="118219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5E8936CD-F705-4640-85CE-D9513A150C16}" type="datetimeFigureOut">
              <a:rPr lang="he-IL"/>
              <a:pPr>
                <a:defRPr/>
              </a:pPr>
              <a:t>ב'/ניסן/תשע"ח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1A56A5D-0DE6-4572-AB78-D27899FC58E4}"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7CB4AC21-B406-4D45-8927-DC18B3892558}" type="datetimeFigureOut">
              <a:rPr lang="he-IL"/>
              <a:pPr>
                <a:defRPr/>
              </a:pPr>
              <a:t>ב'/ניסן/תשע"ח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F980303B-0ECE-4CB0-A26C-B3B964759DC5}"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AC6B70B5-E0D5-4207-84C2-9BEB87785B62}" type="datetimeFigureOut">
              <a:rPr lang="he-IL"/>
              <a:pPr>
                <a:defRPr/>
              </a:pPr>
              <a:t>ב'/ניסן/תשע"ח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A51FFABC-5BE7-47C4-8FA3-0F02A9A48234}"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78D7AE59-E104-402C-8BC3-96D234A8FF33}" type="datetimeFigureOut">
              <a:rPr lang="he-IL"/>
              <a:pPr>
                <a:defRPr/>
              </a:pPr>
              <a:t>ב'/ניסן/תשע"ח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E5D711D6-B709-4396-B3AF-0632A7A30BBB}"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A54D9547-75BD-49A3-8F08-818AB26A35DD}" type="datetimeFigureOut">
              <a:rPr lang="he-IL"/>
              <a:pPr>
                <a:defRPr/>
              </a:pPr>
              <a:t>ב'/ניסן/תשע"ח</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B4C9E9FE-C3B2-434F-84A8-287230BEEAB3}"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p:txBody>
          <a:bodyPr/>
          <a:lstStyle>
            <a:lvl1pPr>
              <a:defRPr/>
            </a:lvl1pPr>
          </a:lstStyle>
          <a:p>
            <a:pPr>
              <a:defRPr/>
            </a:pPr>
            <a:fld id="{0B4AACEF-1110-4D52-AD73-95E7DA6866F6}" type="datetimeFigureOut">
              <a:rPr lang="he-IL"/>
              <a:pPr>
                <a:defRPr/>
              </a:pPr>
              <a:t>ב'/ניסן/תשע"ח</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4429AAE8-B634-49F1-AB82-1F3EF93E3779}"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p:txBody>
          <a:bodyPr/>
          <a:lstStyle>
            <a:lvl1pPr>
              <a:defRPr/>
            </a:lvl1pPr>
          </a:lstStyle>
          <a:p>
            <a:pPr>
              <a:defRPr/>
            </a:pPr>
            <a:fld id="{D1D3645F-BCA1-419B-976E-2B9706C5241B}" type="datetimeFigureOut">
              <a:rPr lang="he-IL"/>
              <a:pPr>
                <a:defRPr/>
              </a:pPr>
              <a:t>ב'/ניסן/תשע"ח</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E2F69F1A-C06B-4577-A686-8C5670C083EB}"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pPr>
              <a:defRPr/>
            </a:pPr>
            <a:fld id="{1F3130B9-24B9-4DBB-9C5A-DEA3E773D9B4}" type="datetimeFigureOut">
              <a:rPr lang="he-IL"/>
              <a:pPr>
                <a:defRPr/>
              </a:pPr>
              <a:t>ב'/ניסן/תשע"ח</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558EB71E-69F4-419E-9C8C-3ADB56087D6B}"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04019FC4-5509-45DD-94FA-5BF3858DE6F3}" type="datetimeFigureOut">
              <a:rPr lang="he-IL"/>
              <a:pPr>
                <a:defRPr/>
              </a:pPr>
              <a:t>ב'/ניסן/תשע"ח</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56F45FD7-705F-4651-9728-E1D0670284DB}"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58FC79B6-7762-4886-83F5-1378F54BE713}" type="datetimeFigureOut">
              <a:rPr lang="he-IL"/>
              <a:pPr>
                <a:defRPr/>
              </a:pPr>
              <a:t>ב'/ניסן/תשע"ח</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317F7BE0-5F40-4B43-8B6A-F3E5CE13787F}"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1456B1F4-04ED-42F2-BFDF-8967D79CEE2D}" type="datetimeFigureOut">
              <a:rPr lang="he-IL"/>
              <a:pPr>
                <a:defRPr/>
              </a:pPr>
              <a:t>ב'/ניסן/תשע"ח</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F52A4CA4-8A06-402D-B3AA-555C4C9E56DB}"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A22305-916C-4D23-BC50-60116A74C1EA}" type="datetimeFigureOut">
              <a:rPr lang="he-IL"/>
              <a:pPr>
                <a:defRPr/>
              </a:pPr>
              <a:t>ב'/ניסן/תשע"ח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06F491-ADBD-4EDD-A522-807F84FC504A}"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3600" dirty="0">
                <a:solidFill>
                  <a:srgbClr val="FF0000"/>
                </a:solidFill>
                <a:latin typeface="Guttman Yad-Brush" panose="02010401010101010101" pitchFamily="2" charset="-79"/>
                <a:cs typeface="Guttman Yad-Brush" panose="02010401010101010101" pitchFamily="2" charset="-79"/>
              </a:rPr>
              <a:t>משחקי הילדות של סבתא שלומית בלב תל אביב</a:t>
            </a:r>
          </a:p>
        </p:txBody>
      </p:sp>
      <p:sp>
        <p:nvSpPr>
          <p:cNvPr id="5" name="TextBox 4"/>
          <p:cNvSpPr txBox="1"/>
          <p:nvPr/>
        </p:nvSpPr>
        <p:spPr>
          <a:xfrm>
            <a:off x="4446174" y="5403324"/>
            <a:ext cx="4306565" cy="1200329"/>
          </a:xfrm>
          <a:prstGeom prst="rect">
            <a:avLst/>
          </a:prstGeom>
          <a:noFill/>
        </p:spPr>
        <p:txBody>
          <a:bodyPr wrap="square" rtlCol="1">
            <a:spAutoFit/>
          </a:bodyPr>
          <a:lstStyle/>
          <a:p>
            <a:pPr algn="ctr"/>
            <a:r>
              <a:rPr lang="he-IL" sz="2400" dirty="0">
                <a:solidFill>
                  <a:schemeClr val="bg1"/>
                </a:solidFill>
                <a:latin typeface="Guttman Yad-Brush" panose="02010401010101010101" pitchFamily="2" charset="-79"/>
                <a:cs typeface="Guttman Yad-Brush" panose="02010401010101010101" pitchFamily="2" charset="-79"/>
              </a:rPr>
              <a:t>מעין </a:t>
            </a:r>
            <a:r>
              <a:rPr lang="he-IL" sz="2400" dirty="0" err="1">
                <a:solidFill>
                  <a:schemeClr val="bg1"/>
                </a:solidFill>
                <a:latin typeface="Guttman Yad-Brush" panose="02010401010101010101" pitchFamily="2" charset="-79"/>
                <a:cs typeface="Guttman Yad-Brush" panose="02010401010101010101" pitchFamily="2" charset="-79"/>
              </a:rPr>
              <a:t>ארוג'אס</a:t>
            </a:r>
            <a:r>
              <a:rPr lang="he-IL" sz="2400" dirty="0">
                <a:solidFill>
                  <a:schemeClr val="bg1"/>
                </a:solidFill>
                <a:latin typeface="Guttman Yad-Brush" panose="02010401010101010101" pitchFamily="2" charset="-79"/>
                <a:cs typeface="Guttman Yad-Brush" panose="02010401010101010101" pitchFamily="2" charset="-79"/>
              </a:rPr>
              <a:t> ושלומית כץ</a:t>
            </a:r>
          </a:p>
          <a:p>
            <a:pPr algn="ctr"/>
            <a:r>
              <a:rPr lang="he-IL" sz="2400" dirty="0">
                <a:solidFill>
                  <a:schemeClr val="bg1"/>
                </a:solidFill>
                <a:latin typeface="Guttman Yad-Brush" panose="02010401010101010101" pitchFamily="2" charset="-79"/>
                <a:cs typeface="Guttman Yad-Brush" panose="02010401010101010101" pitchFamily="2" charset="-79"/>
              </a:rPr>
              <a:t>בית ספר הדר-השרון</a:t>
            </a:r>
          </a:p>
          <a:p>
            <a:pPr algn="ctr"/>
            <a:r>
              <a:rPr lang="he-IL" sz="2400" dirty="0">
                <a:solidFill>
                  <a:schemeClr val="bg1"/>
                </a:solidFill>
                <a:latin typeface="Guttman Yad-Brush" panose="02010401010101010101" pitchFamily="2" charset="-79"/>
                <a:cs typeface="Guttman Yad-Brush" panose="02010401010101010101" pitchFamily="2" charset="-79"/>
              </a:rPr>
              <a:t>2018</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901" y="1687728"/>
            <a:ext cx="2428875" cy="3581400"/>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006" y="1712440"/>
            <a:ext cx="2714625" cy="3581400"/>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705" y="3581651"/>
            <a:ext cx="1676400" cy="1795346"/>
          </a:xfrm>
          <a:prstGeom prst="rect">
            <a:avLst/>
          </a:prstGeom>
        </p:spPr>
      </p:pic>
      <p:pic>
        <p:nvPicPr>
          <p:cNvPr id="8" name="מציין מיקום תוכן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405914" y="1647793"/>
            <a:ext cx="1647371" cy="1959429"/>
          </a:xfrm>
        </p:spPr>
      </p:pic>
      <p:pic>
        <p:nvPicPr>
          <p:cNvPr id="9" name="תמונה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70" y="1720936"/>
            <a:ext cx="1971675" cy="1809750"/>
          </a:xfrm>
          <a:prstGeom prst="rect">
            <a:avLst/>
          </a:prstGeom>
        </p:spPr>
      </p:pic>
      <p:pic>
        <p:nvPicPr>
          <p:cNvPr id="10" name="תמונה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106" y="3589509"/>
            <a:ext cx="1581150" cy="1952625"/>
          </a:xfrm>
          <a:prstGeom prst="rect">
            <a:avLst/>
          </a:prstGeom>
        </p:spPr>
      </p:pic>
      <p:pic>
        <p:nvPicPr>
          <p:cNvPr id="7" name="תמונה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106" y="5686497"/>
            <a:ext cx="4030980" cy="633984"/>
          </a:xfrm>
          <a:prstGeom prst="rect">
            <a:avLst/>
          </a:prstGeom>
        </p:spPr>
      </p:pic>
    </p:spTree>
    <p:extLst>
      <p:ext uri="{BB962C8B-B14F-4D97-AF65-F5344CB8AC3E}">
        <p14:creationId xmlns:p14="http://schemas.microsoft.com/office/powerpoint/2010/main" val="297236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 descr="C:\Users\user\Documents\מסמכים אבי\בין דורי - מעין ושלומית\מפת הילדות של שלומית.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26392" y="18119"/>
            <a:ext cx="8876496" cy="6868877"/>
          </a:xfrm>
          <a:prstGeom prst="rect">
            <a:avLst/>
          </a:prstGeom>
          <a:noFill/>
          <a:ln w="9525">
            <a:noFill/>
            <a:miter lim="800000"/>
            <a:headEnd/>
            <a:tailEnd/>
          </a:ln>
        </p:spPr>
      </p:pic>
      <p:sp>
        <p:nvSpPr>
          <p:cNvPr id="21505" name="כותרת 1"/>
          <p:cNvSpPr>
            <a:spLocks noGrp="1"/>
          </p:cNvSpPr>
          <p:nvPr>
            <p:ph type="title"/>
          </p:nvPr>
        </p:nvSpPr>
        <p:spPr>
          <a:xfrm>
            <a:off x="126393" y="12328"/>
            <a:ext cx="8876496" cy="777069"/>
          </a:xfrm>
          <a:solidFill>
            <a:schemeClr val="tx1">
              <a:lumMod val="85000"/>
              <a:lumOff val="15000"/>
            </a:schemeClr>
          </a:solidFill>
        </p:spPr>
        <p:txBody>
          <a:bodyPr/>
          <a:lstStyle/>
          <a:p>
            <a:pPr eaLnBrk="1" hangingPunct="1"/>
            <a:r>
              <a:rPr lang="he-IL" sz="3200" b="1" dirty="0">
                <a:solidFill>
                  <a:srgbClr val="FF0000"/>
                </a:solidFill>
                <a:latin typeface="Guttman Yad-Brush" pitchFamily="2" charset="-79"/>
                <a:cs typeface="Guttman Yad-Brush" pitchFamily="2" charset="-79"/>
              </a:rPr>
              <a:t>אזור מרכז תל אביב</a:t>
            </a:r>
            <a:endParaRPr lang="he-IL" dirty="0">
              <a:solidFill>
                <a:srgbClr val="FF0000"/>
              </a:solidFill>
            </a:endParaRPr>
          </a:p>
        </p:txBody>
      </p:sp>
      <p:sp>
        <p:nvSpPr>
          <p:cNvPr id="21506" name="מציין מיקום תוכן 2"/>
          <p:cNvSpPr>
            <a:spLocks noGrp="1"/>
          </p:cNvSpPr>
          <p:nvPr>
            <p:ph idx="1"/>
          </p:nvPr>
        </p:nvSpPr>
        <p:spPr>
          <a:xfrm>
            <a:off x="0" y="6043297"/>
            <a:ext cx="9144000" cy="856727"/>
          </a:xfrm>
          <a:solidFill>
            <a:srgbClr val="262626"/>
          </a:solidFill>
        </p:spPr>
        <p:txBody>
          <a:bodyPr/>
          <a:lstStyle/>
          <a:p>
            <a:pPr marL="0" indent="0" algn="ctr" eaLnBrk="1" hangingPunct="1">
              <a:buFont typeface="Arial" charset="0"/>
              <a:buNone/>
            </a:pPr>
            <a:r>
              <a:rPr lang="he-IL" sz="2400" dirty="0">
                <a:solidFill>
                  <a:schemeClr val="bg1"/>
                </a:solidFill>
                <a:latin typeface="Guttman Yad-Brush" pitchFamily="2" charset="-79"/>
                <a:cs typeface="Guttman Yad-Brush" pitchFamily="2" charset="-79"/>
              </a:rPr>
              <a:t>על פי סימני הדרך, יצאנו, אני וסבתא, לסיור במקומות המשחק שלה במרכז תל אביב</a:t>
            </a:r>
          </a:p>
        </p:txBody>
      </p:sp>
      <p:sp>
        <p:nvSpPr>
          <p:cNvPr id="7" name="מלבן 6"/>
          <p:cNvSpPr/>
          <p:nvPr/>
        </p:nvSpPr>
        <p:spPr>
          <a:xfrm>
            <a:off x="7242175" y="1354609"/>
            <a:ext cx="1503363" cy="61595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sz="2000" dirty="0">
                <a:solidFill>
                  <a:schemeClr val="tx1"/>
                </a:solidFill>
              </a:rPr>
              <a:t>1 </a:t>
            </a:r>
            <a:r>
              <a:rPr lang="he-IL" dirty="0">
                <a:solidFill>
                  <a:schemeClr val="tx1"/>
                </a:solidFill>
              </a:rPr>
              <a:t>– קן</a:t>
            </a:r>
          </a:p>
          <a:p>
            <a:pPr algn="ctr">
              <a:defRPr/>
            </a:pPr>
            <a:r>
              <a:rPr lang="he-IL" dirty="0">
                <a:solidFill>
                  <a:schemeClr val="tx1"/>
                </a:solidFill>
              </a:rPr>
              <a:t>השומר הצעיר</a:t>
            </a:r>
          </a:p>
        </p:txBody>
      </p:sp>
      <p:cxnSp>
        <p:nvCxnSpPr>
          <p:cNvPr id="8" name="מחבר חץ ישר 7"/>
          <p:cNvCxnSpPr>
            <a:cxnSpLocks/>
          </p:cNvCxnSpPr>
          <p:nvPr/>
        </p:nvCxnSpPr>
        <p:spPr>
          <a:xfrm>
            <a:off x="7993857" y="1952390"/>
            <a:ext cx="405425" cy="7669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מלבן 13"/>
          <p:cNvSpPr/>
          <p:nvPr/>
        </p:nvSpPr>
        <p:spPr>
          <a:xfrm>
            <a:off x="5489632" y="3811352"/>
            <a:ext cx="1503363" cy="36512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2 </a:t>
            </a:r>
            <a:r>
              <a:rPr lang="he-IL" dirty="0">
                <a:solidFill>
                  <a:schemeClr val="tx1"/>
                </a:solidFill>
              </a:rPr>
              <a:t>– גן מאיר</a:t>
            </a:r>
          </a:p>
        </p:txBody>
      </p:sp>
      <p:cxnSp>
        <p:nvCxnSpPr>
          <p:cNvPr id="15" name="מחבר חץ ישר 14"/>
          <p:cNvCxnSpPr>
            <a:cxnSpLocks/>
          </p:cNvCxnSpPr>
          <p:nvPr/>
        </p:nvCxnSpPr>
        <p:spPr>
          <a:xfrm flipH="1">
            <a:off x="4819651" y="3993915"/>
            <a:ext cx="6761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מלבן 17"/>
          <p:cNvSpPr/>
          <p:nvPr/>
        </p:nvSpPr>
        <p:spPr>
          <a:xfrm>
            <a:off x="263955" y="4438178"/>
            <a:ext cx="1503362" cy="73025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3 </a:t>
            </a:r>
            <a:r>
              <a:rPr lang="he-IL" dirty="0">
                <a:solidFill>
                  <a:schemeClr val="tx1"/>
                </a:solidFill>
              </a:rPr>
              <a:t>– בית ספר טשרניחובסקי</a:t>
            </a:r>
          </a:p>
        </p:txBody>
      </p:sp>
      <p:cxnSp>
        <p:nvCxnSpPr>
          <p:cNvPr id="19" name="מחבר חץ ישר 18"/>
          <p:cNvCxnSpPr>
            <a:cxnSpLocks/>
            <a:stCxn id="18" idx="3"/>
          </p:cNvCxnSpPr>
          <p:nvPr/>
        </p:nvCxnSpPr>
        <p:spPr>
          <a:xfrm flipV="1">
            <a:off x="1767317" y="4592166"/>
            <a:ext cx="551677" cy="2111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מלבן 21"/>
          <p:cNvSpPr/>
          <p:nvPr/>
        </p:nvSpPr>
        <p:spPr>
          <a:xfrm>
            <a:off x="263955" y="2550598"/>
            <a:ext cx="1503362" cy="76835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4 </a:t>
            </a:r>
            <a:r>
              <a:rPr lang="he-IL" dirty="0">
                <a:solidFill>
                  <a:schemeClr val="tx1"/>
                </a:solidFill>
              </a:rPr>
              <a:t>– הבית של סבתא</a:t>
            </a:r>
          </a:p>
        </p:txBody>
      </p:sp>
      <p:cxnSp>
        <p:nvCxnSpPr>
          <p:cNvPr id="23" name="מחבר חץ ישר 22"/>
          <p:cNvCxnSpPr>
            <a:cxnSpLocks/>
          </p:cNvCxnSpPr>
          <p:nvPr/>
        </p:nvCxnSpPr>
        <p:spPr>
          <a:xfrm flipV="1">
            <a:off x="1682935" y="2021542"/>
            <a:ext cx="1258270" cy="982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a:cxnSpLocks/>
          </p:cNvCxnSpPr>
          <p:nvPr/>
        </p:nvCxnSpPr>
        <p:spPr>
          <a:xfrm flipV="1">
            <a:off x="1682935" y="1755217"/>
            <a:ext cx="919162" cy="685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a:cxnSpLocks/>
          </p:cNvCxnSpPr>
          <p:nvPr/>
        </p:nvCxnSpPr>
        <p:spPr>
          <a:xfrm flipV="1">
            <a:off x="1682935" y="1103099"/>
            <a:ext cx="919162" cy="713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מלבן 25"/>
          <p:cNvSpPr/>
          <p:nvPr/>
        </p:nvSpPr>
        <p:spPr>
          <a:xfrm>
            <a:off x="252876" y="1378789"/>
            <a:ext cx="1503362" cy="930275"/>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tx1"/>
                </a:solidFill>
              </a:rPr>
              <a:t>5 </a:t>
            </a:r>
            <a:r>
              <a:rPr lang="he-IL" dirty="0">
                <a:solidFill>
                  <a:schemeClr val="tx1"/>
                </a:solidFill>
              </a:rPr>
              <a:t>– רחובות המשחק של סבתא</a:t>
            </a:r>
          </a:p>
        </p:txBody>
      </p:sp>
      <p:sp>
        <p:nvSpPr>
          <p:cNvPr id="2" name="TextBox 1"/>
          <p:cNvSpPr txBox="1"/>
          <p:nvPr/>
        </p:nvSpPr>
        <p:spPr>
          <a:xfrm rot="1287796">
            <a:off x="1837374" y="1252025"/>
            <a:ext cx="1160895" cy="369332"/>
          </a:xfrm>
          <a:prstGeom prst="rect">
            <a:avLst/>
          </a:prstGeom>
          <a:noFill/>
        </p:spPr>
        <p:txBody>
          <a:bodyPr wrap="none" rtlCol="1">
            <a:spAutoFit/>
          </a:bodyPr>
          <a:lstStyle/>
          <a:p>
            <a:r>
              <a:rPr lang="he-IL" dirty="0" err="1"/>
              <a:t>טרומפלדור</a:t>
            </a:r>
            <a:endParaRPr lang="he-IL" dirty="0"/>
          </a:p>
        </p:txBody>
      </p:sp>
      <p:sp>
        <p:nvSpPr>
          <p:cNvPr id="3" name="TextBox 2"/>
          <p:cNvSpPr txBox="1"/>
          <p:nvPr/>
        </p:nvSpPr>
        <p:spPr>
          <a:xfrm rot="1949295">
            <a:off x="2694261" y="1252025"/>
            <a:ext cx="1015021" cy="369332"/>
          </a:xfrm>
          <a:prstGeom prst="rect">
            <a:avLst/>
          </a:prstGeom>
          <a:noFill/>
        </p:spPr>
        <p:txBody>
          <a:bodyPr wrap="none" rtlCol="1">
            <a:spAutoFit/>
          </a:bodyPr>
          <a:lstStyle/>
          <a:p>
            <a:r>
              <a:rPr lang="he-IL" dirty="0"/>
              <a:t>בר כוכבא</a:t>
            </a:r>
          </a:p>
        </p:txBody>
      </p:sp>
      <p:sp>
        <p:nvSpPr>
          <p:cNvPr id="10" name="מלבן 9"/>
          <p:cNvSpPr/>
          <p:nvPr/>
        </p:nvSpPr>
        <p:spPr>
          <a:xfrm rot="2071211">
            <a:off x="8393851" y="2696469"/>
            <a:ext cx="383658" cy="585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rot="2197669">
            <a:off x="1916896" y="4356176"/>
            <a:ext cx="1105273" cy="403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rot="1276508">
            <a:off x="2900895" y="1628417"/>
            <a:ext cx="354352" cy="431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C:\Users\user\Documents\מסמכים אבי\בין דורי - מעין ושלומית\תמונות אחרות\קן מרכז תל אביב.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320" y="1266121"/>
            <a:ext cx="8312318" cy="5591879"/>
          </a:xfrm>
          <a:prstGeom prst="rect">
            <a:avLst/>
          </a:prstGeom>
          <a:noFill/>
          <a:ln w="9525">
            <a:noFill/>
            <a:miter lim="800000"/>
            <a:headEnd/>
            <a:tailEnd/>
          </a:ln>
        </p:spPr>
      </p:pic>
      <p:sp>
        <p:nvSpPr>
          <p:cNvPr id="22529" name="כותרת 1"/>
          <p:cNvSpPr>
            <a:spLocks noGrp="1"/>
          </p:cNvSpPr>
          <p:nvPr>
            <p:ph type="title"/>
          </p:nvPr>
        </p:nvSpPr>
        <p:spPr>
          <a:xfrm>
            <a:off x="361073" y="0"/>
            <a:ext cx="8278813" cy="1350963"/>
          </a:xfrm>
        </p:spPr>
        <p:txBody>
          <a:bodyPr/>
          <a:lstStyle/>
          <a:p>
            <a:pPr eaLnBrk="1" hangingPunct="1"/>
            <a:r>
              <a:rPr lang="he-IL" sz="3200" b="1" dirty="0">
                <a:solidFill>
                  <a:srgbClr val="FF0000"/>
                </a:solidFill>
                <a:latin typeface="Guttman Yad-Brush" pitchFamily="2" charset="-79"/>
                <a:cs typeface="Guttman Yad-Brush" pitchFamily="2" charset="-79"/>
              </a:rPr>
              <a:t>תחנה 1: קן השומר הצעיר</a:t>
            </a:r>
            <a:br>
              <a:rPr lang="he-IL" sz="3200" b="1" dirty="0">
                <a:solidFill>
                  <a:srgbClr val="FF0000"/>
                </a:solidFill>
                <a:latin typeface="Guttman Yad-Brush" pitchFamily="2" charset="-79"/>
                <a:cs typeface="Guttman Yad-Brush" pitchFamily="2" charset="-79"/>
              </a:rPr>
            </a:br>
            <a:r>
              <a:rPr lang="he-IL" sz="2000" b="1" dirty="0">
                <a:solidFill>
                  <a:srgbClr val="FF0000"/>
                </a:solidFill>
                <a:latin typeface="Guttman Yad-Brush" pitchFamily="2" charset="-79"/>
                <a:cs typeface="Guttman Yad-Brush" pitchFamily="2" charset="-79"/>
              </a:rPr>
              <a:t>רחוב בוגרשוב פינת קינג-ג'ורג'</a:t>
            </a:r>
            <a:endParaRPr lang="he-IL" sz="2000" dirty="0">
              <a:solidFill>
                <a:srgbClr val="FF0000"/>
              </a:solidFill>
            </a:endParaRPr>
          </a:p>
        </p:txBody>
      </p:sp>
      <p:sp>
        <p:nvSpPr>
          <p:cNvPr id="22530" name="מציין מיקום תוכן 2"/>
          <p:cNvSpPr txBox="1">
            <a:spLocks/>
          </p:cNvSpPr>
          <p:nvPr/>
        </p:nvSpPr>
        <p:spPr bwMode="auto">
          <a:xfrm>
            <a:off x="494423" y="1468814"/>
            <a:ext cx="8012113" cy="1012825"/>
          </a:xfrm>
          <a:prstGeom prst="rect">
            <a:avLst/>
          </a:prstGeom>
          <a:noFill/>
          <a:ln w="9525">
            <a:noFill/>
            <a:miter lim="800000"/>
            <a:headEnd/>
            <a:tailEnd/>
          </a:ln>
        </p:spPr>
        <p:txBody>
          <a:bodyPr/>
          <a:lstStyle/>
          <a:p>
            <a:pPr algn="ctr">
              <a:spcBef>
                <a:spcPct val="20000"/>
              </a:spcBef>
              <a:buFont typeface="Arial" charset="0"/>
              <a:buNone/>
            </a:pPr>
            <a:r>
              <a:rPr lang="he-IL" sz="2800" dirty="0">
                <a:latin typeface="Guttman Yad-Brush" pitchFamily="2" charset="-79"/>
                <a:cs typeface="Guttman Yad-Brush" pitchFamily="2" charset="-79"/>
              </a:rPr>
              <a:t>מכתה ד' </a:t>
            </a:r>
            <a:r>
              <a:rPr lang="he-IL" sz="2800" dirty="0" err="1">
                <a:latin typeface="Guttman Yad-Brush" pitchFamily="2" charset="-79"/>
                <a:cs typeface="Guttman Yad-Brush" pitchFamily="2" charset="-79"/>
              </a:rPr>
              <a:t>היתה</a:t>
            </a:r>
            <a:r>
              <a:rPr lang="he-IL" sz="2800" dirty="0">
                <a:latin typeface="Guttman Yad-Brush" pitchFamily="2" charset="-79"/>
                <a:cs typeface="Guttman Yad-Brush" pitchFamily="2" charset="-79"/>
              </a:rPr>
              <a:t> סבתא חניכה בשומר הצעיר. המשחקים שם היו כולם משחקי חברה. וביניהם "סימני דרך" ו"קדרים באים".</a:t>
            </a:r>
          </a:p>
        </p:txBody>
      </p:sp>
      <p:sp>
        <p:nvSpPr>
          <p:cNvPr id="6" name="TextBox 5"/>
          <p:cNvSpPr txBox="1"/>
          <p:nvPr/>
        </p:nvSpPr>
        <p:spPr>
          <a:xfrm>
            <a:off x="546492" y="6299200"/>
            <a:ext cx="8012114" cy="461665"/>
          </a:xfrm>
          <a:prstGeom prst="rect">
            <a:avLst/>
          </a:prstGeom>
          <a:solidFill>
            <a:schemeClr val="tx1">
              <a:lumMod val="85000"/>
              <a:lumOff val="15000"/>
            </a:schemeClr>
          </a:solidFill>
          <a:ln w="38100">
            <a:solidFill>
              <a:srgbClr val="FF0000"/>
            </a:solidFill>
          </a:ln>
        </p:spPr>
        <p:txBody>
          <a:bodyPr wrap="square" rtlCol="1">
            <a:spAutoFit/>
          </a:bodyPr>
          <a:lstStyle/>
          <a:p>
            <a:pPr algn="ctr"/>
            <a:r>
              <a:rPr lang="he-IL" sz="2400" dirty="0">
                <a:solidFill>
                  <a:schemeClr val="bg1"/>
                </a:solidFill>
              </a:rPr>
              <a:t>סבתא: "באמצעות המשחק למדנו להכיר את כל פינות השכונה".</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72357" y="0"/>
            <a:ext cx="8592532" cy="1167618"/>
          </a:xfrm>
        </p:spPr>
        <p:txBody>
          <a:bodyPr/>
          <a:lstStyle/>
          <a:p>
            <a:r>
              <a:rPr lang="he-IL" sz="4000" dirty="0">
                <a:solidFill>
                  <a:srgbClr val="FF0000"/>
                </a:solidFill>
                <a:latin typeface="Guttman Yad-Brush" panose="02010401010101010101" pitchFamily="2" charset="-79"/>
                <a:cs typeface="Guttman Yad-Brush" panose="02010401010101010101" pitchFamily="2" charset="-79"/>
              </a:rPr>
              <a:t>אני וסבתא משחקים "סימני דרך"</a:t>
            </a:r>
          </a:p>
        </p:txBody>
      </p:sp>
      <p:sp>
        <p:nvSpPr>
          <p:cNvPr id="3" name="מציין מיקום טקסט 2"/>
          <p:cNvSpPr>
            <a:spLocks noGrp="1"/>
          </p:cNvSpPr>
          <p:nvPr>
            <p:ph type="body" idx="1"/>
          </p:nvPr>
        </p:nvSpPr>
        <p:spPr>
          <a:xfrm>
            <a:off x="243058" y="1717993"/>
            <a:ext cx="3742007" cy="532838"/>
          </a:xfrm>
        </p:spPr>
        <p:txBody>
          <a:bodyPr/>
          <a:lstStyle/>
          <a:p>
            <a:pPr algn="ctr"/>
            <a:r>
              <a:rPr lang="he-IL" dirty="0">
                <a:solidFill>
                  <a:schemeClr val="bg1"/>
                </a:solidFill>
                <a:latin typeface="Guttman Yad-Brush" panose="02010401010101010101" pitchFamily="2" charset="-79"/>
                <a:cs typeface="Guttman Yad-Brush" panose="02010401010101010101" pitchFamily="2" charset="-79"/>
              </a:rPr>
              <a:t>תחנה במשחק שלנו למרגלות בניין העיריה הישן של ת"א</a:t>
            </a:r>
          </a:p>
        </p:txBody>
      </p:sp>
      <p:sp>
        <p:nvSpPr>
          <p:cNvPr id="5" name="מציין מיקום טקסט 4"/>
          <p:cNvSpPr>
            <a:spLocks noGrp="1"/>
          </p:cNvSpPr>
          <p:nvPr>
            <p:ph type="body" sz="quarter" idx="3"/>
          </p:nvPr>
        </p:nvSpPr>
        <p:spPr>
          <a:xfrm>
            <a:off x="4684093" y="1406769"/>
            <a:ext cx="4041775" cy="548640"/>
          </a:xfrm>
        </p:spPr>
        <p:txBody>
          <a:bodyPr/>
          <a:lstStyle/>
          <a:p>
            <a:pPr lvl="0" algn="ctr"/>
            <a:r>
              <a:rPr lang="he-IL" dirty="0">
                <a:solidFill>
                  <a:schemeClr val="bg1"/>
                </a:solidFill>
                <a:latin typeface="Guttman Yad-Brush" panose="02010401010101010101" pitchFamily="2" charset="-79"/>
                <a:cs typeface="Guttman Yad-Brush" panose="02010401010101010101" pitchFamily="2" charset="-79"/>
              </a:rPr>
              <a:t>מעיין מצייר סימני דרך בגן מאיר</a:t>
            </a:r>
          </a:p>
        </p:txBody>
      </p:sp>
      <p:pic>
        <p:nvPicPr>
          <p:cNvPr id="7" name="Picture 2"/>
          <p:cNvPicPr>
            <a:picLocks noGrp="1" noChangeAspect="1" noChangeArrowheads="1"/>
          </p:cNvPicPr>
          <p:nvPr>
            <p:ph sz="quarter" idx="4"/>
          </p:nvPr>
        </p:nvPicPr>
        <p:blipFill rotWithShape="1">
          <a:blip r:embed="rId2" cstate="email">
            <a:extLst>
              <a:ext uri="{28A0092B-C50C-407E-A947-70E740481C1C}">
                <a14:useLocalDpi xmlns:a14="http://schemas.microsoft.com/office/drawing/2010/main" val="0"/>
              </a:ext>
            </a:extLst>
          </a:blip>
          <a:srcRect/>
          <a:stretch/>
        </p:blipFill>
        <p:spPr bwMode="auto">
          <a:xfrm>
            <a:off x="4004523" y="2448560"/>
            <a:ext cx="5139477" cy="4409439"/>
          </a:xfrm>
          <a:prstGeom prst="rect">
            <a:avLst/>
          </a:prstGeom>
          <a:noFill/>
          <a:ln w="9525">
            <a:noFill/>
            <a:miter lim="800000"/>
            <a:headEnd/>
            <a:tailEnd/>
          </a:ln>
        </p:spPr>
      </p:pic>
      <p:pic>
        <p:nvPicPr>
          <p:cNvPr id="2050"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418" t="-467" b="-1"/>
          <a:stretch/>
        </p:blipFill>
        <p:spPr bwMode="auto">
          <a:xfrm>
            <a:off x="628976" y="2435445"/>
            <a:ext cx="2841698" cy="442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מחבר חץ ישר 7"/>
          <p:cNvCxnSpPr/>
          <p:nvPr/>
        </p:nvCxnSpPr>
        <p:spPr>
          <a:xfrm flipV="1">
            <a:off x="6148534" y="5701592"/>
            <a:ext cx="212725" cy="750887"/>
          </a:xfrm>
          <a:prstGeom prst="straightConnector1">
            <a:avLst/>
          </a:prstGeom>
          <a:ln w="5080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V="1">
            <a:off x="2355165" y="6486524"/>
            <a:ext cx="114300" cy="371475"/>
          </a:xfrm>
          <a:prstGeom prst="straightConnector1">
            <a:avLst/>
          </a:prstGeom>
          <a:ln w="5080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85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תוכן 2"/>
          <p:cNvSpPr>
            <a:spLocks noGrp="1"/>
          </p:cNvSpPr>
          <p:nvPr>
            <p:ph idx="1"/>
          </p:nvPr>
        </p:nvSpPr>
        <p:spPr>
          <a:xfrm>
            <a:off x="2625725" y="267287"/>
            <a:ext cx="3892550" cy="798390"/>
          </a:xfrm>
        </p:spPr>
        <p:txBody>
          <a:bodyPr/>
          <a:lstStyle/>
          <a:p>
            <a:pPr marL="0" indent="0" algn="ctr">
              <a:buFont typeface="Arial" charset="0"/>
              <a:buNone/>
            </a:pPr>
            <a:r>
              <a:rPr lang="he-IL" sz="4000" dirty="0">
                <a:solidFill>
                  <a:srgbClr val="FF0000"/>
                </a:solidFill>
                <a:latin typeface="Guttman Yad-Brush" panose="02010401010101010101" pitchFamily="2" charset="-79"/>
                <a:cs typeface="Guttman Yad-Brush" panose="02010401010101010101" pitchFamily="2" charset="-79"/>
              </a:rPr>
              <a:t>הקדרים באים</a:t>
            </a:r>
          </a:p>
        </p:txBody>
      </p:sp>
      <p:pic>
        <p:nvPicPr>
          <p:cNvPr id="26627" name="Picture 6" descr="תוצאת תמונה עבור ילד רץ ציור"/>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91730" y="1515269"/>
            <a:ext cx="1466850" cy="1476375"/>
          </a:xfrm>
          <a:prstGeom prst="rect">
            <a:avLst/>
          </a:prstGeom>
          <a:noFill/>
          <a:ln w="9525">
            <a:noFill/>
            <a:miter lim="800000"/>
            <a:headEnd/>
            <a:tailEnd/>
          </a:ln>
        </p:spPr>
      </p:pic>
      <p:pic>
        <p:nvPicPr>
          <p:cNvPr id="26628" name="Picture 7" descr="תוצאת תמונה עבור ילד רץ ציור"/>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86701" y="1092200"/>
            <a:ext cx="1257300" cy="1714500"/>
          </a:xfrm>
          <a:prstGeom prst="rect">
            <a:avLst/>
          </a:prstGeom>
          <a:noFill/>
          <a:ln w="9525">
            <a:noFill/>
            <a:miter lim="800000"/>
            <a:headEnd/>
            <a:tailEnd/>
          </a:ln>
        </p:spPr>
      </p:pic>
      <p:pic>
        <p:nvPicPr>
          <p:cNvPr id="26629" name="Picture 8" descr="תוצאת תמונה עבור ילד רץ משחק"/>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86700" y="2191544"/>
            <a:ext cx="1257300" cy="1600200"/>
          </a:xfrm>
          <a:prstGeom prst="rect">
            <a:avLst/>
          </a:prstGeom>
          <a:noFill/>
          <a:ln w="9525">
            <a:noFill/>
            <a:miter lim="800000"/>
            <a:headEnd/>
            <a:tailEnd/>
          </a:ln>
        </p:spPr>
      </p:pic>
      <p:pic>
        <p:nvPicPr>
          <p:cNvPr id="26630" name="Picture 9" descr="תוצאת תמונה עבור ילד רץ משחק"/>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63886" y="1653834"/>
            <a:ext cx="1543050" cy="1619250"/>
          </a:xfrm>
          <a:prstGeom prst="rect">
            <a:avLst/>
          </a:prstGeom>
          <a:noFill/>
          <a:ln w="9525">
            <a:noFill/>
            <a:miter lim="800000"/>
            <a:headEnd/>
            <a:tailEnd/>
          </a:ln>
        </p:spPr>
      </p:pic>
      <p:sp>
        <p:nvSpPr>
          <p:cNvPr id="26631" name="Line 10"/>
          <p:cNvSpPr>
            <a:spLocks noChangeShapeType="1"/>
          </p:cNvSpPr>
          <p:nvPr/>
        </p:nvSpPr>
        <p:spPr bwMode="auto">
          <a:xfrm>
            <a:off x="3977175" y="2310716"/>
            <a:ext cx="2501900" cy="0"/>
          </a:xfrm>
          <a:prstGeom prst="line">
            <a:avLst/>
          </a:prstGeom>
          <a:noFill/>
          <a:ln w="57150">
            <a:solidFill>
              <a:schemeClr val="tx1"/>
            </a:solidFill>
            <a:round/>
            <a:headEnd/>
            <a:tailEnd type="triangle" w="med" len="med"/>
          </a:ln>
        </p:spPr>
        <p:txBody>
          <a:bodyPr/>
          <a:lstStyle/>
          <a:p>
            <a:endParaRPr lang="he-IL"/>
          </a:p>
        </p:txBody>
      </p:sp>
      <p:sp>
        <p:nvSpPr>
          <p:cNvPr id="26632" name="Text Box 11"/>
          <p:cNvSpPr txBox="1">
            <a:spLocks noChangeArrowheads="1"/>
          </p:cNvSpPr>
          <p:nvPr/>
        </p:nvSpPr>
        <p:spPr bwMode="auto">
          <a:xfrm>
            <a:off x="4234303" y="2406650"/>
            <a:ext cx="2750918" cy="800219"/>
          </a:xfrm>
          <a:prstGeom prst="rect">
            <a:avLst/>
          </a:prstGeom>
          <a:noFill/>
          <a:ln w="9525">
            <a:noFill/>
            <a:miter lim="800000"/>
            <a:headEnd/>
            <a:tailEnd/>
          </a:ln>
        </p:spPr>
        <p:txBody>
          <a:bodyPr wrap="square">
            <a:spAutoFit/>
          </a:bodyPr>
          <a:lstStyle/>
          <a:p>
            <a:pPr>
              <a:spcBef>
                <a:spcPct val="50000"/>
              </a:spcBef>
            </a:pPr>
            <a:r>
              <a:rPr lang="he-IL" sz="2800" dirty="0">
                <a:solidFill>
                  <a:schemeClr val="bg1"/>
                </a:solidFill>
              </a:rPr>
              <a:t>1. </a:t>
            </a:r>
            <a:r>
              <a:rPr lang="he-IL" dirty="0">
                <a:solidFill>
                  <a:schemeClr val="bg1"/>
                </a:solidFill>
              </a:rPr>
              <a:t>קדר 1 מנסה לתפוס כמה שיותר ילדים</a:t>
            </a:r>
            <a:endParaRPr lang="en-US" dirty="0">
              <a:solidFill>
                <a:schemeClr val="bg1"/>
              </a:solidFill>
            </a:endParaRPr>
          </a:p>
        </p:txBody>
      </p:sp>
      <p:sp>
        <p:nvSpPr>
          <p:cNvPr id="26633" name="Text Box 15"/>
          <p:cNvSpPr txBox="1">
            <a:spLocks noChangeArrowheads="1"/>
          </p:cNvSpPr>
          <p:nvPr/>
        </p:nvSpPr>
        <p:spPr bwMode="auto">
          <a:xfrm>
            <a:off x="6049035" y="1135063"/>
            <a:ext cx="1872372" cy="369332"/>
          </a:xfrm>
          <a:prstGeom prst="rect">
            <a:avLst/>
          </a:prstGeom>
          <a:noFill/>
          <a:ln w="9525">
            <a:noFill/>
            <a:miter lim="800000"/>
            <a:headEnd/>
            <a:tailEnd/>
          </a:ln>
        </p:spPr>
        <p:txBody>
          <a:bodyPr wrap="square">
            <a:spAutoFit/>
          </a:bodyPr>
          <a:lstStyle/>
          <a:p>
            <a:pPr>
              <a:spcBef>
                <a:spcPct val="50000"/>
              </a:spcBef>
            </a:pPr>
            <a:r>
              <a:rPr lang="he-IL" dirty="0">
                <a:solidFill>
                  <a:schemeClr val="bg1"/>
                </a:solidFill>
              </a:rPr>
              <a:t>תחילת המשחק</a:t>
            </a:r>
            <a:endParaRPr lang="en-US" dirty="0">
              <a:solidFill>
                <a:schemeClr val="bg1"/>
              </a:solidFill>
            </a:endParaRPr>
          </a:p>
        </p:txBody>
      </p:sp>
      <p:pic>
        <p:nvPicPr>
          <p:cNvPr id="26634" name="Picture 16" descr="תוצאת תמונה עבור ילד רץ ציור"/>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40225" y="3675063"/>
            <a:ext cx="1466850" cy="1476375"/>
          </a:xfrm>
          <a:prstGeom prst="rect">
            <a:avLst/>
          </a:prstGeom>
          <a:noFill/>
          <a:ln w="9525">
            <a:noFill/>
            <a:miter lim="800000"/>
            <a:headEnd/>
            <a:tailEnd/>
          </a:ln>
        </p:spPr>
      </p:pic>
      <p:pic>
        <p:nvPicPr>
          <p:cNvPr id="26635" name="Picture 17" descr="תוצאת תמונה עבור ילד רץ ציור"/>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730625" y="4581525"/>
            <a:ext cx="1076325" cy="1714500"/>
          </a:xfrm>
          <a:prstGeom prst="rect">
            <a:avLst/>
          </a:prstGeom>
          <a:noFill/>
          <a:ln w="9525">
            <a:noFill/>
            <a:miter lim="800000"/>
            <a:headEnd/>
            <a:tailEnd/>
          </a:ln>
        </p:spPr>
      </p:pic>
      <p:pic>
        <p:nvPicPr>
          <p:cNvPr id="26636" name="Picture 18" descr="תוצאת תמונה עבור ילד רץ משחק"/>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425" y="4613275"/>
            <a:ext cx="1257300" cy="1600200"/>
          </a:xfrm>
          <a:prstGeom prst="rect">
            <a:avLst/>
          </a:prstGeom>
          <a:noFill/>
          <a:ln w="9525">
            <a:noFill/>
            <a:miter lim="800000"/>
            <a:headEnd/>
            <a:tailEnd/>
          </a:ln>
        </p:spPr>
      </p:pic>
      <p:pic>
        <p:nvPicPr>
          <p:cNvPr id="26637" name="Picture 21" descr="תוצאת תמונה עבור ילד רץ משחק"/>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14838" y="5087938"/>
            <a:ext cx="1543050" cy="1619250"/>
          </a:xfrm>
          <a:prstGeom prst="rect">
            <a:avLst/>
          </a:prstGeom>
          <a:noFill/>
          <a:ln w="9525">
            <a:noFill/>
            <a:miter lim="800000"/>
            <a:headEnd/>
            <a:tailEnd/>
          </a:ln>
        </p:spPr>
      </p:pic>
      <p:sp>
        <p:nvSpPr>
          <p:cNvPr id="26638" name="Text Box 22"/>
          <p:cNvSpPr txBox="1">
            <a:spLocks noChangeArrowheads="1"/>
          </p:cNvSpPr>
          <p:nvPr/>
        </p:nvSpPr>
        <p:spPr bwMode="auto">
          <a:xfrm>
            <a:off x="103188" y="3252788"/>
            <a:ext cx="2282825" cy="1077912"/>
          </a:xfrm>
          <a:prstGeom prst="rect">
            <a:avLst/>
          </a:prstGeom>
          <a:noFill/>
          <a:ln w="9525">
            <a:noFill/>
            <a:miter lim="800000"/>
            <a:headEnd/>
            <a:tailEnd/>
          </a:ln>
        </p:spPr>
        <p:txBody>
          <a:bodyPr>
            <a:spAutoFit/>
          </a:bodyPr>
          <a:lstStyle/>
          <a:p>
            <a:pPr>
              <a:spcBef>
                <a:spcPct val="50000"/>
              </a:spcBef>
            </a:pPr>
            <a:r>
              <a:rPr lang="he-IL" sz="2800" dirty="0">
                <a:solidFill>
                  <a:schemeClr val="bg1"/>
                </a:solidFill>
              </a:rPr>
              <a:t>3. </a:t>
            </a:r>
            <a:r>
              <a:rPr lang="he-IL" dirty="0">
                <a:solidFill>
                  <a:schemeClr val="bg1"/>
                </a:solidFill>
              </a:rPr>
              <a:t>סוף המשחק כשנשאר ילד אחד שלא נתפס. הוא המנצח</a:t>
            </a:r>
            <a:endParaRPr lang="en-US" dirty="0">
              <a:solidFill>
                <a:schemeClr val="bg1"/>
              </a:solidFill>
            </a:endParaRPr>
          </a:p>
        </p:txBody>
      </p:sp>
      <p:sp>
        <p:nvSpPr>
          <p:cNvPr id="26639" name="Text Box 26"/>
          <p:cNvSpPr txBox="1">
            <a:spLocks noChangeArrowheads="1"/>
          </p:cNvSpPr>
          <p:nvPr/>
        </p:nvSpPr>
        <p:spPr bwMode="auto">
          <a:xfrm>
            <a:off x="6309360" y="5787390"/>
            <a:ext cx="2707958" cy="915988"/>
          </a:xfrm>
          <a:prstGeom prst="rect">
            <a:avLst/>
          </a:prstGeom>
          <a:noFill/>
          <a:ln w="28575">
            <a:solidFill>
              <a:srgbClr val="FF0000"/>
            </a:solidFill>
            <a:miter lim="800000"/>
            <a:headEnd/>
            <a:tailEnd/>
          </a:ln>
        </p:spPr>
        <p:txBody>
          <a:bodyPr wrap="square">
            <a:spAutoFit/>
          </a:bodyPr>
          <a:lstStyle/>
          <a:p>
            <a:pPr>
              <a:spcBef>
                <a:spcPct val="50000"/>
              </a:spcBef>
            </a:pPr>
            <a:r>
              <a:rPr lang="he-IL" b="1" dirty="0" err="1">
                <a:solidFill>
                  <a:schemeClr val="bg1"/>
                </a:solidFill>
              </a:rPr>
              <a:t>סבתא:"רצתי</a:t>
            </a:r>
            <a:r>
              <a:rPr lang="he-IL" b="1" dirty="0">
                <a:solidFill>
                  <a:schemeClr val="bg1"/>
                </a:solidFill>
              </a:rPr>
              <a:t> מהר, ידעתי להתחמק ולכן ניצחתי פעמים רבות"</a:t>
            </a:r>
            <a:endParaRPr lang="en-US" b="1" dirty="0">
              <a:solidFill>
                <a:schemeClr val="bg1"/>
              </a:solidFill>
            </a:endParaRPr>
          </a:p>
        </p:txBody>
      </p:sp>
      <p:sp>
        <p:nvSpPr>
          <p:cNvPr id="26640" name="Text Box 27"/>
          <p:cNvSpPr txBox="1">
            <a:spLocks noChangeArrowheads="1"/>
          </p:cNvSpPr>
          <p:nvPr/>
        </p:nvSpPr>
        <p:spPr bwMode="auto">
          <a:xfrm>
            <a:off x="5835650" y="3735388"/>
            <a:ext cx="1960563" cy="366712"/>
          </a:xfrm>
          <a:prstGeom prst="rect">
            <a:avLst/>
          </a:prstGeom>
          <a:noFill/>
          <a:ln w="9525">
            <a:noFill/>
            <a:miter lim="800000"/>
            <a:headEnd/>
            <a:tailEnd/>
          </a:ln>
        </p:spPr>
        <p:txBody>
          <a:bodyPr>
            <a:spAutoFit/>
          </a:bodyPr>
          <a:lstStyle/>
          <a:p>
            <a:endParaRPr lang="he-IL"/>
          </a:p>
        </p:txBody>
      </p:sp>
      <p:sp>
        <p:nvSpPr>
          <p:cNvPr id="26641" name="Text Box 28"/>
          <p:cNvSpPr txBox="1">
            <a:spLocks noChangeArrowheads="1"/>
          </p:cNvSpPr>
          <p:nvPr/>
        </p:nvSpPr>
        <p:spPr bwMode="auto">
          <a:xfrm>
            <a:off x="5851525" y="3508375"/>
            <a:ext cx="1960563" cy="1631950"/>
          </a:xfrm>
          <a:prstGeom prst="rect">
            <a:avLst/>
          </a:prstGeom>
          <a:noFill/>
          <a:ln w="9525">
            <a:noFill/>
            <a:miter lim="800000"/>
            <a:headEnd/>
            <a:tailEnd/>
          </a:ln>
        </p:spPr>
        <p:txBody>
          <a:bodyPr>
            <a:spAutoFit/>
          </a:bodyPr>
          <a:lstStyle/>
          <a:p>
            <a:r>
              <a:rPr lang="he-IL" sz="2800" dirty="0">
                <a:solidFill>
                  <a:schemeClr val="bg1"/>
                </a:solidFill>
              </a:rPr>
              <a:t>2. </a:t>
            </a:r>
            <a:r>
              <a:rPr lang="he-IL" dirty="0">
                <a:solidFill>
                  <a:schemeClr val="bg1"/>
                </a:solidFill>
              </a:rPr>
              <a:t>כל ילד שנתפס הופך לקדר ומצטרף לקב' הקדרים שצריכה לתפוס את הנותרים</a:t>
            </a:r>
            <a:endParaRPr lang="en-US" dirty="0">
              <a:solidFill>
                <a:schemeClr val="bg1"/>
              </a:solidFill>
            </a:endParaRPr>
          </a:p>
        </p:txBody>
      </p:sp>
      <p:sp>
        <p:nvSpPr>
          <p:cNvPr id="4" name="הסבר ענן 3"/>
          <p:cNvSpPr/>
          <p:nvPr/>
        </p:nvSpPr>
        <p:spPr>
          <a:xfrm>
            <a:off x="3705225" y="1249021"/>
            <a:ext cx="1419225" cy="809625"/>
          </a:xfrm>
          <a:prstGeom prst="cloudCallout">
            <a:avLst>
              <a:gd name="adj1" fmla="val -78593"/>
              <a:gd name="adj2" fmla="val 708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הקדרים באים!</a:t>
            </a:r>
          </a:p>
        </p:txBody>
      </p:sp>
      <p:sp>
        <p:nvSpPr>
          <p:cNvPr id="29" name="הסבר ענן 28"/>
          <p:cNvSpPr/>
          <p:nvPr/>
        </p:nvSpPr>
        <p:spPr>
          <a:xfrm>
            <a:off x="2943225" y="3319463"/>
            <a:ext cx="1419225" cy="809625"/>
          </a:xfrm>
          <a:prstGeom prst="cloudCallout">
            <a:avLst>
              <a:gd name="adj1" fmla="val 76692"/>
              <a:gd name="adj2" fmla="val 732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chemeClr val="tx1"/>
                </a:solidFill>
              </a:rPr>
              <a:t>הקדרים באים!</a:t>
            </a:r>
          </a:p>
        </p:txBody>
      </p:sp>
      <p:sp>
        <p:nvSpPr>
          <p:cNvPr id="26644" name="Line 10"/>
          <p:cNvSpPr>
            <a:spLocks noChangeShapeType="1"/>
          </p:cNvSpPr>
          <p:nvPr/>
        </p:nvSpPr>
        <p:spPr bwMode="auto">
          <a:xfrm flipH="1">
            <a:off x="5360988" y="4413250"/>
            <a:ext cx="865187" cy="227013"/>
          </a:xfrm>
          <a:prstGeom prst="line">
            <a:avLst/>
          </a:prstGeom>
          <a:noFill/>
          <a:ln w="57150">
            <a:solidFill>
              <a:schemeClr val="tx1"/>
            </a:solidFill>
            <a:round/>
            <a:headEnd/>
            <a:tailEnd type="triangle" w="med" len="med"/>
          </a:ln>
        </p:spPr>
        <p:txBody>
          <a:bodyPr/>
          <a:lstStyle/>
          <a:p>
            <a:endParaRPr lang="he-IL"/>
          </a:p>
        </p:txBody>
      </p:sp>
      <p:sp>
        <p:nvSpPr>
          <p:cNvPr id="26645" name="Line 10"/>
          <p:cNvSpPr>
            <a:spLocks noChangeShapeType="1"/>
          </p:cNvSpPr>
          <p:nvPr/>
        </p:nvSpPr>
        <p:spPr bwMode="auto">
          <a:xfrm flipH="1">
            <a:off x="1609725" y="5207000"/>
            <a:ext cx="2043113" cy="227013"/>
          </a:xfrm>
          <a:prstGeom prst="line">
            <a:avLst/>
          </a:prstGeom>
          <a:noFill/>
          <a:ln w="57150">
            <a:solidFill>
              <a:schemeClr val="tx1"/>
            </a:solidFill>
            <a:round/>
            <a:headEnd/>
            <a:tailEnd type="triangle" w="med" len="med"/>
          </a:ln>
        </p:spPr>
        <p:txBody>
          <a:bodyPr/>
          <a:lstStyle/>
          <a:p>
            <a:endParaRPr lang="he-I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כותרת 1"/>
          <p:cNvSpPr>
            <a:spLocks noGrp="1"/>
          </p:cNvSpPr>
          <p:nvPr>
            <p:ph type="title"/>
          </p:nvPr>
        </p:nvSpPr>
        <p:spPr>
          <a:xfrm>
            <a:off x="478302" y="162634"/>
            <a:ext cx="8229600" cy="663575"/>
          </a:xfrm>
        </p:spPr>
        <p:txBody>
          <a:bodyPr/>
          <a:lstStyle/>
          <a:p>
            <a:pPr eaLnBrk="1" hangingPunct="1"/>
            <a:r>
              <a:rPr lang="he-IL" sz="4000" b="1" dirty="0">
                <a:solidFill>
                  <a:srgbClr val="FF0000"/>
                </a:solidFill>
                <a:latin typeface="Guttman Yad-Brush" pitchFamily="2" charset="-79"/>
                <a:cs typeface="Guttman Yad-Brush" pitchFamily="2" charset="-79"/>
              </a:rPr>
              <a:t>תחנה מס' 2: גן מאיר</a:t>
            </a:r>
          </a:p>
        </p:txBody>
      </p:sp>
      <p:sp>
        <p:nvSpPr>
          <p:cNvPr id="27652" name="Text Box 6"/>
          <p:cNvSpPr txBox="1">
            <a:spLocks noChangeArrowheads="1"/>
          </p:cNvSpPr>
          <p:nvPr/>
        </p:nvSpPr>
        <p:spPr bwMode="auto">
          <a:xfrm>
            <a:off x="597877" y="5682734"/>
            <a:ext cx="7990451" cy="1015663"/>
          </a:xfrm>
          <a:prstGeom prst="rect">
            <a:avLst/>
          </a:prstGeom>
          <a:noFill/>
          <a:ln w="9525">
            <a:noFill/>
            <a:miter lim="800000"/>
            <a:headEnd/>
            <a:tailEnd/>
          </a:ln>
        </p:spPr>
        <p:txBody>
          <a:bodyPr wrap="square">
            <a:spAutoFit/>
          </a:bodyPr>
          <a:lstStyle/>
          <a:p>
            <a:pPr algn="ctr"/>
            <a:r>
              <a:rPr lang="he-IL" sz="2000" dirty="0">
                <a:solidFill>
                  <a:schemeClr val="bg1"/>
                </a:solidFill>
                <a:latin typeface="Guttman Yad-Brush" panose="02010401010101010101" pitchFamily="2" charset="-79"/>
                <a:cs typeface="Guttman Yad-Brush" panose="02010401010101010101" pitchFamily="2" charset="-79"/>
              </a:rPr>
              <a:t>הגן הראשון בתל אביב. הוקם ב 1944 כמחווה לראש העיר הראשון של ת"א מאיר דיזנגוף. </a:t>
            </a:r>
          </a:p>
          <a:p>
            <a:pPr algn="ctr"/>
            <a:r>
              <a:rPr lang="he-IL" sz="2000" dirty="0">
                <a:solidFill>
                  <a:schemeClr val="bg1"/>
                </a:solidFill>
                <a:latin typeface="Guttman Yad-Brush" panose="02010401010101010101" pitchFamily="2" charset="-79"/>
                <a:cs typeface="Guttman Yad-Brush" panose="02010401010101010101" pitchFamily="2" charset="-79"/>
              </a:rPr>
              <a:t>משמש גן המשחקים הגדול לילדי לב העיר ת"א אז וגם היום</a:t>
            </a:r>
            <a:endParaRPr lang="en-US" sz="2000" dirty="0">
              <a:solidFill>
                <a:schemeClr val="bg1"/>
              </a:solidFill>
            </a:endParaRPr>
          </a:p>
        </p:txBody>
      </p:sp>
      <p:pic>
        <p:nvPicPr>
          <p:cNvPr id="7" name="Picture 2" descr="https://5b5fd6d1-a-c0cf4d41-s-sites.googlegroups.com/a/tlv100.net/tlv100/shenk_in/gan-meir/%D7%92%D7%9F%20%D7%9E%D7%90%D7%99%D7%A8%20%D7%91%D7%AA%D7%9C%20%D7%90%D7%91%D7%99%D7%91%2C%20%D7%AA%D7%97%D7%99%D7%9C%D7%AA%20%D7%A9%D7%A0%D7%95%D7%AA%20%D7%94%D7%97%D7%9E%D7%99%D7%A9%D7%99%D7%9D..jpg?attachauth=ANoY7coDag-3RgjWk6J9BdEdzjsnP1HN4BW6cX-0fbOIaiL7ZfTN8FaWaD1QKe2bnlsZRvzDeQ4069VW4IsNVZmnrOgIDKzudj6H8STqHVQOjok8uvVGnQ2t1nOCNiBpJruKVcCy_RXiCEXiGhqiW8rQlJnkIMBr1CzDTx8jsM4JBp-j5EN_uok_gJuMk82m_yf9FAf5hveJgy1HHBTpjR8dkIxiHUsihJstYxv01WseQaApxg520IUHGH4Pe6QWnqKkN6iIVrvS3SffwLDP7lcKhDttCFSO6YLuH6dVJd_pv5eEgUftK_Ao1IwwFy7Un4zkFeM1YIBYMfLOBzk9v3tR-xD-AD53-mAP96BSbsnL9DxAzqtItOxpsEI-yPGuJxcaJwOYe6cMW0xnocS34ar9_Cvd-ogWaDu-VJiXnwrEEku5Ex04YEfP1dIqvgtIWerYzzlehwmfU4EPyLCeNAGpUf5oGN5QFA%3D%3D&amp;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40" y="892610"/>
            <a:ext cx="8131125" cy="4678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949251"/>
          </a:xfrm>
        </p:spPr>
        <p:txBody>
          <a:bodyPr/>
          <a:lstStyle/>
          <a:p>
            <a:r>
              <a:rPr lang="he-IL" dirty="0">
                <a:solidFill>
                  <a:srgbClr val="FF0000"/>
                </a:solidFill>
                <a:latin typeface="Guttman Yad-Brush" panose="02010401010101010101" pitchFamily="2" charset="-79"/>
                <a:cs typeface="Guttman Yad-Brush" panose="02010401010101010101" pitchFamily="2" charset="-79"/>
              </a:rPr>
              <a:t>משחקים בגן מאיר</a:t>
            </a:r>
            <a:endParaRPr lang="he-IL" dirty="0">
              <a:solidFill>
                <a:srgbClr val="FF0000"/>
              </a:solidFill>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2" y="2220350"/>
            <a:ext cx="6466376" cy="463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a:xfrm>
            <a:off x="583809" y="1378635"/>
            <a:ext cx="8222566" cy="562707"/>
          </a:xfrm>
        </p:spPr>
        <p:txBody>
          <a:bodyPr/>
          <a:lstStyle/>
          <a:p>
            <a:pPr marL="0" indent="0" algn="ctr">
              <a:buNone/>
            </a:pPr>
            <a:r>
              <a:rPr lang="he-IL" dirty="0">
                <a:solidFill>
                  <a:srgbClr val="FF0000"/>
                </a:solidFill>
                <a:latin typeface="Guttman Yad-Brush" panose="02010401010101010101" pitchFamily="2" charset="-79"/>
                <a:cs typeface="Guttman Yad-Brush" panose="02010401010101010101" pitchFamily="2" charset="-79"/>
              </a:rPr>
              <a:t>1.תופסת</a:t>
            </a:r>
          </a:p>
        </p:txBody>
      </p:sp>
      <p:sp>
        <p:nvSpPr>
          <p:cNvPr id="5" name="מלבן 4"/>
          <p:cNvSpPr/>
          <p:nvPr/>
        </p:nvSpPr>
        <p:spPr>
          <a:xfrm>
            <a:off x="6597748" y="2331899"/>
            <a:ext cx="2405575" cy="2677656"/>
          </a:xfrm>
          <a:prstGeom prst="rect">
            <a:avLst/>
          </a:prstGeom>
        </p:spPr>
        <p:txBody>
          <a:bodyPr wrap="square">
            <a:spAutoFit/>
          </a:bodyPr>
          <a:lstStyle/>
          <a:p>
            <a:pPr lvl="0">
              <a:spcBef>
                <a:spcPct val="50000"/>
              </a:spcBef>
            </a:pPr>
            <a:r>
              <a:rPr lang="he-IL" sz="2400" dirty="0">
                <a:solidFill>
                  <a:schemeClr val="bg1"/>
                </a:solidFill>
                <a:latin typeface="Guttman Yad-Brush" panose="02010401010101010101" pitchFamily="2" charset="-79"/>
                <a:cs typeface="Guttman Yad-Brush" panose="02010401010101010101" pitchFamily="2" charset="-79"/>
              </a:rPr>
              <a:t>משטחי הכורכר הנרחבים בגן מאיר התאימו מאוד למשחקי תופסת ומשחקי ריצה אחרים.</a:t>
            </a:r>
          </a:p>
        </p:txBody>
      </p:sp>
    </p:spTree>
    <p:extLst>
      <p:ext uri="{BB962C8B-B14F-4D97-AF65-F5344CB8AC3E}">
        <p14:creationId xmlns:p14="http://schemas.microsoft.com/office/powerpoint/2010/main" val="2051586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29063" y="274638"/>
            <a:ext cx="8229600" cy="1143000"/>
          </a:xfrm>
        </p:spPr>
        <p:txBody>
          <a:bodyPr/>
          <a:lstStyle/>
          <a:p>
            <a:r>
              <a:rPr lang="he-IL" sz="4000" dirty="0">
                <a:solidFill>
                  <a:srgbClr val="FF0000"/>
                </a:solidFill>
                <a:latin typeface="Guttman Yad-Brush" panose="02010401010101010101" pitchFamily="2" charset="-79"/>
                <a:cs typeface="Guttman Yad-Brush" panose="02010401010101010101" pitchFamily="2" charset="-79"/>
              </a:rPr>
              <a:t>2. שלושה מקלות בגן מאיר</a:t>
            </a:r>
          </a:p>
        </p:txBody>
      </p:sp>
      <p:sp>
        <p:nvSpPr>
          <p:cNvPr id="3" name="מציין מיקום תוכן 2"/>
          <p:cNvSpPr>
            <a:spLocks noGrp="1"/>
          </p:cNvSpPr>
          <p:nvPr>
            <p:ph idx="1"/>
          </p:nvPr>
        </p:nvSpPr>
        <p:spPr>
          <a:xfrm>
            <a:off x="1083211" y="1505244"/>
            <a:ext cx="6921305" cy="787789"/>
          </a:xfrm>
        </p:spPr>
        <p:txBody>
          <a:bodyPr/>
          <a:lstStyle/>
          <a:p>
            <a:pPr marL="0" lvl="0" indent="0">
              <a:buNone/>
            </a:pPr>
            <a:r>
              <a:rPr lang="he-IL" sz="2400" dirty="0">
                <a:solidFill>
                  <a:prstClr val="black"/>
                </a:solidFill>
                <a:latin typeface="Guttman Yad-Brush" panose="02010401010101010101" pitchFamily="2" charset="-79"/>
                <a:cs typeface="Guttman Yad-Brush" panose="02010401010101010101" pitchFamily="2" charset="-79"/>
              </a:rPr>
              <a:t>זה שמדלג הכי רחוק בקפיצה משולשת מעל המקלות מנצח</a:t>
            </a:r>
          </a:p>
        </p:txBody>
      </p:sp>
      <p:sp>
        <p:nvSpPr>
          <p:cNvPr id="4" name="TextBox 3"/>
          <p:cNvSpPr txBox="1"/>
          <p:nvPr/>
        </p:nvSpPr>
        <p:spPr>
          <a:xfrm>
            <a:off x="274318" y="5556739"/>
            <a:ext cx="8539090" cy="1200329"/>
          </a:xfrm>
          <a:prstGeom prst="rect">
            <a:avLst/>
          </a:prstGeom>
          <a:noFill/>
          <a:ln w="28575">
            <a:solidFill>
              <a:srgbClr val="FF0000"/>
            </a:solidFill>
          </a:ln>
        </p:spPr>
        <p:txBody>
          <a:bodyPr wrap="square" rtlCol="1">
            <a:spAutoFit/>
          </a:bodyPr>
          <a:lstStyle/>
          <a:p>
            <a:pPr algn="ctr"/>
            <a:r>
              <a:rPr lang="he-IL" sz="2400" dirty="0">
                <a:solidFill>
                  <a:schemeClr val="bg1"/>
                </a:solidFill>
              </a:rPr>
              <a:t>סבתא: "אהבתי מאוד את המשחק למרות שהיה בד"כ "משחק בנים" כי קפצתי רחוק ואף ניצחתי". מעין אומר לי, ששוב אני משוויצה. אז מה? מותר גם להשוויץ קצת. רק לא להגזים</a:t>
            </a: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12" y="1400175"/>
            <a:ext cx="7877175" cy="4057650"/>
          </a:xfrm>
          <a:prstGeom prst="rect">
            <a:avLst/>
          </a:prstGeom>
        </p:spPr>
      </p:pic>
    </p:spTree>
    <p:extLst>
      <p:ext uri="{BB962C8B-B14F-4D97-AF65-F5344CB8AC3E}">
        <p14:creationId xmlns:p14="http://schemas.microsoft.com/office/powerpoint/2010/main" val="10444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32435"/>
            <a:ext cx="8229600" cy="1143000"/>
          </a:xfrm>
        </p:spPr>
        <p:txBody>
          <a:bodyPr/>
          <a:lstStyle/>
          <a:p>
            <a:r>
              <a:rPr lang="he-IL" sz="4000" dirty="0">
                <a:solidFill>
                  <a:srgbClr val="FF0000"/>
                </a:solidFill>
                <a:latin typeface="Guttman Yad-Brush" panose="02010401010101010101" pitchFamily="2" charset="-79"/>
                <a:cs typeface="Guttman Yad-Brush" panose="02010401010101010101" pitchFamily="2" charset="-79"/>
              </a:rPr>
              <a:t>3. משחק "סכין" בגן מאיר</a:t>
            </a:r>
          </a:p>
        </p:txBody>
      </p:sp>
      <p:sp>
        <p:nvSpPr>
          <p:cNvPr id="4" name="מלבן 3"/>
          <p:cNvSpPr/>
          <p:nvPr/>
        </p:nvSpPr>
        <p:spPr>
          <a:xfrm>
            <a:off x="1" y="1142920"/>
            <a:ext cx="9144000" cy="400110"/>
          </a:xfrm>
          <a:prstGeom prst="rect">
            <a:avLst/>
          </a:prstGeom>
        </p:spPr>
        <p:txBody>
          <a:bodyPr wrap="square">
            <a:spAutoFit/>
          </a:bodyPr>
          <a:lstStyle/>
          <a:p>
            <a:pPr lvl="0" algn="ctr" eaLnBrk="0" hangingPunct="0">
              <a:spcBef>
                <a:spcPct val="20000"/>
              </a:spcBef>
            </a:pPr>
            <a:r>
              <a:rPr lang="he-IL" sz="2000" dirty="0">
                <a:solidFill>
                  <a:schemeClr val="bg1"/>
                </a:solidFill>
                <a:latin typeface="Guttman Yad-Brush" panose="02010401010101010101" pitchFamily="2" charset="-79"/>
                <a:cs typeface="Guttman Yad-Brush" panose="02010401010101010101" pitchFamily="2" charset="-79"/>
              </a:rPr>
              <a:t>המטרה: כיבוש שטח היריב ע"י נעיצת ה"סכין" בשטחו.</a:t>
            </a:r>
          </a:p>
        </p:txBody>
      </p:sp>
      <p:sp>
        <p:nvSpPr>
          <p:cNvPr id="5" name="מלבן 4">
            <a:extLst>
              <a:ext uri="{FF2B5EF4-FFF2-40B4-BE49-F238E27FC236}">
                <a16:creationId xmlns="" xmlns:a16="http://schemas.microsoft.com/office/drawing/2014/main" id="{F58BB581-D841-47A2-B042-009ABAF0C893}"/>
              </a:ext>
            </a:extLst>
          </p:cNvPr>
          <p:cNvSpPr/>
          <p:nvPr/>
        </p:nvSpPr>
        <p:spPr>
          <a:xfrm>
            <a:off x="6675120" y="2148730"/>
            <a:ext cx="2265680" cy="3477875"/>
          </a:xfrm>
          <a:prstGeom prst="rect">
            <a:avLst/>
          </a:prstGeom>
        </p:spPr>
        <p:txBody>
          <a:bodyPr wrap="square">
            <a:spAutoFit/>
          </a:bodyPr>
          <a:lstStyle/>
          <a:p>
            <a:pPr lvl="0"/>
            <a:r>
              <a:rPr lang="he-IL" sz="2000" dirty="0">
                <a:solidFill>
                  <a:schemeClr val="bg1"/>
                </a:solidFill>
                <a:latin typeface="Guttman Yad-Brush" panose="02010401010101010101" pitchFamily="2" charset="-79"/>
                <a:cs typeface="Guttman Yad-Brush" panose="02010401010101010101" pitchFamily="2" charset="-79"/>
              </a:rPr>
              <a:t>זה היה</a:t>
            </a:r>
            <a:r>
              <a:rPr lang="en-US" sz="2000" dirty="0">
                <a:solidFill>
                  <a:schemeClr val="bg1"/>
                </a:solidFill>
                <a:latin typeface="Guttman Yad-Brush" panose="02010401010101010101" pitchFamily="2" charset="-79"/>
                <a:cs typeface="Guttman Yad-Brush" panose="02010401010101010101" pitchFamily="2" charset="-79"/>
              </a:rPr>
              <a:t> </a:t>
            </a:r>
            <a:r>
              <a:rPr lang="he-IL" sz="2000" dirty="0">
                <a:solidFill>
                  <a:schemeClr val="bg1"/>
                </a:solidFill>
                <a:latin typeface="Guttman Yad-Brush" panose="02010401010101010101" pitchFamily="2" charset="-79"/>
                <a:cs typeface="Guttman Yad-Brush" panose="02010401010101010101" pitchFamily="2" charset="-79"/>
              </a:rPr>
              <a:t>"משחק חורף". כי נדרשת אדמה חול לחה ומהודקת.</a:t>
            </a:r>
          </a:p>
          <a:p>
            <a:pPr lvl="0"/>
            <a:r>
              <a:rPr lang="he-IL" sz="2000" dirty="0">
                <a:solidFill>
                  <a:schemeClr val="bg1"/>
                </a:solidFill>
                <a:latin typeface="Guttman Yad-Brush" panose="02010401010101010101" pitchFamily="2" charset="-79"/>
                <a:cs typeface="Guttman Yad-Brush" panose="02010401010101010101" pitchFamily="2" charset="-79"/>
              </a:rPr>
              <a:t>כיום, שלא כמו בתקופת ילדותה של סבתא, אין אזורי חול בגן מאיר. לכן שיחקנו ב"ארגז החול"</a:t>
            </a:r>
          </a:p>
        </p:txBody>
      </p:sp>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14" y="1575486"/>
            <a:ext cx="5516273" cy="4525963"/>
          </a:xfrm>
        </p:spPr>
      </p:pic>
    </p:spTree>
    <p:extLst>
      <p:ext uri="{BB962C8B-B14F-4D97-AF65-F5344CB8AC3E}">
        <p14:creationId xmlns:p14="http://schemas.microsoft.com/office/powerpoint/2010/main" val="247819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572000" y="0"/>
            <a:ext cx="4490601" cy="1200329"/>
          </a:xfrm>
          <a:prstGeom prst="rect">
            <a:avLst/>
          </a:prstGeom>
        </p:spPr>
        <p:txBody>
          <a:bodyPr wrap="square">
            <a:spAutoFit/>
          </a:bodyPr>
          <a:lstStyle/>
          <a:p>
            <a:r>
              <a:rPr lang="he-IL" sz="3600" dirty="0">
                <a:solidFill>
                  <a:srgbClr val="FF0000"/>
                </a:solidFill>
                <a:latin typeface="Guttman Yad-Brush" panose="02010401010101010101" pitchFamily="2" charset="-79"/>
                <a:ea typeface="+mj-ea"/>
                <a:cs typeface="Guttman Yad-Brush" panose="02010401010101010101" pitchFamily="2" charset="-79"/>
              </a:rPr>
              <a:t>אנחנו משחקים </a:t>
            </a:r>
            <a:r>
              <a:rPr lang="he-IL" sz="3600" dirty="0">
                <a:solidFill>
                  <a:srgbClr val="FF0000"/>
                </a:solidFill>
                <a:latin typeface="Guttman Yad-Brush" panose="02010401010101010101" pitchFamily="2" charset="-79"/>
                <a:cs typeface="Guttman Yad-Brush" panose="02010401010101010101" pitchFamily="2" charset="-79"/>
              </a:rPr>
              <a:t>"סכין" </a:t>
            </a:r>
            <a:r>
              <a:rPr lang="he-IL" sz="3600" dirty="0">
                <a:solidFill>
                  <a:srgbClr val="FF0000"/>
                </a:solidFill>
                <a:latin typeface="Guttman Yad-Brush" panose="02010401010101010101" pitchFamily="2" charset="-79"/>
                <a:ea typeface="+mj-ea"/>
                <a:cs typeface="Guttman Yad-Brush" panose="02010401010101010101" pitchFamily="2" charset="-79"/>
              </a:rPr>
              <a:t>בגן מאיר</a:t>
            </a:r>
            <a:endParaRPr lang="he-IL" sz="1400" dirty="0">
              <a:solidFill>
                <a:srgbClr val="FF0000"/>
              </a:solidFill>
            </a:endParaRPr>
          </a:p>
        </p:txBody>
      </p:sp>
      <p:pic>
        <p:nvPicPr>
          <p:cNvPr id="1026" name="Picture 2" descr="F:\בין דורי - מעין ושלומית\תמונות משחקים מעין\20171218_1338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4318243" y="2043369"/>
            <a:ext cx="5657670" cy="3971595"/>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8" y="0"/>
            <a:ext cx="4488762" cy="6858000"/>
          </a:xfrm>
          <a:prstGeom prst="rect">
            <a:avLst/>
          </a:prstGeom>
        </p:spPr>
      </p:pic>
    </p:spTree>
    <p:extLst>
      <p:ext uri="{BB962C8B-B14F-4D97-AF65-F5344CB8AC3E}">
        <p14:creationId xmlns:p14="http://schemas.microsoft.com/office/powerpoint/2010/main" val="1151065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כותרת 1"/>
          <p:cNvSpPr>
            <a:spLocks noGrp="1"/>
          </p:cNvSpPr>
          <p:nvPr>
            <p:ph type="title"/>
          </p:nvPr>
        </p:nvSpPr>
        <p:spPr>
          <a:xfrm>
            <a:off x="4396153" y="71120"/>
            <a:ext cx="4656406" cy="1969477"/>
          </a:xfrm>
        </p:spPr>
        <p:txBody>
          <a:bodyPr/>
          <a:lstStyle/>
          <a:p>
            <a:pPr algn="r" eaLnBrk="1" hangingPunct="1"/>
            <a:r>
              <a:rPr lang="he-IL" dirty="0">
                <a:solidFill>
                  <a:srgbClr val="FF0000"/>
                </a:solidFill>
                <a:latin typeface="Guttman Yad-Brush" panose="02010401010101010101" pitchFamily="2" charset="-79"/>
                <a:cs typeface="Guttman Yad-Brush" panose="02010401010101010101" pitchFamily="2" charset="-79"/>
              </a:rPr>
              <a:t>תחנה מס' 3:</a:t>
            </a:r>
            <a:br>
              <a:rPr lang="he-IL" dirty="0">
                <a:solidFill>
                  <a:srgbClr val="FF0000"/>
                </a:solidFill>
                <a:latin typeface="Guttman Yad-Brush" panose="02010401010101010101" pitchFamily="2" charset="-79"/>
                <a:cs typeface="Guttman Yad-Brush" panose="02010401010101010101" pitchFamily="2" charset="-79"/>
              </a:rPr>
            </a:br>
            <a:r>
              <a:rPr lang="he-IL" dirty="0">
                <a:solidFill>
                  <a:srgbClr val="FF0000"/>
                </a:solidFill>
                <a:latin typeface="Guttman Yad-Brush" panose="02010401010101010101" pitchFamily="2" charset="-79"/>
                <a:cs typeface="Guttman Yad-Brush" panose="02010401010101010101" pitchFamily="2" charset="-79"/>
              </a:rPr>
              <a:t>בית הספר טשרניחובסקי</a:t>
            </a:r>
            <a:endParaRPr lang="he-IL" dirty="0">
              <a:solidFill>
                <a:srgbClr val="FF0000"/>
              </a:solidFill>
            </a:endParaRPr>
          </a:p>
        </p:txBody>
      </p:sp>
      <p:sp>
        <p:nvSpPr>
          <p:cNvPr id="2" name="מלבן 1"/>
          <p:cNvSpPr/>
          <p:nvPr/>
        </p:nvSpPr>
        <p:spPr>
          <a:xfrm>
            <a:off x="4522762" y="2313956"/>
            <a:ext cx="4529797" cy="4216539"/>
          </a:xfrm>
          <a:prstGeom prst="rect">
            <a:avLst/>
          </a:prstGeom>
        </p:spPr>
        <p:txBody>
          <a:bodyPr wrap="square">
            <a:spAutoFit/>
          </a:bodyPr>
          <a:lstStyle/>
          <a:p>
            <a:pPr lvl="0" fontAlgn="auto">
              <a:spcBef>
                <a:spcPts val="0"/>
              </a:spcBef>
              <a:spcAft>
                <a:spcPts val="0"/>
              </a:spcAft>
            </a:pPr>
            <a:r>
              <a:rPr lang="he-IL" sz="2400" dirty="0">
                <a:solidFill>
                  <a:schemeClr val="bg1"/>
                </a:solidFill>
                <a:latin typeface="Guttman Yad-Brush" panose="02010401010101010101" pitchFamily="2" charset="-79"/>
                <a:cs typeface="Guttman Yad-Brush" panose="02010401010101010101" pitchFamily="2" charset="-79"/>
              </a:rPr>
              <a:t>ההורים של סבתא השתייכו לתנועת העבודה ולכן, סבתא למדה "בבית החינוך לילדי עובדים ע"ש שאול טשרניחובסקי." </a:t>
            </a:r>
          </a:p>
          <a:p>
            <a:pPr lvl="0" fontAlgn="auto">
              <a:spcBef>
                <a:spcPts val="0"/>
              </a:spcBef>
              <a:spcAft>
                <a:spcPts val="0"/>
              </a:spcAft>
            </a:pPr>
            <a:r>
              <a:rPr lang="he-IL" sz="2400" dirty="0">
                <a:solidFill>
                  <a:schemeClr val="bg1"/>
                </a:solidFill>
                <a:latin typeface="Guttman Yad-Brush" panose="02010401010101010101" pitchFamily="2" charset="-79"/>
                <a:cs typeface="Guttman Yad-Brush" panose="02010401010101010101" pitchFamily="2" charset="-79"/>
              </a:rPr>
              <a:t>הוא נקרא כך כי השתייך, בהקמתו, לזרם תנועת העבודה.</a:t>
            </a:r>
          </a:p>
          <a:p>
            <a:pPr lvl="0" fontAlgn="auto">
              <a:spcBef>
                <a:spcPts val="0"/>
              </a:spcBef>
              <a:spcAft>
                <a:spcPts val="0"/>
              </a:spcAft>
            </a:pPr>
            <a:endParaRPr lang="he-IL" sz="2400" dirty="0">
              <a:solidFill>
                <a:schemeClr val="bg1"/>
              </a:solidFill>
              <a:latin typeface="Guttman Yad-Brush" panose="02010401010101010101" pitchFamily="2" charset="-79"/>
              <a:cs typeface="Guttman Yad-Brush" panose="02010401010101010101" pitchFamily="2" charset="-79"/>
            </a:endParaRPr>
          </a:p>
          <a:p>
            <a:pPr lvl="0" fontAlgn="auto">
              <a:spcBef>
                <a:spcPts val="0"/>
              </a:spcBef>
              <a:spcAft>
                <a:spcPts val="0"/>
              </a:spcAft>
            </a:pPr>
            <a:r>
              <a:rPr lang="he-IL" sz="2400" dirty="0">
                <a:solidFill>
                  <a:schemeClr val="bg1"/>
                </a:solidFill>
                <a:latin typeface="Guttman Yad-Brush" panose="02010401010101010101" pitchFamily="2" charset="-79"/>
                <a:cs typeface="Guttman Yad-Brush" panose="02010401010101010101" pitchFamily="2" charset="-79"/>
              </a:rPr>
              <a:t>כיום משמש המבנה כמרכזיה פדגוגית ואשכול גני </a:t>
            </a:r>
            <a:r>
              <a:rPr lang="he-IL" sz="2800" dirty="0">
                <a:solidFill>
                  <a:schemeClr val="bg1"/>
                </a:solidFill>
                <a:latin typeface="Guttman Yad-Brush" panose="02010401010101010101" pitchFamily="2" charset="-79"/>
                <a:cs typeface="Guttman Yad-Brush" panose="02010401010101010101" pitchFamily="2" charset="-79"/>
              </a:rPr>
              <a:t>ילדים. </a:t>
            </a:r>
          </a:p>
        </p:txBody>
      </p:sp>
      <p:pic>
        <p:nvPicPr>
          <p:cNvPr id="6" name="Picture 2" descr="U:\קשר רב דורי\מעין ארוג'אס ושלומית כץ\תמונות משחקים מעין\20171218_14113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1283679" y="1283675"/>
            <a:ext cx="6857999" cy="4290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כותרת 1"/>
          <p:cNvSpPr>
            <a:spLocks noGrp="1"/>
          </p:cNvSpPr>
          <p:nvPr>
            <p:ph type="title"/>
          </p:nvPr>
        </p:nvSpPr>
        <p:spPr>
          <a:xfrm>
            <a:off x="711186" y="2167817"/>
            <a:ext cx="7785980" cy="1669390"/>
          </a:xfrm>
        </p:spPr>
        <p:txBody>
          <a:bodyPr>
            <a:prstTxWarp prst="textDoubleWave1">
              <a:avLst/>
            </a:prstTxWarp>
          </a:bodyPr>
          <a:lstStyle/>
          <a:p>
            <a:pPr eaLnBrk="1" hangingPunct="1">
              <a:defRPr/>
            </a:pPr>
            <a:r>
              <a:rPr lang="he-IL" b="1" dirty="0">
                <a:solidFill>
                  <a:srgbClr val="FF0000"/>
                </a:solidFill>
                <a:latin typeface="Guttman Yad-Brush" pitchFamily="2" charset="-79"/>
                <a:cs typeface="Guttman Yad-Brush" pitchFamily="2" charset="-79"/>
              </a:rPr>
              <a:t>קצת על ההיסטוריה המשפחתית</a:t>
            </a:r>
            <a:endParaRPr lang="he-IL"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כותרת 1"/>
          <p:cNvSpPr>
            <a:spLocks noGrp="1"/>
          </p:cNvSpPr>
          <p:nvPr>
            <p:ph type="title"/>
          </p:nvPr>
        </p:nvSpPr>
        <p:spPr/>
        <p:txBody>
          <a:bodyPr/>
          <a:lstStyle/>
          <a:p>
            <a:r>
              <a:rPr lang="he-IL" dirty="0">
                <a:solidFill>
                  <a:srgbClr val="FF0000"/>
                </a:solidFill>
                <a:latin typeface="Guttman Yad-Brush" panose="02010401010101010101" pitchFamily="2" charset="-79"/>
                <a:cs typeface="Guttman Yad-Brush" panose="02010401010101010101" pitchFamily="2" charset="-79"/>
              </a:rPr>
              <a:t>משחקים בבית הספר</a:t>
            </a:r>
            <a:endParaRPr lang="he-IL" dirty="0"/>
          </a:p>
        </p:txBody>
      </p:sp>
      <p:sp>
        <p:nvSpPr>
          <p:cNvPr id="3" name="מציין מיקום תוכן 2"/>
          <p:cNvSpPr>
            <a:spLocks noGrp="1"/>
          </p:cNvSpPr>
          <p:nvPr>
            <p:ph idx="1"/>
          </p:nvPr>
        </p:nvSpPr>
        <p:spPr>
          <a:xfrm>
            <a:off x="457199" y="1600201"/>
            <a:ext cx="8264769" cy="495886"/>
          </a:xfrm>
        </p:spPr>
        <p:txBody>
          <a:bodyPr/>
          <a:lstStyle/>
          <a:p>
            <a:pPr marL="0" lvl="0" indent="0" algn="ctr" eaLnBrk="1" fontAlgn="auto" hangingPunct="1">
              <a:spcAft>
                <a:spcPts val="0"/>
              </a:spcAft>
              <a:buNone/>
            </a:pPr>
            <a:r>
              <a:rPr lang="he-IL" dirty="0">
                <a:solidFill>
                  <a:srgbClr val="FF0000"/>
                </a:solidFill>
                <a:latin typeface="Guttman Yad-Brush" panose="02010401010101010101" pitchFamily="2" charset="-79"/>
                <a:cs typeface="Guttman Yad-Brush" panose="02010401010101010101" pitchFamily="2" charset="-79"/>
              </a:rPr>
              <a:t>1. קפיצה בחבל אחד</a:t>
            </a:r>
          </a:p>
        </p:txBody>
      </p:sp>
      <p:sp>
        <p:nvSpPr>
          <p:cNvPr id="5" name="TextBox 4"/>
          <p:cNvSpPr txBox="1"/>
          <p:nvPr/>
        </p:nvSpPr>
        <p:spPr>
          <a:xfrm>
            <a:off x="1561514" y="5657671"/>
            <a:ext cx="6020971" cy="1200329"/>
          </a:xfrm>
          <a:prstGeom prst="rect">
            <a:avLst/>
          </a:prstGeom>
          <a:noFill/>
        </p:spPr>
        <p:txBody>
          <a:bodyPr wrap="square" rtlCol="1">
            <a:spAutoFit/>
          </a:bodyPr>
          <a:lstStyle/>
          <a:p>
            <a:pPr algn="ctr"/>
            <a:r>
              <a:rPr lang="he-IL" sz="2400" dirty="0">
                <a:solidFill>
                  <a:schemeClr val="bg1"/>
                </a:solidFill>
                <a:latin typeface="Guttman Yad-Brush" panose="02010401010101010101" pitchFamily="2" charset="-79"/>
                <a:cs typeface="Guttman Yad-Brush" panose="02010401010101010101" pitchFamily="2" charset="-79"/>
              </a:rPr>
              <a:t>משחק חברתי עם חבל אחד. הנפוץ ביותר בקרב הבנות. </a:t>
            </a:r>
          </a:p>
          <a:p>
            <a:pPr algn="ctr"/>
            <a:r>
              <a:rPr lang="he-IL" sz="2400" dirty="0">
                <a:solidFill>
                  <a:schemeClr val="bg1"/>
                </a:solidFill>
                <a:latin typeface="Guttman Yad-Brush" panose="02010401010101010101" pitchFamily="2" charset="-79"/>
                <a:cs typeface="Guttman Yad-Brush" panose="02010401010101010101" pitchFamily="2" charset="-79"/>
              </a:rPr>
              <a:t>העיקר לדלג מעל החבל</a:t>
            </a:r>
          </a:p>
        </p:txBody>
      </p:sp>
    </p:spTree>
    <p:extLst>
      <p:ext uri="{BB962C8B-B14F-4D97-AF65-F5344CB8AC3E}">
        <p14:creationId xmlns:p14="http://schemas.microsoft.com/office/powerpoint/2010/main" val="400428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180363" cy="963319"/>
          </a:xfrm>
        </p:spPr>
        <p:txBody>
          <a:bodyPr/>
          <a:lstStyle/>
          <a:p>
            <a:r>
              <a:rPr lang="he-IL" sz="4000" dirty="0">
                <a:solidFill>
                  <a:srgbClr val="FF0000"/>
                </a:solidFill>
                <a:latin typeface="Guttman Yad-Brush" panose="02010401010101010101" pitchFamily="2" charset="-79"/>
                <a:cs typeface="Guttman Yad-Brush" panose="02010401010101010101" pitchFamily="2" charset="-79"/>
              </a:rPr>
              <a:t>משחקי קפיצה בחבל</a:t>
            </a:r>
          </a:p>
        </p:txBody>
      </p:sp>
      <p:pic>
        <p:nvPicPr>
          <p:cNvPr id="4" name="מציין מיקום תוכן 3" descr="התמונה של ‏משחקי שכונה בגינה - שלומי איילון‏."/>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0" y="1615216"/>
            <a:ext cx="4009292" cy="5290501"/>
          </a:xfrm>
          <a:prstGeom prst="rect">
            <a:avLst/>
          </a:prstGeom>
          <a:noFill/>
          <a:ln>
            <a:noFill/>
          </a:ln>
        </p:spPr>
      </p:pic>
      <p:sp>
        <p:nvSpPr>
          <p:cNvPr id="5" name="TextBox 4"/>
          <p:cNvSpPr txBox="1"/>
          <p:nvPr/>
        </p:nvSpPr>
        <p:spPr>
          <a:xfrm>
            <a:off x="1828800" y="1153551"/>
            <a:ext cx="5613009" cy="461665"/>
          </a:xfrm>
          <a:prstGeom prst="rect">
            <a:avLst/>
          </a:prstGeom>
          <a:noFill/>
        </p:spPr>
        <p:txBody>
          <a:bodyPr wrap="square" rtlCol="1">
            <a:spAutoFit/>
          </a:bodyPr>
          <a:lstStyle/>
          <a:p>
            <a:pPr algn="ctr"/>
            <a:r>
              <a:rPr lang="he-IL" sz="2400" dirty="0">
                <a:solidFill>
                  <a:srgbClr val="FF0000"/>
                </a:solidFill>
                <a:latin typeface="Guttman Yad-Brush" panose="02010401010101010101" pitchFamily="2" charset="-79"/>
                <a:cs typeface="Guttman Yad-Brush" panose="02010401010101010101" pitchFamily="2" charset="-79"/>
              </a:rPr>
              <a:t>2. קפיצה בשני חבלים</a:t>
            </a:r>
          </a:p>
        </p:txBody>
      </p:sp>
      <p:sp>
        <p:nvSpPr>
          <p:cNvPr id="6" name="TextBox 5"/>
          <p:cNvSpPr txBox="1"/>
          <p:nvPr/>
        </p:nvSpPr>
        <p:spPr>
          <a:xfrm>
            <a:off x="4459458" y="1941341"/>
            <a:ext cx="3856401" cy="2308324"/>
          </a:xfrm>
          <a:prstGeom prst="rect">
            <a:avLst/>
          </a:prstGeom>
          <a:noFill/>
        </p:spPr>
        <p:txBody>
          <a:bodyPr wrap="square" rtlCol="1">
            <a:spAutoFit/>
          </a:bodyPr>
          <a:lstStyle/>
          <a:p>
            <a:r>
              <a:rPr lang="he-IL" sz="2400" dirty="0">
                <a:solidFill>
                  <a:schemeClr val="bg1"/>
                </a:solidFill>
                <a:latin typeface="Guttman Yad-Brush" panose="02010401010101010101" pitchFamily="2" charset="-79"/>
                <a:cs typeface="Guttman Yad-Brush" panose="02010401010101010101" pitchFamily="2" charset="-79"/>
              </a:rPr>
              <a:t>המשחק הקשה ביותר היה דלוג בין שני חבלים. נדרשה רמת תאום גבוהה הן של המגלגלים והן לקופצים. </a:t>
            </a:r>
          </a:p>
        </p:txBody>
      </p:sp>
      <p:sp>
        <p:nvSpPr>
          <p:cNvPr id="8" name="TextBox 7"/>
          <p:cNvSpPr txBox="1"/>
          <p:nvPr/>
        </p:nvSpPr>
        <p:spPr>
          <a:xfrm>
            <a:off x="4368800" y="5033771"/>
            <a:ext cx="4553533" cy="1569660"/>
          </a:xfrm>
          <a:prstGeom prst="rect">
            <a:avLst/>
          </a:prstGeom>
          <a:noFill/>
          <a:ln w="28575">
            <a:solidFill>
              <a:srgbClr val="FF0000"/>
            </a:solidFill>
          </a:ln>
        </p:spPr>
        <p:txBody>
          <a:bodyPr wrap="square" rtlCol="1">
            <a:spAutoFit/>
          </a:bodyPr>
          <a:lstStyle/>
          <a:p>
            <a:r>
              <a:rPr lang="he-IL" sz="2400" dirty="0">
                <a:solidFill>
                  <a:schemeClr val="bg1"/>
                </a:solidFill>
              </a:rPr>
              <a:t>סבתא: "למרות שהצלחתי להימנות על המעטים ששותפו במשחק, היה בו הרבה תסכול כי נפסלתי כבר לאחר 3 -4 קפיצות וגם בגלגול לא הצטיינתי".</a:t>
            </a:r>
          </a:p>
        </p:txBody>
      </p:sp>
    </p:spTree>
    <p:extLst>
      <p:ext uri="{BB962C8B-B14F-4D97-AF65-F5344CB8AC3E}">
        <p14:creationId xmlns:p14="http://schemas.microsoft.com/office/powerpoint/2010/main" val="213796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0"/>
            <a:ext cx="8229600" cy="858129"/>
          </a:xfrm>
        </p:spPr>
        <p:txBody>
          <a:bodyPr/>
          <a:lstStyle/>
          <a:p>
            <a:r>
              <a:rPr lang="he-IL" sz="4000" dirty="0">
                <a:solidFill>
                  <a:srgbClr val="FF0000"/>
                </a:solidFill>
                <a:latin typeface="Guttman Yad-Brush" panose="02010401010101010101" pitchFamily="2" charset="-79"/>
                <a:cs typeface="Guttman Yad-Brush" panose="02010401010101010101" pitchFamily="2" charset="-79"/>
              </a:rPr>
              <a:t>2.הבנים על הבנות</a:t>
            </a:r>
          </a:p>
        </p:txBody>
      </p:sp>
      <p:pic>
        <p:nvPicPr>
          <p:cNvPr id="4" name="מציין מיקום תוכן 3" descr="תוצאת תמונה עבור קפיצה בחבל"/>
          <p:cNvPicPr>
            <a:picLocks noGrp="1"/>
          </p:cNvPicPr>
          <p:nvPr>
            <p:ph idx="1"/>
          </p:nvPr>
        </p:nvPicPr>
        <p:blipFill rotWithShape="1">
          <a:blip r:embed="rId2" cstate="print">
            <a:extLst>
              <a:ext uri="{28A0092B-C50C-407E-A947-70E740481C1C}">
                <a14:useLocalDpi xmlns:a14="http://schemas.microsoft.com/office/drawing/2010/main" val="0"/>
              </a:ext>
            </a:extLst>
          </a:blip>
          <a:srcRect b="-11111"/>
          <a:stretch/>
        </p:blipFill>
        <p:spPr bwMode="auto">
          <a:xfrm>
            <a:off x="1591409" y="1012875"/>
            <a:ext cx="5961183" cy="4480560"/>
          </a:xfrm>
          <a:prstGeom prst="rect">
            <a:avLst/>
          </a:prstGeom>
          <a:noFill/>
          <a:ln>
            <a:noFill/>
          </a:ln>
        </p:spPr>
      </p:pic>
      <p:sp>
        <p:nvSpPr>
          <p:cNvPr id="5" name="TextBox 4"/>
          <p:cNvSpPr txBox="1"/>
          <p:nvPr/>
        </p:nvSpPr>
        <p:spPr>
          <a:xfrm>
            <a:off x="267286" y="5078437"/>
            <a:ext cx="8609428" cy="829995"/>
          </a:xfrm>
          <a:prstGeom prst="rect">
            <a:avLst/>
          </a:prstGeom>
          <a:noFill/>
        </p:spPr>
        <p:txBody>
          <a:bodyPr wrap="square" rtlCol="1">
            <a:spAutoFit/>
          </a:bodyPr>
          <a:lstStyle/>
          <a:p>
            <a:pPr algn="ctr"/>
            <a:r>
              <a:rPr lang="he-IL" sz="2400" dirty="0">
                <a:solidFill>
                  <a:schemeClr val="bg1"/>
                </a:solidFill>
                <a:latin typeface="Guttman Yad-Brush" panose="02010401010101010101" pitchFamily="2" charset="-79"/>
                <a:cs typeface="Guttman Yad-Brush" panose="02010401010101010101" pitchFamily="2" charset="-79"/>
              </a:rPr>
              <a:t>סוג של משחק תופסת המשלב גם תחרות בין הבנים לבין הבנות בכיתה</a:t>
            </a:r>
          </a:p>
        </p:txBody>
      </p:sp>
      <p:sp>
        <p:nvSpPr>
          <p:cNvPr id="3" name="TextBox 2"/>
          <p:cNvSpPr txBox="1"/>
          <p:nvPr/>
        </p:nvSpPr>
        <p:spPr>
          <a:xfrm>
            <a:off x="513471" y="5908432"/>
            <a:ext cx="8117058" cy="830997"/>
          </a:xfrm>
          <a:prstGeom prst="rect">
            <a:avLst/>
          </a:prstGeom>
          <a:noFill/>
          <a:ln w="28575">
            <a:solidFill>
              <a:srgbClr val="FF0000"/>
            </a:solidFill>
          </a:ln>
        </p:spPr>
        <p:txBody>
          <a:bodyPr wrap="square" rtlCol="1">
            <a:spAutoFit/>
          </a:bodyPr>
          <a:lstStyle>
            <a:defPPr>
              <a:defRPr lang="he-IL"/>
            </a:defPPr>
            <a:lvl1pPr>
              <a:defRPr sz="2400">
                <a:solidFill>
                  <a:schemeClr val="bg1"/>
                </a:solidFill>
              </a:defRPr>
            </a:lvl1pPr>
          </a:lstStyle>
          <a:p>
            <a:pPr algn="ctr"/>
            <a:r>
              <a:rPr lang="he-IL" dirty="0"/>
              <a:t>סבתא: "משחק ששיחקנו גם במסדרונות וחדרי המדרגות הצרים בביה"ס ועלה לי בפציעות לא פשוטות"</a:t>
            </a:r>
          </a:p>
        </p:txBody>
      </p:sp>
    </p:spTree>
    <p:extLst>
      <p:ext uri="{BB962C8B-B14F-4D97-AF65-F5344CB8AC3E}">
        <p14:creationId xmlns:p14="http://schemas.microsoft.com/office/powerpoint/2010/main" val="66310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rgbClr val="FF0000"/>
                </a:solidFill>
                <a:latin typeface="Guttman Yad-Brush" panose="02010401010101010101" pitchFamily="2" charset="-79"/>
                <a:cs typeface="Guttman Yad-Brush" panose="02010401010101010101" pitchFamily="2" charset="-79"/>
              </a:rPr>
              <a:t>3.המשחק: סבתא סורגת</a:t>
            </a:r>
          </a:p>
        </p:txBody>
      </p:sp>
      <p:pic>
        <p:nvPicPr>
          <p:cNvPr id="6" name="מציין מיקום תוכן 5" descr="תוצאת תמונה עבור משחקי סבתא סורגת"/>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151" y="1280160"/>
            <a:ext cx="6020972" cy="4220309"/>
          </a:xfrm>
          <a:prstGeom prst="rect">
            <a:avLst/>
          </a:prstGeom>
          <a:noFill/>
          <a:ln>
            <a:noFill/>
          </a:ln>
        </p:spPr>
      </p:pic>
      <p:sp>
        <p:nvSpPr>
          <p:cNvPr id="7" name="TextBox 6"/>
          <p:cNvSpPr txBox="1"/>
          <p:nvPr/>
        </p:nvSpPr>
        <p:spPr>
          <a:xfrm>
            <a:off x="6260123" y="2170332"/>
            <a:ext cx="2489199" cy="1938992"/>
          </a:xfrm>
          <a:prstGeom prst="rect">
            <a:avLst/>
          </a:prstGeom>
          <a:noFill/>
        </p:spPr>
        <p:txBody>
          <a:bodyPr wrap="square" rtlCol="1">
            <a:spAutoFit/>
          </a:bodyPr>
          <a:lstStyle/>
          <a:p>
            <a:r>
              <a:rPr lang="he-IL" sz="2400" dirty="0">
                <a:solidFill>
                  <a:schemeClr val="bg1"/>
                </a:solidFill>
                <a:latin typeface="Guttman Yad-Brush" panose="02010401010101010101" pitchFamily="2" charset="-79"/>
                <a:cs typeface="Guttman Yad-Brush" panose="02010401010101010101" pitchFamily="2" charset="-79"/>
              </a:rPr>
              <a:t>אסור לחוט להשתחרר מהאצבעות במעבר משחקן לשחקן</a:t>
            </a:r>
          </a:p>
        </p:txBody>
      </p:sp>
      <p:sp>
        <p:nvSpPr>
          <p:cNvPr id="8" name="TextBox 7"/>
          <p:cNvSpPr txBox="1"/>
          <p:nvPr/>
        </p:nvSpPr>
        <p:spPr>
          <a:xfrm>
            <a:off x="942536" y="5837664"/>
            <a:ext cx="7258928" cy="830997"/>
          </a:xfrm>
          <a:prstGeom prst="rect">
            <a:avLst/>
          </a:prstGeom>
          <a:noFill/>
          <a:ln w="28575">
            <a:solidFill>
              <a:srgbClr val="FF0000"/>
            </a:solidFill>
          </a:ln>
        </p:spPr>
        <p:txBody>
          <a:bodyPr wrap="square" rtlCol="1">
            <a:spAutoFit/>
          </a:bodyPr>
          <a:lstStyle>
            <a:defPPr>
              <a:defRPr lang="he-IL"/>
            </a:defPPr>
            <a:lvl1pPr algn="ctr">
              <a:defRPr sz="2400">
                <a:solidFill>
                  <a:schemeClr val="bg1"/>
                </a:solidFill>
              </a:defRPr>
            </a:lvl1pPr>
          </a:lstStyle>
          <a:p>
            <a:r>
              <a:rPr lang="he-IL" dirty="0"/>
              <a:t>סבתא: למרות שאהבתי את המשחק, תמיד שאלתי עצמי מתי המשחק סוף, סוף, יסתיים.</a:t>
            </a:r>
          </a:p>
        </p:txBody>
      </p:sp>
    </p:spTree>
    <p:extLst>
      <p:ext uri="{BB962C8B-B14F-4D97-AF65-F5344CB8AC3E}">
        <p14:creationId xmlns:p14="http://schemas.microsoft.com/office/powerpoint/2010/main" val="704924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000" dirty="0">
                <a:solidFill>
                  <a:srgbClr val="FF0000"/>
                </a:solidFill>
                <a:latin typeface="Guttman Yad-Brush" panose="02010401010101010101" pitchFamily="2" charset="-79"/>
                <a:cs typeface="Guttman Yad-Brush" panose="02010401010101010101" pitchFamily="2" charset="-79"/>
              </a:rPr>
              <a:t>תחנה מס' 4: משחקי הרחוב</a:t>
            </a:r>
          </a:p>
        </p:txBody>
      </p:sp>
      <p:sp>
        <p:nvSpPr>
          <p:cNvPr id="3" name="מציין מיקום תוכן 2"/>
          <p:cNvSpPr>
            <a:spLocks noGrp="1"/>
          </p:cNvSpPr>
          <p:nvPr>
            <p:ph idx="1"/>
          </p:nvPr>
        </p:nvSpPr>
        <p:spPr>
          <a:xfrm>
            <a:off x="457200" y="1501726"/>
            <a:ext cx="8229600" cy="4983480"/>
          </a:xfrm>
        </p:spPr>
        <p:txBody>
          <a:bodyPr/>
          <a:lstStyle/>
          <a:p>
            <a:r>
              <a:rPr lang="he-IL" sz="2800" dirty="0">
                <a:solidFill>
                  <a:schemeClr val="bg1"/>
                </a:solidFill>
                <a:latin typeface="Guttman Yad-Brush" panose="02010401010101010101" pitchFamily="2" charset="-79"/>
                <a:cs typeface="Guttman Yad-Brush" panose="02010401010101010101" pitchFamily="2" charset="-79"/>
              </a:rPr>
              <a:t>מיעוט מכוניות, וחצרות בתים עם משטחי חול נרחבים הפכו את רחובות השכונה ל"גן עדן" למשחקים.</a:t>
            </a:r>
          </a:p>
          <a:p>
            <a:r>
              <a:rPr lang="he-IL" sz="2800" dirty="0">
                <a:solidFill>
                  <a:schemeClr val="bg1"/>
                </a:solidFill>
                <a:latin typeface="Guttman Yad-Brush" panose="02010401010101010101" pitchFamily="2" charset="-79"/>
                <a:cs typeface="Guttman Yad-Brush" panose="02010401010101010101" pitchFamily="2" charset="-79"/>
              </a:rPr>
              <a:t>כמעט כל המשחקים ששחקו בהם בתנועה, בגן מאיר, ובבית הספר היו גם חלק ממשחקי הרחוב. אך היו משחקים שאפשר היה לשחק רק בשכונה.</a:t>
            </a:r>
          </a:p>
          <a:p>
            <a:r>
              <a:rPr lang="he-IL" sz="2800" dirty="0">
                <a:solidFill>
                  <a:schemeClr val="bg1"/>
                </a:solidFill>
                <a:latin typeface="Guttman Yad-Brush" panose="02010401010101010101" pitchFamily="2" charset="-79"/>
                <a:cs typeface="Guttman Yad-Brush" panose="02010401010101010101" pitchFamily="2" charset="-79"/>
              </a:rPr>
              <a:t>הראשון שבהם היה משחק ה"פינות" או "מדרכות" והשני "מארב פחית המים"</a:t>
            </a:r>
          </a:p>
          <a:p>
            <a:r>
              <a:rPr lang="he-IL" sz="2800" dirty="0">
                <a:solidFill>
                  <a:schemeClr val="bg1"/>
                </a:solidFill>
                <a:latin typeface="Guttman Yad-Brush" panose="02010401010101010101" pitchFamily="2" charset="-79"/>
                <a:cs typeface="Guttman Yad-Brush" panose="02010401010101010101" pitchFamily="2" charset="-79"/>
              </a:rPr>
              <a:t>כמובן, שגם "קלאס" כיכב במשחקי הרחוב</a:t>
            </a:r>
          </a:p>
        </p:txBody>
      </p:sp>
    </p:spTree>
    <p:extLst>
      <p:ext uri="{BB962C8B-B14F-4D97-AF65-F5344CB8AC3E}">
        <p14:creationId xmlns:p14="http://schemas.microsoft.com/office/powerpoint/2010/main" val="2500955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26610"/>
            <a:ext cx="8180363" cy="759656"/>
          </a:xfrm>
        </p:spPr>
        <p:txBody>
          <a:bodyPr/>
          <a:lstStyle/>
          <a:p>
            <a:r>
              <a:rPr lang="he-IL" sz="4000" dirty="0">
                <a:solidFill>
                  <a:srgbClr val="FF0000"/>
                </a:solidFill>
                <a:latin typeface="Guttman Yad-Brush" panose="02010401010101010101" pitchFamily="2" charset="-79"/>
                <a:cs typeface="Guttman Yad-Brush" panose="02010401010101010101" pitchFamily="2" charset="-79"/>
              </a:rPr>
              <a:t>1.אני וסבתא במשחק ה"פינות"</a:t>
            </a:r>
          </a:p>
        </p:txBody>
      </p:sp>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675249" y="1388343"/>
            <a:ext cx="7793502" cy="3723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0800000" flipV="1">
            <a:off x="211015" y="5112321"/>
            <a:ext cx="8665699" cy="461665"/>
          </a:xfrm>
          <a:prstGeom prst="rect">
            <a:avLst/>
          </a:prstGeom>
          <a:noFill/>
        </p:spPr>
        <p:txBody>
          <a:bodyPr wrap="square" rtlCol="1">
            <a:spAutoFit/>
          </a:bodyPr>
          <a:lstStyle/>
          <a:p>
            <a:r>
              <a:rPr lang="he-IL" sz="2400" dirty="0">
                <a:solidFill>
                  <a:schemeClr val="bg1"/>
                </a:solidFill>
                <a:latin typeface="Guttman Yad-Brush" panose="02010401010101010101" pitchFamily="2" charset="-79"/>
                <a:cs typeface="Guttman Yad-Brush" panose="02010401010101010101" pitchFamily="2" charset="-79"/>
              </a:rPr>
              <a:t>המטרה: לפגוע עם הכדור בקצה המדרכה הנגדית.</a:t>
            </a:r>
          </a:p>
        </p:txBody>
      </p:sp>
      <p:sp>
        <p:nvSpPr>
          <p:cNvPr id="5" name="TextBox 4"/>
          <p:cNvSpPr txBox="1"/>
          <p:nvPr/>
        </p:nvSpPr>
        <p:spPr>
          <a:xfrm>
            <a:off x="928468" y="1026009"/>
            <a:ext cx="7513997" cy="461665"/>
          </a:xfrm>
          <a:prstGeom prst="rect">
            <a:avLst/>
          </a:prstGeom>
          <a:noFill/>
        </p:spPr>
        <p:txBody>
          <a:bodyPr wrap="square" rtlCol="1">
            <a:spAutoFit/>
          </a:bodyPr>
          <a:lstStyle/>
          <a:p>
            <a:pPr algn="ctr"/>
            <a:r>
              <a:rPr lang="he-IL" sz="2400" dirty="0">
                <a:solidFill>
                  <a:srgbClr val="FF0000"/>
                </a:solidFill>
                <a:latin typeface="Guttman Yad-Brush" panose="02010401010101010101" pitchFamily="2" charset="-79"/>
                <a:cs typeface="Guttman Yad-Brush" panose="02010401010101010101" pitchFamily="2" charset="-79"/>
              </a:rPr>
              <a:t>ליד בית המשפחה של סבתא</a:t>
            </a:r>
          </a:p>
        </p:txBody>
      </p:sp>
      <p:sp>
        <p:nvSpPr>
          <p:cNvPr id="6" name="TextBox 5"/>
          <p:cNvSpPr txBox="1"/>
          <p:nvPr/>
        </p:nvSpPr>
        <p:spPr>
          <a:xfrm>
            <a:off x="351691" y="5758653"/>
            <a:ext cx="8525023" cy="830997"/>
          </a:xfrm>
          <a:prstGeom prst="rect">
            <a:avLst/>
          </a:prstGeom>
          <a:noFill/>
          <a:ln w="28575">
            <a:solidFill>
              <a:srgbClr val="FF0000"/>
            </a:solidFill>
          </a:ln>
        </p:spPr>
        <p:txBody>
          <a:bodyPr wrap="square" rtlCol="1">
            <a:spAutoFit/>
          </a:bodyPr>
          <a:lstStyle>
            <a:defPPr>
              <a:defRPr lang="he-IL"/>
            </a:defPPr>
            <a:lvl1pPr algn="ctr">
              <a:defRPr sz="2400">
                <a:solidFill>
                  <a:schemeClr val="bg1"/>
                </a:solidFill>
              </a:defRPr>
            </a:lvl1pPr>
          </a:lstStyle>
          <a:p>
            <a:r>
              <a:rPr lang="he-IL" dirty="0"/>
              <a:t>סבתא: בד"כ זה היה משחק של בנים, אך אני ואחי הרבינו לשחק בו. לאכזבתי, הוא תמיד ניצח.</a:t>
            </a:r>
          </a:p>
        </p:txBody>
      </p:sp>
      <p:sp>
        <p:nvSpPr>
          <p:cNvPr id="3" name="אליפסה 2"/>
          <p:cNvSpPr/>
          <p:nvPr/>
        </p:nvSpPr>
        <p:spPr>
          <a:xfrm>
            <a:off x="5978769" y="1885071"/>
            <a:ext cx="675250" cy="703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12" name="TextBox 11"/>
          <p:cNvSpPr txBox="1"/>
          <p:nvPr/>
        </p:nvSpPr>
        <p:spPr>
          <a:xfrm>
            <a:off x="5528603" y="1378634"/>
            <a:ext cx="1252025" cy="461665"/>
          </a:xfrm>
          <a:prstGeom prst="rect">
            <a:avLst/>
          </a:prstGeom>
          <a:noFill/>
        </p:spPr>
        <p:txBody>
          <a:bodyPr wrap="square" rtlCol="1">
            <a:spAutoFit/>
          </a:bodyPr>
          <a:lstStyle/>
          <a:p>
            <a:r>
              <a:rPr lang="he-IL" sz="2400" b="1" u="sng" dirty="0">
                <a:solidFill>
                  <a:srgbClr val="FF0000"/>
                </a:solidFill>
              </a:rPr>
              <a:t>הכדור</a:t>
            </a:r>
          </a:p>
        </p:txBody>
      </p:sp>
    </p:spTree>
    <p:extLst>
      <p:ext uri="{BB962C8B-B14F-4D97-AF65-F5344CB8AC3E}">
        <p14:creationId xmlns:p14="http://schemas.microsoft.com/office/powerpoint/2010/main" val="422980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712677" y="422031"/>
            <a:ext cx="4431321" cy="766689"/>
          </a:xfrm>
        </p:spPr>
        <p:txBody>
          <a:bodyPr/>
          <a:lstStyle/>
          <a:p>
            <a:r>
              <a:rPr lang="he-IL" sz="4000" dirty="0">
                <a:solidFill>
                  <a:srgbClr val="FF0000"/>
                </a:solidFill>
                <a:latin typeface="Guttman Yad-Brush" panose="02010401010101010101" pitchFamily="2" charset="-79"/>
                <a:cs typeface="Guttman Yad-Brush" panose="02010401010101010101" pitchFamily="2" charset="-79"/>
              </a:rPr>
              <a:t>מארב "פחית המים" של מעין</a:t>
            </a:r>
          </a:p>
        </p:txBody>
      </p:sp>
      <p:pic>
        <p:nvPicPr>
          <p:cNvPr id="4" name="מציין מיקום תוכן 3" descr="H:\בין דורי - מעין ושלומית\תמונות משחקים מעין\20171218_143311.jpg"/>
          <p:cNvPicPr>
            <a:picLocks noGrp="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rot="16200000" flipH="1">
            <a:off x="-1021078" y="1021082"/>
            <a:ext cx="6857998" cy="4815837"/>
          </a:xfrm>
          <a:prstGeom prst="rect">
            <a:avLst/>
          </a:prstGeom>
          <a:noFill/>
          <a:ln>
            <a:noFill/>
          </a:ln>
        </p:spPr>
      </p:pic>
      <p:sp>
        <p:nvSpPr>
          <p:cNvPr id="5" name="צורה חופשית 4"/>
          <p:cNvSpPr/>
          <p:nvPr/>
        </p:nvSpPr>
        <p:spPr>
          <a:xfrm>
            <a:off x="719798" y="706762"/>
            <a:ext cx="3527081" cy="1985637"/>
          </a:xfrm>
          <a:custGeom>
            <a:avLst/>
            <a:gdLst>
              <a:gd name="connsiteX0" fmla="*/ 0 w 2475914"/>
              <a:gd name="connsiteY0" fmla="*/ 0 h 1479192"/>
              <a:gd name="connsiteX1" fmla="*/ 1111348 w 2475914"/>
              <a:gd name="connsiteY1" fmla="*/ 1378634 h 1479192"/>
              <a:gd name="connsiteX2" fmla="*/ 2264898 w 2475914"/>
              <a:gd name="connsiteY2" fmla="*/ 1336431 h 1479192"/>
              <a:gd name="connsiteX3" fmla="*/ 2475914 w 2475914"/>
              <a:gd name="connsiteY3" fmla="*/ 1041010 h 1479192"/>
            </a:gdLst>
            <a:ahLst/>
            <a:cxnLst>
              <a:cxn ang="0">
                <a:pos x="connsiteX0" y="connsiteY0"/>
              </a:cxn>
              <a:cxn ang="0">
                <a:pos x="connsiteX1" y="connsiteY1"/>
              </a:cxn>
              <a:cxn ang="0">
                <a:pos x="connsiteX2" y="connsiteY2"/>
              </a:cxn>
              <a:cxn ang="0">
                <a:pos x="connsiteX3" y="connsiteY3"/>
              </a:cxn>
            </a:cxnLst>
            <a:rect l="l" t="t" r="r" b="b"/>
            <a:pathLst>
              <a:path w="2475914" h="1479192">
                <a:moveTo>
                  <a:pt x="0" y="0"/>
                </a:moveTo>
                <a:cubicBezTo>
                  <a:pt x="366932" y="577948"/>
                  <a:pt x="733865" y="1155896"/>
                  <a:pt x="1111348" y="1378634"/>
                </a:cubicBezTo>
                <a:cubicBezTo>
                  <a:pt x="1488831" y="1601373"/>
                  <a:pt x="2037470" y="1392702"/>
                  <a:pt x="2264898" y="1336431"/>
                </a:cubicBezTo>
                <a:cubicBezTo>
                  <a:pt x="2492326" y="1280160"/>
                  <a:pt x="2424332" y="1109004"/>
                  <a:pt x="2475914" y="104101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
        <p:nvSpPr>
          <p:cNvPr id="6" name="אליפסה 5"/>
          <p:cNvSpPr/>
          <p:nvPr/>
        </p:nvSpPr>
        <p:spPr>
          <a:xfrm>
            <a:off x="417343" y="428283"/>
            <a:ext cx="604910" cy="5569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192260" y="-47450"/>
            <a:ext cx="1055076" cy="461665"/>
          </a:xfrm>
          <a:prstGeom prst="rect">
            <a:avLst/>
          </a:prstGeom>
          <a:noFill/>
        </p:spPr>
        <p:txBody>
          <a:bodyPr wrap="square" rtlCol="1">
            <a:spAutoFit/>
          </a:bodyPr>
          <a:lstStyle/>
          <a:p>
            <a:r>
              <a:rPr lang="he-IL" sz="2400" b="1" u="sng" dirty="0">
                <a:solidFill>
                  <a:srgbClr val="FF0000"/>
                </a:solidFill>
              </a:rPr>
              <a:t>הפחית</a:t>
            </a:r>
          </a:p>
        </p:txBody>
      </p:sp>
      <p:sp>
        <p:nvSpPr>
          <p:cNvPr id="8" name="TextBox 7"/>
          <p:cNvSpPr txBox="1"/>
          <p:nvPr/>
        </p:nvSpPr>
        <p:spPr>
          <a:xfrm>
            <a:off x="5413717" y="1953064"/>
            <a:ext cx="2829457" cy="369332"/>
          </a:xfrm>
          <a:prstGeom prst="rect">
            <a:avLst/>
          </a:prstGeom>
          <a:noFill/>
        </p:spPr>
        <p:txBody>
          <a:bodyPr wrap="square" rtlCol="1">
            <a:spAutoFit/>
          </a:bodyPr>
          <a:lstStyle/>
          <a:p>
            <a:endParaRPr lang="he-IL" dirty="0"/>
          </a:p>
        </p:txBody>
      </p:sp>
      <p:sp>
        <p:nvSpPr>
          <p:cNvPr id="9" name="מלבן 8"/>
          <p:cNvSpPr/>
          <p:nvPr/>
        </p:nvSpPr>
        <p:spPr>
          <a:xfrm flipH="1">
            <a:off x="4765040" y="1186539"/>
            <a:ext cx="4328158" cy="5706177"/>
          </a:xfrm>
          <a:prstGeom prst="rect">
            <a:avLst/>
          </a:prstGeom>
        </p:spPr>
        <p:txBody>
          <a:bodyPr wrap="square">
            <a:spAutoFit/>
          </a:bodyPr>
          <a:lstStyle/>
          <a:p>
            <a:pPr lvl="0" eaLnBrk="0" hangingPunct="0">
              <a:spcBef>
                <a:spcPct val="20000"/>
              </a:spcBef>
            </a:pPr>
            <a:endParaRPr lang="he-IL" sz="2400" dirty="0">
              <a:solidFill>
                <a:schemeClr val="bg1"/>
              </a:solidFill>
              <a:latin typeface="Guttman Yad-Brush" panose="02010401010101010101" pitchFamily="2" charset="-79"/>
              <a:cs typeface="Guttman Yad-Brush" panose="02010401010101010101" pitchFamily="2" charset="-79"/>
            </a:endParaRPr>
          </a:p>
          <a:p>
            <a:pPr lvl="0" eaLnBrk="0" hangingPunct="0">
              <a:spcBef>
                <a:spcPct val="20000"/>
              </a:spcBef>
            </a:pPr>
            <a:r>
              <a:rPr lang="he-IL" sz="2400" dirty="0">
                <a:solidFill>
                  <a:schemeClr val="bg1"/>
                </a:solidFill>
                <a:latin typeface="Guttman Yad-Brush" panose="02010401010101010101" pitchFamily="2" charset="-79"/>
                <a:cs typeface="Guttman Yad-Brush" panose="02010401010101010101" pitchFamily="2" charset="-79"/>
              </a:rPr>
              <a:t>משחק "אכזרי", ולא מומלץ שבו הונחה פחית מים על גדר הבית השכן. הפחית נקשרה בחוט שנמתח ממנה ואל עמוד החשמל שממול. בשעות הערב בלתי אפשרי היה לראות את החוט. אדם שהלך לתומו על המדרכה נתקל בחוט, שמשך את הפחית וכל תכולת המים נחתה על ראשו. ילדי השכונה, צפו ב"קורבן"  ממקום מסתור בטוח.</a:t>
            </a:r>
          </a:p>
        </p:txBody>
      </p:sp>
    </p:spTree>
    <p:extLst>
      <p:ext uri="{BB962C8B-B14F-4D97-AF65-F5344CB8AC3E}">
        <p14:creationId xmlns:p14="http://schemas.microsoft.com/office/powerpoint/2010/main" val="379912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dirty="0">
                <a:solidFill>
                  <a:srgbClr val="FF0000"/>
                </a:solidFill>
                <a:latin typeface="Guttman Yad-Brush" panose="02010401010101010101" pitchFamily="2" charset="-79"/>
                <a:cs typeface="Guttman Yad-Brush" panose="02010401010101010101" pitchFamily="2" charset="-79"/>
              </a:rPr>
              <a:t>3.משחק ה"קלאס"</a:t>
            </a:r>
          </a:p>
        </p:txBody>
      </p:sp>
      <p:pic>
        <p:nvPicPr>
          <p:cNvPr id="4" name="מציין מיקום תוכן 3" descr="אומרים שהיה פה שמח: משחקים משנות ה-60 בימים שבהם שיחקנו בחוץ, הזענו והשתוללנו. בתמונה: משחק קלאס. קלאסי. צילום: Shutterstock"/>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8738" y="1406769"/>
            <a:ext cx="6486525" cy="4190402"/>
          </a:xfrm>
          <a:prstGeom prst="rect">
            <a:avLst/>
          </a:prstGeom>
          <a:noFill/>
          <a:ln>
            <a:noFill/>
          </a:ln>
        </p:spPr>
      </p:pic>
      <p:sp>
        <p:nvSpPr>
          <p:cNvPr id="5" name="TextBox 4"/>
          <p:cNvSpPr txBox="1"/>
          <p:nvPr/>
        </p:nvSpPr>
        <p:spPr>
          <a:xfrm>
            <a:off x="493800" y="5752365"/>
            <a:ext cx="8156400" cy="830997"/>
          </a:xfrm>
          <a:prstGeom prst="rect">
            <a:avLst/>
          </a:prstGeom>
          <a:noFill/>
        </p:spPr>
        <p:txBody>
          <a:bodyPr wrap="none" rtlCol="1">
            <a:spAutoFit/>
          </a:bodyPr>
          <a:lstStyle/>
          <a:p>
            <a:pPr algn="ctr"/>
            <a:r>
              <a:rPr lang="he-IL" sz="2400" dirty="0">
                <a:solidFill>
                  <a:schemeClr val="bg1"/>
                </a:solidFill>
                <a:latin typeface="Guttman Yad-Brush" panose="02010401010101010101" pitchFamily="2" charset="-79"/>
                <a:cs typeface="Guttman Yad-Brush" panose="02010401010101010101" pitchFamily="2" charset="-79"/>
              </a:rPr>
              <a:t>משחק  נפוץ מאוד לבנים ובנות בבית הספר ובשכונה</a:t>
            </a:r>
            <a:r>
              <a:rPr lang="he-IL" dirty="0">
                <a:solidFill>
                  <a:schemeClr val="bg1"/>
                </a:solidFill>
                <a:latin typeface="Guttman Yad-Brush" panose="02010401010101010101" pitchFamily="2" charset="-79"/>
                <a:cs typeface="Guttman Yad-Brush" panose="02010401010101010101" pitchFamily="2" charset="-79"/>
              </a:rPr>
              <a:t>.</a:t>
            </a:r>
          </a:p>
          <a:p>
            <a:pPr algn="ctr"/>
            <a:r>
              <a:rPr lang="he-IL" sz="2400" b="1" dirty="0">
                <a:solidFill>
                  <a:schemeClr val="bg1"/>
                </a:solidFill>
                <a:latin typeface="Guttman Yad-Brush" panose="02010401010101010101" pitchFamily="2" charset="-79"/>
                <a:cs typeface="Guttman Yad-Brush" panose="02010401010101010101" pitchFamily="2" charset="-79"/>
              </a:rPr>
              <a:t>הכלל החשוב: אסור לנחות על הפסים</a:t>
            </a:r>
          </a:p>
        </p:txBody>
      </p:sp>
    </p:spTree>
    <p:extLst>
      <p:ext uri="{BB962C8B-B14F-4D97-AF65-F5344CB8AC3E}">
        <p14:creationId xmlns:p14="http://schemas.microsoft.com/office/powerpoint/2010/main" val="2265541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84128"/>
            <a:ext cx="8229600" cy="1143000"/>
          </a:xfrm>
        </p:spPr>
        <p:txBody>
          <a:bodyPr/>
          <a:lstStyle/>
          <a:p>
            <a:r>
              <a:rPr lang="he-IL" sz="3200" dirty="0">
                <a:solidFill>
                  <a:srgbClr val="FF0000"/>
                </a:solidFill>
                <a:latin typeface="Guttman Yad-Brush" panose="02010401010101010101" pitchFamily="2" charset="-79"/>
                <a:cs typeface="Guttman Yad-Brush" panose="02010401010101010101" pitchFamily="2" charset="-79"/>
              </a:rPr>
              <a:t>1. משחק ה"שבץ-נא"</a:t>
            </a:r>
          </a:p>
        </p:txBody>
      </p:sp>
      <p:sp>
        <p:nvSpPr>
          <p:cNvPr id="3" name="מציין מיקום תוכן 2"/>
          <p:cNvSpPr>
            <a:spLocks noGrp="1"/>
          </p:cNvSpPr>
          <p:nvPr>
            <p:ph idx="1"/>
          </p:nvPr>
        </p:nvSpPr>
        <p:spPr>
          <a:xfrm>
            <a:off x="6386732" y="2045760"/>
            <a:ext cx="2236762" cy="1217466"/>
          </a:xfrm>
        </p:spPr>
        <p:txBody>
          <a:bodyPr/>
          <a:lstStyle/>
          <a:p>
            <a:pPr marL="0" indent="0" algn="ctr">
              <a:lnSpc>
                <a:spcPct val="115000"/>
              </a:lnSpc>
              <a:spcAft>
                <a:spcPts val="1000"/>
              </a:spcAft>
              <a:buNone/>
            </a:pPr>
            <a:r>
              <a:rPr lang="he-IL" sz="2400" b="1" dirty="0">
                <a:solidFill>
                  <a:schemeClr val="bg1"/>
                </a:solidFill>
                <a:latin typeface="Guttman Yad-Brush" panose="02010401010101010101" pitchFamily="2" charset="-79"/>
                <a:ea typeface="Calibri"/>
                <a:cs typeface="Guttman Yad-Brush" panose="02010401010101010101" pitchFamily="2" charset="-79"/>
              </a:rPr>
              <a:t>שיבוץ מילים על גבי לוח משחק.</a:t>
            </a:r>
            <a:endParaRPr lang="en-US" sz="2800" dirty="0">
              <a:solidFill>
                <a:schemeClr val="bg1"/>
              </a:solidFill>
              <a:ea typeface="Calibri"/>
              <a:cs typeface="Guttman Yad-Brush" panose="02010401010101010101" pitchFamily="2" charset="-79"/>
            </a:endParaRPr>
          </a:p>
        </p:txBody>
      </p:sp>
      <p:pic>
        <p:nvPicPr>
          <p:cNvPr id="4" name="Picture 2">
            <a:extLst>
              <a:ext uri="{FF2B5EF4-FFF2-40B4-BE49-F238E27FC236}">
                <a16:creationId xmlns="" xmlns:a16="http://schemas.microsoft.com/office/drawing/2014/main" id="{CF577F5C-533D-4E99-B37C-5A53D85A02D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651196"/>
            <a:ext cx="5767754" cy="51975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 xmlns:a16="http://schemas.microsoft.com/office/drawing/2014/main" id="{ED0DC2F6-B07E-44C1-9BD6-7F9A0077ED28}"/>
              </a:ext>
            </a:extLst>
          </p:cNvPr>
          <p:cNvSpPr txBox="1"/>
          <p:nvPr/>
        </p:nvSpPr>
        <p:spPr>
          <a:xfrm>
            <a:off x="6075680" y="3622499"/>
            <a:ext cx="2783840" cy="3046988"/>
          </a:xfrm>
          <a:prstGeom prst="rect">
            <a:avLst/>
          </a:prstGeom>
          <a:noFill/>
          <a:ln w="28575">
            <a:solidFill>
              <a:srgbClr val="FF0000"/>
            </a:solidFill>
          </a:ln>
        </p:spPr>
        <p:txBody>
          <a:bodyPr wrap="square" rtlCol="1">
            <a:spAutoFit/>
          </a:bodyPr>
          <a:lstStyle>
            <a:defPPr>
              <a:defRPr lang="he-IL"/>
            </a:defPPr>
            <a:lvl1pPr algn="ctr">
              <a:defRPr sz="2400">
                <a:solidFill>
                  <a:schemeClr val="bg1"/>
                </a:solidFill>
              </a:defRPr>
            </a:lvl1pPr>
          </a:lstStyle>
          <a:p>
            <a:r>
              <a:rPr lang="he-IL" dirty="0"/>
              <a:t>סבתא: </a:t>
            </a:r>
            <a:r>
              <a:rPr lang="he-IL" dirty="0" err="1"/>
              <a:t>מאימי</a:t>
            </a:r>
            <a:r>
              <a:rPr lang="he-IL" dirty="0"/>
              <a:t> ספגתי את האהבה למשחקי מילים, שהתחילו בשבץ-נא, שהיה אז ממש חדש בארץ, ובא לביטוי גם היום בפתרון תשבצי אתגר (תרתי-משמע)</a:t>
            </a:r>
          </a:p>
        </p:txBody>
      </p:sp>
      <p:sp>
        <p:nvSpPr>
          <p:cNvPr id="6" name="כותרת 1"/>
          <p:cNvSpPr txBox="1">
            <a:spLocks/>
          </p:cNvSpPr>
          <p:nvPr/>
        </p:nvSpPr>
        <p:spPr bwMode="auto">
          <a:xfrm>
            <a:off x="457200" y="211015"/>
            <a:ext cx="8229600" cy="10128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r>
              <a:rPr lang="he-IL" dirty="0">
                <a:solidFill>
                  <a:srgbClr val="FF0000"/>
                </a:solidFill>
                <a:latin typeface="Guttman Yad-Brush" panose="02010401010101010101" pitchFamily="2" charset="-79"/>
                <a:cs typeface="Guttman Yad-Brush" panose="02010401010101010101" pitchFamily="2" charset="-79"/>
              </a:rPr>
              <a:t>תחנה מס 5: משחקי בית</a:t>
            </a:r>
            <a:br>
              <a:rPr lang="he-IL" dirty="0">
                <a:solidFill>
                  <a:srgbClr val="FF0000"/>
                </a:solidFill>
                <a:latin typeface="Guttman Yad-Brush" panose="02010401010101010101" pitchFamily="2" charset="-79"/>
                <a:cs typeface="Guttman Yad-Brush" panose="02010401010101010101" pitchFamily="2" charset="-79"/>
              </a:rPr>
            </a:br>
            <a:endParaRPr lang="he-IL" dirty="0">
              <a:solidFill>
                <a:srgbClr val="FF00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1807234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5299" y="154745"/>
            <a:ext cx="8013403" cy="647113"/>
          </a:xfrm>
        </p:spPr>
        <p:txBody>
          <a:bodyPr/>
          <a:lstStyle/>
          <a:p>
            <a:r>
              <a:rPr lang="he-IL" dirty="0">
                <a:solidFill>
                  <a:srgbClr val="FF0000"/>
                </a:solidFill>
                <a:latin typeface="Guttman Yad-Brush" panose="02010401010101010101" pitchFamily="2" charset="-79"/>
                <a:cs typeface="Guttman Yad-Brush" panose="02010401010101010101" pitchFamily="2" charset="-79"/>
              </a:rPr>
              <a:t>2. משחק "הדוקים"</a:t>
            </a:r>
          </a:p>
        </p:txBody>
      </p:sp>
      <p:sp>
        <p:nvSpPr>
          <p:cNvPr id="5" name="TextBox 4"/>
          <p:cNvSpPr txBox="1"/>
          <p:nvPr/>
        </p:nvSpPr>
        <p:spPr>
          <a:xfrm>
            <a:off x="730594" y="6027003"/>
            <a:ext cx="7682812" cy="830997"/>
          </a:xfrm>
          <a:prstGeom prst="rect">
            <a:avLst/>
          </a:prstGeom>
          <a:noFill/>
        </p:spPr>
        <p:txBody>
          <a:bodyPr wrap="square" rtlCol="1">
            <a:spAutoFit/>
          </a:bodyPr>
          <a:lstStyle/>
          <a:p>
            <a:pPr algn="ctr"/>
            <a:r>
              <a:rPr lang="he-IL" sz="2400" dirty="0">
                <a:solidFill>
                  <a:schemeClr val="bg1"/>
                </a:solidFill>
                <a:latin typeface="Guttman Yad-Brush" panose="02010401010101010101" pitchFamily="2" charset="-79"/>
                <a:cs typeface="Guttman Yad-Brush" panose="02010401010101010101" pitchFamily="2" charset="-79"/>
              </a:rPr>
              <a:t>מעין </a:t>
            </a:r>
            <a:r>
              <a:rPr lang="he-IL" sz="2400" b="1" dirty="0">
                <a:solidFill>
                  <a:schemeClr val="bg1"/>
                </a:solidFill>
                <a:latin typeface="Guttman Yad-Brush" panose="02010401010101010101" pitchFamily="2" charset="-79"/>
                <a:cs typeface="Guttman Yad-Brush" panose="02010401010101010101" pitchFamily="2" charset="-79"/>
              </a:rPr>
              <a:t>"אלוף הדוקים". </a:t>
            </a:r>
            <a:r>
              <a:rPr lang="he-IL" sz="2400" dirty="0">
                <a:solidFill>
                  <a:schemeClr val="bg1"/>
                </a:solidFill>
                <a:latin typeface="Guttman Yad-Brush" panose="02010401010101010101" pitchFamily="2" charset="-79"/>
                <a:cs typeface="Guttman Yad-Brush" panose="02010401010101010101" pitchFamily="2" charset="-79"/>
              </a:rPr>
              <a:t>במשך 5 עד 6 שנים, אין ביקור אצל סבתא בלי משחק "</a:t>
            </a:r>
            <a:r>
              <a:rPr lang="he-IL" sz="2400" dirty="0" err="1">
                <a:solidFill>
                  <a:schemeClr val="bg1"/>
                </a:solidFill>
                <a:latin typeface="Guttman Yad-Brush" panose="02010401010101010101" pitchFamily="2" charset="-79"/>
                <a:cs typeface="Guttman Yad-Brush" panose="02010401010101010101" pitchFamily="2" charset="-79"/>
              </a:rPr>
              <a:t>דוקים</a:t>
            </a:r>
            <a:r>
              <a:rPr lang="he-IL" sz="2400" dirty="0">
                <a:solidFill>
                  <a:schemeClr val="bg1"/>
                </a:solidFill>
                <a:latin typeface="Guttman Yad-Brush" panose="02010401010101010101" pitchFamily="2" charset="-79"/>
                <a:cs typeface="Guttman Yad-Brush" panose="02010401010101010101" pitchFamily="2" charset="-79"/>
              </a:rPr>
              <a:t>".</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310" y="1130634"/>
            <a:ext cx="7185379" cy="4525963"/>
          </a:xfrm>
        </p:spPr>
      </p:pic>
    </p:spTree>
    <p:extLst>
      <p:ext uri="{BB962C8B-B14F-4D97-AF65-F5344CB8AC3E}">
        <p14:creationId xmlns:p14="http://schemas.microsoft.com/office/powerpoint/2010/main" val="346736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 y="652719"/>
            <a:ext cx="8708571" cy="5700846"/>
          </a:xfrm>
          <a:prstGeom prst="rect">
            <a:avLst/>
          </a:prstGeom>
        </p:spPr>
      </p:pic>
      <p:sp>
        <p:nvSpPr>
          <p:cNvPr id="16385" name="כותרת 1"/>
          <p:cNvSpPr>
            <a:spLocks noGrp="1"/>
          </p:cNvSpPr>
          <p:nvPr>
            <p:ph type="title"/>
          </p:nvPr>
        </p:nvSpPr>
        <p:spPr>
          <a:xfrm>
            <a:off x="282386" y="274638"/>
            <a:ext cx="8637588" cy="1143000"/>
          </a:xfrm>
        </p:spPr>
        <p:txBody>
          <a:bodyPr/>
          <a:lstStyle/>
          <a:p>
            <a:pPr eaLnBrk="1" hangingPunct="1">
              <a:spcBef>
                <a:spcPct val="20000"/>
              </a:spcBef>
              <a:defRPr/>
            </a:pPr>
            <a:r>
              <a:rPr lang="he-IL" sz="3200" b="1" dirty="0">
                <a:solidFill>
                  <a:srgbClr val="FF0000"/>
                </a:solidFill>
                <a:latin typeface="Guttman Yad-Brush" pitchFamily="2" charset="-79"/>
                <a:ea typeface="+mn-ea"/>
                <a:cs typeface="Guttman Yad-Brush" pitchFamily="2" charset="-79"/>
              </a:rPr>
              <a:t>ההתיישבות בתל אביב 1921</a:t>
            </a:r>
            <a:endParaRPr lang="he-IL" sz="3200" dirty="0">
              <a:solidFill>
                <a:srgbClr val="FF0000"/>
              </a:solidFill>
              <a:ea typeface="+mn-ea"/>
              <a:cs typeface="Arial"/>
            </a:endParaRPr>
          </a:p>
        </p:txBody>
      </p:sp>
      <p:sp>
        <p:nvSpPr>
          <p:cNvPr id="15363" name="מלבן 1"/>
          <p:cNvSpPr>
            <a:spLocks noChangeArrowheads="1"/>
          </p:cNvSpPr>
          <p:nvPr/>
        </p:nvSpPr>
        <p:spPr bwMode="auto">
          <a:xfrm>
            <a:off x="470247" y="1424153"/>
            <a:ext cx="8261866" cy="1384995"/>
          </a:xfrm>
          <a:prstGeom prst="rect">
            <a:avLst/>
          </a:prstGeom>
          <a:noFill/>
          <a:ln w="9525">
            <a:noFill/>
            <a:miter lim="800000"/>
            <a:headEnd/>
            <a:tailEnd/>
          </a:ln>
        </p:spPr>
        <p:txBody>
          <a:bodyPr wrap="square">
            <a:spAutoFit/>
          </a:bodyPr>
          <a:lstStyle/>
          <a:p>
            <a:pPr algn="ctr">
              <a:spcBef>
                <a:spcPct val="20000"/>
              </a:spcBef>
            </a:pPr>
            <a:r>
              <a:rPr lang="he-IL" sz="2800" dirty="0">
                <a:solidFill>
                  <a:srgbClr val="000000"/>
                </a:solidFill>
                <a:latin typeface="Guttman Yad-Brush" pitchFamily="2" charset="-79"/>
                <a:cs typeface="Guttman Yad-Brush" pitchFamily="2" charset="-79"/>
              </a:rPr>
              <a:t>סבא וסבתא של סבתא שלי הגיעו לארץ מלטביה עם 3 ילדים בשנת 1921 והתיישבו בעיר החדשה תל אביב.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05692" y="274639"/>
            <a:ext cx="6006123" cy="784775"/>
          </a:xfrm>
        </p:spPr>
        <p:txBody>
          <a:bodyPr/>
          <a:lstStyle/>
          <a:p>
            <a:r>
              <a:rPr lang="he-IL" sz="4000" dirty="0">
                <a:solidFill>
                  <a:srgbClr val="FF0000"/>
                </a:solidFill>
                <a:latin typeface="Guttman Yad-Brush" panose="02010401010101010101" pitchFamily="2" charset="-79"/>
                <a:cs typeface="Guttman Yad-Brush" panose="02010401010101010101" pitchFamily="2" charset="-79"/>
              </a:rPr>
              <a:t>3. חמש אבנים</a:t>
            </a:r>
          </a:p>
        </p:txBody>
      </p:sp>
      <p:sp>
        <p:nvSpPr>
          <p:cNvPr id="3" name="מציין מיקום תוכן 2"/>
          <p:cNvSpPr>
            <a:spLocks noGrp="1"/>
          </p:cNvSpPr>
          <p:nvPr>
            <p:ph idx="1"/>
          </p:nvPr>
        </p:nvSpPr>
        <p:spPr>
          <a:xfrm rot="10800000" flipV="1">
            <a:off x="844062" y="959561"/>
            <a:ext cx="5781821" cy="590843"/>
          </a:xfrm>
        </p:spPr>
        <p:txBody>
          <a:bodyPr/>
          <a:lstStyle/>
          <a:p>
            <a:pPr marL="0" indent="0" algn="ctr">
              <a:buNone/>
            </a:pPr>
            <a:r>
              <a:rPr lang="he-IL" dirty="0">
                <a:solidFill>
                  <a:srgbClr val="FF0000"/>
                </a:solidFill>
                <a:latin typeface="Guttman Yad-Brush" panose="02010401010101010101" pitchFamily="2" charset="-79"/>
                <a:cs typeface="Guttman Yad-Brush" panose="02010401010101010101" pitchFamily="2" charset="-79"/>
              </a:rPr>
              <a:t>והעיקר לתפוס </a:t>
            </a:r>
            <a:r>
              <a:rPr lang="he-IL" dirty="0" err="1">
                <a:solidFill>
                  <a:srgbClr val="FF0000"/>
                </a:solidFill>
                <a:latin typeface="Guttman Yad-Brush" panose="02010401010101010101" pitchFamily="2" charset="-79"/>
                <a:cs typeface="Guttman Yad-Brush" panose="02010401010101010101" pitchFamily="2" charset="-79"/>
              </a:rPr>
              <a:t>ת'אבנים</a:t>
            </a:r>
            <a:endParaRPr lang="he-IL" dirty="0">
              <a:solidFill>
                <a:srgbClr val="FF0000"/>
              </a:solidFill>
              <a:latin typeface="Guttman Yad-Brush" panose="02010401010101010101" pitchFamily="2" charset="-79"/>
              <a:cs typeface="Guttman Yad-Brush" panose="02010401010101010101" pitchFamily="2" charset="-79"/>
            </a:endParaRPr>
          </a:p>
        </p:txBody>
      </p:sp>
      <p:sp>
        <p:nvSpPr>
          <p:cNvPr id="6" name="TextBox 5"/>
          <p:cNvSpPr txBox="1"/>
          <p:nvPr/>
        </p:nvSpPr>
        <p:spPr>
          <a:xfrm rot="10800000" flipV="1">
            <a:off x="351689" y="2286920"/>
            <a:ext cx="8651627" cy="3170099"/>
          </a:xfrm>
          <a:prstGeom prst="rect">
            <a:avLst/>
          </a:prstGeom>
          <a:noFill/>
        </p:spPr>
        <p:txBody>
          <a:bodyPr wrap="square" rtlCol="1">
            <a:spAutoFit/>
          </a:bodyPr>
          <a:lstStyle/>
          <a:p>
            <a:r>
              <a:rPr lang="he-IL" sz="2000" dirty="0">
                <a:solidFill>
                  <a:schemeClr val="bg1"/>
                </a:solidFill>
                <a:latin typeface="Guttman Yad-Brush" panose="02010401010101010101" pitchFamily="2" charset="-79"/>
                <a:cs typeface="Guttman Yad-Brush" panose="02010401010101010101" pitchFamily="2" charset="-79"/>
              </a:rPr>
              <a:t>חמש אבנים היה משחק שסבתא שחקה לבד ובחברה, בכל זמן ועונה ובכל מקום והייתה "אלופה". האבנים בתחילה היו חלוקי אבן שצריך היה למצוא בחצרות הבתים. מאוחר יותר הגיע ה"להיט" - אבני הברזל.</a:t>
            </a:r>
          </a:p>
          <a:p>
            <a:r>
              <a:rPr lang="he-IL" sz="2000" dirty="0">
                <a:solidFill>
                  <a:schemeClr val="bg1"/>
                </a:solidFill>
                <a:latin typeface="Guttman Yad-Brush" panose="02010401010101010101" pitchFamily="2" charset="-79"/>
                <a:cs typeface="Guttman Yad-Brush" panose="02010401010101010101" pitchFamily="2" charset="-79"/>
              </a:rPr>
              <a:t>היו משחקים שונים : </a:t>
            </a:r>
          </a:p>
          <a:p>
            <a:pPr marL="342900" indent="-342900">
              <a:buFont typeface="Arial" panose="020B0604020202020204" pitchFamily="34" charset="0"/>
              <a:buChar char="•"/>
            </a:pPr>
            <a:r>
              <a:rPr lang="he-IL" sz="2000" dirty="0">
                <a:solidFill>
                  <a:schemeClr val="bg1"/>
                </a:solidFill>
                <a:latin typeface="Guttman Yad-Brush" panose="02010401010101010101" pitchFamily="2" charset="-79"/>
                <a:cs typeface="Guttman Yad-Brush" panose="02010401010101010101" pitchFamily="2" charset="-79"/>
              </a:rPr>
              <a:t>חתול – למתחילים,</a:t>
            </a:r>
          </a:p>
          <a:p>
            <a:pPr marL="342900" indent="-342900">
              <a:buFont typeface="Arial" panose="020B0604020202020204" pitchFamily="34" charset="0"/>
              <a:buChar char="•"/>
            </a:pPr>
            <a:r>
              <a:rPr lang="he-IL" sz="2000" dirty="0">
                <a:solidFill>
                  <a:schemeClr val="bg1"/>
                </a:solidFill>
                <a:latin typeface="Guttman Yad-Brush" panose="02010401010101010101" pitchFamily="2" charset="-79"/>
                <a:cs typeface="Guttman Yad-Brush" panose="02010401010101010101" pitchFamily="2" charset="-79"/>
              </a:rPr>
              <a:t>כלב – למתקדמים (המוכר יותר)ונחשב התל-אביבי</a:t>
            </a:r>
          </a:p>
          <a:p>
            <a:pPr marL="342900" indent="-342900">
              <a:buFont typeface="Arial" panose="020B0604020202020204" pitchFamily="34" charset="0"/>
              <a:buChar char="•"/>
            </a:pPr>
            <a:r>
              <a:rPr lang="he-IL" sz="2000" dirty="0">
                <a:solidFill>
                  <a:schemeClr val="bg1"/>
                </a:solidFill>
                <a:latin typeface="Guttman Yad-Brush" panose="02010401010101010101" pitchFamily="2" charset="-79"/>
                <a:cs typeface="Guttman Yad-Brush" panose="02010401010101010101" pitchFamily="2" charset="-79"/>
              </a:rPr>
              <a:t>ירושלמי- עם חוקים שונים</a:t>
            </a:r>
          </a:p>
          <a:p>
            <a:pPr marL="342900" indent="-342900">
              <a:buFont typeface="Arial" panose="020B0604020202020204" pitchFamily="34" charset="0"/>
              <a:buChar char="•"/>
            </a:pPr>
            <a:endParaRPr lang="he-IL" sz="2000" dirty="0">
              <a:solidFill>
                <a:schemeClr val="bg1"/>
              </a:solidFill>
              <a:latin typeface="Guttman Yad-Brush" panose="02010401010101010101" pitchFamily="2" charset="-79"/>
              <a:cs typeface="Guttman Yad-Brush" panose="02010401010101010101" pitchFamily="2" charset="-79"/>
            </a:endParaRPr>
          </a:p>
          <a:p>
            <a:r>
              <a:rPr lang="he-IL" sz="2000" dirty="0">
                <a:solidFill>
                  <a:schemeClr val="bg1"/>
                </a:solidFill>
                <a:latin typeface="Guttman Yad-Brush" panose="02010401010101010101" pitchFamily="2" charset="-79"/>
                <a:cs typeface="Guttman Yad-Brush" panose="02010401010101010101" pitchFamily="2" charset="-79"/>
              </a:rPr>
              <a:t>והעיקר: לתפוס את האבנים   </a:t>
            </a:r>
          </a:p>
        </p:txBody>
      </p:sp>
      <p:pic>
        <p:nvPicPr>
          <p:cNvPr id="8" name="תמונה 7" descr="תוצאת תמונה עבור חמש אבנים"/>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8812" y="4775200"/>
            <a:ext cx="2046068" cy="2016146"/>
          </a:xfrm>
          <a:prstGeom prst="rect">
            <a:avLst/>
          </a:prstGeom>
          <a:noFill/>
          <a:ln>
            <a:noFill/>
          </a:ln>
        </p:spPr>
      </p:pic>
      <p:sp>
        <p:nvSpPr>
          <p:cNvPr id="5" name="TextBox 4"/>
          <p:cNvSpPr txBox="1"/>
          <p:nvPr/>
        </p:nvSpPr>
        <p:spPr>
          <a:xfrm rot="10800000" flipV="1">
            <a:off x="2844799" y="5591017"/>
            <a:ext cx="6205803" cy="1200329"/>
          </a:xfrm>
          <a:prstGeom prst="rect">
            <a:avLst/>
          </a:prstGeom>
          <a:noFill/>
          <a:ln w="28575">
            <a:solidFill>
              <a:srgbClr val="FF0000"/>
            </a:solidFill>
          </a:ln>
        </p:spPr>
        <p:txBody>
          <a:bodyPr wrap="square" rtlCol="1">
            <a:spAutoFit/>
          </a:bodyPr>
          <a:lstStyle>
            <a:defPPr>
              <a:defRPr lang="he-IL"/>
            </a:defPPr>
            <a:lvl1pPr algn="ctr">
              <a:defRPr sz="2400">
                <a:solidFill>
                  <a:schemeClr val="bg1"/>
                </a:solidFill>
              </a:defRPr>
            </a:lvl1pPr>
          </a:lstStyle>
          <a:p>
            <a:r>
              <a:rPr lang="he-IL" dirty="0"/>
              <a:t>סבתא: שיחקתי, בבית, שעות רבות לבד. כדי שאחי יסכים לשחק איתי התחייבתי שיהיה לו לפחות תור אחד לפני שאסיים את המשחק</a:t>
            </a:r>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914" y="127429"/>
            <a:ext cx="2409825" cy="2228850"/>
          </a:xfrm>
          <a:prstGeom prst="rect">
            <a:avLst/>
          </a:prstGeom>
        </p:spPr>
      </p:pic>
    </p:spTree>
    <p:extLst>
      <p:ext uri="{BB962C8B-B14F-4D97-AF65-F5344CB8AC3E}">
        <p14:creationId xmlns:p14="http://schemas.microsoft.com/office/powerpoint/2010/main" val="1232738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z="4000" dirty="0">
                <a:solidFill>
                  <a:srgbClr val="FF0000"/>
                </a:solidFill>
                <a:latin typeface="Guttman Yad-Brush" panose="02010401010101010101" pitchFamily="2" charset="-79"/>
                <a:cs typeface="Guttman Yad-Brush" panose="02010401010101010101" pitchFamily="2" charset="-79"/>
              </a:rPr>
              <a:t>משחקים חמש אבנים בבית של סבתא</a:t>
            </a:r>
          </a:p>
        </p:txBody>
      </p:sp>
      <p:sp>
        <p:nvSpPr>
          <p:cNvPr id="4" name="TextBox 3"/>
          <p:cNvSpPr txBox="1"/>
          <p:nvPr/>
        </p:nvSpPr>
        <p:spPr>
          <a:xfrm rot="10800000" flipV="1">
            <a:off x="703385" y="6037109"/>
            <a:ext cx="7554350" cy="830997"/>
          </a:xfrm>
          <a:prstGeom prst="rect">
            <a:avLst/>
          </a:prstGeom>
          <a:noFill/>
          <a:ln w="28575">
            <a:solidFill>
              <a:srgbClr val="FF0000"/>
            </a:solidFill>
          </a:ln>
        </p:spPr>
        <p:txBody>
          <a:bodyPr wrap="square" rtlCol="1">
            <a:spAutoFit/>
          </a:bodyPr>
          <a:lstStyle>
            <a:defPPr>
              <a:defRPr lang="he-IL"/>
            </a:defPPr>
            <a:lvl1pPr algn="ctr">
              <a:defRPr sz="2400">
                <a:solidFill>
                  <a:schemeClr val="bg1"/>
                </a:solidFill>
              </a:defRPr>
            </a:lvl1pPr>
          </a:lstStyle>
          <a:p>
            <a:r>
              <a:rPr lang="he-IL" dirty="0"/>
              <a:t>סבתא:" לצערי, למרות הניסיונות, לא הצלחתי להעביר את אהבת המשחק לנכדי.</a:t>
            </a:r>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975" y="1452710"/>
            <a:ext cx="6496050" cy="4524375"/>
          </a:xfrm>
        </p:spPr>
      </p:pic>
    </p:spTree>
    <p:extLst>
      <p:ext uri="{BB962C8B-B14F-4D97-AF65-F5344CB8AC3E}">
        <p14:creationId xmlns:p14="http://schemas.microsoft.com/office/powerpoint/2010/main" val="1954728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בין דורי - מעין ושלומית\תמונות משחקים מעין\20171218_1408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1195754"/>
            <a:ext cx="9143999" cy="5662246"/>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457200" y="0"/>
            <a:ext cx="8229600" cy="1143000"/>
          </a:xfrm>
        </p:spPr>
        <p:txBody>
          <a:bodyPr/>
          <a:lstStyle/>
          <a:p>
            <a:r>
              <a:rPr lang="he-IL" dirty="0">
                <a:solidFill>
                  <a:srgbClr val="FF0000"/>
                </a:solidFill>
                <a:latin typeface="Guttman Yad-Brush" panose="02010401010101010101" pitchFamily="2" charset="-79"/>
                <a:cs typeface="Guttman Yad-Brush" panose="02010401010101010101" pitchFamily="2" charset="-79"/>
              </a:rPr>
              <a:t>ולסיכום...</a:t>
            </a:r>
          </a:p>
        </p:txBody>
      </p:sp>
      <p:sp>
        <p:nvSpPr>
          <p:cNvPr id="3" name="מציין מיקום תוכן 2"/>
          <p:cNvSpPr>
            <a:spLocks noGrp="1"/>
          </p:cNvSpPr>
          <p:nvPr>
            <p:ph idx="1"/>
          </p:nvPr>
        </p:nvSpPr>
        <p:spPr>
          <a:xfrm>
            <a:off x="6278880" y="2080456"/>
            <a:ext cx="2763519" cy="4625144"/>
          </a:xfrm>
          <a:solidFill>
            <a:srgbClr val="FFFFFF">
              <a:alpha val="30196"/>
            </a:srgbClr>
          </a:solidFill>
        </p:spPr>
        <p:txBody>
          <a:bodyPr/>
          <a:lstStyle/>
          <a:p>
            <a:pPr marL="0" indent="0">
              <a:buNone/>
            </a:pPr>
            <a:r>
              <a:rPr lang="he-IL" b="1" u="sng" dirty="0">
                <a:solidFill>
                  <a:schemeClr val="tx1">
                    <a:lumMod val="95000"/>
                    <a:lumOff val="5000"/>
                  </a:schemeClr>
                </a:solidFill>
              </a:rPr>
              <a:t>מעין</a:t>
            </a:r>
          </a:p>
          <a:p>
            <a:pPr marL="0" indent="0">
              <a:buNone/>
            </a:pPr>
            <a:r>
              <a:rPr lang="he-IL" sz="2400" b="1" dirty="0">
                <a:solidFill>
                  <a:schemeClr val="tx1">
                    <a:lumMod val="95000"/>
                    <a:lumOff val="5000"/>
                  </a:schemeClr>
                </a:solidFill>
              </a:rPr>
              <a:t>מאוד נהניתי לעבוד </a:t>
            </a:r>
            <a:r>
              <a:rPr lang="he-IL" sz="2400" b="1" dirty="0" err="1">
                <a:solidFill>
                  <a:schemeClr val="tx1">
                    <a:lumMod val="95000"/>
                    <a:lumOff val="5000"/>
                  </a:schemeClr>
                </a:solidFill>
              </a:rPr>
              <a:t>איתך</a:t>
            </a:r>
            <a:r>
              <a:rPr lang="he-IL" sz="2400" b="1" dirty="0">
                <a:solidFill>
                  <a:schemeClr val="tx1">
                    <a:lumMod val="95000"/>
                    <a:lumOff val="5000"/>
                  </a:schemeClr>
                </a:solidFill>
              </a:rPr>
              <a:t> </a:t>
            </a:r>
          </a:p>
          <a:p>
            <a:pPr marL="0" indent="0">
              <a:buNone/>
            </a:pPr>
            <a:r>
              <a:rPr lang="he-IL" sz="2400" b="1" dirty="0">
                <a:solidFill>
                  <a:schemeClr val="tx1">
                    <a:lumMod val="95000"/>
                    <a:lumOff val="5000"/>
                  </a:schemeClr>
                </a:solidFill>
              </a:rPr>
              <a:t>ולשחק </a:t>
            </a:r>
            <a:r>
              <a:rPr lang="he-IL" sz="2400" b="1" dirty="0" err="1">
                <a:solidFill>
                  <a:schemeClr val="tx1">
                    <a:lumMod val="95000"/>
                    <a:lumOff val="5000"/>
                  </a:schemeClr>
                </a:solidFill>
              </a:rPr>
              <a:t>איתך</a:t>
            </a:r>
            <a:r>
              <a:rPr lang="he-IL" sz="2400" b="1" dirty="0">
                <a:solidFill>
                  <a:schemeClr val="tx1">
                    <a:lumMod val="95000"/>
                    <a:lumOff val="5000"/>
                  </a:schemeClr>
                </a:solidFill>
              </a:rPr>
              <a:t> במשחקים של פעם במיוחד "סכין".</a:t>
            </a:r>
          </a:p>
          <a:p>
            <a:pPr marL="0" indent="0">
              <a:buNone/>
            </a:pPr>
            <a:r>
              <a:rPr lang="he-IL" sz="2400" b="1" dirty="0">
                <a:solidFill>
                  <a:schemeClr val="tx1">
                    <a:lumMod val="95000"/>
                    <a:lumOff val="5000"/>
                  </a:schemeClr>
                </a:solidFill>
              </a:rPr>
              <a:t>למדתי על המשחקים שלך, איך שגדלת, איפה שיחקת וגרת.</a:t>
            </a:r>
          </a:p>
          <a:p>
            <a:pPr marL="0" indent="0">
              <a:buNone/>
            </a:pPr>
            <a:r>
              <a:rPr lang="he-IL" sz="2400" b="1" dirty="0">
                <a:solidFill>
                  <a:schemeClr val="tx1">
                    <a:lumMod val="95000"/>
                    <a:lumOff val="5000"/>
                  </a:schemeClr>
                </a:solidFill>
              </a:rPr>
              <a:t>אני מקווה שנמשיך לשחק ביחד .</a:t>
            </a:r>
          </a:p>
        </p:txBody>
      </p:sp>
      <p:sp>
        <p:nvSpPr>
          <p:cNvPr id="5" name="TextBox 4"/>
          <p:cNvSpPr txBox="1"/>
          <p:nvPr/>
        </p:nvSpPr>
        <p:spPr>
          <a:xfrm>
            <a:off x="2346960" y="3908865"/>
            <a:ext cx="2379785" cy="2800767"/>
          </a:xfrm>
          <a:prstGeom prst="rect">
            <a:avLst/>
          </a:prstGeom>
          <a:solidFill>
            <a:srgbClr val="FFFFFF">
              <a:alpha val="30196"/>
            </a:srgbClr>
          </a:solidFill>
        </p:spPr>
        <p:txBody>
          <a:bodyPr wrap="square" rtlCol="1">
            <a:spAutoFit/>
          </a:bodyPr>
          <a:lstStyle/>
          <a:p>
            <a:r>
              <a:rPr lang="he-IL" sz="3200" b="1" u="sng" dirty="0"/>
              <a:t>שלומית</a:t>
            </a:r>
          </a:p>
          <a:p>
            <a:r>
              <a:rPr lang="he-IL" sz="2400" b="1" dirty="0"/>
              <a:t>היה מרגש לטייל</a:t>
            </a:r>
          </a:p>
          <a:p>
            <a:r>
              <a:rPr lang="he-IL" sz="2400" b="1" dirty="0"/>
              <a:t>ולשחק עם מעין </a:t>
            </a:r>
          </a:p>
          <a:p>
            <a:r>
              <a:rPr lang="he-IL" sz="2400" b="1" dirty="0"/>
              <a:t>במחוזות ילדותי </a:t>
            </a:r>
          </a:p>
          <a:p>
            <a:r>
              <a:rPr lang="he-IL" sz="2400" b="1" dirty="0"/>
              <a:t>ולגלות ילד סקרן</a:t>
            </a:r>
          </a:p>
          <a:p>
            <a:r>
              <a:rPr lang="he-IL" sz="2400" b="1" dirty="0"/>
              <a:t>כייפי ונפש וראייה של אמן.</a:t>
            </a:r>
          </a:p>
        </p:txBody>
      </p:sp>
    </p:spTree>
    <p:extLst>
      <p:ext uri="{BB962C8B-B14F-4D97-AF65-F5344CB8AC3E}">
        <p14:creationId xmlns:p14="http://schemas.microsoft.com/office/powerpoint/2010/main" val="81875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כותרת 1"/>
          <p:cNvSpPr>
            <a:spLocks noGrp="1"/>
          </p:cNvSpPr>
          <p:nvPr>
            <p:ph type="title"/>
          </p:nvPr>
        </p:nvSpPr>
        <p:spPr>
          <a:xfrm>
            <a:off x="4895654" y="330909"/>
            <a:ext cx="4248346" cy="1143000"/>
          </a:xfrm>
        </p:spPr>
        <p:txBody>
          <a:bodyPr/>
          <a:lstStyle/>
          <a:p>
            <a:pPr algn="r" eaLnBrk="1" hangingPunct="1">
              <a:spcBef>
                <a:spcPct val="20000"/>
              </a:spcBef>
              <a:defRPr/>
            </a:pPr>
            <a:r>
              <a:rPr lang="he-IL" sz="3200" b="1" dirty="0">
                <a:solidFill>
                  <a:srgbClr val="FF0000"/>
                </a:solidFill>
                <a:latin typeface="Guttman Yad-Brush" pitchFamily="2" charset="-79"/>
                <a:ea typeface="+mn-ea"/>
                <a:cs typeface="Guttman Yad-Brush" pitchFamily="2" charset="-79"/>
              </a:rPr>
              <a:t>ההורים של סבתא</a:t>
            </a:r>
            <a:endParaRPr lang="he-IL" sz="3200" dirty="0">
              <a:solidFill>
                <a:srgbClr val="FF0000"/>
              </a:solidFill>
              <a:ea typeface="+mn-ea"/>
              <a:cs typeface="Arial"/>
            </a:endParaRPr>
          </a:p>
        </p:txBody>
      </p:sp>
      <p:sp>
        <p:nvSpPr>
          <p:cNvPr id="16386" name="מלבן 1"/>
          <p:cNvSpPr>
            <a:spLocks noChangeArrowheads="1"/>
          </p:cNvSpPr>
          <p:nvPr/>
        </p:nvSpPr>
        <p:spPr bwMode="auto">
          <a:xfrm>
            <a:off x="5486398" y="2121903"/>
            <a:ext cx="3402847" cy="2677656"/>
          </a:xfrm>
          <a:prstGeom prst="rect">
            <a:avLst/>
          </a:prstGeom>
          <a:noFill/>
          <a:ln w="9525">
            <a:noFill/>
            <a:miter lim="800000"/>
            <a:headEnd/>
            <a:tailEnd/>
          </a:ln>
        </p:spPr>
        <p:txBody>
          <a:bodyPr wrap="square">
            <a:spAutoFit/>
          </a:bodyPr>
          <a:lstStyle/>
          <a:p>
            <a:pPr algn="ctr">
              <a:spcBef>
                <a:spcPct val="20000"/>
              </a:spcBef>
            </a:pPr>
            <a:r>
              <a:rPr lang="he-IL" sz="2800" dirty="0">
                <a:solidFill>
                  <a:schemeClr val="bg1"/>
                </a:solidFill>
                <a:latin typeface="Guttman Yad-Brush" pitchFamily="2" charset="-79"/>
                <a:cs typeface="Guttman Yad-Brush" pitchFamily="2" charset="-79"/>
              </a:rPr>
              <a:t>ההורים של סבתא, אברהם ועליזה, הכירו בתנועת השומר הצעיר בתל אביב והיו ממקימי קבוץ חצור.</a:t>
            </a:r>
          </a:p>
        </p:txBody>
      </p:sp>
      <p:pic>
        <p:nvPicPr>
          <p:cNvPr id="16387" name="Picture 3" descr="C:\Users\user\Documents\מסמכים אבי\בין דורי - מעין ושלומית\תמונות אחרות\אברהם ועליזה רוקדים.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26" y="0"/>
            <a:ext cx="5355371"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כותרת 1"/>
          <p:cNvSpPr>
            <a:spLocks noGrp="1"/>
          </p:cNvSpPr>
          <p:nvPr>
            <p:ph type="title"/>
          </p:nvPr>
        </p:nvSpPr>
        <p:spPr>
          <a:xfrm>
            <a:off x="307975" y="274638"/>
            <a:ext cx="8637588" cy="1143000"/>
          </a:xfrm>
        </p:spPr>
        <p:txBody>
          <a:bodyPr/>
          <a:lstStyle/>
          <a:p>
            <a:pPr eaLnBrk="1" hangingPunct="1">
              <a:spcBef>
                <a:spcPct val="20000"/>
              </a:spcBef>
              <a:defRPr/>
            </a:pPr>
            <a:r>
              <a:rPr lang="he-IL" sz="3200" b="1" dirty="0">
                <a:solidFill>
                  <a:srgbClr val="FF0000"/>
                </a:solidFill>
                <a:latin typeface="Guttman Yad-Brush" pitchFamily="2" charset="-79"/>
                <a:ea typeface="+mn-ea"/>
                <a:cs typeface="Guttman Yad-Brush" pitchFamily="2" charset="-79"/>
              </a:rPr>
              <a:t>המשפחה של סבתא</a:t>
            </a:r>
            <a:endParaRPr lang="he-IL" sz="3200" dirty="0">
              <a:solidFill>
                <a:srgbClr val="FF0000"/>
              </a:solidFill>
              <a:ea typeface="+mn-ea"/>
              <a:cs typeface="Arial"/>
            </a:endParaRPr>
          </a:p>
        </p:txBody>
      </p:sp>
      <p:sp>
        <p:nvSpPr>
          <p:cNvPr id="17410" name="מלבן 1"/>
          <p:cNvSpPr>
            <a:spLocks noChangeArrowheads="1"/>
          </p:cNvSpPr>
          <p:nvPr/>
        </p:nvSpPr>
        <p:spPr bwMode="auto">
          <a:xfrm>
            <a:off x="6567569" y="1950154"/>
            <a:ext cx="2377994" cy="3970318"/>
          </a:xfrm>
          <a:prstGeom prst="rect">
            <a:avLst/>
          </a:prstGeom>
          <a:noFill/>
          <a:ln w="9525">
            <a:noFill/>
            <a:miter lim="800000"/>
            <a:headEnd/>
            <a:tailEnd/>
          </a:ln>
        </p:spPr>
        <p:txBody>
          <a:bodyPr wrap="square">
            <a:spAutoFit/>
          </a:bodyPr>
          <a:lstStyle/>
          <a:p>
            <a:pPr algn="ctr">
              <a:spcBef>
                <a:spcPct val="20000"/>
              </a:spcBef>
            </a:pPr>
            <a:r>
              <a:rPr lang="he-IL" sz="2800" dirty="0">
                <a:solidFill>
                  <a:schemeClr val="bg1"/>
                </a:solidFill>
                <a:latin typeface="Guttman Yad-Brush" pitchFamily="2" charset="-79"/>
                <a:cs typeface="Guttman Yad-Brush" pitchFamily="2" charset="-79"/>
              </a:rPr>
              <a:t>סבתא שלומית יחד עם אחיה התאום, אמציה ואחותם הבכורה, איריס, נולדו בקבוץ חצור.</a:t>
            </a:r>
          </a:p>
        </p:txBody>
      </p:sp>
      <p:pic>
        <p:nvPicPr>
          <p:cNvPr id="17411" name="Picture 2" descr="C:\Users\user\Documents\מסמכים אבי\בין דורי - מעין ושלומית\תמונות אחרות\משפ ויזל.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335546"/>
            <a:ext cx="6327085" cy="5522454"/>
          </a:xfrm>
          <a:prstGeom prst="rect">
            <a:avLst/>
          </a:prstGeom>
          <a:noFill/>
          <a:ln w="9525">
            <a:noFill/>
            <a:miter lim="800000"/>
            <a:headEnd/>
            <a:tailEnd/>
          </a:ln>
        </p:spPr>
      </p:pic>
      <p:sp>
        <p:nvSpPr>
          <p:cNvPr id="2" name="אליפסה 1"/>
          <p:cNvSpPr/>
          <p:nvPr/>
        </p:nvSpPr>
        <p:spPr>
          <a:xfrm>
            <a:off x="3756074" y="2335236"/>
            <a:ext cx="942535"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3615398" y="1786598"/>
            <a:ext cx="1069145" cy="461665"/>
          </a:xfrm>
          <a:prstGeom prst="rect">
            <a:avLst/>
          </a:prstGeom>
          <a:noFill/>
        </p:spPr>
        <p:txBody>
          <a:bodyPr wrap="square" rtlCol="1">
            <a:spAutoFit/>
          </a:bodyPr>
          <a:lstStyle/>
          <a:p>
            <a:r>
              <a:rPr lang="he-IL" sz="2400" b="1" u="sng" dirty="0">
                <a:solidFill>
                  <a:srgbClr val="FF0000"/>
                </a:solidFill>
              </a:rPr>
              <a:t>סבתא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C:\Users\user\Documents\מסמכים אבי\בין דורי - מעין ושלומית\תמונות מפיקי\scan0019A טרומפלדור 37 אחרי ההפצצה האיטלקית ב9 בספט.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8371" y="1417638"/>
            <a:ext cx="7903460" cy="5440362"/>
          </a:xfrm>
          <a:prstGeom prst="rect">
            <a:avLst/>
          </a:prstGeom>
          <a:noFill/>
          <a:ln w="9525">
            <a:noFill/>
            <a:miter lim="800000"/>
            <a:headEnd/>
            <a:tailEnd/>
          </a:ln>
        </p:spPr>
      </p:pic>
      <p:sp>
        <p:nvSpPr>
          <p:cNvPr id="16385" name="כותרת 1"/>
          <p:cNvSpPr>
            <a:spLocks noGrp="1"/>
          </p:cNvSpPr>
          <p:nvPr>
            <p:ph type="title"/>
          </p:nvPr>
        </p:nvSpPr>
        <p:spPr>
          <a:xfrm>
            <a:off x="307975" y="274638"/>
            <a:ext cx="8637588" cy="1143000"/>
          </a:xfrm>
        </p:spPr>
        <p:txBody>
          <a:bodyPr/>
          <a:lstStyle/>
          <a:p>
            <a:pPr eaLnBrk="1" hangingPunct="1">
              <a:spcBef>
                <a:spcPct val="20000"/>
              </a:spcBef>
              <a:defRPr/>
            </a:pPr>
            <a:r>
              <a:rPr lang="he-IL" sz="3200" b="1" dirty="0">
                <a:solidFill>
                  <a:srgbClr val="FF0000"/>
                </a:solidFill>
                <a:latin typeface="Guttman Yad-Brush" pitchFamily="2" charset="-79"/>
                <a:ea typeface="+mn-ea"/>
                <a:cs typeface="Guttman Yad-Brush" pitchFamily="2" charset="-79"/>
              </a:rPr>
              <a:t>בית הילדות של סבתא </a:t>
            </a:r>
            <a:br>
              <a:rPr lang="he-IL" sz="3200" b="1" dirty="0">
                <a:solidFill>
                  <a:srgbClr val="FF0000"/>
                </a:solidFill>
                <a:latin typeface="Guttman Yad-Brush" pitchFamily="2" charset="-79"/>
                <a:ea typeface="+mn-ea"/>
                <a:cs typeface="Guttman Yad-Brush" pitchFamily="2" charset="-79"/>
              </a:rPr>
            </a:br>
            <a:r>
              <a:rPr lang="he-IL" sz="3200" b="1" dirty="0" err="1">
                <a:solidFill>
                  <a:srgbClr val="FF0000"/>
                </a:solidFill>
                <a:latin typeface="Guttman Yad-Brush" pitchFamily="2" charset="-79"/>
                <a:ea typeface="+mn-ea"/>
                <a:cs typeface="Guttman Yad-Brush" pitchFamily="2" charset="-79"/>
              </a:rPr>
              <a:t>טרומפלדור</a:t>
            </a:r>
            <a:r>
              <a:rPr lang="he-IL" sz="3200" b="1" dirty="0">
                <a:solidFill>
                  <a:srgbClr val="FF0000"/>
                </a:solidFill>
                <a:latin typeface="Guttman Yad-Brush" pitchFamily="2" charset="-79"/>
                <a:ea typeface="+mn-ea"/>
                <a:cs typeface="Guttman Yad-Brush" pitchFamily="2" charset="-79"/>
              </a:rPr>
              <a:t> 37, פינת בר כוכבא, תל אביב</a:t>
            </a:r>
            <a:endParaRPr lang="he-IL" sz="3200" dirty="0">
              <a:solidFill>
                <a:srgbClr val="FF0000"/>
              </a:solidFill>
              <a:ea typeface="+mn-ea"/>
              <a:cs typeface="Arial"/>
            </a:endParaRPr>
          </a:p>
        </p:txBody>
      </p:sp>
      <p:sp>
        <p:nvSpPr>
          <p:cNvPr id="18434" name="מלבן 1"/>
          <p:cNvSpPr>
            <a:spLocks noChangeArrowheads="1"/>
          </p:cNvSpPr>
          <p:nvPr/>
        </p:nvSpPr>
        <p:spPr bwMode="auto">
          <a:xfrm>
            <a:off x="791850" y="5402263"/>
            <a:ext cx="7729981" cy="1384995"/>
          </a:xfrm>
          <a:prstGeom prst="rect">
            <a:avLst/>
          </a:prstGeom>
          <a:noFill/>
          <a:ln w="9525">
            <a:noFill/>
            <a:miter lim="800000"/>
            <a:headEnd/>
            <a:tailEnd/>
          </a:ln>
        </p:spPr>
        <p:txBody>
          <a:bodyPr wrap="square">
            <a:spAutoFit/>
          </a:bodyPr>
          <a:lstStyle/>
          <a:p>
            <a:pPr algn="ctr">
              <a:spcBef>
                <a:spcPct val="20000"/>
              </a:spcBef>
            </a:pPr>
            <a:r>
              <a:rPr lang="he-IL" sz="2800" dirty="0">
                <a:solidFill>
                  <a:srgbClr val="000000"/>
                </a:solidFill>
                <a:latin typeface="Guttman Yad-Brush" pitchFamily="2" charset="-79"/>
                <a:cs typeface="Guttman Yad-Brush" pitchFamily="2" charset="-79"/>
              </a:rPr>
              <a:t>כשסבתא הייתה בת שנתיים חזרה המשפחה לתל אביב, לבית ההורים של </a:t>
            </a:r>
            <a:r>
              <a:rPr lang="he-IL" sz="2800" dirty="0" err="1">
                <a:solidFill>
                  <a:srgbClr val="000000"/>
                </a:solidFill>
                <a:latin typeface="Guttman Yad-Brush" pitchFamily="2" charset="-79"/>
                <a:cs typeface="Guttman Yad-Brush" pitchFamily="2" charset="-79"/>
              </a:rPr>
              <a:t>אמא</a:t>
            </a:r>
            <a:r>
              <a:rPr lang="he-IL" sz="2800" dirty="0">
                <a:solidFill>
                  <a:srgbClr val="000000"/>
                </a:solidFill>
                <a:latin typeface="Guttman Yad-Brush" pitchFamily="2" charset="-79"/>
                <a:cs typeface="Guttman Yad-Brush" pitchFamily="2" charset="-79"/>
              </a:rPr>
              <a:t> של סבתא.</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כותרת 1"/>
          <p:cNvSpPr>
            <a:spLocks noGrp="1"/>
          </p:cNvSpPr>
          <p:nvPr>
            <p:ph type="title"/>
          </p:nvPr>
        </p:nvSpPr>
        <p:spPr>
          <a:xfrm>
            <a:off x="4023359" y="274638"/>
            <a:ext cx="4922203" cy="822642"/>
          </a:xfrm>
        </p:spPr>
        <p:txBody>
          <a:bodyPr/>
          <a:lstStyle/>
          <a:p>
            <a:pPr algn="r" eaLnBrk="1" hangingPunct="1">
              <a:spcBef>
                <a:spcPct val="20000"/>
              </a:spcBef>
              <a:defRPr/>
            </a:pPr>
            <a:r>
              <a:rPr lang="he-IL" sz="3200" b="1" dirty="0">
                <a:solidFill>
                  <a:srgbClr val="FF0000"/>
                </a:solidFill>
                <a:latin typeface="Guttman Yad-Brush" pitchFamily="2" charset="-79"/>
                <a:ea typeface="+mn-ea"/>
                <a:cs typeface="Guttman Yad-Brush" pitchFamily="2" charset="-79"/>
              </a:rPr>
              <a:t>הבית כפי שהוא כיום</a:t>
            </a:r>
            <a:endParaRPr lang="he-IL" sz="3200" dirty="0">
              <a:solidFill>
                <a:srgbClr val="FF0000"/>
              </a:solidFill>
              <a:ea typeface="+mn-ea"/>
              <a:cs typeface="Arial"/>
            </a:endParaRPr>
          </a:p>
        </p:txBody>
      </p:sp>
      <p:sp>
        <p:nvSpPr>
          <p:cNvPr id="19458" name="מלבן 1"/>
          <p:cNvSpPr>
            <a:spLocks noChangeArrowheads="1"/>
          </p:cNvSpPr>
          <p:nvPr/>
        </p:nvSpPr>
        <p:spPr bwMode="auto">
          <a:xfrm>
            <a:off x="4914225" y="1420078"/>
            <a:ext cx="3952270" cy="1815882"/>
          </a:xfrm>
          <a:prstGeom prst="rect">
            <a:avLst/>
          </a:prstGeom>
          <a:noFill/>
          <a:ln w="9525">
            <a:noFill/>
            <a:miter lim="800000"/>
            <a:headEnd/>
            <a:tailEnd/>
          </a:ln>
        </p:spPr>
        <p:txBody>
          <a:bodyPr wrap="square">
            <a:spAutoFit/>
          </a:bodyPr>
          <a:lstStyle/>
          <a:p>
            <a:pPr algn="ctr">
              <a:spcBef>
                <a:spcPct val="20000"/>
              </a:spcBef>
            </a:pPr>
            <a:r>
              <a:rPr lang="he-IL" sz="2800" dirty="0">
                <a:solidFill>
                  <a:schemeClr val="bg1"/>
                </a:solidFill>
                <a:latin typeface="Guttman Yad-Brush" pitchFamily="2" charset="-79"/>
                <a:cs typeface="Guttman Yad-Brush" pitchFamily="2" charset="-79"/>
              </a:rPr>
              <a:t>כאן גרה סבתא עד שהתחתנה וחלק ממשפחתה גרה בבית עד היום.</a:t>
            </a:r>
          </a:p>
        </p:txBody>
      </p:sp>
      <p:pic>
        <p:nvPicPr>
          <p:cNvPr id="1945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0401"/>
            <a:ext cx="4399280" cy="6898401"/>
          </a:xfrm>
          <a:prstGeom prst="rect">
            <a:avLst/>
          </a:prstGeom>
          <a:noFill/>
          <a:ln w="9525">
            <a:noFill/>
            <a:miter lim="800000"/>
            <a:headEnd/>
            <a:tailEnd/>
          </a:ln>
        </p:spPr>
      </p:pic>
      <p:grpSp>
        <p:nvGrpSpPr>
          <p:cNvPr id="4" name="Group 3">
            <a:extLst>
              <a:ext uri="{FF2B5EF4-FFF2-40B4-BE49-F238E27FC236}">
                <a16:creationId xmlns="" xmlns:a16="http://schemas.microsoft.com/office/drawing/2014/main" id="{946D8932-2DF5-4E85-A902-A976A981461F}"/>
              </a:ext>
            </a:extLst>
          </p:cNvPr>
          <p:cNvGrpSpPr/>
          <p:nvPr/>
        </p:nvGrpSpPr>
        <p:grpSpPr>
          <a:xfrm>
            <a:off x="1948014" y="3388592"/>
            <a:ext cx="6411885" cy="3371974"/>
            <a:chOff x="1948014" y="3388592"/>
            <a:chExt cx="6411885" cy="3371974"/>
          </a:xfrm>
        </p:grpSpPr>
        <p:sp>
          <p:nvSpPr>
            <p:cNvPr id="3" name="Isosceles Triangle 2">
              <a:extLst>
                <a:ext uri="{FF2B5EF4-FFF2-40B4-BE49-F238E27FC236}">
                  <a16:creationId xmlns="" xmlns:a16="http://schemas.microsoft.com/office/drawing/2014/main" id="{1EBA97FB-E558-4512-9140-0A9B7AA56E90}"/>
                </a:ext>
              </a:extLst>
            </p:cNvPr>
            <p:cNvSpPr/>
            <p:nvPr/>
          </p:nvSpPr>
          <p:spPr>
            <a:xfrm rot="16039400">
              <a:off x="2412824" y="3223491"/>
              <a:ext cx="2988170" cy="3917789"/>
            </a:xfrm>
            <a:prstGeom prst="triangle">
              <a:avLst>
                <a:gd name="adj" fmla="val 50158"/>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 xmlns:a16="http://schemas.microsoft.com/office/drawing/2014/main" id="{6D55352D-9574-4D80-803D-916DAF0DD60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937969" y="3388592"/>
              <a:ext cx="3421930" cy="3371974"/>
            </a:xfrm>
            <a:prstGeom prst="ellipse">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כותרת 1"/>
          <p:cNvSpPr>
            <a:spLocks noGrp="1"/>
          </p:cNvSpPr>
          <p:nvPr>
            <p:ph type="ctrTitle"/>
          </p:nvPr>
        </p:nvSpPr>
        <p:spPr>
          <a:xfrm>
            <a:off x="1336431" y="914400"/>
            <a:ext cx="6879102" cy="4881489"/>
          </a:xfrm>
        </p:spPr>
        <p:txBody>
          <a:bodyPr>
            <a:prstTxWarp prst="textButtonPour">
              <a:avLst>
                <a:gd name="adj1" fmla="val 8751939"/>
                <a:gd name="adj2" fmla="val 71706"/>
              </a:avLst>
            </a:prstTxWarp>
          </a:bodyPr>
          <a:lstStyle/>
          <a:p>
            <a:pPr eaLnBrk="1" hangingPunct="1">
              <a:defRPr/>
            </a:pPr>
            <a:r>
              <a:rPr lang="he-IL" b="1" dirty="0">
                <a:solidFill>
                  <a:srgbClr val="FF0000"/>
                </a:solidFill>
                <a:latin typeface="Guttman Yad-Brush" pitchFamily="2" charset="-79"/>
                <a:cs typeface="Guttman Yad-Brush" pitchFamily="2" charset="-79"/>
              </a:rPr>
              <a:t>משחק   סימני   דרך   בעקבות משחקי  הילדות  של  סבתא</a:t>
            </a:r>
            <a:endParaRPr lang="he-IL"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60571"/>
            <a:ext cx="9144000" cy="1143000"/>
          </a:xfrm>
        </p:spPr>
        <p:txBody>
          <a:bodyPr/>
          <a:lstStyle/>
          <a:p>
            <a:r>
              <a:rPr lang="he-IL" sz="4000" dirty="0">
                <a:solidFill>
                  <a:srgbClr val="FF0000"/>
                </a:solidFill>
                <a:latin typeface="Guttman Yad-Brush" panose="02010401010101010101" pitchFamily="2" charset="-79"/>
                <a:cs typeface="Guttman Yad-Brush" panose="02010401010101010101" pitchFamily="2" charset="-79"/>
              </a:rPr>
              <a:t>משחקי הילדות של סבתא שלומית</a:t>
            </a:r>
          </a:p>
        </p:txBody>
      </p:sp>
      <p:sp>
        <p:nvSpPr>
          <p:cNvPr id="3" name="מציין מיקום תוכן 2"/>
          <p:cNvSpPr>
            <a:spLocks noGrp="1"/>
          </p:cNvSpPr>
          <p:nvPr>
            <p:ph idx="1"/>
          </p:nvPr>
        </p:nvSpPr>
        <p:spPr>
          <a:xfrm>
            <a:off x="457200" y="1803400"/>
            <a:ext cx="8229600" cy="4525963"/>
          </a:xfrm>
        </p:spPr>
        <p:txBody>
          <a:bodyPr/>
          <a:lstStyle/>
          <a:p>
            <a:pPr lvl="0"/>
            <a:r>
              <a:rPr lang="he-IL" dirty="0">
                <a:solidFill>
                  <a:schemeClr val="bg1"/>
                </a:solidFill>
                <a:latin typeface="Guttman Yad-Brush" panose="02010401010101010101" pitchFamily="2" charset="-79"/>
                <a:cs typeface="Guttman Yad-Brush" panose="02010401010101010101" pitchFamily="2" charset="-79"/>
              </a:rPr>
              <a:t>סבתא שלומית, אהבה מאוד לשחק.</a:t>
            </a:r>
          </a:p>
          <a:p>
            <a:pPr lvl="0"/>
            <a:r>
              <a:rPr lang="he-IL" dirty="0">
                <a:solidFill>
                  <a:schemeClr val="bg1"/>
                </a:solidFill>
                <a:latin typeface="Guttman Yad-Brush" panose="02010401010101010101" pitchFamily="2" charset="-79"/>
                <a:cs typeface="Guttman Yad-Brush" panose="02010401010101010101" pitchFamily="2" charset="-79"/>
              </a:rPr>
              <a:t>היו משחקים ששחקה לבד, והיו משחקים חברתיים.</a:t>
            </a:r>
          </a:p>
          <a:p>
            <a:pPr lvl="0"/>
            <a:r>
              <a:rPr lang="he-IL" dirty="0">
                <a:solidFill>
                  <a:schemeClr val="bg1"/>
                </a:solidFill>
                <a:latin typeface="Guttman Yad-Brush" panose="02010401010101010101" pitchFamily="2" charset="-79"/>
                <a:cs typeface="Guttman Yad-Brush" panose="02010401010101010101" pitchFamily="2" charset="-79"/>
              </a:rPr>
              <a:t>היא שיחקה בבית, בבית הספר, ברחובות וחצרות השכונה, בגן מאיר, ובחוף הים</a:t>
            </a:r>
          </a:p>
          <a:p>
            <a:pPr lvl="0"/>
            <a:r>
              <a:rPr lang="he-IL" dirty="0">
                <a:solidFill>
                  <a:schemeClr val="bg1"/>
                </a:solidFill>
                <a:latin typeface="Guttman Yad-Brush" panose="02010401010101010101" pitchFamily="2" charset="-79"/>
                <a:cs typeface="Guttman Yad-Brush" panose="02010401010101010101" pitchFamily="2" charset="-79"/>
              </a:rPr>
              <a:t>לכל מקום ולכל עונה היו המשחקים המיוחדים לו.</a:t>
            </a:r>
          </a:p>
        </p:txBody>
      </p:sp>
    </p:spTree>
    <p:extLst>
      <p:ext uri="{BB962C8B-B14F-4D97-AF65-F5344CB8AC3E}">
        <p14:creationId xmlns:p14="http://schemas.microsoft.com/office/powerpoint/2010/main" val="136125851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3105</TotalTime>
  <Words>1143</Words>
  <Application>Microsoft Office PowerPoint</Application>
  <PresentationFormat>‫הצגה על המסך (4:3)</PresentationFormat>
  <Paragraphs>127</Paragraphs>
  <Slides>32</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32</vt:i4>
      </vt:variant>
    </vt:vector>
  </HeadingPairs>
  <TitlesOfParts>
    <vt:vector size="33" baseType="lpstr">
      <vt:lpstr>ערכת נושא Office</vt:lpstr>
      <vt:lpstr>משחקי הילדות של סבתא שלומית בלב תל אביב</vt:lpstr>
      <vt:lpstr>קצת על ההיסטוריה המשפחתית</vt:lpstr>
      <vt:lpstr>ההתיישבות בתל אביב 1921</vt:lpstr>
      <vt:lpstr>ההורים של סבתא</vt:lpstr>
      <vt:lpstr>המשפחה של סבתא</vt:lpstr>
      <vt:lpstr>בית הילדות של סבתא  טרומפלדור 37, פינת בר כוכבא, תל אביב</vt:lpstr>
      <vt:lpstr>הבית כפי שהוא כיום</vt:lpstr>
      <vt:lpstr>משחק   סימני   דרך   בעקבות משחקי  הילדות  של  סבתא</vt:lpstr>
      <vt:lpstr>משחקי הילדות של סבתא שלומית</vt:lpstr>
      <vt:lpstr>אזור מרכז תל אביב</vt:lpstr>
      <vt:lpstr>תחנה 1: קן השומר הצעיר רחוב בוגרשוב פינת קינג-ג'ורג'</vt:lpstr>
      <vt:lpstr>אני וסבתא משחקים "סימני דרך"</vt:lpstr>
      <vt:lpstr>מצגת של PowerPoint</vt:lpstr>
      <vt:lpstr>תחנה מס' 2: גן מאיר</vt:lpstr>
      <vt:lpstr>משחקים בגן מאיר</vt:lpstr>
      <vt:lpstr>2. שלושה מקלות בגן מאיר</vt:lpstr>
      <vt:lpstr>3. משחק "סכין" בגן מאיר</vt:lpstr>
      <vt:lpstr>מצגת של PowerPoint</vt:lpstr>
      <vt:lpstr>תחנה מס' 3: בית הספר טשרניחובסקי</vt:lpstr>
      <vt:lpstr>משחקים בבית הספר</vt:lpstr>
      <vt:lpstr>משחקי קפיצה בחבל</vt:lpstr>
      <vt:lpstr>2.הבנים על הבנות</vt:lpstr>
      <vt:lpstr>3.המשחק: סבתא סורגת</vt:lpstr>
      <vt:lpstr>תחנה מס' 4: משחקי הרחוב</vt:lpstr>
      <vt:lpstr>1.אני וסבתא במשחק ה"פינות"</vt:lpstr>
      <vt:lpstr>מארב "פחית המים" של מעין</vt:lpstr>
      <vt:lpstr>3.משחק ה"קלאס"</vt:lpstr>
      <vt:lpstr>1. משחק ה"שבץ-נא"</vt:lpstr>
      <vt:lpstr>2. משחק "הדוקים"</vt:lpstr>
      <vt:lpstr>3. חמש אבנים</vt:lpstr>
      <vt:lpstr>משחקים חמש אבנים בבית של סבתא</vt:lpstr>
      <vt:lpstr>ולסיכום...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Tami</cp:lastModifiedBy>
  <cp:revision>257</cp:revision>
  <dcterms:created xsi:type="dcterms:W3CDTF">2018-01-01T06:54:36Z</dcterms:created>
  <dcterms:modified xsi:type="dcterms:W3CDTF">2018-03-18T17:21:20Z</dcterms:modified>
</cp:coreProperties>
</file>