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696"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7FAFEA4-A36A-4D17-B97E-023A6703EA39}" type="slidenum">
              <a:rPr lang="he-IL" smtClean="0"/>
              <a:t>‹#›</a:t>
            </a:fld>
            <a:endParaRPr lang="he-I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e-IL"/>
              <a:t>לחץ כדי לערוך סגנון כותרת של תבנית בסיס</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7FAFEA4-A36A-4D17-B97E-023A6703EA39}" type="slidenum">
              <a:rPr lang="he-IL" smtClean="0"/>
              <a:t>‹#›</a:t>
            </a:fld>
            <a:endParaRPr lang="he-IL"/>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7FAFEA4-A36A-4D17-B97E-023A6703EA39}" type="slidenum">
              <a:rPr lang="he-IL" smtClean="0"/>
              <a:t>‹#›</a:t>
            </a:fld>
            <a:endParaRPr lang="he-IL"/>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7FAFEA4-A36A-4D17-B97E-023A6703EA39}"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7FAFEA4-A36A-4D17-B97E-023A6703EA39}" type="slidenum">
              <a:rPr lang="he-IL" smtClean="0"/>
              <a:t>‹#›</a:t>
            </a:fld>
            <a:endParaRPr lang="he-IL"/>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9DB177C-3B1A-4A53-BF3C-A44D701066F7}" type="datetimeFigureOut">
              <a:rPr lang="he-IL" smtClean="0"/>
              <a:t>כ"ו/אדר/תשע"ח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7FAFEA4-A36A-4D17-B97E-023A6703EA39}" type="slidenum">
              <a:rPr lang="he-IL" smtClean="0"/>
              <a:t>‹#›</a:t>
            </a:fld>
            <a:endParaRPr lang="he-I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he-IL"/>
              <a:t>לחץ כדי לערוך סגנון כותרת של תבנית בסיס</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DB177C-3B1A-4A53-BF3C-A44D701066F7}" type="datetimeFigureOut">
              <a:rPr lang="he-IL" smtClean="0"/>
              <a:t>כ"ו/אדר/תשע"ח</a:t>
            </a:fld>
            <a:endParaRPr lang="he-I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7FAFEA4-A36A-4D17-B97E-023A6703EA39}"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52536" y="4149080"/>
            <a:ext cx="6336704" cy="1098143"/>
          </a:xfrm>
        </p:spPr>
        <p:txBody>
          <a:bodyPr>
            <a:normAutofit fontScale="85000" lnSpcReduction="20000"/>
          </a:bodyPr>
          <a:lstStyle/>
          <a:p>
            <a:pPr algn="r"/>
            <a:r>
              <a:rPr lang="he-IL" dirty="0"/>
              <a:t>מגדרה לתל אביב</a:t>
            </a:r>
          </a:p>
          <a:p>
            <a:pPr algn="r"/>
            <a:r>
              <a:rPr lang="he-IL" dirty="0"/>
              <a:t> ומהשרון למדבר ובחזרה</a:t>
            </a:r>
          </a:p>
          <a:p>
            <a:pPr algn="r"/>
            <a:r>
              <a:rPr lang="he-IL" dirty="0"/>
              <a:t>סיפורה של סבתא נילי ,אימא של אבא שלי, בתחנות חייה</a:t>
            </a:r>
          </a:p>
          <a:p>
            <a:endParaRPr lang="he-IL" dirty="0"/>
          </a:p>
        </p:txBody>
      </p:sp>
      <p:sp>
        <p:nvSpPr>
          <p:cNvPr id="2" name="כותרת 1"/>
          <p:cNvSpPr>
            <a:spLocks noGrp="1"/>
          </p:cNvSpPr>
          <p:nvPr>
            <p:ph type="ctrTitle"/>
          </p:nvPr>
        </p:nvSpPr>
        <p:spPr>
          <a:xfrm>
            <a:off x="0" y="1700808"/>
            <a:ext cx="7772400" cy="1470025"/>
          </a:xfrm>
          <a:effectLst/>
        </p:spPr>
        <p:txBody>
          <a:bodyPr/>
          <a:lstStyle/>
          <a:p>
            <a:r>
              <a:rPr lang="he-IL" sz="6000" b="0" dirty="0">
                <a:effectLst/>
              </a:rPr>
              <a:t>החטיפה</a:t>
            </a:r>
            <a:r>
              <a:rPr lang="he-IL" sz="7200" b="0" dirty="0"/>
              <a:t> </a:t>
            </a:r>
            <a:r>
              <a:rPr lang="he-IL" sz="6000" b="0" dirty="0" smtClean="0">
                <a:effectLst/>
              </a:rPr>
              <a:t>שסוכלה</a:t>
            </a:r>
            <a:endParaRPr lang="he-IL" sz="6000" b="0" dirty="0">
              <a:effectLst/>
            </a:endParaRPr>
          </a:p>
        </p:txBody>
      </p:sp>
      <p:sp>
        <p:nvSpPr>
          <p:cNvPr id="4" name="TextBox 3"/>
          <p:cNvSpPr txBox="1"/>
          <p:nvPr/>
        </p:nvSpPr>
        <p:spPr>
          <a:xfrm>
            <a:off x="5649543" y="6301347"/>
            <a:ext cx="2339752" cy="369332"/>
          </a:xfrm>
          <a:prstGeom prst="rect">
            <a:avLst/>
          </a:prstGeom>
          <a:noFill/>
        </p:spPr>
        <p:txBody>
          <a:bodyPr wrap="square" rtlCol="1">
            <a:spAutoFit/>
          </a:bodyPr>
          <a:lstStyle/>
          <a:p>
            <a:r>
              <a:rPr lang="he-IL" dirty="0"/>
              <a:t>שם החונך: הראל וידן</a:t>
            </a:r>
          </a:p>
        </p:txBody>
      </p:sp>
      <p:sp>
        <p:nvSpPr>
          <p:cNvPr id="5" name="TextBox 4"/>
          <p:cNvSpPr txBox="1"/>
          <p:nvPr/>
        </p:nvSpPr>
        <p:spPr>
          <a:xfrm>
            <a:off x="1979712" y="6302947"/>
            <a:ext cx="2664296" cy="369332"/>
          </a:xfrm>
          <a:prstGeom prst="rect">
            <a:avLst/>
          </a:prstGeom>
          <a:noFill/>
        </p:spPr>
        <p:txBody>
          <a:bodyPr wrap="square" rtlCol="1">
            <a:spAutoFit/>
          </a:bodyPr>
          <a:lstStyle/>
          <a:p>
            <a:r>
              <a:rPr lang="he-IL" dirty="0"/>
              <a:t>שם החניכה: סבתא נילי וידן</a:t>
            </a:r>
          </a:p>
        </p:txBody>
      </p:sp>
      <p:sp>
        <p:nvSpPr>
          <p:cNvPr id="6" name="TextBox 5"/>
          <p:cNvSpPr txBox="1"/>
          <p:nvPr/>
        </p:nvSpPr>
        <p:spPr>
          <a:xfrm>
            <a:off x="3059832" y="5733256"/>
            <a:ext cx="3960440" cy="369332"/>
          </a:xfrm>
          <a:prstGeom prst="rect">
            <a:avLst/>
          </a:prstGeom>
          <a:noFill/>
        </p:spPr>
        <p:txBody>
          <a:bodyPr wrap="square" rtlCol="1">
            <a:spAutoFit/>
          </a:bodyPr>
          <a:lstStyle/>
          <a:p>
            <a:r>
              <a:rPr lang="he-IL" dirty="0"/>
              <a:t>בית ספר הדר השרון תשע"ח 2018</a:t>
            </a:r>
          </a:p>
        </p:txBody>
      </p:sp>
      <p:pic>
        <p:nvPicPr>
          <p:cNvPr id="7" name="תמונה 6"/>
          <p:cNvPicPr>
            <a:picLocks noChangeAspect="1"/>
          </p:cNvPicPr>
          <p:nvPr/>
        </p:nvPicPr>
        <p:blipFill rotWithShape="1">
          <a:blip r:embed="rId2" cstate="print">
            <a:extLst>
              <a:ext uri="{28A0092B-C50C-407E-A947-70E740481C1C}">
                <a14:useLocalDpi xmlns:a14="http://schemas.microsoft.com/office/drawing/2010/main" val="0"/>
              </a:ext>
            </a:extLst>
          </a:blip>
          <a:srcRect r="-86"/>
          <a:stretch/>
        </p:blipFill>
        <p:spPr>
          <a:xfrm>
            <a:off x="5724128" y="1772816"/>
            <a:ext cx="3083807" cy="36711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89445"/>
            <a:ext cx="5616624" cy="883371"/>
          </a:xfrm>
          <a:prstGeom prst="rect">
            <a:avLst/>
          </a:prstGeom>
        </p:spPr>
      </p:pic>
    </p:spTree>
    <p:extLst>
      <p:ext uri="{BB962C8B-B14F-4D97-AF65-F5344CB8AC3E}">
        <p14:creationId xmlns:p14="http://schemas.microsoft.com/office/powerpoint/2010/main" val="6471788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07704" y="332656"/>
            <a:ext cx="6512511" cy="1143000"/>
          </a:xfrm>
        </p:spPr>
        <p:txBody>
          <a:bodyPr/>
          <a:lstStyle/>
          <a:p>
            <a:r>
              <a:rPr lang="he-IL" dirty="0">
                <a:effectLst/>
              </a:rPr>
              <a:t>כפר סבא</a:t>
            </a:r>
          </a:p>
        </p:txBody>
      </p:sp>
      <p:sp>
        <p:nvSpPr>
          <p:cNvPr id="3" name="מציין מיקום תוכן 2"/>
          <p:cNvSpPr>
            <a:spLocks noGrp="1"/>
          </p:cNvSpPr>
          <p:nvPr>
            <p:ph sz="quarter" idx="13"/>
          </p:nvPr>
        </p:nvSpPr>
        <p:spPr>
          <a:xfrm>
            <a:off x="14496" y="1268760"/>
            <a:ext cx="5061560" cy="5589240"/>
          </a:xfrm>
        </p:spPr>
        <p:txBody>
          <a:bodyPr>
            <a:normAutofit/>
          </a:bodyPr>
          <a:lstStyle/>
          <a:p>
            <a:r>
              <a:rPr lang="he-IL" dirty="0"/>
              <a:t>הגעתי לכפר סבא בשנת 2000 אחרי 25 שנה בערד שבמדבר. שמחתי לחזור לשרון לריח הפרדסים, לשדות התותים ולמטעי האבוקדו. </a:t>
            </a:r>
          </a:p>
          <a:p>
            <a:r>
              <a:rPr lang="he-IL" dirty="0"/>
              <a:t>ליד הבית שגרתי בו היה שדה תותים. בדרך כלל עבדו בו פועלים ערביים שהגיעו מהמשולש. היו אלה ימים של האינתיפאדה הראשונה והם לא הגיעו לעבודה. שאלתי את בעל השדה אם יסכים לקבל אותי לעבודה באמת, רציתי קצת לעבוד בחקלאות כדי להיזכר בימים של הקיבוץ, הוא ענה: "צר לי אבל אני צריך יותר פועלים ולא תצליחי לפתור לי את הבעיה..."</a:t>
            </a:r>
          </a:p>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4355976" cy="4392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2002763"/>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0"/>
            <a:ext cx="6512511" cy="1143000"/>
          </a:xfrm>
        </p:spPr>
        <p:txBody>
          <a:bodyPr/>
          <a:lstStyle/>
          <a:p>
            <a:r>
              <a:rPr lang="he-IL" dirty="0">
                <a:effectLst/>
              </a:rPr>
              <a:t>תל אביב יפו</a:t>
            </a:r>
          </a:p>
        </p:txBody>
      </p:sp>
      <p:sp>
        <p:nvSpPr>
          <p:cNvPr id="3" name="מציין מיקום תוכן 2"/>
          <p:cNvSpPr>
            <a:spLocks noGrp="1"/>
          </p:cNvSpPr>
          <p:nvPr>
            <p:ph sz="quarter" idx="13"/>
          </p:nvPr>
        </p:nvSpPr>
        <p:spPr>
          <a:xfrm>
            <a:off x="-108520" y="1412776"/>
            <a:ext cx="5248672" cy="5490944"/>
          </a:xfrm>
        </p:spPr>
        <p:txBody>
          <a:bodyPr>
            <a:normAutofit/>
          </a:bodyPr>
          <a:lstStyle/>
          <a:p>
            <a:r>
              <a:rPr lang="he-IL" dirty="0"/>
              <a:t>עברתי לתל אביב בשנת   2004 </a:t>
            </a:r>
          </a:p>
          <a:p>
            <a:r>
              <a:rPr lang="he-IL" dirty="0"/>
              <a:t>עיר נהדרת ,שאני נהנית לחיות בה מאז שיצאתי לגמלאות. עיר תוססת שיש בה כל מה שאני מחבבת כמו  מוזיקה בהיכל התרבות, אומנות במוזיאון ובגלריות, הרצאות מעניינות ובמרחק הליכה -חוף הים.</a:t>
            </a:r>
          </a:p>
          <a:p>
            <a:r>
              <a:rPr lang="he-IL" dirty="0"/>
              <a:t>הבית שלי נמצא בקרבת כיכר רבין. כיכר שוקקת חיים, שמתקיימות בה הפגנות , עצרות כמו: שרים בכיכר בערב יום הזיכרון וגם אירועים שמחים כמו: שוק ארבעת המינים לקראת סוכות, ריקודי שמחת תורה וחגיגה גדולה עם זיקוקים מעל הגג של עיריית תל אביב, שבכיכר ביום העצמאות.</a:t>
            </a:r>
          </a:p>
          <a:p>
            <a:endParaRPr lang="he-IL" dirty="0"/>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80728"/>
            <a:ext cx="396044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96168" y="5942508"/>
            <a:ext cx="3240360" cy="369332"/>
          </a:xfrm>
          <a:prstGeom prst="rect">
            <a:avLst/>
          </a:prstGeom>
          <a:noFill/>
        </p:spPr>
        <p:txBody>
          <a:bodyPr wrap="square" rtlCol="1">
            <a:spAutoFit/>
          </a:bodyPr>
          <a:lstStyle/>
          <a:p>
            <a:r>
              <a:rPr lang="he-IL" dirty="0" smtClean="0"/>
              <a:t>עצרת בכיכר לזכר יצחק רבין ז"ל</a:t>
            </a:r>
            <a:endParaRPr lang="he-IL" dirty="0"/>
          </a:p>
        </p:txBody>
      </p:sp>
    </p:spTree>
    <p:extLst>
      <p:ext uri="{BB962C8B-B14F-4D97-AF65-F5344CB8AC3E}">
        <p14:creationId xmlns:p14="http://schemas.microsoft.com/office/powerpoint/2010/main" val="253766222"/>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4119"/>
            <a:ext cx="6512511" cy="1143000"/>
          </a:xfrm>
        </p:spPr>
        <p:txBody>
          <a:bodyPr/>
          <a:lstStyle/>
          <a:p>
            <a:r>
              <a:rPr lang="he-IL" dirty="0">
                <a:effectLst/>
              </a:rPr>
              <a:t>סיכום החוויה</a:t>
            </a:r>
          </a:p>
        </p:txBody>
      </p:sp>
      <p:sp>
        <p:nvSpPr>
          <p:cNvPr id="3" name="מציין מיקום תוכן 2"/>
          <p:cNvSpPr>
            <a:spLocks noGrp="1"/>
          </p:cNvSpPr>
          <p:nvPr>
            <p:ph sz="quarter" idx="13"/>
          </p:nvPr>
        </p:nvSpPr>
        <p:spPr>
          <a:xfrm>
            <a:off x="-252536" y="908720"/>
            <a:ext cx="4824536" cy="5535348"/>
          </a:xfrm>
        </p:spPr>
        <p:txBody>
          <a:bodyPr>
            <a:normAutofit/>
          </a:bodyPr>
          <a:lstStyle/>
          <a:p>
            <a:r>
              <a:rPr lang="he-IL" sz="2000" b="1" dirty="0"/>
              <a:t>סבתא </a:t>
            </a:r>
            <a:r>
              <a:rPr lang="he-IL" sz="2000" b="1" dirty="0" smtClean="0"/>
              <a:t>נילי</a:t>
            </a:r>
          </a:p>
          <a:p>
            <a:r>
              <a:rPr lang="he-IL" sz="2000" dirty="0" smtClean="0"/>
              <a:t>הראל </a:t>
            </a:r>
            <a:r>
              <a:rPr lang="he-IL" sz="2000" dirty="0"/>
              <a:t>יקר שלי תודה שנתת לי הזדמנות לספר לך פכים קטנים </a:t>
            </a:r>
            <a:r>
              <a:rPr lang="he-IL" sz="2000" dirty="0" err="1"/>
              <a:t>מזכרונותיי</a:t>
            </a:r>
            <a:r>
              <a:rPr lang="he-IL" sz="2000" dirty="0"/>
              <a:t> מתחנות חיי.</a:t>
            </a:r>
          </a:p>
          <a:p>
            <a:r>
              <a:rPr lang="he-IL" sz="2000" dirty="0"/>
              <a:t>הראל, אתה מקשיב נפלא וחכם ותענוג היה לי לשתף אותך.</a:t>
            </a:r>
          </a:p>
          <a:p>
            <a:r>
              <a:rPr lang="he-IL" sz="2000" dirty="0"/>
              <a:t> במהלך העבודה נהניתי גם לראות איך אתה משתלט על המחשב ומצליח לעצב את המצגת .</a:t>
            </a:r>
          </a:p>
          <a:p>
            <a:r>
              <a:rPr lang="he-IL" sz="2000" b="1" dirty="0" smtClean="0"/>
              <a:t>הראל</a:t>
            </a:r>
          </a:p>
          <a:p>
            <a:r>
              <a:rPr lang="he-IL" sz="2000" dirty="0" smtClean="0"/>
              <a:t>סבתא </a:t>
            </a:r>
            <a:r>
              <a:rPr lang="he-IL" sz="2000" dirty="0"/>
              <a:t>נילי נהניתי מאוד להקשיב לסיפורים שלך על משפחתך ועל המקומות הרבים שעברת.</a:t>
            </a:r>
          </a:p>
          <a:p>
            <a:endParaRPr lang="he-IL" dirty="0"/>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52736"/>
            <a:ext cx="4572000" cy="4680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6496215"/>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260648"/>
            <a:ext cx="6512511" cy="1143000"/>
          </a:xfrm>
        </p:spPr>
        <p:txBody>
          <a:bodyPr/>
          <a:lstStyle/>
          <a:p>
            <a:r>
              <a:rPr lang="he-IL" dirty="0"/>
              <a:t>          </a:t>
            </a:r>
            <a:r>
              <a:rPr lang="he-IL" dirty="0">
                <a:effectLst/>
              </a:rPr>
              <a:t>מסלול</a:t>
            </a:r>
            <a:r>
              <a:rPr lang="he-IL" dirty="0"/>
              <a:t> </a:t>
            </a:r>
            <a:r>
              <a:rPr lang="he-IL" dirty="0">
                <a:effectLst/>
              </a:rPr>
              <a:t>חיי</a:t>
            </a:r>
          </a:p>
        </p:txBody>
      </p:sp>
      <p:pic>
        <p:nvPicPr>
          <p:cNvPr id="1026"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rcRect/>
          <a:stretch/>
        </p:blipFill>
        <p:spPr bwMode="auto">
          <a:xfrm>
            <a:off x="899592" y="1363752"/>
            <a:ext cx="6912768" cy="5445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מחבר חץ ישר 3"/>
          <p:cNvCxnSpPr/>
          <p:nvPr/>
        </p:nvCxnSpPr>
        <p:spPr>
          <a:xfrm flipV="1">
            <a:off x="5292080" y="292494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flipV="1">
            <a:off x="5292080" y="2348880"/>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a:off x="4716016" y="2348880"/>
            <a:ext cx="648072"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4716016" y="5013176"/>
            <a:ext cx="158417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flipV="1">
            <a:off x="5652120" y="2348880"/>
            <a:ext cx="648072"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5292080" y="2348880"/>
            <a:ext cx="36004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20072" y="3717032"/>
            <a:ext cx="648072" cy="369332"/>
          </a:xfrm>
          <a:prstGeom prst="rect">
            <a:avLst/>
          </a:prstGeom>
          <a:noFill/>
        </p:spPr>
        <p:txBody>
          <a:bodyPr wrap="square" rtlCol="1">
            <a:spAutoFit/>
          </a:bodyPr>
          <a:lstStyle/>
          <a:p>
            <a:r>
              <a:rPr lang="he-IL" dirty="0">
                <a:solidFill>
                  <a:schemeClr val="bg1"/>
                </a:solidFill>
              </a:rPr>
              <a:t>גדרה</a:t>
            </a:r>
          </a:p>
        </p:txBody>
      </p:sp>
      <p:sp>
        <p:nvSpPr>
          <p:cNvPr id="16" name="TextBox 15"/>
          <p:cNvSpPr txBox="1"/>
          <p:nvPr/>
        </p:nvSpPr>
        <p:spPr>
          <a:xfrm>
            <a:off x="4499992" y="2648291"/>
            <a:ext cx="720080" cy="369332"/>
          </a:xfrm>
          <a:prstGeom prst="rect">
            <a:avLst/>
          </a:prstGeom>
          <a:noFill/>
        </p:spPr>
        <p:txBody>
          <a:bodyPr wrap="square" rtlCol="1">
            <a:spAutoFit/>
          </a:bodyPr>
          <a:lstStyle/>
          <a:p>
            <a:r>
              <a:rPr lang="he-IL" dirty="0">
                <a:solidFill>
                  <a:schemeClr val="bg1"/>
                </a:solidFill>
              </a:rPr>
              <a:t>יפו</a:t>
            </a:r>
          </a:p>
        </p:txBody>
      </p:sp>
      <p:sp>
        <p:nvSpPr>
          <p:cNvPr id="17" name="TextBox 16"/>
          <p:cNvSpPr txBox="1"/>
          <p:nvPr/>
        </p:nvSpPr>
        <p:spPr>
          <a:xfrm>
            <a:off x="4427984" y="2060848"/>
            <a:ext cx="936104" cy="369332"/>
          </a:xfrm>
          <a:prstGeom prst="rect">
            <a:avLst/>
          </a:prstGeom>
          <a:noFill/>
        </p:spPr>
        <p:txBody>
          <a:bodyPr wrap="square" rtlCol="1">
            <a:spAutoFit/>
          </a:bodyPr>
          <a:lstStyle/>
          <a:p>
            <a:r>
              <a:rPr lang="he-IL" dirty="0">
                <a:solidFill>
                  <a:schemeClr val="bg1"/>
                </a:solidFill>
              </a:rPr>
              <a:t>שפיים</a:t>
            </a:r>
          </a:p>
        </p:txBody>
      </p:sp>
      <p:sp>
        <p:nvSpPr>
          <p:cNvPr id="18" name="TextBox 17"/>
          <p:cNvSpPr txBox="1"/>
          <p:nvPr/>
        </p:nvSpPr>
        <p:spPr>
          <a:xfrm>
            <a:off x="4211960" y="5116542"/>
            <a:ext cx="828092" cy="369332"/>
          </a:xfrm>
          <a:prstGeom prst="rect">
            <a:avLst/>
          </a:prstGeom>
          <a:noFill/>
        </p:spPr>
        <p:txBody>
          <a:bodyPr wrap="square" rtlCol="1">
            <a:spAutoFit/>
          </a:bodyPr>
          <a:lstStyle/>
          <a:p>
            <a:r>
              <a:rPr lang="he-IL" dirty="0">
                <a:solidFill>
                  <a:schemeClr val="bg1"/>
                </a:solidFill>
              </a:rPr>
              <a:t>בארי</a:t>
            </a:r>
          </a:p>
        </p:txBody>
      </p:sp>
      <p:sp>
        <p:nvSpPr>
          <p:cNvPr id="19" name="TextBox 18"/>
          <p:cNvSpPr txBox="1"/>
          <p:nvPr/>
        </p:nvSpPr>
        <p:spPr>
          <a:xfrm>
            <a:off x="5976156" y="5661248"/>
            <a:ext cx="828092" cy="369332"/>
          </a:xfrm>
          <a:prstGeom prst="rect">
            <a:avLst/>
          </a:prstGeom>
          <a:noFill/>
        </p:spPr>
        <p:txBody>
          <a:bodyPr wrap="square" rtlCol="1">
            <a:spAutoFit/>
          </a:bodyPr>
          <a:lstStyle/>
          <a:p>
            <a:r>
              <a:rPr lang="he-IL" dirty="0">
                <a:solidFill>
                  <a:schemeClr val="bg1"/>
                </a:solidFill>
              </a:rPr>
              <a:t>ערד</a:t>
            </a:r>
          </a:p>
        </p:txBody>
      </p:sp>
      <p:sp>
        <p:nvSpPr>
          <p:cNvPr id="20" name="TextBox 19"/>
          <p:cNvSpPr txBox="1"/>
          <p:nvPr/>
        </p:nvSpPr>
        <p:spPr>
          <a:xfrm>
            <a:off x="5472100" y="2241738"/>
            <a:ext cx="1188132" cy="369332"/>
          </a:xfrm>
          <a:prstGeom prst="rect">
            <a:avLst/>
          </a:prstGeom>
          <a:noFill/>
        </p:spPr>
        <p:txBody>
          <a:bodyPr wrap="square" rtlCol="1">
            <a:spAutoFit/>
          </a:bodyPr>
          <a:lstStyle/>
          <a:p>
            <a:r>
              <a:rPr lang="he-IL" dirty="0">
                <a:solidFill>
                  <a:schemeClr val="bg1"/>
                </a:solidFill>
              </a:rPr>
              <a:t>כפר סבא</a:t>
            </a:r>
          </a:p>
        </p:txBody>
      </p:sp>
      <p:sp>
        <p:nvSpPr>
          <p:cNvPr id="21" name="TextBox 20"/>
          <p:cNvSpPr txBox="1"/>
          <p:nvPr/>
        </p:nvSpPr>
        <p:spPr>
          <a:xfrm>
            <a:off x="3800682" y="2892781"/>
            <a:ext cx="1368152" cy="369332"/>
          </a:xfrm>
          <a:prstGeom prst="rect">
            <a:avLst/>
          </a:prstGeom>
          <a:noFill/>
        </p:spPr>
        <p:txBody>
          <a:bodyPr wrap="square" rtlCol="1">
            <a:spAutoFit/>
          </a:bodyPr>
          <a:lstStyle/>
          <a:p>
            <a:r>
              <a:rPr lang="he-IL" dirty="0">
                <a:solidFill>
                  <a:schemeClr val="bg1"/>
                </a:solidFill>
              </a:rPr>
              <a:t>תל אביב יפו</a:t>
            </a:r>
          </a:p>
        </p:txBody>
      </p:sp>
    </p:spTree>
    <p:extLst>
      <p:ext uri="{BB962C8B-B14F-4D97-AF65-F5344CB8AC3E}">
        <p14:creationId xmlns:p14="http://schemas.microsoft.com/office/powerpoint/2010/main" val="3887631758"/>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arn(inVertical)">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9346"/>
            <a:ext cx="6512511" cy="1143000"/>
          </a:xfrm>
        </p:spPr>
        <p:txBody>
          <a:bodyPr/>
          <a:lstStyle/>
          <a:p>
            <a:r>
              <a:rPr lang="he-IL" dirty="0">
                <a:effectLst/>
              </a:rPr>
              <a:t>גדרה</a:t>
            </a:r>
          </a:p>
        </p:txBody>
      </p:sp>
      <p:sp>
        <p:nvSpPr>
          <p:cNvPr id="3" name="מציין מיקום תוכן 2"/>
          <p:cNvSpPr>
            <a:spLocks noGrp="1"/>
          </p:cNvSpPr>
          <p:nvPr>
            <p:ph sz="quarter" idx="13"/>
          </p:nvPr>
        </p:nvSpPr>
        <p:spPr>
          <a:xfrm>
            <a:off x="1371600" y="4221088"/>
            <a:ext cx="6400800" cy="3474720"/>
          </a:xfrm>
        </p:spPr>
        <p:txBody>
          <a:bodyPr>
            <a:normAutofit/>
          </a:bodyPr>
          <a:lstStyle/>
          <a:p>
            <a:r>
              <a:rPr lang="he-IL" sz="2000" dirty="0"/>
              <a:t>נולדתי ב 8  לינואר 1945 בגדרה מושבה ותיקה בשפלה שהוקמה על ידי חברי אגודת  </a:t>
            </a:r>
            <a:r>
              <a:rPr lang="he-IL" sz="2000" dirty="0" err="1"/>
              <a:t>ביל''ו</a:t>
            </a:r>
            <a:r>
              <a:rPr lang="he-IL" sz="2000" dirty="0"/>
              <a:t> (בית יעקב לכו </a:t>
            </a:r>
            <a:r>
              <a:rPr lang="he-IL" sz="2000" dirty="0" err="1"/>
              <a:t>ונלכה</a:t>
            </a:r>
            <a:r>
              <a:rPr lang="he-IL" sz="2000" dirty="0"/>
              <a:t>) בשנת 1884.</a:t>
            </a:r>
          </a:p>
          <a:p>
            <a:r>
              <a:rPr lang="he-IL" sz="2000" dirty="0" err="1"/>
              <a:t>אימי</a:t>
            </a:r>
            <a:r>
              <a:rPr lang="he-IL" sz="2000" dirty="0"/>
              <a:t> </a:t>
            </a:r>
            <a:r>
              <a:rPr lang="he-IL" sz="2000" dirty="0" err="1"/>
              <a:t>סבינה</a:t>
            </a:r>
            <a:r>
              <a:rPr lang="he-IL" sz="2000" dirty="0"/>
              <a:t> ואבי יעקב , עלו מפולין בשנת 1938 לפני מלחמת העולם השנייה וכך ניצלו. הוריהם ואחיהם וכל משפחתם נספו בשואה.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38" y="908720"/>
            <a:ext cx="2841104" cy="28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3012"/>
            <a:ext cx="38830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71800" y="3749824"/>
            <a:ext cx="1296144" cy="369332"/>
          </a:xfrm>
          <a:prstGeom prst="rect">
            <a:avLst/>
          </a:prstGeom>
          <a:noFill/>
        </p:spPr>
        <p:txBody>
          <a:bodyPr wrap="square" rtlCol="1">
            <a:spAutoFit/>
          </a:bodyPr>
          <a:lstStyle/>
          <a:p>
            <a:r>
              <a:rPr lang="he-IL" dirty="0"/>
              <a:t>גדרה 1945</a:t>
            </a:r>
          </a:p>
        </p:txBody>
      </p:sp>
    </p:spTree>
    <p:extLst>
      <p:ext uri="{BB962C8B-B14F-4D97-AF65-F5344CB8AC3E}">
        <p14:creationId xmlns:p14="http://schemas.microsoft.com/office/powerpoint/2010/main" val="1657939090"/>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heel(1)">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14168"/>
            <a:ext cx="6512511" cy="1143000"/>
          </a:xfrm>
        </p:spPr>
        <p:txBody>
          <a:bodyPr/>
          <a:lstStyle/>
          <a:p>
            <a:r>
              <a:rPr lang="he-IL" dirty="0">
                <a:effectLst/>
              </a:rPr>
              <a:t>החטיפה</a:t>
            </a:r>
          </a:p>
        </p:txBody>
      </p:sp>
      <p:sp>
        <p:nvSpPr>
          <p:cNvPr id="3" name="מציין מיקום תוכן 2"/>
          <p:cNvSpPr>
            <a:spLocks noGrp="1"/>
          </p:cNvSpPr>
          <p:nvPr>
            <p:ph sz="quarter" idx="13"/>
          </p:nvPr>
        </p:nvSpPr>
        <p:spPr>
          <a:xfrm>
            <a:off x="0" y="332656"/>
            <a:ext cx="4427984" cy="5976664"/>
          </a:xfrm>
        </p:spPr>
        <p:txBody>
          <a:bodyPr>
            <a:normAutofit lnSpcReduction="10000"/>
          </a:bodyPr>
          <a:lstStyle/>
          <a:p>
            <a:r>
              <a:rPr lang="he-IL" dirty="0"/>
              <a:t>כשהייתי בת חצי שנה הייתה לי מטפלת ערבייה  ההורים שלי סמכו עליה והשאירו אותי </a:t>
            </a:r>
            <a:r>
              <a:rPr lang="he-IL" dirty="0" err="1"/>
              <a:t>איתה</a:t>
            </a:r>
            <a:r>
              <a:rPr lang="he-IL" dirty="0"/>
              <a:t> ועם הכלבה שלנו, כשהלכו לעבודה.</a:t>
            </a:r>
          </a:p>
          <a:p>
            <a:r>
              <a:rPr lang="he-IL" dirty="0"/>
              <a:t> יום אחד הגיעה הכלבה למקום עבודתה של אמי ומשכה אותה  בכוח אחריה .</a:t>
            </a:r>
          </a:p>
          <a:p>
            <a:r>
              <a:rPr lang="he-IL" dirty="0"/>
              <a:t>אמי הבינה שקרה משהו ורצה אחרי הכלבה. ממש בקצה המושבה פגשה את המטפלת, כשאני בזרועותיה. עצרה אותה, לקחה אותי ממנה ושאלה:" סעידה למה לקחת את נילי, התינוקת שלי? ואני סמכתי עליך!" ענתה סעידה:" גם אני אוהבת אותה יש לה עיניים כל כך יפות..."</a:t>
            </a:r>
          </a:p>
          <a:p>
            <a:r>
              <a:rPr lang="he-IL" dirty="0"/>
              <a:t> כמו שאתה מבין, הראל, אם החטיפה הייתה מצליחה לא היינו יושבים ומספרים כאן את הסיפור </a:t>
            </a:r>
          </a:p>
          <a:p>
            <a:endParaRPr lang="he-IL" dirty="0"/>
          </a:p>
          <a:p>
            <a:endParaRPr lang="he-IL" dirty="0"/>
          </a:p>
          <a:p>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8496" y="692696"/>
            <a:ext cx="4464496" cy="5629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558496" y="6237312"/>
            <a:ext cx="4585504" cy="369332"/>
          </a:xfrm>
          <a:prstGeom prst="rect">
            <a:avLst/>
          </a:prstGeom>
          <a:noFill/>
        </p:spPr>
        <p:txBody>
          <a:bodyPr wrap="square" rtlCol="1">
            <a:spAutoFit/>
          </a:bodyPr>
          <a:lstStyle/>
          <a:p>
            <a:r>
              <a:rPr lang="he-IL" dirty="0" smtClean="0"/>
              <a:t>אני בת 5 חודשים עם סבתא רבא שלך, </a:t>
            </a:r>
            <a:r>
              <a:rPr lang="he-IL" dirty="0" err="1" smtClean="0"/>
              <a:t>סבינה</a:t>
            </a:r>
            <a:endParaRPr lang="he-IL" dirty="0"/>
          </a:p>
        </p:txBody>
      </p:sp>
    </p:spTree>
    <p:extLst>
      <p:ext uri="{BB962C8B-B14F-4D97-AF65-F5344CB8AC3E}">
        <p14:creationId xmlns:p14="http://schemas.microsoft.com/office/powerpoint/2010/main" val="3830596648"/>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15744" y="0"/>
            <a:ext cx="6512511" cy="1143000"/>
          </a:xfrm>
        </p:spPr>
        <p:txBody>
          <a:bodyPr/>
          <a:lstStyle/>
          <a:p>
            <a:r>
              <a:rPr lang="he-IL" dirty="0">
                <a:effectLst/>
              </a:rPr>
              <a:t>יפו</a:t>
            </a:r>
          </a:p>
        </p:txBody>
      </p:sp>
      <p:sp>
        <p:nvSpPr>
          <p:cNvPr id="3" name="מציין מיקום תוכן 2"/>
          <p:cNvSpPr>
            <a:spLocks noGrp="1"/>
          </p:cNvSpPr>
          <p:nvPr>
            <p:ph sz="quarter" idx="13"/>
          </p:nvPr>
        </p:nvSpPr>
        <p:spPr>
          <a:xfrm>
            <a:off x="1" y="1"/>
            <a:ext cx="4860032" cy="6858000"/>
          </a:xfrm>
        </p:spPr>
        <p:txBody>
          <a:bodyPr>
            <a:normAutofit fontScale="55000" lnSpcReduction="20000"/>
          </a:bodyPr>
          <a:lstStyle/>
          <a:p>
            <a:r>
              <a:rPr lang="he-IL" sz="2900" dirty="0"/>
              <a:t>במלחמת השחרור שוחררה יפו מידי הערבים. חלק מהתושבים הערביים נשארו ביפו וחלקם ברחו או גורשו. כשהגענו ליפו נתנו לנו לגור באחד הבתים שהיו שייכים למשפחה ערבית שברחה.</a:t>
            </a:r>
          </a:p>
          <a:p>
            <a:r>
              <a:rPr lang="he-IL" sz="2900" dirty="0"/>
              <a:t>באותם ימים לא היה מקרר חשמלי. אלא ארגז קרח. התפקיד שלי היה להביא שליש בלוק קרח מהאיש שמכר קרח. מאוד אהבתי לרדת לרחוב, לחכות עם </a:t>
            </a:r>
            <a:r>
              <a:rPr lang="he-IL" sz="2900" dirty="0" err="1"/>
              <a:t>התופסן</a:t>
            </a:r>
            <a:r>
              <a:rPr lang="he-IL" sz="2900" dirty="0"/>
              <a:t> המיוחד לאיש הקרח . הרגשתי שסומכים עלי זו הייתה הרגשה נהדרת.</a:t>
            </a:r>
          </a:p>
          <a:p>
            <a:r>
              <a:rPr lang="he-IL" sz="2900" dirty="0"/>
              <a:t>באותם ימים, היה שדה גדול ליד הבית שלי, שאהבתי לטייל בו.</a:t>
            </a:r>
          </a:p>
          <a:p>
            <a:r>
              <a:rPr lang="he-IL" sz="2900" dirty="0"/>
              <a:t>בשבת אחת הלכתי ליו ם ההולדת של חברה. שמחתי מאוד בעיקר על נעלי התכלת החדשות שלי רצתי ודילגתי בעליצות בשדה. מרחוק ראיתי מה שנדמה היה כשקית תפוחה. רצתי וקפצתי עליה, בטוחה שהייתה מלאה באוויר. נוזל מבחיל שלכלך את נעליי החדשות הבהיר לי שדרכתי על עכבר מת...</a:t>
            </a:r>
          </a:p>
          <a:p>
            <a:r>
              <a:rPr lang="he-IL" sz="2900" dirty="0"/>
              <a:t>שלולית החורף הגדולה שעמדה בצומת הרחובות, בדרך לבית הספר, לא אפשרה- לילדים לחצות את הכביש. אני זוכרת את האיש עם התלת אופן מעביר אותנו דרך השלולית הגדולה. איזו שמחה זו הייתה כשעצר את התלת אופן לפני סוף השלולית ואנחנו קפצנו עם המגפיים לתוך שולי השלולית. לבית הספר לא הגענו יבשים. </a:t>
            </a:r>
          </a:p>
          <a:p>
            <a:r>
              <a:rPr lang="he-IL" sz="2900" dirty="0"/>
              <a:t>הילדים בכיתה שלי חלקם היו כמוני וחלקם היו עולים חדשים שדיברו בשפה אחרת ולבשו בגדים אחרים. המורה אמרה לנו שאנחנו צריכים להתייחס אליהם יפה ולהתחבר איתם כי הם ניצולים מהמלחמה. אז לא הבנתי שגם המשפחה שלי ניצולה. המשותף לי ולילדים האלה שלכולנו לא היו סבים וסבתות. ככה גדלנו.</a:t>
            </a:r>
          </a:p>
          <a:p>
            <a:endParaRPr lang="he-IL" dirty="0"/>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4905608" y="1014016"/>
            <a:ext cx="4005157" cy="5248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 xmlns:a16="http://schemas.microsoft.com/office/drawing/2014/main" id="{441B0E57-E538-436C-B60E-1A6C04442699}"/>
              </a:ext>
            </a:extLst>
          </p:cNvPr>
          <p:cNvSpPr txBox="1"/>
          <p:nvPr/>
        </p:nvSpPr>
        <p:spPr>
          <a:xfrm>
            <a:off x="4932040" y="6232065"/>
            <a:ext cx="3312368" cy="338554"/>
          </a:xfrm>
          <a:prstGeom prst="rect">
            <a:avLst/>
          </a:prstGeom>
          <a:noFill/>
        </p:spPr>
        <p:txBody>
          <a:bodyPr wrap="square" rtlCol="1">
            <a:spAutoFit/>
          </a:bodyPr>
          <a:lstStyle/>
          <a:p>
            <a:r>
              <a:rPr lang="he-IL" sz="1600" dirty="0"/>
              <a:t>ברחובות יפו עם אבא ודוד שמחה </a:t>
            </a:r>
          </a:p>
        </p:txBody>
      </p:sp>
      <p:sp>
        <p:nvSpPr>
          <p:cNvPr id="6" name="אליפסה 5"/>
          <p:cNvSpPr/>
          <p:nvPr/>
        </p:nvSpPr>
        <p:spPr>
          <a:xfrm>
            <a:off x="5450035" y="2453510"/>
            <a:ext cx="432048" cy="663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4665468" y="829629"/>
            <a:ext cx="1203254" cy="338554"/>
          </a:xfrm>
          <a:prstGeom prst="rect">
            <a:avLst/>
          </a:prstGeom>
          <a:noFill/>
        </p:spPr>
        <p:txBody>
          <a:bodyPr wrap="square" rtlCol="1">
            <a:spAutoFit/>
          </a:bodyPr>
          <a:lstStyle/>
          <a:p>
            <a:r>
              <a:rPr lang="he-IL" sz="1600" dirty="0"/>
              <a:t>דוד שמחה</a:t>
            </a:r>
          </a:p>
        </p:txBody>
      </p:sp>
      <p:sp>
        <p:nvSpPr>
          <p:cNvPr id="8" name="אליפסה 7"/>
          <p:cNvSpPr/>
          <p:nvPr/>
        </p:nvSpPr>
        <p:spPr>
          <a:xfrm rot="5400000" flipH="1">
            <a:off x="7593311" y="2539842"/>
            <a:ext cx="623876" cy="451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7605917" y="829629"/>
            <a:ext cx="1049875" cy="338554"/>
          </a:xfrm>
          <a:prstGeom prst="rect">
            <a:avLst/>
          </a:prstGeom>
          <a:noFill/>
        </p:spPr>
        <p:txBody>
          <a:bodyPr wrap="square" rtlCol="1">
            <a:spAutoFit/>
          </a:bodyPr>
          <a:lstStyle/>
          <a:p>
            <a:r>
              <a:rPr lang="he-IL" sz="1600" dirty="0"/>
              <a:t>אבא שלי</a:t>
            </a:r>
          </a:p>
        </p:txBody>
      </p:sp>
    </p:spTree>
    <p:extLst>
      <p:ext uri="{BB962C8B-B14F-4D97-AF65-F5344CB8AC3E}">
        <p14:creationId xmlns:p14="http://schemas.microsoft.com/office/powerpoint/2010/main" val="486584236"/>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34264"/>
            <a:ext cx="6512511" cy="1143000"/>
          </a:xfrm>
        </p:spPr>
        <p:txBody>
          <a:bodyPr/>
          <a:lstStyle/>
          <a:p>
            <a:r>
              <a:rPr lang="he-IL" dirty="0">
                <a:effectLst/>
              </a:rPr>
              <a:t>שפיים</a:t>
            </a:r>
          </a:p>
        </p:txBody>
      </p:sp>
      <p:sp>
        <p:nvSpPr>
          <p:cNvPr id="3" name="מציין מיקום תוכן 2"/>
          <p:cNvSpPr>
            <a:spLocks noGrp="1"/>
          </p:cNvSpPr>
          <p:nvPr>
            <p:ph sz="quarter" idx="13"/>
          </p:nvPr>
        </p:nvSpPr>
        <p:spPr>
          <a:xfrm>
            <a:off x="-26640" y="953403"/>
            <a:ext cx="4752528" cy="4951193"/>
          </a:xfrm>
        </p:spPr>
        <p:txBody>
          <a:bodyPr>
            <a:normAutofit fontScale="85000" lnSpcReduction="20000"/>
          </a:bodyPr>
          <a:lstStyle/>
          <a:p>
            <a:pPr marL="45720" indent="0">
              <a:buNone/>
            </a:pPr>
            <a:r>
              <a:rPr lang="he-IL" dirty="0"/>
              <a:t>בשנת 1956 עברנו לקיבוץ שפיים.</a:t>
            </a:r>
          </a:p>
          <a:p>
            <a:r>
              <a:rPr lang="he-IL" dirty="0"/>
              <a:t>הייתי בת ילדה עירונית עדינה  בת 12 ורציתי מאד להיות כמו ילדי הקיבוץ, שנראו בעיניי חזקים ואמיצים. </a:t>
            </a:r>
          </a:p>
          <a:p>
            <a:r>
              <a:rPr lang="he-IL" dirty="0"/>
              <a:t>כדי להיפטר מהתואר: "עירונית אחת" הצבתי לעצמי מטרות אתגריות. אחת מהן הייתה ההליכה לים- ילדי הקיבוץ נהגו ללכת יחפים ואני כמובן אחריהם ההליכה בבוקר הייתה נעימה אבל החזרה בצהריים הייתה גיהינום! החול החם צרב את העור העדין של כפות רגליי. הדרך לשרוד את זה הייתה לרוץ וכשזה נעשה בלתי נסבל הורדתי את החולצה ועמדתי עליה. כשנרגעו כפות רגליי המשכתי כך לסירוגין עד סוף העלייה. </a:t>
            </a:r>
          </a:p>
          <a:p>
            <a:r>
              <a:rPr lang="he-IL" dirty="0"/>
              <a:t>קשה לי לתאר לך את השמחה הגדולה של אותו יום שהצלחתי לעלות את כל העלייה הזאת יחפה ולא לעצור אפילו פעם אחת- מאז לא כינו אותי יותר בתואר "עירונית אחת". </a:t>
            </a:r>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752" y="980728"/>
            <a:ext cx="4337744" cy="4608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292080" y="5733256"/>
            <a:ext cx="3024336" cy="369332"/>
          </a:xfrm>
          <a:prstGeom prst="rect">
            <a:avLst/>
          </a:prstGeom>
          <a:noFill/>
        </p:spPr>
        <p:txBody>
          <a:bodyPr wrap="square" rtlCol="1">
            <a:spAutoFit/>
          </a:bodyPr>
          <a:lstStyle/>
          <a:p>
            <a:r>
              <a:rPr lang="he-IL" dirty="0" smtClean="0"/>
              <a:t>חוף הים ומצוק הכורכר</a:t>
            </a:r>
            <a:endParaRPr lang="he-IL" dirty="0"/>
          </a:p>
        </p:txBody>
      </p:sp>
    </p:spTree>
    <p:extLst>
      <p:ext uri="{BB962C8B-B14F-4D97-AF65-F5344CB8AC3E}">
        <p14:creationId xmlns:p14="http://schemas.microsoft.com/office/powerpoint/2010/main" val="1176912932"/>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35696" y="0"/>
            <a:ext cx="6512511" cy="1143000"/>
          </a:xfrm>
        </p:spPr>
        <p:txBody>
          <a:bodyPr/>
          <a:lstStyle/>
          <a:p>
            <a:r>
              <a:rPr lang="he-IL" dirty="0">
                <a:effectLst/>
              </a:rPr>
              <a:t>שפיים</a:t>
            </a:r>
          </a:p>
        </p:txBody>
      </p:sp>
      <p:sp>
        <p:nvSpPr>
          <p:cNvPr id="3" name="מציין מיקום תוכן 2"/>
          <p:cNvSpPr>
            <a:spLocks noGrp="1"/>
          </p:cNvSpPr>
          <p:nvPr>
            <p:ph sz="quarter" idx="13"/>
          </p:nvPr>
        </p:nvSpPr>
        <p:spPr>
          <a:xfrm>
            <a:off x="-23768" y="1124744"/>
            <a:ext cx="4163720" cy="5400600"/>
          </a:xfrm>
        </p:spPr>
        <p:txBody>
          <a:bodyPr>
            <a:normAutofit fontScale="62500" lnSpcReduction="20000"/>
          </a:bodyPr>
          <a:lstStyle/>
          <a:p>
            <a:r>
              <a:rPr lang="he-IL" dirty="0"/>
              <a:t>באותם ימים, עבדנו בענפי המשק השונים כל יום אחרי הלימודים, החל מכיתה ז'. בכיתה ט' שיבצו אותנו לעבודות יותר אחראיות. אני נשלחתי לעבוד בלול, שנחשב למקום עבודה הדורש אחריות גדולה. בהתחלה נתנו לי לאסוף ביצים. בלול ב' היה תרנגול צבעוני ותוקפני, שהתנפל עליי בכל פעם שנכנסתי ללול. חיים שהיה מנהל הלול, נתן לי מקל ואמר:" אני סומך עלייך שתסתדרי" אכן הסתדרתי התרנגול הבין מהר מאוד שלא כדאי לו להתעסק איתי.</a:t>
            </a:r>
          </a:p>
          <a:p>
            <a:r>
              <a:rPr lang="he-IL" dirty="0"/>
              <a:t>ואז קיבלתי את העבודה במדגרה. ביום הראשון הראה לי חיים את העגלה, שעליה העמסתי את תבניות הביצים ועם העגלה העמוסה צעדתי לכיוון התנורים. לפתע נטתה העגלה העמוסה על צידה כל מאמציי ליישר אותה עלו בתוהו-  מגשיי הביצים נפלו על הרצפה ונוזל צהבהב וסמיך כיסה את רצפת הלול. אני לא ידעתי את נפשי: היום הראשון שקיבלתי עבודה כל כך אחראית ופישלתי! לקחתי את הצינור הארוך והתחלתי לשטוף את הרצפה. הריח של הביצים השבורות בתוך המים גרם לי לא לאכול ביצים הרבה שנים. חיים, מנהל הלול, שנכנס וראה אותי בוכה ושוטפת הבין מיד מה קרה.  אז חיבק אותי והרגיע: "אוי אני כל כך מצטער ששכחתי לתקן את הגלגל השבור בעגלה מה שגרם לה להתהפך" מיותר לציין שהביצים שהיו מיועדות להגיע למדגרה לא הגיעו ליעדם...</a:t>
            </a:r>
          </a:p>
          <a:p>
            <a:r>
              <a:rPr lang="he-IL" dirty="0"/>
              <a:t>      בשפיים התחתנתי עם סבא יהודה אחרי מלחמת  ששת הימים. שם נולד הדוד שלך עודד בפברואר 1968.</a:t>
            </a:r>
          </a:p>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04764"/>
            <a:ext cx="4915486" cy="3780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אליפסה 3"/>
          <p:cNvSpPr/>
          <p:nvPr/>
        </p:nvSpPr>
        <p:spPr>
          <a:xfrm>
            <a:off x="4067944" y="2571264"/>
            <a:ext cx="76318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6012160" y="1916832"/>
            <a:ext cx="720080" cy="90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6948264" y="908720"/>
            <a:ext cx="1440160" cy="646331"/>
          </a:xfrm>
          <a:prstGeom prst="rect">
            <a:avLst/>
          </a:prstGeom>
          <a:noFill/>
        </p:spPr>
        <p:txBody>
          <a:bodyPr wrap="square" rtlCol="1">
            <a:spAutoFit/>
          </a:bodyPr>
          <a:lstStyle/>
          <a:p>
            <a:r>
              <a:rPr lang="he-IL" dirty="0" smtClean="0"/>
              <a:t>סבא רבא יעקב</a:t>
            </a:r>
            <a:endParaRPr lang="he-IL" dirty="0"/>
          </a:p>
        </p:txBody>
      </p:sp>
      <p:sp>
        <p:nvSpPr>
          <p:cNvPr id="7" name="TextBox 6"/>
          <p:cNvSpPr txBox="1"/>
          <p:nvPr/>
        </p:nvSpPr>
        <p:spPr>
          <a:xfrm>
            <a:off x="4147056" y="4941168"/>
            <a:ext cx="1512168" cy="646331"/>
          </a:xfrm>
          <a:prstGeom prst="rect">
            <a:avLst/>
          </a:prstGeom>
          <a:noFill/>
        </p:spPr>
        <p:txBody>
          <a:bodyPr wrap="square" rtlCol="1">
            <a:spAutoFit/>
          </a:bodyPr>
          <a:lstStyle/>
          <a:p>
            <a:r>
              <a:rPr lang="he-IL" dirty="0" smtClean="0"/>
              <a:t>סבתא רבא רחל</a:t>
            </a:r>
            <a:endParaRPr lang="he-IL" dirty="0"/>
          </a:p>
        </p:txBody>
      </p:sp>
      <p:sp>
        <p:nvSpPr>
          <p:cNvPr id="8" name="מלבן 7"/>
          <p:cNvSpPr/>
          <p:nvPr/>
        </p:nvSpPr>
        <p:spPr>
          <a:xfrm>
            <a:off x="5728329" y="5733256"/>
            <a:ext cx="2710999" cy="369332"/>
          </a:xfrm>
          <a:prstGeom prst="rect">
            <a:avLst/>
          </a:prstGeom>
        </p:spPr>
        <p:txBody>
          <a:bodyPr wrap="none">
            <a:spAutoFit/>
          </a:bodyPr>
          <a:lstStyle/>
          <a:p>
            <a:r>
              <a:rPr lang="he-IL" dirty="0"/>
              <a:t>חתונה בקיבוץ אוגוסט 1967</a:t>
            </a:r>
          </a:p>
        </p:txBody>
      </p:sp>
    </p:spTree>
    <p:extLst>
      <p:ext uri="{BB962C8B-B14F-4D97-AF65-F5344CB8AC3E}">
        <p14:creationId xmlns:p14="http://schemas.microsoft.com/office/powerpoint/2010/main" val="80382313"/>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260648"/>
            <a:ext cx="6512511" cy="1143000"/>
          </a:xfrm>
        </p:spPr>
        <p:txBody>
          <a:bodyPr/>
          <a:lstStyle/>
          <a:p>
            <a:r>
              <a:rPr lang="he-IL" dirty="0">
                <a:effectLst/>
              </a:rPr>
              <a:t>בארי</a:t>
            </a:r>
          </a:p>
        </p:txBody>
      </p:sp>
      <p:sp>
        <p:nvSpPr>
          <p:cNvPr id="3" name="מציין מיקום תוכן 2"/>
          <p:cNvSpPr>
            <a:spLocks noGrp="1"/>
          </p:cNvSpPr>
          <p:nvPr>
            <p:ph sz="quarter" idx="13"/>
          </p:nvPr>
        </p:nvSpPr>
        <p:spPr>
          <a:xfrm>
            <a:off x="1619672" y="3374012"/>
            <a:ext cx="6400800" cy="3474720"/>
          </a:xfrm>
        </p:spPr>
        <p:txBody>
          <a:bodyPr>
            <a:normAutofit fontScale="85000" lnSpcReduction="20000"/>
          </a:bodyPr>
          <a:lstStyle/>
          <a:p>
            <a:r>
              <a:rPr lang="he-IL" dirty="0"/>
              <a:t>עברנו לקיבוץ בארי עם עודד התינוק בשנת 1975  ימי מלחמת ההתשה שהתרחשה בסיני. סבא יהודה שירת שם. ואנחנו התקרבנו כדי שנוכל לראות אותו לעיתים יותר קרובות. אהבתי מאוד את קיבוץ בארי ואת חברי הקיבוץ. </a:t>
            </a:r>
          </a:p>
          <a:p>
            <a:r>
              <a:rPr lang="he-IL" dirty="0"/>
              <a:t>בינואר 1972 נולד לנו עומר, אבא שלך. אבא היה ילד שובב מקסים ובעל רעיונות מקוריים כמו למשל: </a:t>
            </a:r>
          </a:p>
          <a:p>
            <a:r>
              <a:rPr lang="he-IL" dirty="0"/>
              <a:t>  בקיץ היינו נוהגים לנסוע לחוף הים של נתיב העשרה. משאית של הקיבוץ הייתה מעמיסה את המשפחות והגננות והיינו מבלים יום שלם בחוף. יום אחד היה הים מלא במדוזות. אבא שלך שהיה אז בן 3 בקושי שכנע את הגננת לקחת מדוזה ולגדל אותה באקווריום שבגן. הגננת, שידעה שאם עומר מתעקש אין כוח בעולם שיעצור אותו וכך חזרנו מהים כשעומר מחזיק דלי גדול עם מי ים ובתוכו מדוזה, שהחזיקה מעמד בערך שבוע באקווריום. </a:t>
            </a:r>
          </a:p>
          <a:p>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1679" y="622299"/>
            <a:ext cx="2541069" cy="25430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4355976" y="1890934"/>
            <a:ext cx="2448272" cy="369332"/>
          </a:xfrm>
          <a:prstGeom prst="rect">
            <a:avLst/>
          </a:prstGeom>
          <a:noFill/>
        </p:spPr>
        <p:txBody>
          <a:bodyPr wrap="square" rtlCol="1">
            <a:spAutoFit/>
          </a:bodyPr>
          <a:lstStyle/>
          <a:p>
            <a:r>
              <a:rPr lang="he-IL" dirty="0"/>
              <a:t>עומר, אבא שלי בן </a:t>
            </a:r>
            <a:r>
              <a:rPr lang="he-IL" dirty="0" smtClean="0"/>
              <a:t>3</a:t>
            </a:r>
            <a:endParaRPr lang="he-IL" dirty="0"/>
          </a:p>
        </p:txBody>
      </p:sp>
    </p:spTree>
    <p:extLst>
      <p:ext uri="{BB962C8B-B14F-4D97-AF65-F5344CB8AC3E}">
        <p14:creationId xmlns:p14="http://schemas.microsoft.com/office/powerpoint/2010/main" val="3349813808"/>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31489" y="20379"/>
            <a:ext cx="6512511" cy="1143000"/>
          </a:xfrm>
        </p:spPr>
        <p:txBody>
          <a:bodyPr/>
          <a:lstStyle/>
          <a:p>
            <a:r>
              <a:rPr lang="he-IL" dirty="0">
                <a:effectLst/>
              </a:rPr>
              <a:t>ערד</a:t>
            </a:r>
          </a:p>
        </p:txBody>
      </p:sp>
      <p:sp>
        <p:nvSpPr>
          <p:cNvPr id="3" name="מציין מיקום תוכן 2"/>
          <p:cNvSpPr>
            <a:spLocks noGrp="1"/>
          </p:cNvSpPr>
          <p:nvPr>
            <p:ph sz="quarter" idx="13"/>
          </p:nvPr>
        </p:nvSpPr>
        <p:spPr>
          <a:xfrm>
            <a:off x="144016" y="548679"/>
            <a:ext cx="4572000" cy="5542875"/>
          </a:xfrm>
        </p:spPr>
        <p:txBody>
          <a:bodyPr>
            <a:normAutofit fontScale="92500" lnSpcReduction="20000"/>
          </a:bodyPr>
          <a:lstStyle/>
          <a:p>
            <a:r>
              <a:rPr lang="he-IL" sz="1800" dirty="0"/>
              <a:t>לערד הגענו באמצע אוגוסט בשנת 1975השמש בשיאה בעיר מדברית חשופה. כשהמשאית עצרה ליד הבית היינו כבר כמעט מעולפים מהחום. אני בכלל לא הבנתי מה אנחנו עושים כאן במדבר הזה. אני שגדלתי בשרון ליד הים עם ריח הפרדסים והירוק מלא כל העין-סבלתי ממש והנה- צועד לעברנו אבא שלי, סבא יעקב ז"ל, כשבידיו שק רטוב מלא בתאנים קרירות, עסיסיות. לא אשכח לו את קבלת הפנים הזו שהשיבה את נפשנו</a:t>
            </a:r>
          </a:p>
          <a:p>
            <a:r>
              <a:rPr lang="he-IL" sz="1800" dirty="0"/>
              <a:t>ענב, אחותו הקטנה של אבא נולדה בחודש יוני 1976</a:t>
            </a:r>
          </a:p>
          <a:p>
            <a:r>
              <a:rPr lang="he-IL" sz="1800" dirty="0"/>
              <a:t>בחצר ביתנו גידל אבא שלך כל מיני חיות: ציפורים, ארנבות, אוגרים וכמובן גם כלבים. </a:t>
            </a:r>
          </a:p>
          <a:p>
            <a:pPr marL="45720" indent="0">
              <a:buNone/>
            </a:pPr>
            <a:r>
              <a:rPr lang="he-IL" sz="1800" dirty="0"/>
              <a:t>   אהבנו מאוד לטייל במדבר, שנפרש ממש מאחורי ביתנו. </a:t>
            </a:r>
          </a:p>
          <a:p>
            <a:r>
              <a:rPr lang="he-IL" sz="1800" dirty="0"/>
              <a:t>יום אחד חזרו, אבא שלך וענב, מהוואדי עם תרנגול צבעוני יפהפה. במהלך היום שיחקו </a:t>
            </a:r>
            <a:r>
              <a:rPr lang="he-IL" sz="1800" dirty="0" err="1"/>
              <a:t>איתו</a:t>
            </a:r>
            <a:r>
              <a:rPr lang="he-IL" sz="1800" dirty="0"/>
              <a:t> בחצר. בערב גילה אותו אחד השכנים שהתרנגול היה שייך לו. בצער רב נפרדו ממנו , אבל לא לפני שאבא שלך אמר לענב הקטנה: "את רואה זה העוף שאת אוכלת" מאז ועד היום היא צמחונית.</a:t>
            </a:r>
          </a:p>
          <a:p>
            <a:endParaRPr lang="he-IL" sz="1800"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764704"/>
            <a:ext cx="4275649" cy="4529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5868144" y="5445224"/>
            <a:ext cx="2304256" cy="646331"/>
          </a:xfrm>
          <a:prstGeom prst="rect">
            <a:avLst/>
          </a:prstGeom>
          <a:noFill/>
        </p:spPr>
        <p:txBody>
          <a:bodyPr wrap="square" rtlCol="1">
            <a:spAutoFit/>
          </a:bodyPr>
          <a:lstStyle/>
          <a:p>
            <a:r>
              <a:rPr lang="he-IL" dirty="0" smtClean="0"/>
              <a:t>אבא שלך  ואתה בטיול</a:t>
            </a:r>
          </a:p>
          <a:p>
            <a:r>
              <a:rPr lang="he-IL" dirty="0"/>
              <a:t> </a:t>
            </a:r>
            <a:r>
              <a:rPr lang="he-IL" dirty="0" smtClean="0"/>
              <a:t>         בערד</a:t>
            </a:r>
            <a:endParaRPr lang="he-IL" dirty="0"/>
          </a:p>
        </p:txBody>
      </p:sp>
    </p:spTree>
    <p:extLst>
      <p:ext uri="{BB962C8B-B14F-4D97-AF65-F5344CB8AC3E}">
        <p14:creationId xmlns:p14="http://schemas.microsoft.com/office/powerpoint/2010/main" val="3104132273"/>
      </p:ext>
    </p:extLst>
  </p:cSld>
  <p:clrMapOvr>
    <a:masterClrMapping/>
  </p:clrMapOvr>
  <mc:AlternateContent xmlns:mc="http://schemas.openxmlformats.org/markup-compatibility/2006" xmlns:p14="http://schemas.microsoft.com/office/powerpoint/2010/main">
    <mc:Choice Requires="p14">
      <p:transition spd="slow" p14:dur="300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זרם מדח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TotalTime>
  <Words>1442</Words>
  <Application>Microsoft Office PowerPoint</Application>
  <PresentationFormat>‫הצגה על המסך (4:3)</PresentationFormat>
  <Paragraphs>77</Paragraphs>
  <Slides>12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12</vt:i4>
      </vt:variant>
    </vt:vector>
  </HeadingPairs>
  <TitlesOfParts>
    <vt:vector size="13" baseType="lpstr">
      <vt:lpstr>זרם מדחף</vt:lpstr>
      <vt:lpstr>החטיפה שסוכלה</vt:lpstr>
      <vt:lpstr>          מסלול חיי</vt:lpstr>
      <vt:lpstr>גדרה</vt:lpstr>
      <vt:lpstr>החטיפה</vt:lpstr>
      <vt:lpstr>יפו</vt:lpstr>
      <vt:lpstr>שפיים</vt:lpstr>
      <vt:lpstr>שפיים</vt:lpstr>
      <vt:lpstr>בארי</vt:lpstr>
      <vt:lpstr>ערד</vt:lpstr>
      <vt:lpstr>כפר סבא</vt:lpstr>
      <vt:lpstr>תל אביב יפו</vt:lpstr>
      <vt:lpstr>סיכום החוויה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החטיפה שלא הייתה</dc:title>
  <dc:creator>user</dc:creator>
  <cp:lastModifiedBy>Tami</cp:lastModifiedBy>
  <cp:revision>39</cp:revision>
  <dcterms:created xsi:type="dcterms:W3CDTF">2017-11-27T07:41:17Z</dcterms:created>
  <dcterms:modified xsi:type="dcterms:W3CDTF">2018-03-13T06:01:04Z</dcterms:modified>
</cp:coreProperties>
</file>