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81" r:id="rId3"/>
    <p:sldId id="257" r:id="rId4"/>
    <p:sldId id="258" r:id="rId5"/>
    <p:sldId id="259" r:id="rId6"/>
    <p:sldId id="260" r:id="rId7"/>
    <p:sldId id="261" r:id="rId8"/>
    <p:sldId id="262" r:id="rId9"/>
    <p:sldId id="263" r:id="rId10"/>
    <p:sldId id="266" r:id="rId11"/>
    <p:sldId id="267" r:id="rId12"/>
    <p:sldId id="268" r:id="rId13"/>
    <p:sldId id="269" r:id="rId14"/>
    <p:sldId id="273" r:id="rId15"/>
    <p:sldId id="270" r:id="rId16"/>
    <p:sldId id="274" r:id="rId17"/>
    <p:sldId id="275"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CA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he-IL" smtClean="0"/>
              <a:t>לחץ כדי לערוך סגנון כותרת של תבנית בסיס</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8A87A34-81AB-432B-8DAE-1953F412C126}" type="datetimeFigureOut">
              <a:rPr lang="en-US" smtClean="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8A87A34-81AB-432B-8DAE-1953F412C126}" type="datetimeFigureOut">
              <a:rPr lang="en-US" smtClean="0"/>
              <a:pPr/>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he-IL" smtClean="0"/>
              <a:t>לחץ כדי לערוך סגנונות טקסט של תבנית בסיס</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smtClean="0"/>
              <a:pPr/>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smtClean="0"/>
              <a:pPr/>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he-IL" smtClean="0"/>
              <a:t>לחץ כדי לערוך סגנון כותרת של תבנית בסיס</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8A87A34-81AB-432B-8DAE-1953F412C126}" type="datetimeFigureOut">
              <a:rPr lang="en-US" smtClean="0"/>
              <a:pPr/>
              <a:t>1/31/2018</a:t>
            </a:fld>
            <a:endParaRPr lang="en-US" dirty="0"/>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3423138" y="4206630"/>
            <a:ext cx="5845553" cy="2011289"/>
          </a:xfrm>
        </p:spPr>
        <p:txBody>
          <a:bodyPr>
            <a:normAutofit fontScale="77500" lnSpcReduction="2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32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מגישה :</a:t>
            </a:r>
          </a:p>
          <a:p>
            <a:pPr algn="ctr"/>
            <a:r>
              <a:rPr lang="he-IL" sz="32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אביב טויטו</a:t>
            </a:r>
          </a:p>
          <a:p>
            <a:pPr algn="ctr"/>
            <a:r>
              <a:rPr lang="he-IL" sz="32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עשור : החמישי</a:t>
            </a:r>
          </a:p>
          <a:p>
            <a:pPr algn="ctr"/>
            <a:r>
              <a:rPr lang="he-IL" sz="32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שותפים לעבודה: סבא דרגו </a:t>
            </a:r>
            <a:r>
              <a:rPr lang="he-IL" sz="3200" b="1" i="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וסבתא </a:t>
            </a:r>
            <a:r>
              <a:rPr lang="he-IL" sz="3200" b="1" i="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לונה</a:t>
            </a:r>
            <a:endParaRPr lang="he-IL" sz="32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endParaRPr lang="he-IL" sz="32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מלבן 4"/>
          <p:cNvSpPr/>
          <p:nvPr/>
        </p:nvSpPr>
        <p:spPr>
          <a:xfrm>
            <a:off x="3669698" y="2967335"/>
            <a:ext cx="4852610" cy="923330"/>
          </a:xfrm>
          <a:prstGeom prst="rect">
            <a:avLst/>
          </a:prstGeom>
          <a:noFill/>
        </p:spPr>
        <p:txBody>
          <a:bodyPr wrap="none" lIns="91440" tIns="45720" rIns="91440" bIns="45720">
            <a:spAutoFit/>
          </a:bodyPr>
          <a:lstStyle/>
          <a:p>
            <a:pPr algn="ctr"/>
            <a:r>
              <a:rPr lang="he-IL"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70 שנה למדינה</a:t>
            </a:r>
            <a:endParaRPr lang="he-IL"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9046" y="197826"/>
            <a:ext cx="5320079" cy="1607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477" y="3890665"/>
            <a:ext cx="3012830" cy="25987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003144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barn(inVertical)">
                                      <p:cBhvr>
                                        <p:cTn id="31" dur="5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barn(inVertical)">
                                      <p:cBhvr>
                                        <p:cTn id="36" dur="5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barn(inVertical)">
                                      <p:cBhvr>
                                        <p:cTn id="4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00895" y="-1"/>
            <a:ext cx="5270269" cy="757647"/>
          </a:xfrm>
        </p:spPr>
        <p:txBody>
          <a:bodyPr/>
          <a:lstStyle/>
          <a:p>
            <a:pPr marL="0" indent="0">
              <a:buNone/>
            </a:pPr>
            <a:r>
              <a:rPr lang="he-IL" dirty="0" smtClean="0"/>
              <a:t>תמונות מקרואטיה :</a:t>
            </a:r>
            <a:endParaRPr lang="he-IL" dirty="0"/>
          </a:p>
        </p:txBody>
      </p:sp>
      <p:pic>
        <p:nvPicPr>
          <p:cNvPr id="4" name="מציין מיקום תוכן 3"/>
          <p:cNvPicPr>
            <a:picLocks noGrp="1" noChangeAspect="1"/>
          </p:cNvPicPr>
          <p:nvPr>
            <p:ph sz="quarter" idx="13"/>
          </p:nvPr>
        </p:nvPicPr>
        <p:blipFill>
          <a:blip r:embed="rId2"/>
          <a:stretch>
            <a:fillRect/>
          </a:stretch>
        </p:blipFill>
        <p:spPr>
          <a:xfrm>
            <a:off x="8011093" y="915523"/>
            <a:ext cx="3693225" cy="3007303"/>
          </a:xfrm>
          <a:prstGeom prst="rect">
            <a:avLst/>
          </a:prstGeom>
        </p:spPr>
      </p:pic>
      <p:pic>
        <p:nvPicPr>
          <p:cNvPr id="5" name="תמונה 4"/>
          <p:cNvPicPr>
            <a:picLocks noChangeAspect="1"/>
          </p:cNvPicPr>
          <p:nvPr/>
        </p:nvPicPr>
        <p:blipFill>
          <a:blip r:embed="rId3"/>
          <a:stretch>
            <a:fillRect/>
          </a:stretch>
        </p:blipFill>
        <p:spPr>
          <a:xfrm>
            <a:off x="229651" y="1043838"/>
            <a:ext cx="4895540" cy="2750671"/>
          </a:xfrm>
          <a:prstGeom prst="rect">
            <a:avLst/>
          </a:prstGeom>
        </p:spPr>
      </p:pic>
      <p:pic>
        <p:nvPicPr>
          <p:cNvPr id="6" name="תמונה 5"/>
          <p:cNvPicPr>
            <a:picLocks noChangeAspect="1"/>
          </p:cNvPicPr>
          <p:nvPr/>
        </p:nvPicPr>
        <p:blipFill>
          <a:blip r:embed="rId4"/>
          <a:stretch>
            <a:fillRect/>
          </a:stretch>
        </p:blipFill>
        <p:spPr>
          <a:xfrm>
            <a:off x="2239289" y="3386125"/>
            <a:ext cx="6424551" cy="31544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מציין מיקום תוכן 3"/>
          <p:cNvPicPr>
            <a:picLocks noGrp="1" noChangeAspect="1"/>
          </p:cNvPicPr>
          <p:nvPr>
            <p:ph sz="quarter" idx="13"/>
          </p:nvPr>
        </p:nvPicPr>
        <p:blipFill>
          <a:blip r:embed="rId2"/>
          <a:stretch>
            <a:fillRect/>
          </a:stretch>
        </p:blipFill>
        <p:spPr>
          <a:xfrm>
            <a:off x="7788059" y="249583"/>
            <a:ext cx="3873511" cy="2864320"/>
          </a:xfrm>
          <a:prstGeom prst="rect">
            <a:avLst/>
          </a:prstGeom>
        </p:spPr>
      </p:pic>
      <p:pic>
        <p:nvPicPr>
          <p:cNvPr id="5" name="תמונה 4"/>
          <p:cNvPicPr>
            <a:picLocks noChangeAspect="1"/>
          </p:cNvPicPr>
          <p:nvPr/>
        </p:nvPicPr>
        <p:blipFill>
          <a:blip r:embed="rId3"/>
          <a:stretch>
            <a:fillRect/>
          </a:stretch>
        </p:blipFill>
        <p:spPr>
          <a:xfrm>
            <a:off x="289441" y="648318"/>
            <a:ext cx="6527985" cy="343679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מציין מיקום תוכן 3"/>
          <p:cNvPicPr>
            <a:picLocks noGrp="1" noChangeAspect="1"/>
          </p:cNvPicPr>
          <p:nvPr>
            <p:ph sz="quarter" idx="13"/>
          </p:nvPr>
        </p:nvPicPr>
        <p:blipFill>
          <a:blip r:embed="rId2"/>
          <a:stretch>
            <a:fillRect/>
          </a:stretch>
        </p:blipFill>
        <p:spPr>
          <a:xfrm>
            <a:off x="5976558" y="3273878"/>
            <a:ext cx="5570888" cy="2785444"/>
          </a:xfrm>
          <a:prstGeom prst="rect">
            <a:avLst/>
          </a:prstGeom>
        </p:spPr>
      </p:pic>
      <p:pic>
        <p:nvPicPr>
          <p:cNvPr id="3" name="תמונה 2"/>
          <p:cNvPicPr>
            <a:picLocks noChangeAspect="1"/>
          </p:cNvPicPr>
          <p:nvPr/>
        </p:nvPicPr>
        <p:blipFill>
          <a:blip r:embed="rId3"/>
          <a:stretch>
            <a:fillRect/>
          </a:stretch>
        </p:blipFill>
        <p:spPr>
          <a:xfrm>
            <a:off x="311121" y="2872826"/>
            <a:ext cx="4593388" cy="3587548"/>
          </a:xfrm>
          <a:prstGeom prst="rect">
            <a:avLst/>
          </a:prstGeom>
        </p:spPr>
      </p:pic>
      <p:sp>
        <p:nvSpPr>
          <p:cNvPr id="5" name="מלבן 4"/>
          <p:cNvSpPr/>
          <p:nvPr/>
        </p:nvSpPr>
        <p:spPr>
          <a:xfrm>
            <a:off x="5278056" y="500788"/>
            <a:ext cx="4807332" cy="923330"/>
          </a:xfrm>
          <a:prstGeom prst="rect">
            <a:avLst/>
          </a:prstGeom>
        </p:spPr>
        <p:txBody>
          <a:bodyPr wrap="square">
            <a:spAutoFit/>
          </a:bodyPr>
          <a:lstStyle/>
          <a:p>
            <a:pPr lvl="0" algn="ctr"/>
            <a:r>
              <a:rPr lang="he-IL" sz="5400" b="1" cap="all" dirty="0" smtClean="0">
                <a:ln w="0"/>
                <a:gradFill flip="none">
                  <a:gsLst>
                    <a:gs pos="0">
                      <a:srgbClr val="4E67C8">
                        <a:tint val="75000"/>
                        <a:shade val="75000"/>
                        <a:satMod val="170000"/>
                      </a:srgbClr>
                    </a:gs>
                    <a:gs pos="49000">
                      <a:srgbClr val="4E67C8">
                        <a:tint val="88000"/>
                        <a:shade val="65000"/>
                        <a:satMod val="172000"/>
                      </a:srgbClr>
                    </a:gs>
                    <a:gs pos="50000">
                      <a:srgbClr val="4E67C8">
                        <a:shade val="65000"/>
                        <a:satMod val="130000"/>
                      </a:srgbClr>
                    </a:gs>
                    <a:gs pos="92000">
                      <a:srgbClr val="4E67C8">
                        <a:shade val="50000"/>
                        <a:satMod val="120000"/>
                      </a:srgbClr>
                    </a:gs>
                    <a:gs pos="100000">
                      <a:srgbClr val="4E67C8">
                        <a:shade val="48000"/>
                        <a:satMod val="120000"/>
                      </a:srgbClr>
                    </a:gs>
                  </a:gsLst>
                  <a:lin ang="5400000"/>
                </a:gradFill>
                <a:effectLst>
                  <a:reflection blurRad="12700" stA="50000" endPos="50000" dist="5000" dir="5400000" sy="-100000" rotWithShape="0"/>
                </a:effectLst>
              </a:rPr>
              <a:t>דגלי קרואטיה</a:t>
            </a:r>
            <a:endParaRPr lang="he-IL" sz="5400" b="1" cap="all" dirty="0">
              <a:ln w="0"/>
              <a:gradFill flip="none">
                <a:gsLst>
                  <a:gs pos="0">
                    <a:srgbClr val="4E67C8">
                      <a:tint val="75000"/>
                      <a:shade val="75000"/>
                      <a:satMod val="170000"/>
                    </a:srgbClr>
                  </a:gs>
                  <a:gs pos="49000">
                    <a:srgbClr val="4E67C8">
                      <a:tint val="88000"/>
                      <a:shade val="65000"/>
                      <a:satMod val="172000"/>
                    </a:srgbClr>
                  </a:gs>
                  <a:gs pos="50000">
                    <a:srgbClr val="4E67C8">
                      <a:shade val="65000"/>
                      <a:satMod val="130000"/>
                    </a:srgbClr>
                  </a:gs>
                  <a:gs pos="92000">
                    <a:srgbClr val="4E67C8">
                      <a:shade val="50000"/>
                      <a:satMod val="120000"/>
                    </a:srgbClr>
                  </a:gs>
                  <a:gs pos="100000">
                    <a:srgbClr val="4E67C8">
                      <a:shade val="48000"/>
                      <a:satMod val="120000"/>
                    </a:srgbClr>
                  </a:gs>
                </a:gsLst>
                <a:lin ang="5400000"/>
              </a:gradFill>
              <a:effectLst>
                <a:reflection blurRad="12700" stA="50000" endPos="50000" dist="5000" dir="5400000" sy="-100000" rotWithShape="0"/>
              </a:effectLst>
            </a:endParaRPr>
          </a:p>
        </p:txBody>
      </p:sp>
    </p:spTree>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08425" y="0"/>
            <a:ext cx="4732558" cy="1143000"/>
          </a:xfrm>
        </p:spPr>
        <p:txBody>
          <a:bodyPr/>
          <a:lstStyle/>
          <a:p>
            <a:pPr marL="0" indent="0">
              <a:buNone/>
            </a:pPr>
            <a:r>
              <a:rPr lang="he-IL" dirty="0" smtClean="0"/>
              <a:t>שנות העשור</a:t>
            </a:r>
            <a:endParaRPr lang="he-IL" dirty="0"/>
          </a:p>
        </p:txBody>
      </p:sp>
      <p:sp>
        <p:nvSpPr>
          <p:cNvPr id="3" name="מציין מיקום תוכן 2"/>
          <p:cNvSpPr>
            <a:spLocks noGrp="1"/>
          </p:cNvSpPr>
          <p:nvPr>
            <p:ph sz="quarter" idx="13"/>
          </p:nvPr>
        </p:nvSpPr>
        <p:spPr>
          <a:xfrm>
            <a:off x="914401" y="748937"/>
            <a:ext cx="10720250" cy="6043749"/>
          </a:xfrm>
        </p:spPr>
        <p:txBody>
          <a:bodyPr>
            <a:normAutofit lnSpcReduction="10000"/>
          </a:bodyPr>
          <a:lstStyle/>
          <a:p>
            <a:pPr marL="45720" indent="0">
              <a:buNone/>
            </a:pPr>
            <a:r>
              <a:rPr lang="he-IL" dirty="0" smtClean="0"/>
              <a:t>בכל עשור יש 10 שנים .</a:t>
            </a:r>
          </a:p>
          <a:p>
            <a:pPr marL="45720" indent="0">
              <a:buNone/>
            </a:pPr>
            <a:r>
              <a:rPr lang="he-IL" dirty="0" smtClean="0"/>
              <a:t>אמי ומשפחתה עלו בעשור החמישי .</a:t>
            </a:r>
          </a:p>
          <a:p>
            <a:pPr marL="45720" indent="0">
              <a:buNone/>
            </a:pPr>
            <a:r>
              <a:rPr lang="he-IL" dirty="0" smtClean="0"/>
              <a:t>השנים בעשור החמישי היו :</a:t>
            </a:r>
          </a:p>
          <a:p>
            <a:pPr marL="45720" indent="0">
              <a:buNone/>
            </a:pPr>
            <a:r>
              <a:rPr lang="he-IL" dirty="0" smtClean="0"/>
              <a:t>1990-העשור הראשון</a:t>
            </a:r>
          </a:p>
          <a:p>
            <a:pPr marL="45720" indent="0">
              <a:buNone/>
            </a:pPr>
            <a:r>
              <a:rPr lang="he-IL" dirty="0" smtClean="0"/>
              <a:t>1991</a:t>
            </a:r>
          </a:p>
          <a:p>
            <a:pPr marL="45720" indent="0">
              <a:buNone/>
            </a:pPr>
            <a:r>
              <a:rPr lang="he-IL" dirty="0" smtClean="0"/>
              <a:t>1992</a:t>
            </a:r>
          </a:p>
          <a:p>
            <a:pPr marL="45720" indent="0">
              <a:buNone/>
            </a:pPr>
            <a:r>
              <a:rPr lang="he-IL" dirty="0" smtClean="0"/>
              <a:t>1993</a:t>
            </a:r>
          </a:p>
          <a:p>
            <a:pPr marL="45720" indent="0">
              <a:buNone/>
            </a:pPr>
            <a:r>
              <a:rPr lang="he-IL" dirty="0" smtClean="0"/>
              <a:t>1994</a:t>
            </a:r>
          </a:p>
          <a:p>
            <a:pPr marL="45720" indent="0">
              <a:buNone/>
            </a:pPr>
            <a:r>
              <a:rPr lang="he-IL" dirty="0" smtClean="0"/>
              <a:t>1995</a:t>
            </a:r>
          </a:p>
          <a:p>
            <a:pPr marL="45720" indent="0">
              <a:buNone/>
            </a:pPr>
            <a:r>
              <a:rPr lang="he-IL" dirty="0" smtClean="0"/>
              <a:t>1996</a:t>
            </a:r>
          </a:p>
          <a:p>
            <a:pPr marL="45720" indent="0">
              <a:buNone/>
            </a:pPr>
            <a:r>
              <a:rPr lang="he-IL" dirty="0" smtClean="0"/>
              <a:t>1997</a:t>
            </a:r>
          </a:p>
          <a:p>
            <a:pPr marL="45720" indent="0">
              <a:buNone/>
            </a:pPr>
            <a:r>
              <a:rPr lang="he-IL" dirty="0" smtClean="0"/>
              <a:t>1998</a:t>
            </a:r>
          </a:p>
          <a:p>
            <a:pPr marL="45720" indent="0">
              <a:buNone/>
            </a:pPr>
            <a:r>
              <a:rPr lang="he-IL" dirty="0" smtClean="0"/>
              <a:t>1999-העשור האחרון</a:t>
            </a:r>
          </a:p>
          <a:p>
            <a:pPr marL="45720" indent="0">
              <a:buNone/>
            </a:pPr>
            <a:r>
              <a:rPr lang="he-IL" dirty="0" smtClean="0"/>
              <a:t>שנת האלפיים כבר שייכת לעשור השישי.</a:t>
            </a:r>
          </a:p>
          <a:p>
            <a:pPr marL="45720" indent="0">
              <a:buNone/>
            </a:pPr>
            <a:endParaRPr lang="he-IL" dirty="0" smtClean="0"/>
          </a:p>
          <a:p>
            <a:pPr marL="45720" indent="0">
              <a:buNone/>
            </a:pPr>
            <a:endParaRPr lang="he-IL"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500"/>
                                        <p:tgtEl>
                                          <p:spTgt spid="3">
                                            <p:txEl>
                                              <p:pRg st="11" end="11"/>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500"/>
                                        <p:tgtEl>
                                          <p:spTgt spid="3">
                                            <p:txEl>
                                              <p:pRg st="12" end="12"/>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fade">
                                      <p:cBhvr>
                                        <p:cTn id="5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5041" y="207442"/>
            <a:ext cx="6667130" cy="1143000"/>
          </a:xfrm>
        </p:spPr>
        <p:txBody>
          <a:bodyPr/>
          <a:lstStyle/>
          <a:p>
            <a:pPr marL="0" indent="0">
              <a:buNone/>
            </a:pPr>
            <a:r>
              <a:rPr lang="he-IL" dirty="0" smtClean="0"/>
              <a:t>מה היה במצגת ?</a:t>
            </a:r>
            <a:endParaRPr lang="he-IL" dirty="0"/>
          </a:p>
        </p:txBody>
      </p:sp>
      <p:sp>
        <p:nvSpPr>
          <p:cNvPr id="3" name="מציין מיקום תוכן 2"/>
          <p:cNvSpPr>
            <a:spLocks noGrp="1"/>
          </p:cNvSpPr>
          <p:nvPr>
            <p:ph sz="quarter" idx="13"/>
          </p:nvPr>
        </p:nvSpPr>
        <p:spPr>
          <a:xfrm>
            <a:off x="967666" y="1491448"/>
            <a:ext cx="10857389" cy="5228948"/>
          </a:xfrm>
        </p:spPr>
        <p:txBody>
          <a:bodyPr>
            <a:noAutofit/>
          </a:bodyPr>
          <a:lstStyle/>
          <a:p>
            <a:pPr marL="45720" indent="0">
              <a:buNone/>
            </a:pPr>
            <a:r>
              <a:rPr lang="he-IL" sz="3600" dirty="0" smtClean="0"/>
              <a:t>המצגת הסבירה על העלייה של משפחתי לארץ על השנים שנמצאות בעשור החמישי על סיפור משפחתי על נמל התעופה " בן גוריון " על מושבה על העיר שנמצאת מדרום לנמל התעופה ראינו תמונות של העיר פולה הנמצאת בקרואטיה למדתי את סיפור העלייה של אמי של סבי של סבתי ביחד. את המידע על נמל התעופה השגתי </a:t>
            </a:r>
            <a:r>
              <a:rPr lang="he-IL" sz="3600" dirty="0" err="1" smtClean="0"/>
              <a:t>מויקיפדיה</a:t>
            </a:r>
            <a:r>
              <a:rPr lang="he-IL" sz="3600" dirty="0" smtClean="0"/>
              <a:t>.</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7999" y="182879"/>
            <a:ext cx="6601098" cy="1393371"/>
          </a:xfrm>
        </p:spPr>
        <p:txBody>
          <a:bodyPr/>
          <a:lstStyle/>
          <a:p>
            <a:pPr marL="0" indent="0">
              <a:buNone/>
            </a:pPr>
            <a:r>
              <a:rPr lang="he-IL" sz="3600" dirty="0" smtClean="0"/>
              <a:t> נמל התעופה "בן גוריון "</a:t>
            </a:r>
            <a:endParaRPr lang="he-IL" sz="3600" dirty="0"/>
          </a:p>
        </p:txBody>
      </p:sp>
      <p:sp>
        <p:nvSpPr>
          <p:cNvPr id="3" name="מציין מיקום תוכן 2"/>
          <p:cNvSpPr>
            <a:spLocks noGrp="1"/>
          </p:cNvSpPr>
          <p:nvPr>
            <p:ph sz="quarter" idx="13"/>
          </p:nvPr>
        </p:nvSpPr>
        <p:spPr>
          <a:xfrm>
            <a:off x="592183" y="1820090"/>
            <a:ext cx="11216640" cy="4876799"/>
          </a:xfrm>
        </p:spPr>
        <p:txBody>
          <a:bodyPr/>
          <a:lstStyle/>
          <a:p>
            <a:pPr marL="45720" indent="0">
              <a:buNone/>
            </a:pPr>
            <a:r>
              <a:rPr lang="he-IL" dirty="0" smtClean="0"/>
              <a:t>שמו כיום : " בן – גוריון "</a:t>
            </a:r>
          </a:p>
          <a:p>
            <a:pPr marL="45720" indent="0">
              <a:buNone/>
            </a:pPr>
            <a:r>
              <a:rPr lang="he-IL" dirty="0" smtClean="0"/>
              <a:t>נמל התעופה " בן גוריון " הוא נמל תעופה בן – לאומי .</a:t>
            </a:r>
          </a:p>
          <a:p>
            <a:pPr marL="45720" indent="0">
              <a:buNone/>
            </a:pPr>
            <a:r>
              <a:rPr lang="he-IL" dirty="0" smtClean="0"/>
              <a:t>סוג שדה : ציבורי </a:t>
            </a:r>
          </a:p>
          <a:p>
            <a:pPr marL="45720" indent="0">
              <a:buNone/>
            </a:pPr>
            <a:r>
              <a:rPr lang="he-IL" dirty="0" smtClean="0"/>
              <a:t>מפעיל : רשות שדות התעופה </a:t>
            </a:r>
          </a:p>
          <a:p>
            <a:pPr marL="45720" indent="0">
              <a:buNone/>
            </a:pPr>
            <a:r>
              <a:rPr lang="he-IL" dirty="0" smtClean="0"/>
              <a:t>בעת הקמתו על ידי הבריטים לפני קום המדינה כונה שדה התעופה בשם "שדה התעופה </a:t>
            </a:r>
            <a:r>
              <a:rPr lang="he-IL" dirty="0" err="1" smtClean="0"/>
              <a:t>וילהלמה</a:t>
            </a:r>
            <a:r>
              <a:rPr lang="he-IL" dirty="0" smtClean="0"/>
              <a:t> "</a:t>
            </a:r>
          </a:p>
          <a:p>
            <a:pPr marL="45720" indent="0">
              <a:buNone/>
            </a:pPr>
            <a:r>
              <a:rPr lang="he-IL" dirty="0" smtClean="0"/>
              <a:t>על שם המושבה </a:t>
            </a:r>
            <a:r>
              <a:rPr lang="he-IL" dirty="0" err="1" smtClean="0"/>
              <a:t>הטמפלרית</a:t>
            </a:r>
            <a:r>
              <a:rPr lang="he-IL" dirty="0" smtClean="0"/>
              <a:t> </a:t>
            </a:r>
            <a:r>
              <a:rPr lang="he-IL" dirty="0" err="1" smtClean="0"/>
              <a:t>וילהלמה</a:t>
            </a:r>
            <a:r>
              <a:rPr lang="he-IL" dirty="0" smtClean="0"/>
              <a:t> הסמוכה , אשר על אדמותיה של המושבה הוקם שדה התעופה . בעבר היה ידוע שדה התעופה בשם " לוד " על שם העיר " לוד " הסמוכה לו מדרום ב-1973 לאחר מותו של דוד בן גוריון ראש הממשלה הראשון של מדינת ישראל הוסב שמו של נמל התעופה והוא נקרא על שמו .</a:t>
            </a:r>
          </a:p>
          <a:p>
            <a:pPr marL="45720" indent="0">
              <a:buNone/>
            </a:pPr>
            <a:r>
              <a:rPr lang="he-IL" dirty="0" smtClean="0"/>
              <a:t>כמובן שיש עוד מידע רב על שדה התעופה ואתם מוזמנים לקרוא עליו </a:t>
            </a:r>
            <a:r>
              <a:rPr lang="he-IL" dirty="0" err="1" smtClean="0"/>
              <a:t>בויקיפדיה</a:t>
            </a:r>
            <a:r>
              <a:rPr lang="he-IL" dirty="0" smtClean="0"/>
              <a:t> .</a:t>
            </a:r>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143737" y="413626"/>
            <a:ext cx="7812911" cy="1143000"/>
          </a:xfrm>
        </p:spPr>
        <p:txBody>
          <a:bodyPr/>
          <a:lstStyle/>
          <a:p>
            <a:pPr marL="0" indent="0">
              <a:buNone/>
            </a:pPr>
            <a:r>
              <a:rPr lang="he-IL" dirty="0" smtClean="0"/>
              <a:t>קרואטיה</a:t>
            </a:r>
            <a:endParaRPr lang="he-IL" dirty="0"/>
          </a:p>
        </p:txBody>
      </p:sp>
      <p:sp>
        <p:nvSpPr>
          <p:cNvPr id="3" name="מציין מיקום תוכן 2"/>
          <p:cNvSpPr>
            <a:spLocks noGrp="1"/>
          </p:cNvSpPr>
          <p:nvPr>
            <p:ph sz="quarter" idx="13"/>
          </p:nvPr>
        </p:nvSpPr>
        <p:spPr>
          <a:xfrm>
            <a:off x="497711" y="1805650"/>
            <a:ext cx="11204293" cy="4699321"/>
          </a:xfrm>
        </p:spPr>
        <p:txBody>
          <a:bodyPr/>
          <a:lstStyle/>
          <a:p>
            <a:pPr marL="45720" indent="0">
              <a:buNone/>
            </a:pPr>
            <a:r>
              <a:rPr lang="he-IL" b="1" i="1" dirty="0" smtClean="0">
                <a:solidFill>
                  <a:schemeClr val="tx1"/>
                </a:solidFill>
                <a:effectLst>
                  <a:outerShdw blurRad="38100" dist="38100" dir="2700000" algn="tl">
                    <a:srgbClr val="000000">
                      <a:alpha val="43137"/>
                    </a:srgbClr>
                  </a:outerShdw>
                </a:effectLst>
              </a:rPr>
              <a:t>פולה (</a:t>
            </a:r>
            <a:r>
              <a:rPr lang="en-US" b="1" i="1" dirty="0" smtClean="0">
                <a:solidFill>
                  <a:schemeClr val="tx1"/>
                </a:solidFill>
                <a:effectLst>
                  <a:outerShdw blurRad="38100" dist="38100" dir="2700000" algn="tl">
                    <a:srgbClr val="000000">
                      <a:alpha val="43137"/>
                    </a:srgbClr>
                  </a:outerShdw>
                </a:effectLst>
              </a:rPr>
              <a:t>pula </a:t>
            </a:r>
            <a:r>
              <a:rPr lang="he-IL" b="1" i="1" dirty="0" smtClean="0">
                <a:solidFill>
                  <a:schemeClr val="tx1"/>
                </a:solidFill>
                <a:effectLst>
                  <a:outerShdw blurRad="38100" dist="38100" dir="2700000" algn="tl">
                    <a:srgbClr val="000000">
                      <a:alpha val="43137"/>
                    </a:srgbClr>
                  </a:outerShdw>
                </a:effectLst>
              </a:rPr>
              <a:t> בקרואטית ) היא העיר הגדולה ביותר במחוז </a:t>
            </a:r>
            <a:r>
              <a:rPr lang="he-IL" b="1" i="1" dirty="0" err="1" smtClean="0">
                <a:solidFill>
                  <a:schemeClr val="tx1"/>
                </a:solidFill>
                <a:effectLst>
                  <a:outerShdw blurRad="38100" dist="38100" dir="2700000" algn="tl">
                    <a:srgbClr val="000000">
                      <a:alpha val="43137"/>
                    </a:srgbClr>
                  </a:outerShdw>
                </a:effectLst>
              </a:rPr>
              <a:t>איסטריה</a:t>
            </a:r>
            <a:r>
              <a:rPr lang="he-IL" b="1" i="1" dirty="0" smtClean="0">
                <a:solidFill>
                  <a:schemeClr val="tx1"/>
                </a:solidFill>
                <a:effectLst>
                  <a:outerShdw blurRad="38100" dist="38100" dir="2700000" algn="tl">
                    <a:srgbClr val="000000">
                      <a:alpha val="43137"/>
                    </a:srgbClr>
                  </a:outerShdw>
                </a:effectLst>
              </a:rPr>
              <a:t> שבצפון קרואטיה , אך לא בירת המחוז. לעיר מסורת ארוכה של </a:t>
            </a:r>
            <a:r>
              <a:rPr lang="he-IL" b="1" i="1" dirty="0" err="1" smtClean="0">
                <a:solidFill>
                  <a:schemeClr val="tx1"/>
                </a:solidFill>
                <a:effectLst>
                  <a:outerShdw blurRad="38100" dist="38100" dir="2700000" algn="tl">
                    <a:srgbClr val="000000">
                      <a:alpha val="43137"/>
                    </a:srgbClr>
                  </a:outerShdw>
                </a:effectLst>
              </a:rPr>
              <a:t>ייננות</a:t>
            </a:r>
            <a:r>
              <a:rPr lang="he-IL" b="1" i="1" dirty="0" smtClean="0">
                <a:solidFill>
                  <a:schemeClr val="tx1"/>
                </a:solidFill>
                <a:effectLst>
                  <a:outerShdw blurRad="38100" dist="38100" dir="2700000" algn="tl">
                    <a:srgbClr val="000000">
                      <a:alpha val="43137"/>
                    </a:srgbClr>
                  </a:outerShdw>
                </a:effectLst>
              </a:rPr>
              <a:t> , דיג ותיירות. העיר הייתה גם מרכז מנהלי מאז תקופת רומא העתיקה , והיא ניכרת כיום באתריה הרומיים. </a:t>
            </a:r>
          </a:p>
          <a:p>
            <a:pPr marL="45720" indent="0">
              <a:buNone/>
            </a:pPr>
            <a:r>
              <a:rPr lang="he-IL" b="1" i="1" dirty="0" smtClean="0">
                <a:solidFill>
                  <a:schemeClr val="tx1"/>
                </a:solidFill>
                <a:effectLst>
                  <a:outerShdw blurRad="38100" dist="38100" dir="2700000" algn="tl">
                    <a:srgbClr val="000000">
                      <a:alpha val="43137"/>
                    </a:srgbClr>
                  </a:outerShdw>
                </a:effectLst>
              </a:rPr>
              <a:t>מידע...</a:t>
            </a:r>
          </a:p>
          <a:p>
            <a:pPr marL="45720" indent="0">
              <a:buNone/>
            </a:pPr>
            <a:r>
              <a:rPr lang="he-IL" b="1" i="1" dirty="0" smtClean="0">
                <a:solidFill>
                  <a:schemeClr val="tx1"/>
                </a:solidFill>
                <a:effectLst>
                  <a:outerShdw blurRad="38100" dist="38100" dir="2700000" algn="tl">
                    <a:srgbClr val="000000">
                      <a:alpha val="43137"/>
                    </a:srgbClr>
                  </a:outerShdw>
                </a:effectLst>
              </a:rPr>
              <a:t>מוטו לאומי : אין</a:t>
            </a:r>
          </a:p>
          <a:p>
            <a:pPr marL="45720" indent="0">
              <a:buNone/>
            </a:pPr>
            <a:r>
              <a:rPr lang="he-IL" b="1" i="1" dirty="0" smtClean="0">
                <a:solidFill>
                  <a:schemeClr val="tx1"/>
                </a:solidFill>
                <a:effectLst>
                  <a:outerShdw blurRad="38100" dist="38100" dir="2700000" algn="tl">
                    <a:srgbClr val="000000">
                      <a:alpha val="43137"/>
                    </a:srgbClr>
                  </a:outerShdw>
                </a:effectLst>
              </a:rPr>
              <a:t>המנון לאומי : מולדתנו האהובה</a:t>
            </a:r>
          </a:p>
          <a:p>
            <a:pPr marL="45720" indent="0">
              <a:buNone/>
            </a:pPr>
            <a:r>
              <a:rPr lang="he-IL" b="1" i="1" dirty="0" smtClean="0">
                <a:solidFill>
                  <a:schemeClr val="tx1"/>
                </a:solidFill>
                <a:effectLst>
                  <a:outerShdw blurRad="38100" dist="38100" dir="2700000" algn="tl">
                    <a:srgbClr val="000000">
                      <a:alpha val="43137"/>
                    </a:srgbClr>
                  </a:outerShdw>
                </a:effectLst>
              </a:rPr>
              <a:t>יבשת : אירופה</a:t>
            </a:r>
          </a:p>
          <a:p>
            <a:pPr marL="45720" indent="0">
              <a:buNone/>
            </a:pPr>
            <a:r>
              <a:rPr lang="he-IL" b="1" i="1" dirty="0" smtClean="0">
                <a:solidFill>
                  <a:schemeClr val="tx1"/>
                </a:solidFill>
                <a:effectLst>
                  <a:outerShdw blurRad="38100" dist="38100" dir="2700000" algn="tl">
                    <a:srgbClr val="000000">
                      <a:alpha val="43137"/>
                    </a:srgbClr>
                  </a:outerShdw>
                </a:effectLst>
              </a:rPr>
              <a:t>שפה רשמית : קרואטית</a:t>
            </a:r>
          </a:p>
          <a:p>
            <a:pPr marL="45720" indent="0">
              <a:buNone/>
            </a:pPr>
            <a:r>
              <a:rPr lang="he-IL" b="1" i="1" dirty="0" smtClean="0">
                <a:solidFill>
                  <a:schemeClr val="tx1"/>
                </a:solidFill>
                <a:effectLst>
                  <a:outerShdw blurRad="38100" dist="38100" dir="2700000" algn="tl">
                    <a:srgbClr val="000000">
                      <a:alpha val="43137"/>
                    </a:srgbClr>
                  </a:outerShdw>
                </a:effectLst>
              </a:rPr>
              <a:t>עיר בירה : זאגרב </a:t>
            </a:r>
          </a:p>
          <a:p>
            <a:pPr marL="45720" indent="0">
              <a:buNone/>
            </a:pPr>
            <a:r>
              <a:rPr lang="he-IL" b="1" i="1" dirty="0" smtClean="0">
                <a:solidFill>
                  <a:schemeClr val="tx1"/>
                </a:solidFill>
                <a:effectLst>
                  <a:outerShdw blurRad="38100" dist="38100" dir="2700000" algn="tl">
                    <a:srgbClr val="000000">
                      <a:alpha val="43137"/>
                    </a:srgbClr>
                  </a:outerShdw>
                </a:effectLst>
              </a:rPr>
              <a:t>משטר : רפובליקה</a:t>
            </a:r>
          </a:p>
          <a:p>
            <a:pPr marL="45720" indent="0">
              <a:buNone/>
            </a:pPr>
            <a:r>
              <a:rPr lang="he-IL" b="1" i="1" dirty="0" smtClean="0">
                <a:solidFill>
                  <a:schemeClr val="tx1"/>
                </a:solidFill>
                <a:effectLst>
                  <a:outerShdw blurRad="38100" dist="38100" dir="2700000" algn="tl">
                    <a:srgbClr val="000000">
                      <a:alpha val="43137"/>
                    </a:srgbClr>
                  </a:outerShdw>
                </a:effectLst>
              </a:rPr>
              <a:t>ראש המדינה (נשיאה)-</a:t>
            </a:r>
            <a:r>
              <a:rPr lang="he-IL" b="1" i="1" dirty="0" err="1" smtClean="0">
                <a:solidFill>
                  <a:schemeClr val="tx1"/>
                </a:solidFill>
                <a:effectLst>
                  <a:outerShdw blurRad="38100" dist="38100" dir="2700000" algn="tl">
                    <a:srgbClr val="000000">
                      <a:alpha val="43137"/>
                    </a:srgbClr>
                  </a:outerShdw>
                </a:effectLst>
              </a:rPr>
              <a:t>קולינדה</a:t>
            </a:r>
            <a:endParaRPr lang="he-IL" b="1" i="1" dirty="0" smtClean="0">
              <a:solidFill>
                <a:schemeClr val="tx1"/>
              </a:solidFill>
              <a:effectLst>
                <a:outerShdw blurRad="38100" dist="38100" dir="2700000" algn="tl">
                  <a:srgbClr val="000000">
                    <a:alpha val="43137"/>
                  </a:srgbClr>
                </a:outerShdw>
              </a:effectLst>
            </a:endParaRPr>
          </a:p>
          <a:p>
            <a:pPr marL="45720" indent="0">
              <a:buNone/>
            </a:pPr>
            <a:endParaRPr lang="he-IL" b="1" i="1" dirty="0">
              <a:solidFill>
                <a:schemeClr val="tx1"/>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509549" y="286304"/>
            <a:ext cx="6250329" cy="1143000"/>
          </a:xfrm>
        </p:spPr>
        <p:txBody>
          <a:bodyPr/>
          <a:lstStyle/>
          <a:p>
            <a:pPr marL="0" indent="0">
              <a:buNone/>
            </a:pPr>
            <a:r>
              <a:rPr lang="he-IL" dirty="0" smtClean="0"/>
              <a:t>קזבלנקה (מרוקו)</a:t>
            </a:r>
            <a:endParaRPr lang="he-IL" dirty="0"/>
          </a:p>
        </p:txBody>
      </p:sp>
      <p:sp>
        <p:nvSpPr>
          <p:cNvPr id="3" name="מציין מיקום תוכן 2"/>
          <p:cNvSpPr>
            <a:spLocks noGrp="1"/>
          </p:cNvSpPr>
          <p:nvPr>
            <p:ph sz="quarter" idx="13"/>
          </p:nvPr>
        </p:nvSpPr>
        <p:spPr>
          <a:xfrm>
            <a:off x="991565" y="1805650"/>
            <a:ext cx="10668000" cy="4757195"/>
          </a:xfrm>
        </p:spPr>
        <p:txBody>
          <a:bodyPr/>
          <a:lstStyle/>
          <a:p>
            <a:pPr marL="45720" indent="0">
              <a:buNone/>
            </a:pPr>
            <a:r>
              <a:rPr lang="he-IL" b="1" i="1" dirty="0" smtClean="0">
                <a:solidFill>
                  <a:schemeClr val="tx1"/>
                </a:solidFill>
                <a:effectLst>
                  <a:outerShdw blurRad="38100" dist="38100" dir="2700000" algn="tl">
                    <a:srgbClr val="000000">
                      <a:alpha val="43137"/>
                    </a:srgbClr>
                  </a:outerShdw>
                </a:effectLst>
              </a:rPr>
              <a:t>קזבלנקה היא מרכז התחבורה הראשי של מרוקו. העיר מתפקדת כמרכז הכלכלה, התעשייה והמסחר של מרוקו. רוב התיירים המגיעים למרוקו נוחתים בנמל התעופה של קזבלנקה או עוגנים בנמל הים. ב-2005 עברו דרך נמל התעופה כ-4.4 מיליון נוסעים.</a:t>
            </a:r>
          </a:p>
          <a:p>
            <a:pPr marL="45720" indent="0">
              <a:buNone/>
            </a:pPr>
            <a:r>
              <a:rPr lang="he-IL" b="1" i="1" dirty="0" smtClean="0">
                <a:solidFill>
                  <a:schemeClr val="tx1"/>
                </a:solidFill>
                <a:effectLst>
                  <a:outerShdw blurRad="38100" dist="38100" dir="2700000" algn="tl">
                    <a:srgbClr val="000000">
                      <a:alpha val="43137"/>
                    </a:srgbClr>
                  </a:outerShdw>
                </a:effectLst>
              </a:rPr>
              <a:t>לאחר שהוקם הנמל בקזבלנקה התפתחה העיר בנוסף כצומת דרכים ביבשה ובאוויר: מערך רכבות, תחנות רכבת ומסילות ברזל מודרני שבמרכזו בקזבלנקה נבנה בתחילת המאה העשרים </a:t>
            </a:r>
            <a:r>
              <a:rPr lang="he-IL" b="1" i="1" dirty="0" err="1">
                <a:solidFill>
                  <a:schemeClr val="tx1"/>
                </a:solidFill>
                <a:effectLst>
                  <a:outerShdw blurRad="38100" dist="38100" dir="2700000" algn="tl">
                    <a:srgbClr val="000000">
                      <a:alpha val="43137"/>
                    </a:srgbClr>
                  </a:outerShdw>
                </a:effectLst>
              </a:rPr>
              <a:t>ממוגדור</a:t>
            </a:r>
            <a:r>
              <a:rPr lang="he-IL" b="1" i="1" dirty="0">
                <a:solidFill>
                  <a:schemeClr val="tx1"/>
                </a:solidFill>
                <a:effectLst>
                  <a:outerShdw blurRad="38100" dist="38100" dir="2700000" algn="tl">
                    <a:srgbClr val="000000">
                      <a:alpha val="43137"/>
                    </a:srgbClr>
                  </a:outerShdw>
                </a:effectLst>
              </a:rPr>
              <a:t> בדרום ועד </a:t>
            </a:r>
            <a:r>
              <a:rPr lang="he-IL" b="1" i="1" dirty="0" err="1">
                <a:solidFill>
                  <a:schemeClr val="tx1"/>
                </a:solidFill>
                <a:effectLst>
                  <a:outerShdw blurRad="38100" dist="38100" dir="2700000" algn="tl">
                    <a:srgbClr val="000000">
                      <a:alpha val="43137"/>
                    </a:srgbClr>
                  </a:outerShdw>
                </a:effectLst>
              </a:rPr>
              <a:t>טנג'יר</a:t>
            </a:r>
            <a:r>
              <a:rPr lang="he-IL" b="1" i="1" dirty="0">
                <a:solidFill>
                  <a:schemeClr val="tx1"/>
                </a:solidFill>
                <a:effectLst>
                  <a:outerShdw blurRad="38100" dist="38100" dir="2700000" algn="tl">
                    <a:srgbClr val="000000">
                      <a:alpha val="43137"/>
                    </a:srgbClr>
                  </a:outerShdw>
                </a:effectLst>
              </a:rPr>
              <a:t> בצפון, כבישים נרחבים נסללו ממנה ואליה, הוקם בה נמל התעופה בינלאומי </a:t>
            </a:r>
            <a:r>
              <a:rPr lang="he-IL" b="1" i="1" dirty="0" err="1" smtClean="0">
                <a:solidFill>
                  <a:schemeClr val="tx1"/>
                </a:solidFill>
                <a:effectLst>
                  <a:outerShdw blurRad="38100" dist="38100" dir="2700000" algn="tl">
                    <a:srgbClr val="000000">
                      <a:alpha val="43137"/>
                    </a:srgbClr>
                  </a:outerShdw>
                </a:effectLst>
              </a:rPr>
              <a:t>ועוד.קזבלנקה</a:t>
            </a:r>
            <a:r>
              <a:rPr lang="he-IL" b="1" i="1" dirty="0" smtClean="0">
                <a:solidFill>
                  <a:schemeClr val="tx1"/>
                </a:solidFill>
                <a:effectLst>
                  <a:outerShdw blurRad="38100" dist="38100" dir="2700000" algn="tl">
                    <a:srgbClr val="000000">
                      <a:alpha val="43137"/>
                    </a:srgbClr>
                  </a:outerShdw>
                </a:effectLst>
              </a:rPr>
              <a:t> </a:t>
            </a:r>
            <a:r>
              <a:rPr lang="he-IL" b="1" i="1" dirty="0">
                <a:solidFill>
                  <a:schemeClr val="tx1"/>
                </a:solidFill>
                <a:effectLst>
                  <a:outerShdw blurRad="38100" dist="38100" dir="2700000" algn="tl">
                    <a:srgbClr val="000000">
                      <a:alpha val="43137"/>
                    </a:srgbClr>
                  </a:outerShdw>
                </a:effectLst>
              </a:rPr>
              <a:t>כיום היא כרך מסחרי אדמיניסטרטיבי גדול מאוד. בנייניה החדשים מצטיינים באדריכלות מודרנית. בקזבלנקה אזורים ובהם שדרות נרחבות, בניינים וקניונים מודרניים, וצמתים בצורת כוכב - בדומה לצמתים בפריז. אזורים אלה הוקמו על ידי הצרפתים בתקופה שבה שלטו במרוקו.</a:t>
            </a:r>
            <a:endParaRPr lang="he-IL" b="1" i="1" dirty="0" smtClean="0">
              <a:solidFill>
                <a:schemeClr val="tx1"/>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836433" y="3422934"/>
            <a:ext cx="101601" cy="1143000"/>
          </a:xfrm>
        </p:spPr>
        <p:txBody>
          <a:bodyPr/>
          <a:lstStyle/>
          <a:p>
            <a:pPr marL="0" indent="0">
              <a:buNone/>
            </a:pPr>
            <a:endParaRPr lang="he-IL" dirty="0"/>
          </a:p>
        </p:txBody>
      </p:sp>
      <p:sp>
        <p:nvSpPr>
          <p:cNvPr id="3" name="מציין מיקום תוכן 2"/>
          <p:cNvSpPr>
            <a:spLocks noGrp="1"/>
          </p:cNvSpPr>
          <p:nvPr>
            <p:ph sz="quarter" idx="13"/>
          </p:nvPr>
        </p:nvSpPr>
        <p:spPr>
          <a:xfrm>
            <a:off x="444137" y="731519"/>
            <a:ext cx="11512731" cy="5982789"/>
          </a:xfrm>
        </p:spPr>
        <p:txBody>
          <a:bodyPr>
            <a:normAutofit/>
          </a:bodyPr>
          <a:lstStyle/>
          <a:p>
            <a:pPr marL="45720" indent="0" algn="ctr">
              <a:buNone/>
            </a:pPr>
            <a:r>
              <a:rPr lang="he-IL" sz="6600" b="1" i="1" dirty="0" smtClean="0">
                <a:solidFill>
                  <a:schemeClr val="accent4"/>
                </a:solidFill>
                <a:effectLst>
                  <a:outerShdw blurRad="38100" dist="38100" dir="2700000" algn="tl">
                    <a:srgbClr val="000000">
                      <a:alpha val="43137"/>
                    </a:srgbClr>
                  </a:outerShdw>
                </a:effectLst>
              </a:rPr>
              <a:t>הסוף ...</a:t>
            </a:r>
          </a:p>
          <a:p>
            <a:pPr marL="45720" indent="0" algn="ctr">
              <a:buNone/>
            </a:pPr>
            <a:endParaRPr lang="he-IL" sz="3600" b="1" i="1" dirty="0">
              <a:solidFill>
                <a:schemeClr val="accent4"/>
              </a:solidFill>
              <a:effectLst>
                <a:outerShdw blurRad="38100" dist="38100" dir="2700000" algn="tl">
                  <a:srgbClr val="000000">
                    <a:alpha val="43137"/>
                  </a:srgbClr>
                </a:outerShdw>
              </a:effectLst>
            </a:endParaRPr>
          </a:p>
          <a:p>
            <a:pPr marL="45720" indent="0" algn="ctr">
              <a:buNone/>
            </a:pPr>
            <a:endParaRPr lang="he-IL" sz="6600" b="1" i="1" dirty="0">
              <a:solidFill>
                <a:schemeClr val="accent4"/>
              </a:solidFill>
              <a:effectLst>
                <a:outerShdw blurRad="38100" dist="38100" dir="2700000" algn="tl">
                  <a:srgbClr val="000000">
                    <a:alpha val="43137"/>
                  </a:srgbClr>
                </a:outerShdw>
              </a:effectLst>
            </a:endParaRPr>
          </a:p>
        </p:txBody>
      </p:sp>
      <p:sp>
        <p:nvSpPr>
          <p:cNvPr id="4" name="פרצוף מחייך 3"/>
          <p:cNvSpPr/>
          <p:nvPr/>
        </p:nvSpPr>
        <p:spPr>
          <a:xfrm>
            <a:off x="1062446" y="1280159"/>
            <a:ext cx="3291840" cy="3178629"/>
          </a:xfrm>
          <a:prstGeom prst="smileyFace">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he-IL" b="1">
              <a:ln w="22225">
                <a:solidFill>
                  <a:schemeClr val="accent2"/>
                </a:solidFill>
                <a:prstDash val="solid"/>
              </a:ln>
              <a:solidFill>
                <a:schemeClr val="accent2">
                  <a:lumMod val="40000"/>
                  <a:lumOff val="60000"/>
                </a:schemeClr>
              </a:solidFill>
            </a:endParaRPr>
          </a:p>
        </p:txBody>
      </p:sp>
      <p:sp>
        <p:nvSpPr>
          <p:cNvPr id="5" name="מלבן 4"/>
          <p:cNvSpPr/>
          <p:nvPr/>
        </p:nvSpPr>
        <p:spPr>
          <a:xfrm>
            <a:off x="4922433" y="2499604"/>
            <a:ext cx="5064207" cy="2585323"/>
          </a:xfrm>
          <a:prstGeom prst="rect">
            <a:avLst/>
          </a:prstGeom>
          <a:noFill/>
        </p:spPr>
        <p:txBody>
          <a:bodyPr wrap="none" lIns="91440" tIns="45720" rIns="91440" bIns="45720">
            <a:spAutoFit/>
          </a:bodyPr>
          <a:lstStyle/>
          <a:p>
            <a:pPr algn="ctr"/>
            <a:r>
              <a:rPr lang="he-IL" sz="5400" b="1" spc="50" dirty="0" smtClean="0">
                <a:ln w="0"/>
                <a:solidFill>
                  <a:schemeClr val="bg2"/>
                </a:solidFill>
                <a:effectLst>
                  <a:innerShdw blurRad="63500" dist="50800" dir="13500000">
                    <a:srgbClr val="000000">
                      <a:alpha val="50000"/>
                    </a:srgbClr>
                  </a:innerShdw>
                </a:effectLst>
              </a:rPr>
              <a:t>מקווה שנהניתם</a:t>
            </a:r>
          </a:p>
          <a:p>
            <a:pPr algn="ctr"/>
            <a:r>
              <a:rPr lang="he-IL" sz="5400" b="1" spc="50" smtClean="0">
                <a:ln w="0"/>
                <a:solidFill>
                  <a:schemeClr val="bg2"/>
                </a:solidFill>
                <a:effectLst>
                  <a:innerShdw blurRad="63500" dist="50800" dir="13500000">
                    <a:srgbClr val="000000">
                      <a:alpha val="50000"/>
                    </a:srgbClr>
                  </a:innerShdw>
                </a:effectLst>
              </a:rPr>
              <a:t>אביב טויטו! </a:t>
            </a:r>
            <a:endParaRPr lang="he-IL" sz="5400" b="1" spc="50" dirty="0" smtClean="0">
              <a:ln w="0"/>
              <a:solidFill>
                <a:schemeClr val="bg2"/>
              </a:solidFill>
              <a:effectLst>
                <a:innerShdw blurRad="63500" dist="50800" dir="13500000">
                  <a:srgbClr val="000000">
                    <a:alpha val="50000"/>
                  </a:srgbClr>
                </a:innerShdw>
              </a:effectLst>
            </a:endParaRPr>
          </a:p>
          <a:p>
            <a:pPr algn="ctr"/>
            <a:endParaRPr lang="he-IL"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805943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801257" y="192054"/>
            <a:ext cx="8128000" cy="1143000"/>
          </a:xfrm>
        </p:spPr>
        <p:txBody>
          <a:bodyPr/>
          <a:lstStyle/>
          <a:p>
            <a:pPr marL="0" indent="0">
              <a:buNone/>
            </a:pPr>
            <a:r>
              <a:rPr lang="he-IL" dirty="0" smtClean="0"/>
              <a:t>מי אני ?</a:t>
            </a:r>
            <a:endParaRPr lang="he-IL" dirty="0"/>
          </a:p>
        </p:txBody>
      </p:sp>
      <p:sp>
        <p:nvSpPr>
          <p:cNvPr id="3" name="מציין מיקום תוכן 2"/>
          <p:cNvSpPr>
            <a:spLocks noGrp="1"/>
          </p:cNvSpPr>
          <p:nvPr>
            <p:ph sz="quarter" idx="13"/>
          </p:nvPr>
        </p:nvSpPr>
        <p:spPr>
          <a:xfrm>
            <a:off x="1524000" y="1349828"/>
            <a:ext cx="10160000" cy="5355771"/>
          </a:xfrm>
        </p:spPr>
        <p:txBody>
          <a:bodyPr>
            <a:normAutofit/>
          </a:bodyPr>
          <a:lstStyle/>
          <a:p>
            <a:pPr marL="45720" indent="0">
              <a:buNone/>
            </a:pPr>
            <a:r>
              <a:rPr lang="he-IL" sz="2800" b="1" i="1" dirty="0" smtClean="0">
                <a:effectLst>
                  <a:outerShdw blurRad="38100" dist="38100" dir="2700000" algn="tl">
                    <a:srgbClr val="000000">
                      <a:alpha val="43137"/>
                    </a:srgbClr>
                  </a:outerShdw>
                </a:effectLst>
              </a:rPr>
              <a:t>היי,</a:t>
            </a:r>
          </a:p>
          <a:p>
            <a:pPr marL="45720" indent="0">
              <a:buNone/>
            </a:pPr>
            <a:r>
              <a:rPr lang="he-IL" sz="2800" b="1" i="1" dirty="0" smtClean="0">
                <a:effectLst>
                  <a:outerShdw blurRad="38100" dist="38100" dir="2700000" algn="tl">
                    <a:srgbClr val="000000">
                      <a:alpha val="43137"/>
                    </a:srgbClr>
                  </a:outerShdw>
                </a:effectLst>
              </a:rPr>
              <a:t>אני אביב והיום אני הולכת לספר לכם על סבתא שלי לונה, על סבא שלי דרגו ועל </a:t>
            </a:r>
            <a:r>
              <a:rPr lang="he-IL" sz="2800" b="1" i="1" dirty="0" err="1" smtClean="0">
                <a:effectLst>
                  <a:outerShdw blurRad="38100" dist="38100" dir="2700000" algn="tl">
                    <a:srgbClr val="000000">
                      <a:alpha val="43137"/>
                    </a:srgbClr>
                  </a:outerShdw>
                </a:effectLst>
              </a:rPr>
              <a:t>אמא</a:t>
            </a:r>
            <a:r>
              <a:rPr lang="he-IL" sz="2800" b="1" i="1" dirty="0" smtClean="0">
                <a:effectLst>
                  <a:outerShdw blurRad="38100" dist="38100" dir="2700000" algn="tl">
                    <a:srgbClr val="000000">
                      <a:alpha val="43137"/>
                    </a:srgbClr>
                  </a:outerShdw>
                </a:effectLst>
              </a:rPr>
              <a:t> שלי דניאלה.</a:t>
            </a:r>
          </a:p>
          <a:p>
            <a:pPr marL="45720" indent="0">
              <a:buNone/>
            </a:pPr>
            <a:r>
              <a:rPr lang="he-IL" sz="2800" b="1" i="1" dirty="0" smtClean="0">
                <a:effectLst>
                  <a:outerShdw blurRad="38100" dist="38100" dir="2700000" algn="tl">
                    <a:srgbClr val="000000">
                      <a:alpha val="43137"/>
                    </a:srgbClr>
                  </a:outerShdw>
                </a:effectLst>
              </a:rPr>
              <a:t>שותפי לעבודה כמו שכבר ראיתם בשקופית הפתיחה הם :</a:t>
            </a:r>
          </a:p>
          <a:p>
            <a:pPr marL="45720" indent="0">
              <a:buNone/>
            </a:pPr>
            <a:r>
              <a:rPr lang="he-IL" sz="2800" b="1" i="1" dirty="0" smtClean="0">
                <a:effectLst>
                  <a:outerShdw blurRad="38100" dist="38100" dir="2700000" algn="tl">
                    <a:srgbClr val="000000">
                      <a:alpha val="43137"/>
                    </a:srgbClr>
                  </a:outerShdw>
                </a:effectLst>
              </a:rPr>
              <a:t>סבא דרגו, סבתא לונה ואמי דניאלה.</a:t>
            </a:r>
          </a:p>
          <a:p>
            <a:pPr marL="45720" indent="0">
              <a:buNone/>
            </a:pPr>
            <a:r>
              <a:rPr lang="he-IL" sz="2800" b="1" i="1" dirty="0" smtClean="0">
                <a:effectLst>
                  <a:outerShdw blurRad="38100" dist="38100" dir="2700000" algn="tl">
                    <a:srgbClr val="000000">
                      <a:alpha val="43137"/>
                    </a:srgbClr>
                  </a:outerShdw>
                </a:effectLst>
              </a:rPr>
              <a:t>אבא שלי ערן עזר לי לערוך את השקופיות במצגת .</a:t>
            </a:r>
            <a:endParaRPr lang="he-IL" sz="28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24151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3"/>
          </p:nvPr>
        </p:nvSpPr>
        <p:spPr>
          <a:xfrm>
            <a:off x="1078522" y="1336431"/>
            <a:ext cx="9601200" cy="5298830"/>
          </a:xfrm>
        </p:spPr>
        <p:txBody>
          <a:bodyPr>
            <a:noAutofit/>
          </a:bodyPr>
          <a:lstStyle/>
          <a:p>
            <a:pPr marL="45720" indent="0">
              <a:buNone/>
            </a:pPr>
            <a:r>
              <a:rPr lang="he-IL" sz="2400" b="1" i="1" dirty="0" smtClean="0">
                <a:effectLst>
                  <a:outerShdw blurRad="38100" dist="38100" dir="2700000" algn="tl">
                    <a:srgbClr val="000000">
                      <a:alpha val="43137"/>
                    </a:srgbClr>
                  </a:outerShdw>
                </a:effectLst>
              </a:rPr>
              <a:t>שאלה : היכן נולדה סבתי ?</a:t>
            </a:r>
          </a:p>
          <a:p>
            <a:pPr marL="45720" indent="0">
              <a:buNone/>
            </a:pPr>
            <a:r>
              <a:rPr lang="he-IL" sz="2400" b="1" i="1" dirty="0" smtClean="0">
                <a:effectLst>
                  <a:outerShdw blurRad="38100" dist="38100" dir="2700000" algn="tl">
                    <a:srgbClr val="000000">
                      <a:alpha val="43137"/>
                    </a:srgbClr>
                  </a:outerShdw>
                </a:effectLst>
              </a:rPr>
              <a:t>תשובה : במרוקו בעיר קזבלנקה.</a:t>
            </a:r>
          </a:p>
          <a:p>
            <a:pPr marL="45720" indent="0">
              <a:buNone/>
            </a:pPr>
            <a:r>
              <a:rPr lang="he-IL" sz="2400" b="1" i="1" dirty="0" smtClean="0">
                <a:effectLst>
                  <a:outerShdw blurRad="38100" dist="38100" dir="2700000" algn="tl">
                    <a:srgbClr val="000000">
                      <a:alpha val="43137"/>
                    </a:srgbClr>
                  </a:outerShdw>
                </a:effectLst>
              </a:rPr>
              <a:t>שאלה : מהי השפה המדוברת שם ?</a:t>
            </a:r>
          </a:p>
          <a:p>
            <a:pPr marL="45720" indent="0">
              <a:buNone/>
            </a:pPr>
            <a:r>
              <a:rPr lang="he-IL" sz="2400" b="1" i="1" dirty="0" smtClean="0">
                <a:effectLst>
                  <a:outerShdw blurRad="38100" dist="38100" dir="2700000" algn="tl">
                    <a:srgbClr val="000000">
                      <a:alpha val="43137"/>
                    </a:srgbClr>
                  </a:outerShdw>
                </a:effectLst>
              </a:rPr>
              <a:t>תשובה : השפה המדוברת שם היא צרפתית ומוגרבית.</a:t>
            </a:r>
          </a:p>
          <a:p>
            <a:pPr marL="45720" indent="0">
              <a:buNone/>
            </a:pPr>
            <a:r>
              <a:rPr lang="he-IL" sz="2400" b="1" i="1" dirty="0" smtClean="0">
                <a:effectLst>
                  <a:outerShdw blurRad="38100" dist="38100" dir="2700000" algn="tl">
                    <a:srgbClr val="000000">
                      <a:alpha val="43137"/>
                    </a:srgbClr>
                  </a:outerShdw>
                </a:effectLst>
              </a:rPr>
              <a:t>שאלה : מה הייתה שנת העלייה שלך ?</a:t>
            </a:r>
          </a:p>
          <a:p>
            <a:pPr marL="45720" indent="0">
              <a:buNone/>
            </a:pPr>
            <a:r>
              <a:rPr lang="he-IL" sz="2400" b="1" i="1" dirty="0" smtClean="0">
                <a:effectLst>
                  <a:outerShdw blurRad="38100" dist="38100" dir="2700000" algn="tl">
                    <a:srgbClr val="000000">
                      <a:alpha val="43137"/>
                    </a:srgbClr>
                  </a:outerShdw>
                </a:effectLst>
              </a:rPr>
              <a:t>תשובה : שנת העלייה שלי הייתה בשנת 1961 בחודש נובמבר.</a:t>
            </a:r>
          </a:p>
          <a:p>
            <a:pPr marL="45720" indent="0">
              <a:buNone/>
            </a:pPr>
            <a:r>
              <a:rPr lang="he-IL" sz="2400" b="1" i="1" dirty="0" smtClean="0">
                <a:effectLst>
                  <a:outerShdw blurRad="38100" dist="38100" dir="2700000" algn="tl">
                    <a:srgbClr val="000000">
                      <a:alpha val="43137"/>
                    </a:srgbClr>
                  </a:outerShdw>
                </a:effectLst>
              </a:rPr>
              <a:t>שאלה : לאן הגעת ? מה עברת בדרכך ?</a:t>
            </a:r>
          </a:p>
          <a:p>
            <a:pPr marL="45720" indent="0">
              <a:buNone/>
            </a:pPr>
            <a:r>
              <a:rPr lang="he-IL" sz="2400" b="1" i="1" dirty="0" smtClean="0">
                <a:effectLst>
                  <a:outerShdw blurRad="38100" dist="38100" dir="2700000" algn="tl">
                    <a:srgbClr val="000000">
                      <a:alpha val="43137"/>
                    </a:srgbClr>
                  </a:outerShdw>
                </a:effectLst>
              </a:rPr>
              <a:t>תשובה : הדרך הייתה מרוקו דרך צרפת הגעתי לשדה תעופה של ישראל שדה תעופה " לוד " כך אז קראו לו אך היום שמו הוא שדה תעופה "בן – גוריון" על שם דוד בן גוריון ומשם היישר לעיר צפת ולאחר זמן מה התיישבנו בקריית מוצקין. </a:t>
            </a:r>
            <a:endParaRPr lang="he-IL" sz="2400" b="1" i="1" dirty="0">
              <a:effectLst>
                <a:outerShdw blurRad="38100" dist="38100" dir="2700000" algn="tl">
                  <a:srgbClr val="000000">
                    <a:alpha val="43137"/>
                  </a:srgbClr>
                </a:outerShdw>
              </a:effectLst>
            </a:endParaRPr>
          </a:p>
        </p:txBody>
      </p:sp>
      <p:sp>
        <p:nvSpPr>
          <p:cNvPr id="4" name="מלבן 3"/>
          <p:cNvSpPr/>
          <p:nvPr/>
        </p:nvSpPr>
        <p:spPr>
          <a:xfrm>
            <a:off x="2390393" y="271027"/>
            <a:ext cx="7293984"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he-IL" sz="5400" b="1" i="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סיפור העלייה של סבתי </a:t>
            </a:r>
            <a:endParaRPr lang="he-IL"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7310058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3">
                                            <p:txEl>
                                              <p:pRg st="0" end="0"/>
                                            </p:txEl>
                                          </p:spTgt>
                                        </p:tgtEl>
                                        <p:attrNameLst>
                                          <p:attrName>r</p:attrName>
                                        </p:attrNameLst>
                                      </p:cBhvr>
                                    </p:animRot>
                                  </p:childTnLst>
                                </p:cTn>
                              </p:par>
                              <p:par>
                                <p:cTn id="12" presetID="8" presetClass="emph" presetSubtype="0" fill="hold" nodeType="withEffect">
                                  <p:stCondLst>
                                    <p:cond delay="0"/>
                                  </p:stCondLst>
                                  <p:childTnLst>
                                    <p:animRot by="21600000">
                                      <p:cBhvr>
                                        <p:cTn id="13" dur="2000" fill="hold"/>
                                        <p:tgtEl>
                                          <p:spTgt spid="3">
                                            <p:txEl>
                                              <p:pRg st="1" end="1"/>
                                            </p:txEl>
                                          </p:spTgt>
                                        </p:tgtEl>
                                        <p:attrNameLst>
                                          <p:attrName>r</p:attrName>
                                        </p:attrNameLst>
                                      </p:cBhvr>
                                    </p:animRot>
                                  </p:childTnLst>
                                </p:cTn>
                              </p:par>
                              <p:par>
                                <p:cTn id="14" presetID="8" presetClass="emph" presetSubtype="0" fill="hold" nodeType="withEffect">
                                  <p:stCondLst>
                                    <p:cond delay="0"/>
                                  </p:stCondLst>
                                  <p:childTnLst>
                                    <p:animRot by="21600000">
                                      <p:cBhvr>
                                        <p:cTn id="15" dur="2000" fill="hold"/>
                                        <p:tgtEl>
                                          <p:spTgt spid="3">
                                            <p:txEl>
                                              <p:pRg st="2" end="2"/>
                                            </p:txEl>
                                          </p:spTgt>
                                        </p:tgtEl>
                                        <p:attrNameLst>
                                          <p:attrName>r</p:attrName>
                                        </p:attrNameLst>
                                      </p:cBhvr>
                                    </p:animRot>
                                  </p:childTnLst>
                                </p:cTn>
                              </p:par>
                              <p:par>
                                <p:cTn id="16" presetID="8" presetClass="emph" presetSubtype="0" fill="hold" nodeType="withEffect">
                                  <p:stCondLst>
                                    <p:cond delay="0"/>
                                  </p:stCondLst>
                                  <p:childTnLst>
                                    <p:animRot by="21600000">
                                      <p:cBhvr>
                                        <p:cTn id="17" dur="2000" fill="hold"/>
                                        <p:tgtEl>
                                          <p:spTgt spid="3">
                                            <p:txEl>
                                              <p:pRg st="3" end="3"/>
                                            </p:txEl>
                                          </p:spTgt>
                                        </p:tgtEl>
                                        <p:attrNameLst>
                                          <p:attrName>r</p:attrName>
                                        </p:attrNameLst>
                                      </p:cBhvr>
                                    </p:animRot>
                                  </p:childTnLst>
                                </p:cTn>
                              </p:par>
                              <p:par>
                                <p:cTn id="18" presetID="8" presetClass="emph" presetSubtype="0" fill="hold" nodeType="withEffect">
                                  <p:stCondLst>
                                    <p:cond delay="0"/>
                                  </p:stCondLst>
                                  <p:childTnLst>
                                    <p:animRot by="21600000">
                                      <p:cBhvr>
                                        <p:cTn id="19" dur="2000" fill="hold"/>
                                        <p:tgtEl>
                                          <p:spTgt spid="3">
                                            <p:txEl>
                                              <p:pRg st="4" end="4"/>
                                            </p:txEl>
                                          </p:spTgt>
                                        </p:tgtEl>
                                        <p:attrNameLst>
                                          <p:attrName>r</p:attrName>
                                        </p:attrNameLst>
                                      </p:cBhvr>
                                    </p:animRot>
                                  </p:childTnLst>
                                </p:cTn>
                              </p:par>
                              <p:par>
                                <p:cTn id="20" presetID="8" presetClass="emph" presetSubtype="0" fill="hold" nodeType="withEffect">
                                  <p:stCondLst>
                                    <p:cond delay="0"/>
                                  </p:stCondLst>
                                  <p:childTnLst>
                                    <p:animRot by="21600000">
                                      <p:cBhvr>
                                        <p:cTn id="21" dur="2000" fill="hold"/>
                                        <p:tgtEl>
                                          <p:spTgt spid="3">
                                            <p:txEl>
                                              <p:pRg st="5" end="5"/>
                                            </p:txEl>
                                          </p:spTgt>
                                        </p:tgtEl>
                                        <p:attrNameLst>
                                          <p:attrName>r</p:attrName>
                                        </p:attrNameLst>
                                      </p:cBhvr>
                                    </p:animRot>
                                  </p:childTnLst>
                                </p:cTn>
                              </p:par>
                              <p:par>
                                <p:cTn id="22" presetID="8" presetClass="emph" presetSubtype="0" fill="hold" nodeType="withEffect">
                                  <p:stCondLst>
                                    <p:cond delay="0"/>
                                  </p:stCondLst>
                                  <p:childTnLst>
                                    <p:animRot by="21600000">
                                      <p:cBhvr>
                                        <p:cTn id="23" dur="2000" fill="hold"/>
                                        <p:tgtEl>
                                          <p:spTgt spid="3">
                                            <p:txEl>
                                              <p:pRg st="6" end="6"/>
                                            </p:txEl>
                                          </p:spTgt>
                                        </p:tgtEl>
                                        <p:attrNameLst>
                                          <p:attrName>r</p:attrName>
                                        </p:attrNameLst>
                                      </p:cBhvr>
                                    </p:animRot>
                                  </p:childTnLst>
                                </p:cTn>
                              </p:par>
                              <p:par>
                                <p:cTn id="24" presetID="8" presetClass="emph" presetSubtype="0" fill="hold" nodeType="withEffect">
                                  <p:stCondLst>
                                    <p:cond delay="0"/>
                                  </p:stCondLst>
                                  <p:childTnLst>
                                    <p:animRot by="21600000">
                                      <p:cBhvr>
                                        <p:cTn id="25" dur="2000" fill="hold"/>
                                        <p:tgtEl>
                                          <p:spTgt spid="3">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3"/>
          </p:nvPr>
        </p:nvSpPr>
        <p:spPr>
          <a:xfrm>
            <a:off x="973016" y="1688123"/>
            <a:ext cx="9870830" cy="4876800"/>
          </a:xfrm>
        </p:spPr>
        <p:txBody>
          <a:bodyPr>
            <a:noAutofit/>
          </a:bodyPr>
          <a:lstStyle/>
          <a:p>
            <a:pPr marL="45720" indent="0">
              <a:buNone/>
            </a:pPr>
            <a:r>
              <a:rPr lang="he-IL" sz="2400" b="1" i="1" dirty="0" smtClean="0">
                <a:effectLst>
                  <a:outerShdw blurRad="38100" dist="38100" dir="2700000" algn="tl">
                    <a:srgbClr val="000000">
                      <a:alpha val="43137"/>
                    </a:srgbClr>
                  </a:outerShdw>
                </a:effectLst>
              </a:rPr>
              <a:t>שאלה : מה הייתה סיבת העלייה ?</a:t>
            </a:r>
          </a:p>
          <a:p>
            <a:pPr marL="45720" indent="0">
              <a:buNone/>
            </a:pPr>
            <a:r>
              <a:rPr lang="he-IL" sz="2400" b="1" i="1" dirty="0" smtClean="0">
                <a:effectLst>
                  <a:outerShdw blurRad="38100" dist="38100" dir="2700000" algn="tl">
                    <a:srgbClr val="000000">
                      <a:alpha val="43137"/>
                    </a:srgbClr>
                  </a:outerShdw>
                </a:effectLst>
              </a:rPr>
              <a:t>תשובה : בשנת 1961 הייתה העלייה הגדולה ביותר של יהודי מרוקו לארץ ישראל , והבחירה לרוב הייתה לעלות לארץ ישראל " מדינת היהודים " .</a:t>
            </a:r>
          </a:p>
          <a:p>
            <a:pPr marL="45720" indent="0">
              <a:buNone/>
            </a:pPr>
            <a:r>
              <a:rPr lang="he-IL" sz="2400" b="1" i="1" dirty="0" smtClean="0">
                <a:effectLst>
                  <a:outerShdw blurRad="38100" dist="38100" dir="2700000" algn="tl">
                    <a:srgbClr val="000000">
                      <a:alpha val="43137"/>
                    </a:srgbClr>
                  </a:outerShdw>
                </a:effectLst>
              </a:rPr>
              <a:t>והנה קצת מידע ...</a:t>
            </a:r>
          </a:p>
          <a:p>
            <a:pPr marL="45720" indent="0">
              <a:buNone/>
            </a:pPr>
            <a:r>
              <a:rPr lang="he-IL" sz="2400" b="1" i="1" dirty="0" smtClean="0">
                <a:effectLst>
                  <a:outerShdw blurRad="38100" dist="38100" dir="2700000" algn="tl">
                    <a:srgbClr val="000000">
                      <a:alpha val="43137"/>
                    </a:srgbClr>
                  </a:outerShdw>
                </a:effectLst>
              </a:rPr>
              <a:t>סבתי סיפרה לי ש עלתה לארץ עם הוריה ועוד 5 אחים ואחיות בארץ נולדו עוד שני ילדים כך שבסך הכול היו 8 אחים ואחיות .</a:t>
            </a:r>
          </a:p>
          <a:p>
            <a:pPr marL="45720" indent="0">
              <a:buNone/>
            </a:pPr>
            <a:r>
              <a:rPr lang="he-IL" sz="2400" b="1" i="1" dirty="0" smtClean="0">
                <a:effectLst>
                  <a:outerShdw blurRad="38100" dist="38100" dir="2700000" algn="tl">
                    <a:srgbClr val="000000">
                      <a:alpha val="43137"/>
                    </a:srgbClr>
                  </a:outerShdw>
                </a:effectLst>
              </a:rPr>
              <a:t>סבי הכיר את סבתי בארץ כשהוא שימש כימאי .</a:t>
            </a:r>
          </a:p>
          <a:p>
            <a:pPr marL="45720" indent="0">
              <a:buNone/>
            </a:pPr>
            <a:r>
              <a:rPr lang="he-IL" sz="2400" b="1" i="1" dirty="0" smtClean="0">
                <a:effectLst>
                  <a:outerShdw blurRad="38100" dist="38100" dir="2700000" algn="tl">
                    <a:srgbClr val="000000">
                      <a:alpha val="43137"/>
                    </a:srgbClr>
                  </a:outerShdw>
                </a:effectLst>
              </a:rPr>
              <a:t>סבי וסבתי התחתנו בארץ הולדתו של סבי ששמה יוגוסלביה .</a:t>
            </a:r>
          </a:p>
          <a:p>
            <a:pPr marL="45720" indent="0">
              <a:buNone/>
            </a:pPr>
            <a:r>
              <a:rPr lang="he-IL" sz="2400" b="1" i="1" dirty="0" smtClean="0">
                <a:effectLst>
                  <a:outerShdw blurRad="38100" dist="38100" dir="2700000" algn="tl">
                    <a:srgbClr val="000000">
                      <a:alpha val="43137"/>
                    </a:srgbClr>
                  </a:outerShdw>
                </a:effectLst>
              </a:rPr>
              <a:t>לאחר שנולדה אמי (דניאלה) ואחותה (שרי , דודתי) ולאחר שהות של 13 שנים ביוגוסלביה הם עלו לארץ. </a:t>
            </a:r>
            <a:endParaRPr lang="he-IL" sz="2400" i="1" dirty="0" smtClean="0">
              <a:effectLst>
                <a:outerShdw blurRad="38100" dist="38100" dir="2700000" algn="tl">
                  <a:srgbClr val="000000">
                    <a:alpha val="43137"/>
                  </a:srgbClr>
                </a:outerShdw>
              </a:effectLst>
            </a:endParaRPr>
          </a:p>
          <a:p>
            <a:pPr marL="0" indent="0">
              <a:buNone/>
            </a:pPr>
            <a:endParaRPr lang="he-IL" sz="2400" b="1" i="1" dirty="0" smtClean="0">
              <a:effectLst>
                <a:outerShdw blurRad="38100" dist="38100" dir="2700000" algn="tl">
                  <a:srgbClr val="000000">
                    <a:alpha val="43137"/>
                  </a:srgbClr>
                </a:outerShdw>
              </a:effectLst>
            </a:endParaRPr>
          </a:p>
        </p:txBody>
      </p:sp>
      <p:sp>
        <p:nvSpPr>
          <p:cNvPr id="4" name="מלבן 3"/>
          <p:cNvSpPr/>
          <p:nvPr/>
        </p:nvSpPr>
        <p:spPr>
          <a:xfrm>
            <a:off x="2145323" y="470319"/>
            <a:ext cx="7338375" cy="9233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he-IL"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המשך ...</a:t>
            </a:r>
            <a:endParaRPr lang="he-IL"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9432207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3">
                                            <p:txEl>
                                              <p:pRg st="6" end="6"/>
                                            </p:txEl>
                                          </p:spTgt>
                                        </p:tgtEl>
                                        <p:attrNameLst>
                                          <p:attrName>style.visibility</p:attrName>
                                        </p:attrNameLst>
                                      </p:cBhvr>
                                      <p:to>
                                        <p:strVal val="visible"/>
                                      </p:to>
                                    </p:set>
                                    <p:animEffect transition="in" filter="wipe(down)">
                                      <p:cBhvr>
                                        <p:cTn id="103" dur="580">
                                          <p:stCondLst>
                                            <p:cond delay="0"/>
                                          </p:stCondLst>
                                        </p:cTn>
                                        <p:tgtEl>
                                          <p:spTgt spid="3">
                                            <p:txEl>
                                              <p:pRg st="6" end="6"/>
                                            </p:txEl>
                                          </p:spTgt>
                                        </p:tgtEl>
                                      </p:cBhvr>
                                    </p:animEffect>
                                    <p:anim calcmode="lin" valueType="num">
                                      <p:cBhvr>
                                        <p:cTn id="10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
                                            <p:txEl>
                                              <p:pRg st="6" end="6"/>
                                            </p:txEl>
                                          </p:spTgt>
                                        </p:tgtEl>
                                      </p:cBhvr>
                                      <p:to x="100000" y="60000"/>
                                    </p:animScale>
                                    <p:animScale>
                                      <p:cBhvr>
                                        <p:cTn id="110" dur="166" decel="50000">
                                          <p:stCondLst>
                                            <p:cond delay="676"/>
                                          </p:stCondLst>
                                        </p:cTn>
                                        <p:tgtEl>
                                          <p:spTgt spid="3">
                                            <p:txEl>
                                              <p:pRg st="6" end="6"/>
                                            </p:txEl>
                                          </p:spTgt>
                                        </p:tgtEl>
                                      </p:cBhvr>
                                      <p:to x="100000" y="100000"/>
                                    </p:animScale>
                                    <p:animScale>
                                      <p:cBhvr>
                                        <p:cTn id="111" dur="26">
                                          <p:stCondLst>
                                            <p:cond delay="1312"/>
                                          </p:stCondLst>
                                        </p:cTn>
                                        <p:tgtEl>
                                          <p:spTgt spid="3">
                                            <p:txEl>
                                              <p:pRg st="6" end="6"/>
                                            </p:txEl>
                                          </p:spTgt>
                                        </p:tgtEl>
                                      </p:cBhvr>
                                      <p:to x="100000" y="80000"/>
                                    </p:animScale>
                                    <p:animScale>
                                      <p:cBhvr>
                                        <p:cTn id="112" dur="166" decel="50000">
                                          <p:stCondLst>
                                            <p:cond delay="1338"/>
                                          </p:stCondLst>
                                        </p:cTn>
                                        <p:tgtEl>
                                          <p:spTgt spid="3">
                                            <p:txEl>
                                              <p:pRg st="6" end="6"/>
                                            </p:txEl>
                                          </p:spTgt>
                                        </p:tgtEl>
                                      </p:cBhvr>
                                      <p:to x="100000" y="100000"/>
                                    </p:animScale>
                                    <p:animScale>
                                      <p:cBhvr>
                                        <p:cTn id="113" dur="26">
                                          <p:stCondLst>
                                            <p:cond delay="1642"/>
                                          </p:stCondLst>
                                        </p:cTn>
                                        <p:tgtEl>
                                          <p:spTgt spid="3">
                                            <p:txEl>
                                              <p:pRg st="6" end="6"/>
                                            </p:txEl>
                                          </p:spTgt>
                                        </p:tgtEl>
                                      </p:cBhvr>
                                      <p:to x="100000" y="90000"/>
                                    </p:animScale>
                                    <p:animScale>
                                      <p:cBhvr>
                                        <p:cTn id="114" dur="166" decel="50000">
                                          <p:stCondLst>
                                            <p:cond delay="1668"/>
                                          </p:stCondLst>
                                        </p:cTn>
                                        <p:tgtEl>
                                          <p:spTgt spid="3">
                                            <p:txEl>
                                              <p:pRg st="6" end="6"/>
                                            </p:txEl>
                                          </p:spTgt>
                                        </p:tgtEl>
                                      </p:cBhvr>
                                      <p:to x="100000" y="100000"/>
                                    </p:animScale>
                                    <p:animScale>
                                      <p:cBhvr>
                                        <p:cTn id="115" dur="26">
                                          <p:stCondLst>
                                            <p:cond delay="1808"/>
                                          </p:stCondLst>
                                        </p:cTn>
                                        <p:tgtEl>
                                          <p:spTgt spid="3">
                                            <p:txEl>
                                              <p:pRg st="6" end="6"/>
                                            </p:txEl>
                                          </p:spTgt>
                                        </p:tgtEl>
                                      </p:cBhvr>
                                      <p:to x="100000" y="95000"/>
                                    </p:animScale>
                                    <p:animScale>
                                      <p:cBhvr>
                                        <p:cTn id="116" dur="166" decel="50000">
                                          <p:stCondLst>
                                            <p:cond delay="1834"/>
                                          </p:stCondLst>
                                        </p:cTn>
                                        <p:tgtEl>
                                          <p:spTgt spid="3">
                                            <p:txEl>
                                              <p:pRg st="6" end="6"/>
                                            </p:txEl>
                                          </p:spTgt>
                                        </p:tgtEl>
                                      </p:cBhvr>
                                      <p:to x="100000" y="100000"/>
                                    </p:animScale>
                                  </p:childTnLst>
                                </p:cTn>
                              </p:par>
                            </p:childTnLst>
                          </p:cTn>
                        </p:par>
                      </p:childTnLst>
                    </p:cTn>
                  </p:par>
                  <p:par>
                    <p:cTn id="117" fill="hold">
                      <p:stCondLst>
                        <p:cond delay="indefinite"/>
                      </p:stCondLst>
                      <p:childTnLst>
                        <p:par>
                          <p:cTn id="118" fill="hold">
                            <p:stCondLst>
                              <p:cond delay="0"/>
                            </p:stCondLst>
                            <p:childTnLst>
                              <p:par>
                                <p:cTn id="119" presetID="22" presetClass="entr" presetSubtype="4" fill="hold" nodeType="clickEffect">
                                  <p:stCondLst>
                                    <p:cond delay="0"/>
                                  </p:stCondLst>
                                  <p:childTnLst>
                                    <p:set>
                                      <p:cBhvr>
                                        <p:cTn id="120" dur="1" fill="hold">
                                          <p:stCondLst>
                                            <p:cond delay="0"/>
                                          </p:stCondLst>
                                        </p:cTn>
                                        <p:tgtEl>
                                          <p:spTgt spid="4">
                                            <p:txEl>
                                              <p:pRg st="0" end="0"/>
                                            </p:txEl>
                                          </p:spTgt>
                                        </p:tgtEl>
                                        <p:attrNameLst>
                                          <p:attrName>style.visibility</p:attrName>
                                        </p:attrNameLst>
                                      </p:cBhvr>
                                      <p:to>
                                        <p:strVal val="visible"/>
                                      </p:to>
                                    </p:set>
                                    <p:animEffect transition="in" filter="wipe(down)">
                                      <p:cBhvr>
                                        <p:cTn id="12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69729" y="151860"/>
            <a:ext cx="8683348" cy="1143000"/>
          </a:xfrm>
        </p:spPr>
        <p:txBody>
          <a:bodyPr/>
          <a:lstStyle/>
          <a:p>
            <a:pPr marL="0" indent="0" algn="ctr">
              <a:buNone/>
            </a:pPr>
            <a:r>
              <a:rPr lang="he-IL" b="1" i="1" dirty="0" smtClean="0">
                <a:solidFill>
                  <a:schemeClr val="accent1"/>
                </a:solidFill>
                <a:effectLst>
                  <a:outerShdw blurRad="38100" dist="38100" dir="2700000" algn="tl">
                    <a:srgbClr val="000000">
                      <a:alpha val="43137"/>
                    </a:srgbClr>
                  </a:outerShdw>
                </a:effectLst>
              </a:rPr>
              <a:t>המשך סיפור העלייה ...</a:t>
            </a:r>
            <a:endParaRPr lang="he-IL" b="1" i="1" dirty="0">
              <a:solidFill>
                <a:schemeClr val="accent1"/>
              </a:solidFill>
              <a:effectLst>
                <a:outerShdw blurRad="38100" dist="38100" dir="2700000" algn="tl">
                  <a:srgbClr val="000000">
                    <a:alpha val="43137"/>
                  </a:srgbClr>
                </a:outerShdw>
              </a:effectLst>
            </a:endParaRPr>
          </a:p>
        </p:txBody>
      </p:sp>
      <p:sp>
        <p:nvSpPr>
          <p:cNvPr id="3" name="מציין מיקום תוכן 2"/>
          <p:cNvSpPr>
            <a:spLocks noGrp="1"/>
          </p:cNvSpPr>
          <p:nvPr>
            <p:ph sz="quarter" idx="13"/>
          </p:nvPr>
        </p:nvSpPr>
        <p:spPr>
          <a:xfrm>
            <a:off x="1312985" y="1418492"/>
            <a:ext cx="9343292" cy="4804117"/>
          </a:xfrm>
        </p:spPr>
        <p:txBody>
          <a:bodyPr>
            <a:noAutofit/>
          </a:bodyPr>
          <a:lstStyle/>
          <a:p>
            <a:pPr marL="45720" indent="0">
              <a:buNone/>
            </a:pPr>
            <a:r>
              <a:rPr lang="he-IL" sz="3200" b="1" i="1" dirty="0" smtClean="0">
                <a:effectLst>
                  <a:outerShdw blurRad="38100" dist="38100" dir="2700000" algn="tl">
                    <a:srgbClr val="000000">
                      <a:alpha val="43137"/>
                    </a:srgbClr>
                  </a:outerShdw>
                </a:effectLst>
              </a:rPr>
              <a:t>סבי וסבתי סיפרו לי כי החליטו לבוא להתגורר בארץ ועשו 'עלייה' בשנת 1990 בחודש יוני.</a:t>
            </a:r>
          </a:p>
          <a:p>
            <a:pPr marL="45720" indent="0">
              <a:buNone/>
            </a:pPr>
            <a:r>
              <a:rPr lang="he-IL" sz="3200" b="1" i="1" dirty="0" smtClean="0">
                <a:effectLst>
                  <a:outerShdw blurRad="38100" dist="38100" dir="2700000" algn="tl">
                    <a:srgbClr val="000000">
                      <a:alpha val="43137"/>
                    </a:srgbClr>
                  </a:outerShdw>
                </a:effectLst>
              </a:rPr>
              <a:t>סבא וסבתא שלי גידלו את אמי ואחותה בארץ והן גם כן למדו בארץ .</a:t>
            </a:r>
          </a:p>
          <a:p>
            <a:pPr marL="45720" indent="0">
              <a:buNone/>
            </a:pPr>
            <a:r>
              <a:rPr lang="he-IL" sz="3200" b="1" i="1" dirty="0" smtClean="0">
                <a:effectLst>
                  <a:outerShdw blurRad="38100" dist="38100" dir="2700000" algn="tl">
                    <a:srgbClr val="000000">
                      <a:alpha val="43137"/>
                    </a:srgbClr>
                  </a:outerShdw>
                </a:effectLst>
              </a:rPr>
              <a:t>כשאמי עלתה לארץ הייתה כבת 12 ואחותה כבת 6 שנים .</a:t>
            </a:r>
          </a:p>
          <a:p>
            <a:pPr marL="45720" indent="0">
              <a:buNone/>
            </a:pPr>
            <a:r>
              <a:rPr lang="he-IL" sz="3200" b="1" i="1" dirty="0" smtClean="0">
                <a:effectLst>
                  <a:outerShdw blurRad="38100" dist="38100" dir="2700000" algn="tl">
                    <a:srgbClr val="000000">
                      <a:alpha val="43137"/>
                    </a:srgbClr>
                  </a:outerShdw>
                </a:effectLst>
              </a:rPr>
              <a:t>הן למדו בארץ , שירתו בצבא בארץ ישראל ואמי נישאה לאבי ( ערן ) בארץ כשהיו כבני  26.</a:t>
            </a:r>
            <a:endParaRPr lang="he-IL" sz="32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261441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88376" y="257367"/>
            <a:ext cx="8683348" cy="1143000"/>
          </a:xfrm>
        </p:spPr>
        <p:txBody>
          <a:bodyPr/>
          <a:lstStyle/>
          <a:p>
            <a:pPr marL="0" indent="0" algn="ctr">
              <a:buNone/>
            </a:pPr>
            <a:r>
              <a:rPr lang="he-IL" b="1" i="1" dirty="0" smtClean="0">
                <a:solidFill>
                  <a:schemeClr val="accent4"/>
                </a:solidFill>
                <a:effectLst>
                  <a:outerShdw blurRad="38100" dist="38100" dir="2700000" algn="tl">
                    <a:srgbClr val="000000">
                      <a:alpha val="43137"/>
                    </a:srgbClr>
                  </a:outerShdw>
                </a:effectLst>
              </a:rPr>
              <a:t>סיפור העלייה של אמי</a:t>
            </a:r>
            <a:endParaRPr lang="he-IL" b="1" i="1" dirty="0">
              <a:solidFill>
                <a:schemeClr val="accent4"/>
              </a:solidFill>
              <a:effectLst>
                <a:outerShdw blurRad="38100" dist="38100" dir="2700000" algn="tl">
                  <a:srgbClr val="000000">
                    <a:alpha val="43137"/>
                  </a:srgbClr>
                </a:outerShdw>
              </a:effectLst>
            </a:endParaRPr>
          </a:p>
        </p:txBody>
      </p:sp>
      <p:sp>
        <p:nvSpPr>
          <p:cNvPr id="3" name="מציין מיקום תוכן 2"/>
          <p:cNvSpPr>
            <a:spLocks noGrp="1"/>
          </p:cNvSpPr>
          <p:nvPr>
            <p:ph sz="quarter" idx="13"/>
          </p:nvPr>
        </p:nvSpPr>
        <p:spPr>
          <a:xfrm>
            <a:off x="1184031" y="1547447"/>
            <a:ext cx="10105292" cy="4839286"/>
          </a:xfrm>
        </p:spPr>
        <p:txBody>
          <a:bodyPr>
            <a:normAutofit/>
          </a:bodyPr>
          <a:lstStyle/>
          <a:p>
            <a:pPr marL="45720" indent="0">
              <a:buNone/>
            </a:pPr>
            <a:r>
              <a:rPr lang="he-IL" sz="2800" b="1" i="1" dirty="0" smtClean="0">
                <a:effectLst>
                  <a:outerShdw blurRad="38100" dist="38100" dir="2700000" algn="tl">
                    <a:srgbClr val="000000">
                      <a:alpha val="43137"/>
                    </a:srgbClr>
                  </a:outerShdw>
                </a:effectLst>
              </a:rPr>
              <a:t>שאלה : היכן נולדה אמי ?</a:t>
            </a:r>
          </a:p>
          <a:p>
            <a:pPr marL="45720" indent="0">
              <a:buNone/>
            </a:pPr>
            <a:r>
              <a:rPr lang="he-IL" sz="2800" b="1" i="1" dirty="0" smtClean="0">
                <a:effectLst>
                  <a:outerShdw blurRad="38100" dist="38100" dir="2700000" algn="tl">
                    <a:srgbClr val="000000">
                      <a:alpha val="43137"/>
                    </a:srgbClr>
                  </a:outerShdw>
                </a:effectLst>
              </a:rPr>
              <a:t>תשובה : אמי נולדה בקרואטיה בעיר פולה .</a:t>
            </a:r>
          </a:p>
          <a:p>
            <a:pPr marL="45720" indent="0">
              <a:buNone/>
            </a:pPr>
            <a:r>
              <a:rPr lang="he-IL" sz="2800" b="1" i="1" dirty="0" smtClean="0">
                <a:effectLst>
                  <a:outerShdw blurRad="38100" dist="38100" dir="2700000" algn="tl">
                    <a:srgbClr val="000000">
                      <a:alpha val="43137"/>
                    </a:srgbClr>
                  </a:outerShdw>
                </a:effectLst>
              </a:rPr>
              <a:t>שאלה : מהי השפה המדוברת שם ?</a:t>
            </a:r>
          </a:p>
          <a:p>
            <a:pPr marL="45720" indent="0">
              <a:buNone/>
            </a:pPr>
            <a:r>
              <a:rPr lang="he-IL" sz="2800" b="1" i="1" dirty="0" smtClean="0">
                <a:effectLst>
                  <a:outerShdw blurRad="38100" dist="38100" dir="2700000" algn="tl">
                    <a:srgbClr val="000000">
                      <a:alpha val="43137"/>
                    </a:srgbClr>
                  </a:outerShdw>
                </a:effectLst>
              </a:rPr>
              <a:t>תשובה : השפה המדוברת שם היא קרואטית .</a:t>
            </a:r>
          </a:p>
          <a:p>
            <a:pPr marL="45720" indent="0">
              <a:buNone/>
            </a:pPr>
            <a:r>
              <a:rPr lang="he-IL" sz="2800" b="1" i="1" dirty="0" smtClean="0">
                <a:effectLst>
                  <a:outerShdw blurRad="38100" dist="38100" dir="2700000" algn="tl">
                    <a:srgbClr val="000000">
                      <a:alpha val="43137"/>
                    </a:srgbClr>
                  </a:outerShdw>
                </a:effectLst>
              </a:rPr>
              <a:t>שאלה : מהי שנת העלייה שלך ?</a:t>
            </a:r>
          </a:p>
          <a:p>
            <a:pPr marL="45720" indent="0">
              <a:buNone/>
            </a:pPr>
            <a:r>
              <a:rPr lang="he-IL" sz="2800" b="1" i="1" dirty="0" smtClean="0">
                <a:effectLst>
                  <a:outerShdw blurRad="38100" dist="38100" dir="2700000" algn="tl">
                    <a:srgbClr val="000000">
                      <a:alpha val="43137"/>
                    </a:srgbClr>
                  </a:outerShdw>
                </a:effectLst>
              </a:rPr>
              <a:t>תשובה : שנת העלייה שלי לארץ היא 1990 .</a:t>
            </a:r>
          </a:p>
          <a:p>
            <a:pPr marL="45720" indent="0">
              <a:buNone/>
            </a:pPr>
            <a:r>
              <a:rPr lang="he-IL" sz="2800" b="1" i="1" dirty="0" smtClean="0">
                <a:effectLst>
                  <a:outerShdw blurRad="38100" dist="38100" dir="2700000" algn="tl">
                    <a:srgbClr val="000000">
                      <a:alpha val="43137"/>
                    </a:srgbClr>
                  </a:outerShdw>
                </a:effectLst>
              </a:rPr>
              <a:t>שאלה : לאן הגעת ? מה עברת בדרכך ?</a:t>
            </a:r>
          </a:p>
          <a:p>
            <a:pPr marL="45720" indent="0">
              <a:buNone/>
            </a:pPr>
            <a:r>
              <a:rPr lang="he-IL" sz="2800" b="1" i="1" dirty="0" smtClean="0">
                <a:effectLst>
                  <a:outerShdw blurRad="38100" dist="38100" dir="2700000" algn="tl">
                    <a:srgbClr val="000000">
                      <a:alpha val="43137"/>
                    </a:srgbClr>
                  </a:outerShdw>
                </a:effectLst>
              </a:rPr>
              <a:t>תשובה : קרואטיה דרך וינה לארץ ישראל בדרך האוויר.</a:t>
            </a:r>
          </a:p>
          <a:p>
            <a:pPr marL="0" indent="0">
              <a:buNone/>
            </a:pPr>
            <a:endParaRPr lang="he-IL" dirty="0" smtClean="0"/>
          </a:p>
        </p:txBody>
      </p:sp>
    </p:spTree>
    <p:extLst>
      <p:ext uri="{BB962C8B-B14F-4D97-AF65-F5344CB8AC3E}">
        <p14:creationId xmlns:p14="http://schemas.microsoft.com/office/powerpoint/2010/main" val="16465989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circle(in)">
                                      <p:cBhvr>
                                        <p:cTn id="25" dur="2000"/>
                                        <p:tgtEl>
                                          <p:spTgt spid="3">
                                            <p:txEl>
                                              <p:pRg st="0" end="0"/>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circle(in)">
                                      <p:cBhvr>
                                        <p:cTn id="28" dur="2000"/>
                                        <p:tgtEl>
                                          <p:spTgt spid="3">
                                            <p:txEl>
                                              <p:pRg st="1" end="1"/>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circle(in)">
                                      <p:cBhvr>
                                        <p:cTn id="31" dur="2000"/>
                                        <p:tgtEl>
                                          <p:spTgt spid="3">
                                            <p:txEl>
                                              <p:pRg st="2" end="2"/>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circle(in)">
                                      <p:cBhvr>
                                        <p:cTn id="34" dur="2000"/>
                                        <p:tgtEl>
                                          <p:spTgt spid="3">
                                            <p:txEl>
                                              <p:pRg st="3" end="3"/>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circle(in)">
                                      <p:cBhvr>
                                        <p:cTn id="37" dur="2000"/>
                                        <p:tgtEl>
                                          <p:spTgt spid="3">
                                            <p:txEl>
                                              <p:pRg st="4" end="4"/>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circle(in)">
                                      <p:cBhvr>
                                        <p:cTn id="40" dur="2000"/>
                                        <p:tgtEl>
                                          <p:spTgt spid="3">
                                            <p:txEl>
                                              <p:pRg st="5" end="5"/>
                                            </p:txEl>
                                          </p:spTgt>
                                        </p:tgtEl>
                                      </p:cBhvr>
                                    </p:animEffect>
                                  </p:childTnLst>
                                </p:cTn>
                              </p:par>
                              <p:par>
                                <p:cTn id="41" presetID="6" presetClass="entr" presetSubtype="16"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circle(in)">
                                      <p:cBhvr>
                                        <p:cTn id="43" dur="2000"/>
                                        <p:tgtEl>
                                          <p:spTgt spid="3">
                                            <p:txEl>
                                              <p:pRg st="6" end="6"/>
                                            </p:txEl>
                                          </p:spTgt>
                                        </p:tgtEl>
                                      </p:cBhvr>
                                    </p:animEffect>
                                  </p:childTnLst>
                                </p:cTn>
                              </p:par>
                              <p:par>
                                <p:cTn id="44" presetID="6" presetClass="entr" presetSubtype="16"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circle(in)">
                                      <p:cBhvr>
                                        <p:cTn id="46"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582161" y="0"/>
            <a:ext cx="8683348" cy="1143000"/>
          </a:xfrm>
        </p:spPr>
        <p:txBody>
          <a:bodyPr/>
          <a:lstStyle/>
          <a:p>
            <a:pPr marL="0" indent="0" algn="ctr">
              <a:buNone/>
            </a:pPr>
            <a:r>
              <a:rPr lang="he-IL" b="1" i="1" dirty="0" smtClean="0">
                <a:solidFill>
                  <a:schemeClr val="accent4"/>
                </a:solidFill>
                <a:effectLst>
                  <a:outerShdw blurRad="38100" dist="38100" dir="2700000" algn="tl">
                    <a:srgbClr val="000000">
                      <a:alpha val="43137"/>
                    </a:srgbClr>
                  </a:outerShdw>
                </a:effectLst>
              </a:rPr>
              <a:t>המשך...</a:t>
            </a:r>
            <a:endParaRPr lang="he-IL" b="1" i="1" dirty="0">
              <a:solidFill>
                <a:schemeClr val="accent4"/>
              </a:solidFill>
              <a:effectLst>
                <a:outerShdw blurRad="38100" dist="38100" dir="2700000" algn="tl">
                  <a:srgbClr val="000000">
                    <a:alpha val="43137"/>
                  </a:srgbClr>
                </a:outerShdw>
              </a:effectLst>
            </a:endParaRPr>
          </a:p>
        </p:txBody>
      </p:sp>
      <p:sp>
        <p:nvSpPr>
          <p:cNvPr id="3" name="מציין מיקום תוכן 2"/>
          <p:cNvSpPr>
            <a:spLocks noGrp="1"/>
          </p:cNvSpPr>
          <p:nvPr>
            <p:ph sz="quarter" idx="13"/>
          </p:nvPr>
        </p:nvSpPr>
        <p:spPr>
          <a:xfrm>
            <a:off x="890954" y="1172309"/>
            <a:ext cx="10339754" cy="5343378"/>
          </a:xfrm>
        </p:spPr>
        <p:txBody>
          <a:bodyPr>
            <a:normAutofit/>
          </a:bodyPr>
          <a:lstStyle/>
          <a:p>
            <a:pPr marL="45720" indent="0">
              <a:buNone/>
            </a:pPr>
            <a:r>
              <a:rPr lang="he-IL" sz="2000" b="1" i="1" dirty="0" smtClean="0">
                <a:effectLst>
                  <a:outerShdw blurRad="38100" dist="38100" dir="2700000" algn="tl">
                    <a:srgbClr val="000000">
                      <a:alpha val="43137"/>
                    </a:srgbClr>
                  </a:outerShdw>
                </a:effectLst>
              </a:rPr>
              <a:t>שאלה : מה הייתה סיבת העלייה שלך לארץ ?</a:t>
            </a:r>
          </a:p>
          <a:p>
            <a:pPr marL="45720" indent="0">
              <a:buNone/>
            </a:pPr>
            <a:r>
              <a:rPr lang="he-IL" sz="2000" b="1" i="1" dirty="0" smtClean="0">
                <a:effectLst>
                  <a:outerShdw blurRad="38100" dist="38100" dir="2700000" algn="tl">
                    <a:srgbClr val="000000">
                      <a:alpha val="43137"/>
                    </a:srgbClr>
                  </a:outerShdw>
                </a:effectLst>
              </a:rPr>
              <a:t>תשובה : אימא סיפרה לי שסיבת העלייה שלהם הייתה בגלל המשפחה שהייתה להם בישראל דודים , דודות ועוד ...</a:t>
            </a:r>
          </a:p>
          <a:p>
            <a:pPr marL="45720" indent="0">
              <a:buNone/>
            </a:pPr>
            <a:r>
              <a:rPr lang="he-IL" sz="2000" b="1" i="1" dirty="0" smtClean="0">
                <a:effectLst>
                  <a:outerShdw blurRad="38100" dist="38100" dir="2700000" algn="tl">
                    <a:srgbClr val="000000">
                      <a:alpha val="43137"/>
                    </a:srgbClr>
                  </a:outerShdw>
                </a:effectLst>
              </a:rPr>
              <a:t>והנה קצת מידע ...</a:t>
            </a:r>
          </a:p>
          <a:p>
            <a:pPr marL="45720" indent="0">
              <a:buNone/>
            </a:pPr>
            <a:r>
              <a:rPr lang="he-IL" sz="2000" b="1" i="1" dirty="0" smtClean="0">
                <a:effectLst>
                  <a:outerShdw blurRad="38100" dist="38100" dir="2700000" algn="tl">
                    <a:srgbClr val="000000">
                      <a:alpha val="43137"/>
                    </a:srgbClr>
                  </a:outerShdw>
                </a:effectLst>
              </a:rPr>
              <a:t>'עוד כשגרתי בקרואטיה המשפחה שלי בישראל באה אליי לקרואטיה כדי לבקר אותי כשהייתי כבת 11 שנים עליתי לארץ בפעם הראשונה לבד בליווי דיילת  אל – על שליוותה אותי למלון הייתי לגמרי לבד בישראל ללא אימא או אבא רק באתי לבקר את סבתי בישראל מדי פעם מהמלון.</a:t>
            </a:r>
          </a:p>
          <a:p>
            <a:pPr marL="45720" indent="0">
              <a:buNone/>
            </a:pPr>
            <a:r>
              <a:rPr lang="he-IL" sz="2000" b="1" i="1" dirty="0" smtClean="0">
                <a:effectLst>
                  <a:outerShdw blurRad="38100" dist="38100" dir="2700000" algn="tl">
                    <a:srgbClr val="000000">
                      <a:alpha val="43137"/>
                    </a:srgbClr>
                  </a:outerShdw>
                </a:effectLst>
              </a:rPr>
              <a:t>באתי שנית בגיל 12 לארץ למדתי באולפן ובבית הספר "בן גוריון" בקרית מוצקין . למדתי באוניברסיטה ועליתי לתיכון פשוט בקריית מוצקין שירתי בצבא בחיל הים. </a:t>
            </a:r>
          </a:p>
          <a:p>
            <a:pPr marL="45720" indent="0">
              <a:buNone/>
            </a:pPr>
            <a:r>
              <a:rPr lang="he-IL" sz="2000" b="1" i="1" dirty="0" smtClean="0">
                <a:effectLst>
                  <a:outerShdw blurRad="38100" dist="38100" dir="2700000" algn="tl">
                    <a:srgbClr val="000000">
                      <a:alpha val="43137"/>
                    </a:srgbClr>
                  </a:outerShdw>
                </a:effectLst>
              </a:rPr>
              <a:t>התחתנתי כבת 26 עם ערן בשנת 2004 ושנה אחר מכן התחלתי ללדת ילדים והייתי כל – כך מאושרת בארץ' .</a:t>
            </a:r>
          </a:p>
          <a:p>
            <a:endParaRPr lang="he-IL"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89527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7" presetClass="emph" presetSubtype="0" fill="remove" nodeType="clickEffect">
                                  <p:stCondLst>
                                    <p:cond delay="0"/>
                                  </p:stCondLst>
                                  <p:childTnLst>
                                    <p:animClr clrSpc="rgb" dir="cw">
                                      <p:cBhvr override="childStyle">
                                        <p:cTn id="24" dur="250" autoRev="1" fill="remove"/>
                                        <p:tgtEl>
                                          <p:spTgt spid="3">
                                            <p:txEl>
                                              <p:pRg st="0" end="0"/>
                                            </p:txEl>
                                          </p:spTgt>
                                        </p:tgtEl>
                                        <p:attrNameLst>
                                          <p:attrName>style.color</p:attrName>
                                        </p:attrNameLst>
                                      </p:cBhvr>
                                      <p:to>
                                        <a:schemeClr val="bg1"/>
                                      </p:to>
                                    </p:animClr>
                                    <p:animClr clrSpc="rgb" dir="cw">
                                      <p:cBhvr>
                                        <p:cTn id="25" dur="250" autoRev="1" fill="remove"/>
                                        <p:tgtEl>
                                          <p:spTgt spid="3">
                                            <p:txEl>
                                              <p:pRg st="0" end="0"/>
                                            </p:txEl>
                                          </p:spTgt>
                                        </p:tgtEl>
                                        <p:attrNameLst>
                                          <p:attrName>fillcolor</p:attrName>
                                        </p:attrNameLst>
                                      </p:cBhvr>
                                      <p:to>
                                        <a:schemeClr val="bg1"/>
                                      </p:to>
                                    </p:animClr>
                                    <p:set>
                                      <p:cBhvr>
                                        <p:cTn id="26" dur="250" autoRev="1" fill="remove"/>
                                        <p:tgtEl>
                                          <p:spTgt spid="3">
                                            <p:txEl>
                                              <p:pRg st="0" end="0"/>
                                            </p:txEl>
                                          </p:spTgt>
                                        </p:tgtEl>
                                        <p:attrNameLst>
                                          <p:attrName>fill.type</p:attrName>
                                        </p:attrNameLst>
                                      </p:cBhvr>
                                      <p:to>
                                        <p:strVal val="solid"/>
                                      </p:to>
                                    </p:set>
                                    <p:set>
                                      <p:cBhvr>
                                        <p:cTn id="27" dur="250" autoRev="1" fill="remove"/>
                                        <p:tgtEl>
                                          <p:spTgt spid="3">
                                            <p:txEl>
                                              <p:pRg st="0" end="0"/>
                                            </p:txEl>
                                          </p:spTgt>
                                        </p:tgtEl>
                                        <p:attrNameLst>
                                          <p:attrName>fill.on</p:attrName>
                                        </p:attrNameLst>
                                      </p:cBhvr>
                                      <p:to>
                                        <p:strVal val="true"/>
                                      </p:to>
                                    </p:set>
                                  </p:childTnLst>
                                </p:cTn>
                              </p:par>
                              <p:par>
                                <p:cTn id="28" presetID="27" presetClass="emph" presetSubtype="0" fill="remove" nodeType="withEffect">
                                  <p:stCondLst>
                                    <p:cond delay="0"/>
                                  </p:stCondLst>
                                  <p:childTnLst>
                                    <p:animClr clrSpc="rgb" dir="cw">
                                      <p:cBhvr override="childStyle">
                                        <p:cTn id="29" dur="250" autoRev="1" fill="remove"/>
                                        <p:tgtEl>
                                          <p:spTgt spid="3">
                                            <p:txEl>
                                              <p:pRg st="1" end="1"/>
                                            </p:txEl>
                                          </p:spTgt>
                                        </p:tgtEl>
                                        <p:attrNameLst>
                                          <p:attrName>style.color</p:attrName>
                                        </p:attrNameLst>
                                      </p:cBhvr>
                                      <p:to>
                                        <a:schemeClr val="bg1"/>
                                      </p:to>
                                    </p:animClr>
                                    <p:animClr clrSpc="rgb" dir="cw">
                                      <p:cBhvr>
                                        <p:cTn id="30" dur="250" autoRev="1" fill="remove"/>
                                        <p:tgtEl>
                                          <p:spTgt spid="3">
                                            <p:txEl>
                                              <p:pRg st="1" end="1"/>
                                            </p:txEl>
                                          </p:spTgt>
                                        </p:tgtEl>
                                        <p:attrNameLst>
                                          <p:attrName>fillcolor</p:attrName>
                                        </p:attrNameLst>
                                      </p:cBhvr>
                                      <p:to>
                                        <a:schemeClr val="bg1"/>
                                      </p:to>
                                    </p:animClr>
                                    <p:set>
                                      <p:cBhvr>
                                        <p:cTn id="31" dur="250" autoRev="1" fill="remove"/>
                                        <p:tgtEl>
                                          <p:spTgt spid="3">
                                            <p:txEl>
                                              <p:pRg st="1" end="1"/>
                                            </p:txEl>
                                          </p:spTgt>
                                        </p:tgtEl>
                                        <p:attrNameLst>
                                          <p:attrName>fill.type</p:attrName>
                                        </p:attrNameLst>
                                      </p:cBhvr>
                                      <p:to>
                                        <p:strVal val="solid"/>
                                      </p:to>
                                    </p:set>
                                    <p:set>
                                      <p:cBhvr>
                                        <p:cTn id="32" dur="250" autoRev="1" fill="remove"/>
                                        <p:tgtEl>
                                          <p:spTgt spid="3">
                                            <p:txEl>
                                              <p:pRg st="1" end="1"/>
                                            </p:txEl>
                                          </p:spTgt>
                                        </p:tgtEl>
                                        <p:attrNameLst>
                                          <p:attrName>fill.on</p:attrName>
                                        </p:attrNameLst>
                                      </p:cBhvr>
                                      <p:to>
                                        <p:strVal val="true"/>
                                      </p:to>
                                    </p:set>
                                  </p:childTnLst>
                                </p:cTn>
                              </p:par>
                              <p:par>
                                <p:cTn id="33" presetID="27" presetClass="emph" presetSubtype="0" fill="remove" nodeType="withEffect">
                                  <p:stCondLst>
                                    <p:cond delay="0"/>
                                  </p:stCondLst>
                                  <p:childTnLst>
                                    <p:animClr clrSpc="rgb" dir="cw">
                                      <p:cBhvr override="childStyle">
                                        <p:cTn id="34" dur="250" autoRev="1" fill="remove"/>
                                        <p:tgtEl>
                                          <p:spTgt spid="3">
                                            <p:txEl>
                                              <p:pRg st="2" end="2"/>
                                            </p:txEl>
                                          </p:spTgt>
                                        </p:tgtEl>
                                        <p:attrNameLst>
                                          <p:attrName>style.color</p:attrName>
                                        </p:attrNameLst>
                                      </p:cBhvr>
                                      <p:to>
                                        <a:schemeClr val="bg1"/>
                                      </p:to>
                                    </p:animClr>
                                    <p:animClr clrSpc="rgb" dir="cw">
                                      <p:cBhvr>
                                        <p:cTn id="35" dur="250" autoRev="1" fill="remove"/>
                                        <p:tgtEl>
                                          <p:spTgt spid="3">
                                            <p:txEl>
                                              <p:pRg st="2" end="2"/>
                                            </p:txEl>
                                          </p:spTgt>
                                        </p:tgtEl>
                                        <p:attrNameLst>
                                          <p:attrName>fillcolor</p:attrName>
                                        </p:attrNameLst>
                                      </p:cBhvr>
                                      <p:to>
                                        <a:schemeClr val="bg1"/>
                                      </p:to>
                                    </p:animClr>
                                    <p:set>
                                      <p:cBhvr>
                                        <p:cTn id="36" dur="250" autoRev="1" fill="remove"/>
                                        <p:tgtEl>
                                          <p:spTgt spid="3">
                                            <p:txEl>
                                              <p:pRg st="2" end="2"/>
                                            </p:txEl>
                                          </p:spTgt>
                                        </p:tgtEl>
                                        <p:attrNameLst>
                                          <p:attrName>fill.type</p:attrName>
                                        </p:attrNameLst>
                                      </p:cBhvr>
                                      <p:to>
                                        <p:strVal val="solid"/>
                                      </p:to>
                                    </p:set>
                                    <p:set>
                                      <p:cBhvr>
                                        <p:cTn id="37" dur="250" autoRev="1" fill="remove"/>
                                        <p:tgtEl>
                                          <p:spTgt spid="3">
                                            <p:txEl>
                                              <p:pRg st="2" end="2"/>
                                            </p:txEl>
                                          </p:spTgt>
                                        </p:tgtEl>
                                        <p:attrNameLst>
                                          <p:attrName>fill.on</p:attrName>
                                        </p:attrNameLst>
                                      </p:cBhvr>
                                      <p:to>
                                        <p:strVal val="true"/>
                                      </p:to>
                                    </p:set>
                                  </p:childTnLst>
                                </p:cTn>
                              </p:par>
                              <p:par>
                                <p:cTn id="38" presetID="27" presetClass="emph" presetSubtype="0" fill="remove" nodeType="withEffect">
                                  <p:stCondLst>
                                    <p:cond delay="0"/>
                                  </p:stCondLst>
                                  <p:childTnLst>
                                    <p:animClr clrSpc="rgb" dir="cw">
                                      <p:cBhvr override="childStyle">
                                        <p:cTn id="39" dur="250" autoRev="1" fill="remove"/>
                                        <p:tgtEl>
                                          <p:spTgt spid="3">
                                            <p:txEl>
                                              <p:pRg st="3" end="3"/>
                                            </p:txEl>
                                          </p:spTgt>
                                        </p:tgtEl>
                                        <p:attrNameLst>
                                          <p:attrName>style.color</p:attrName>
                                        </p:attrNameLst>
                                      </p:cBhvr>
                                      <p:to>
                                        <a:schemeClr val="bg1"/>
                                      </p:to>
                                    </p:animClr>
                                    <p:animClr clrSpc="rgb" dir="cw">
                                      <p:cBhvr>
                                        <p:cTn id="40" dur="250" autoRev="1" fill="remove"/>
                                        <p:tgtEl>
                                          <p:spTgt spid="3">
                                            <p:txEl>
                                              <p:pRg st="3" end="3"/>
                                            </p:txEl>
                                          </p:spTgt>
                                        </p:tgtEl>
                                        <p:attrNameLst>
                                          <p:attrName>fillcolor</p:attrName>
                                        </p:attrNameLst>
                                      </p:cBhvr>
                                      <p:to>
                                        <a:schemeClr val="bg1"/>
                                      </p:to>
                                    </p:animClr>
                                    <p:set>
                                      <p:cBhvr>
                                        <p:cTn id="41" dur="250" autoRev="1" fill="remove"/>
                                        <p:tgtEl>
                                          <p:spTgt spid="3">
                                            <p:txEl>
                                              <p:pRg st="3" end="3"/>
                                            </p:txEl>
                                          </p:spTgt>
                                        </p:tgtEl>
                                        <p:attrNameLst>
                                          <p:attrName>fill.type</p:attrName>
                                        </p:attrNameLst>
                                      </p:cBhvr>
                                      <p:to>
                                        <p:strVal val="solid"/>
                                      </p:to>
                                    </p:set>
                                    <p:set>
                                      <p:cBhvr>
                                        <p:cTn id="42" dur="250" autoRev="1" fill="remove"/>
                                        <p:tgtEl>
                                          <p:spTgt spid="3">
                                            <p:txEl>
                                              <p:pRg st="3" end="3"/>
                                            </p:txEl>
                                          </p:spTgt>
                                        </p:tgtEl>
                                        <p:attrNameLst>
                                          <p:attrName>fill.on</p:attrName>
                                        </p:attrNameLst>
                                      </p:cBhvr>
                                      <p:to>
                                        <p:strVal val="true"/>
                                      </p:to>
                                    </p:set>
                                  </p:childTnLst>
                                </p:cTn>
                              </p:par>
                              <p:par>
                                <p:cTn id="43" presetID="27" presetClass="emph" presetSubtype="0" fill="remove" nodeType="withEffect">
                                  <p:stCondLst>
                                    <p:cond delay="0"/>
                                  </p:stCondLst>
                                  <p:childTnLst>
                                    <p:animClr clrSpc="rgb" dir="cw">
                                      <p:cBhvr override="childStyle">
                                        <p:cTn id="44" dur="250" autoRev="1" fill="remove"/>
                                        <p:tgtEl>
                                          <p:spTgt spid="3">
                                            <p:txEl>
                                              <p:pRg st="4" end="4"/>
                                            </p:txEl>
                                          </p:spTgt>
                                        </p:tgtEl>
                                        <p:attrNameLst>
                                          <p:attrName>style.color</p:attrName>
                                        </p:attrNameLst>
                                      </p:cBhvr>
                                      <p:to>
                                        <a:schemeClr val="bg1"/>
                                      </p:to>
                                    </p:animClr>
                                    <p:animClr clrSpc="rgb" dir="cw">
                                      <p:cBhvr>
                                        <p:cTn id="45" dur="250" autoRev="1" fill="remove"/>
                                        <p:tgtEl>
                                          <p:spTgt spid="3">
                                            <p:txEl>
                                              <p:pRg st="4" end="4"/>
                                            </p:txEl>
                                          </p:spTgt>
                                        </p:tgtEl>
                                        <p:attrNameLst>
                                          <p:attrName>fillcolor</p:attrName>
                                        </p:attrNameLst>
                                      </p:cBhvr>
                                      <p:to>
                                        <a:schemeClr val="bg1"/>
                                      </p:to>
                                    </p:animClr>
                                    <p:set>
                                      <p:cBhvr>
                                        <p:cTn id="46" dur="250" autoRev="1" fill="remove"/>
                                        <p:tgtEl>
                                          <p:spTgt spid="3">
                                            <p:txEl>
                                              <p:pRg st="4" end="4"/>
                                            </p:txEl>
                                          </p:spTgt>
                                        </p:tgtEl>
                                        <p:attrNameLst>
                                          <p:attrName>fill.type</p:attrName>
                                        </p:attrNameLst>
                                      </p:cBhvr>
                                      <p:to>
                                        <p:strVal val="solid"/>
                                      </p:to>
                                    </p:set>
                                    <p:set>
                                      <p:cBhvr>
                                        <p:cTn id="47" dur="250" autoRev="1" fill="remove"/>
                                        <p:tgtEl>
                                          <p:spTgt spid="3">
                                            <p:txEl>
                                              <p:pRg st="4" end="4"/>
                                            </p:txEl>
                                          </p:spTgt>
                                        </p:tgtEl>
                                        <p:attrNameLst>
                                          <p:attrName>fill.on</p:attrName>
                                        </p:attrNameLst>
                                      </p:cBhvr>
                                      <p:to>
                                        <p:strVal val="true"/>
                                      </p:to>
                                    </p:set>
                                  </p:childTnLst>
                                </p:cTn>
                              </p:par>
                              <p:par>
                                <p:cTn id="48" presetID="27" presetClass="emph" presetSubtype="0" fill="remove" nodeType="withEffect">
                                  <p:stCondLst>
                                    <p:cond delay="0"/>
                                  </p:stCondLst>
                                  <p:childTnLst>
                                    <p:animClr clrSpc="rgb" dir="cw">
                                      <p:cBhvr override="childStyle">
                                        <p:cTn id="49" dur="250" autoRev="1" fill="remove"/>
                                        <p:tgtEl>
                                          <p:spTgt spid="3">
                                            <p:txEl>
                                              <p:pRg st="5" end="5"/>
                                            </p:txEl>
                                          </p:spTgt>
                                        </p:tgtEl>
                                        <p:attrNameLst>
                                          <p:attrName>style.color</p:attrName>
                                        </p:attrNameLst>
                                      </p:cBhvr>
                                      <p:to>
                                        <a:schemeClr val="bg1"/>
                                      </p:to>
                                    </p:animClr>
                                    <p:animClr clrSpc="rgb" dir="cw">
                                      <p:cBhvr>
                                        <p:cTn id="50" dur="250" autoRev="1" fill="remove"/>
                                        <p:tgtEl>
                                          <p:spTgt spid="3">
                                            <p:txEl>
                                              <p:pRg st="5" end="5"/>
                                            </p:txEl>
                                          </p:spTgt>
                                        </p:tgtEl>
                                        <p:attrNameLst>
                                          <p:attrName>fillcolor</p:attrName>
                                        </p:attrNameLst>
                                      </p:cBhvr>
                                      <p:to>
                                        <a:schemeClr val="bg1"/>
                                      </p:to>
                                    </p:animClr>
                                    <p:set>
                                      <p:cBhvr>
                                        <p:cTn id="51" dur="250" autoRev="1" fill="remove"/>
                                        <p:tgtEl>
                                          <p:spTgt spid="3">
                                            <p:txEl>
                                              <p:pRg st="5" end="5"/>
                                            </p:txEl>
                                          </p:spTgt>
                                        </p:tgtEl>
                                        <p:attrNameLst>
                                          <p:attrName>fill.type</p:attrName>
                                        </p:attrNameLst>
                                      </p:cBhvr>
                                      <p:to>
                                        <p:strVal val="solid"/>
                                      </p:to>
                                    </p:set>
                                    <p:set>
                                      <p:cBhvr>
                                        <p:cTn id="52" dur="250" autoRev="1" fill="remove"/>
                                        <p:tgtEl>
                                          <p:spTgt spid="3">
                                            <p:txEl>
                                              <p:pRg st="5" end="5"/>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3"/>
          </p:nvPr>
        </p:nvSpPr>
        <p:spPr>
          <a:xfrm>
            <a:off x="968057" y="1365069"/>
            <a:ext cx="10659291" cy="5238205"/>
          </a:xfrm>
        </p:spPr>
        <p:txBody>
          <a:bodyPr>
            <a:normAutofit/>
          </a:bodyPr>
          <a:lstStyle/>
          <a:p>
            <a:pPr marL="45720" indent="0">
              <a:buNone/>
            </a:pPr>
            <a:r>
              <a:rPr lang="he-IL" sz="2800" b="1" i="1" dirty="0" smtClean="0">
                <a:effectLst>
                  <a:outerShdw blurRad="38100" dist="38100" dir="2700000" algn="tl">
                    <a:srgbClr val="000000">
                      <a:alpha val="43137"/>
                    </a:srgbClr>
                  </a:outerShdw>
                </a:effectLst>
              </a:rPr>
              <a:t>שאלה : היכן נולד סבי ?</a:t>
            </a:r>
          </a:p>
          <a:p>
            <a:pPr marL="45720" indent="0">
              <a:buNone/>
            </a:pPr>
            <a:r>
              <a:rPr lang="he-IL" sz="2800" b="1" i="1" dirty="0" smtClean="0">
                <a:effectLst>
                  <a:outerShdw blurRad="38100" dist="38100" dir="2700000" algn="tl">
                    <a:srgbClr val="000000">
                      <a:alpha val="43137"/>
                    </a:srgbClr>
                  </a:outerShdw>
                </a:effectLst>
              </a:rPr>
              <a:t>תשובה : סבי סיפר לי שהוא נולד ביוגוסלביה וגר בעיר </a:t>
            </a:r>
            <a:r>
              <a:rPr lang="he-IL" sz="2800" b="1" i="1" dirty="0" err="1" smtClean="0">
                <a:effectLst>
                  <a:outerShdw blurRad="38100" dist="38100" dir="2700000" algn="tl">
                    <a:srgbClr val="000000">
                      <a:alpha val="43137"/>
                    </a:srgbClr>
                  </a:outerShdw>
                </a:effectLst>
              </a:rPr>
              <a:t>וויבודינה</a:t>
            </a:r>
            <a:r>
              <a:rPr lang="he-IL" sz="2800" b="1" i="1" dirty="0" smtClean="0">
                <a:effectLst>
                  <a:outerShdw blurRad="38100" dist="38100" dir="2700000" algn="tl">
                    <a:srgbClr val="000000">
                      <a:alpha val="43137"/>
                    </a:srgbClr>
                  </a:outerShdw>
                </a:effectLst>
              </a:rPr>
              <a:t> שבסרביה .</a:t>
            </a:r>
          </a:p>
          <a:p>
            <a:pPr marL="45720" indent="0">
              <a:buNone/>
            </a:pPr>
            <a:r>
              <a:rPr lang="he-IL" sz="2800" b="1" i="1" dirty="0" smtClean="0">
                <a:effectLst>
                  <a:outerShdw blurRad="38100" dist="38100" dir="2700000" algn="tl">
                    <a:srgbClr val="000000">
                      <a:alpha val="43137"/>
                    </a:srgbClr>
                  </a:outerShdw>
                </a:effectLst>
              </a:rPr>
              <a:t>שאלה : מהי השפה המדוברת שם ?</a:t>
            </a:r>
          </a:p>
          <a:p>
            <a:pPr marL="45720" indent="0">
              <a:buNone/>
            </a:pPr>
            <a:r>
              <a:rPr lang="he-IL" sz="2800" b="1" i="1" dirty="0" smtClean="0">
                <a:effectLst>
                  <a:outerShdw blurRad="38100" dist="38100" dir="2700000" algn="tl">
                    <a:srgbClr val="000000">
                      <a:alpha val="43137"/>
                    </a:srgbClr>
                  </a:outerShdw>
                </a:effectLst>
              </a:rPr>
              <a:t>תשובה : השפה המדוברת שם היא סרבית .</a:t>
            </a:r>
          </a:p>
          <a:p>
            <a:pPr marL="45720" indent="0">
              <a:buNone/>
            </a:pPr>
            <a:r>
              <a:rPr lang="he-IL" sz="2800" b="1" i="1" dirty="0" smtClean="0">
                <a:effectLst>
                  <a:outerShdw blurRad="38100" dist="38100" dir="2700000" algn="tl">
                    <a:srgbClr val="000000">
                      <a:alpha val="43137"/>
                    </a:srgbClr>
                  </a:outerShdw>
                </a:effectLst>
              </a:rPr>
              <a:t>שאלה : מהי שנת העלייה שלך ?</a:t>
            </a:r>
          </a:p>
          <a:p>
            <a:pPr marL="45720" indent="0">
              <a:buNone/>
            </a:pPr>
            <a:r>
              <a:rPr lang="he-IL" sz="2800" b="1" i="1" dirty="0" smtClean="0">
                <a:effectLst>
                  <a:outerShdw blurRad="38100" dist="38100" dir="2700000" algn="tl">
                    <a:srgbClr val="000000">
                      <a:alpha val="43137"/>
                    </a:srgbClr>
                  </a:outerShdw>
                </a:effectLst>
              </a:rPr>
              <a:t>תשובה : שנת העלייה שלי היא 1990 .</a:t>
            </a:r>
          </a:p>
          <a:p>
            <a:pPr marL="45720" indent="0">
              <a:buNone/>
            </a:pPr>
            <a:r>
              <a:rPr lang="he-IL" sz="2800" b="1" i="1" dirty="0" smtClean="0">
                <a:effectLst>
                  <a:outerShdw blurRad="38100" dist="38100" dir="2700000" algn="tl">
                    <a:srgbClr val="000000">
                      <a:alpha val="43137"/>
                    </a:srgbClr>
                  </a:outerShdw>
                </a:effectLst>
              </a:rPr>
              <a:t>שאלה :  לאן הגעת ? מה עברת בדרכך ?</a:t>
            </a:r>
          </a:p>
          <a:p>
            <a:pPr marL="45720" indent="0">
              <a:buNone/>
            </a:pPr>
            <a:r>
              <a:rPr lang="he-IL" sz="2800" b="1" i="1" dirty="0" smtClean="0">
                <a:effectLst>
                  <a:outerShdw blurRad="38100" dist="38100" dir="2700000" algn="tl">
                    <a:srgbClr val="000000">
                      <a:alpha val="43137"/>
                    </a:srgbClr>
                  </a:outerShdw>
                </a:effectLst>
              </a:rPr>
              <a:t>תשובה : הגענו מקרואטיה לנמל התעופה "לוד" דרך וינה שבאוסטריה .</a:t>
            </a:r>
            <a:endParaRPr lang="he-IL" sz="2800" b="1" i="1" dirty="0">
              <a:effectLst>
                <a:outerShdw blurRad="38100" dist="38100" dir="2700000" algn="tl">
                  <a:srgbClr val="000000">
                    <a:alpha val="43137"/>
                  </a:srgbClr>
                </a:outerShdw>
              </a:effectLst>
            </a:endParaRPr>
          </a:p>
        </p:txBody>
      </p:sp>
      <p:sp>
        <p:nvSpPr>
          <p:cNvPr id="4" name="מלבן 3"/>
          <p:cNvSpPr/>
          <p:nvPr/>
        </p:nvSpPr>
        <p:spPr>
          <a:xfrm>
            <a:off x="2764347" y="252158"/>
            <a:ext cx="6921191"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54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סיפור העלייה של סבי </a:t>
            </a:r>
            <a:endParaRPr lang="he-IL" sz="5400" b="1" i="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endParaRPr>
          </a:p>
        </p:txBody>
      </p:sp>
    </p:spTree>
    <p:extLst>
      <p:ext uri="{BB962C8B-B14F-4D97-AF65-F5344CB8AC3E}">
        <p14:creationId xmlns:p14="http://schemas.microsoft.com/office/powerpoint/2010/main" val="26098852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Effect transition="in" filter="wheel(1)">
                                      <p:cBhvr>
                                        <p:cTn id="49"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3"/>
          </p:nvPr>
        </p:nvSpPr>
        <p:spPr>
          <a:xfrm>
            <a:off x="954741" y="1196787"/>
            <a:ext cx="10892118" cy="5472953"/>
          </a:xfrm>
        </p:spPr>
        <p:txBody>
          <a:bodyPr>
            <a:normAutofit/>
          </a:bodyPr>
          <a:lstStyle/>
          <a:p>
            <a:pPr>
              <a:buNone/>
            </a:pPr>
            <a:r>
              <a:rPr lang="he-IL" sz="2800" b="1" i="1" dirty="0" smtClean="0">
                <a:effectLst>
                  <a:outerShdw blurRad="38100" dist="38100" dir="2700000" algn="tl">
                    <a:srgbClr val="000000">
                      <a:alpha val="43137"/>
                    </a:srgbClr>
                  </a:outerShdw>
                </a:effectLst>
              </a:rPr>
              <a:t>שאלה : מהי סיבת העלייה שלך ?</a:t>
            </a:r>
          </a:p>
          <a:p>
            <a:pPr>
              <a:buNone/>
            </a:pPr>
            <a:r>
              <a:rPr lang="he-IL" sz="2800" b="1" i="1" dirty="0" smtClean="0">
                <a:effectLst>
                  <a:outerShdw blurRad="38100" dist="38100" dir="2700000" algn="tl">
                    <a:srgbClr val="000000">
                      <a:alpha val="43137"/>
                    </a:srgbClr>
                  </a:outerShdw>
                </a:effectLst>
              </a:rPr>
              <a:t>תשובה : סיבת העלייה שלי היא כיוון שחלק גדול מאוד מהמשפחה גר בישראל וישנה עוד סיבה והיא בגלל שהחלו סימני מלחמה .</a:t>
            </a:r>
          </a:p>
          <a:p>
            <a:pPr>
              <a:buNone/>
            </a:pPr>
            <a:r>
              <a:rPr lang="he-IL" sz="2800" b="1" i="1" dirty="0" smtClean="0">
                <a:effectLst>
                  <a:outerShdw blurRad="38100" dist="38100" dir="2700000" algn="tl">
                    <a:srgbClr val="000000">
                      <a:alpha val="43137"/>
                    </a:srgbClr>
                  </a:outerShdw>
                </a:effectLst>
              </a:rPr>
              <a:t>והנה עוד קצת מידע ...</a:t>
            </a:r>
          </a:p>
          <a:p>
            <a:pPr>
              <a:buNone/>
            </a:pPr>
            <a:r>
              <a:rPr lang="he-IL" sz="2800" b="1" i="1" dirty="0" smtClean="0">
                <a:effectLst>
                  <a:outerShdw blurRad="38100" dist="38100" dir="2700000" algn="tl">
                    <a:srgbClr val="000000">
                      <a:alpha val="43137"/>
                    </a:srgbClr>
                  </a:outerShdw>
                </a:effectLst>
              </a:rPr>
              <a:t>כשהם הגיעו לארץ סבי וסבתי התחילו לעבוד סבתי עבדה בלשכת המס וסבי עבד בעבודות ימיות . אמי התחילה ללמוד בכיתה ו' בקריית מוצקין ושם גם סיימה את לימודיה .</a:t>
            </a:r>
          </a:p>
        </p:txBody>
      </p:sp>
      <p:sp>
        <p:nvSpPr>
          <p:cNvPr id="4" name="כותרת 1"/>
          <p:cNvSpPr txBox="1">
            <a:spLocks/>
          </p:cNvSpPr>
          <p:nvPr/>
        </p:nvSpPr>
        <p:spPr>
          <a:xfrm>
            <a:off x="1582161" y="0"/>
            <a:ext cx="8683348"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he-IL" i="1" smtClean="0">
                <a:solidFill>
                  <a:schemeClr val="accent4"/>
                </a:solidFill>
                <a:effectLst>
                  <a:outerShdw blurRad="38100" dist="38100" dir="2700000" algn="tl">
                    <a:srgbClr val="000000">
                      <a:alpha val="43137"/>
                    </a:srgbClr>
                  </a:outerShdw>
                </a:effectLst>
              </a:rPr>
              <a:t>המשך...</a:t>
            </a:r>
            <a:endParaRPr lang="he-IL" i="1" dirty="0">
              <a:solidFill>
                <a:schemeClr val="accent4"/>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80">
                                          <p:stCondLst>
                                            <p:cond delay="0"/>
                                          </p:stCondLst>
                                        </p:cTn>
                                        <p:tgtEl>
                                          <p:spTgt spid="4"/>
                                        </p:tgtEl>
                                      </p:cBhvr>
                                    </p:animEffect>
                                    <p:anim calcmode="lin" valueType="num">
                                      <p:cBhvr>
                                        <p:cTn id="2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7" dur="26">
                                          <p:stCondLst>
                                            <p:cond delay="650"/>
                                          </p:stCondLst>
                                        </p:cTn>
                                        <p:tgtEl>
                                          <p:spTgt spid="4"/>
                                        </p:tgtEl>
                                      </p:cBhvr>
                                      <p:to x="100000" y="60000"/>
                                    </p:animScale>
                                    <p:animScale>
                                      <p:cBhvr>
                                        <p:cTn id="28" dur="166" decel="50000">
                                          <p:stCondLst>
                                            <p:cond delay="676"/>
                                          </p:stCondLst>
                                        </p:cTn>
                                        <p:tgtEl>
                                          <p:spTgt spid="4"/>
                                        </p:tgtEl>
                                      </p:cBhvr>
                                      <p:to x="100000" y="100000"/>
                                    </p:animScale>
                                    <p:animScale>
                                      <p:cBhvr>
                                        <p:cTn id="29" dur="26">
                                          <p:stCondLst>
                                            <p:cond delay="1312"/>
                                          </p:stCondLst>
                                        </p:cTn>
                                        <p:tgtEl>
                                          <p:spTgt spid="4"/>
                                        </p:tgtEl>
                                      </p:cBhvr>
                                      <p:to x="100000" y="80000"/>
                                    </p:animScale>
                                    <p:animScale>
                                      <p:cBhvr>
                                        <p:cTn id="30" dur="166" decel="50000">
                                          <p:stCondLst>
                                            <p:cond delay="1338"/>
                                          </p:stCondLst>
                                        </p:cTn>
                                        <p:tgtEl>
                                          <p:spTgt spid="4"/>
                                        </p:tgtEl>
                                      </p:cBhvr>
                                      <p:to x="100000" y="100000"/>
                                    </p:animScale>
                                    <p:animScale>
                                      <p:cBhvr>
                                        <p:cTn id="31" dur="26">
                                          <p:stCondLst>
                                            <p:cond delay="1642"/>
                                          </p:stCondLst>
                                        </p:cTn>
                                        <p:tgtEl>
                                          <p:spTgt spid="4"/>
                                        </p:tgtEl>
                                      </p:cBhvr>
                                      <p:to x="100000" y="90000"/>
                                    </p:animScale>
                                    <p:animScale>
                                      <p:cBhvr>
                                        <p:cTn id="32" dur="166" decel="50000">
                                          <p:stCondLst>
                                            <p:cond delay="1668"/>
                                          </p:stCondLst>
                                        </p:cTn>
                                        <p:tgtEl>
                                          <p:spTgt spid="4"/>
                                        </p:tgtEl>
                                      </p:cBhvr>
                                      <p:to x="100000" y="100000"/>
                                    </p:animScale>
                                    <p:animScale>
                                      <p:cBhvr>
                                        <p:cTn id="33" dur="26">
                                          <p:stCondLst>
                                            <p:cond delay="1808"/>
                                          </p:stCondLst>
                                        </p:cTn>
                                        <p:tgtEl>
                                          <p:spTgt spid="4"/>
                                        </p:tgtEl>
                                      </p:cBhvr>
                                      <p:to x="100000" y="95000"/>
                                    </p:animScale>
                                    <p:animScale>
                                      <p:cBhvr>
                                        <p:cTn id="3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זרם מדחף">
  <a:themeElements>
    <a:clrScheme name="זרם מדחף">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זרם מדחף">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זרם מדחף">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4722</TotalTime>
  <Words>1130</Words>
  <Application>Microsoft Office PowerPoint</Application>
  <PresentationFormat>מסך רחב</PresentationFormat>
  <Paragraphs>106</Paragraphs>
  <Slides>18</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18</vt:i4>
      </vt:variant>
    </vt:vector>
  </HeadingPairs>
  <TitlesOfParts>
    <vt:vector size="22" baseType="lpstr">
      <vt:lpstr>Georgia</vt:lpstr>
      <vt:lpstr>Gisha</vt:lpstr>
      <vt:lpstr>Trebuchet MS</vt:lpstr>
      <vt:lpstr>זרם מדחף</vt:lpstr>
      <vt:lpstr>מצגת של PowerPoint‏</vt:lpstr>
      <vt:lpstr>מי אני ?</vt:lpstr>
      <vt:lpstr>מצגת של PowerPoint‏</vt:lpstr>
      <vt:lpstr>מצגת של PowerPoint‏</vt:lpstr>
      <vt:lpstr>המשך סיפור העלייה ...</vt:lpstr>
      <vt:lpstr>סיפור העלייה של אמי</vt:lpstr>
      <vt:lpstr>המשך...</vt:lpstr>
      <vt:lpstr>מצגת של PowerPoint‏</vt:lpstr>
      <vt:lpstr>מצגת של PowerPoint‏</vt:lpstr>
      <vt:lpstr>תמונות מקרואטיה :</vt:lpstr>
      <vt:lpstr>מצגת של PowerPoint‏</vt:lpstr>
      <vt:lpstr>מצגת של PowerPoint‏</vt:lpstr>
      <vt:lpstr>שנות העשור</vt:lpstr>
      <vt:lpstr>מה היה במצגת ?</vt:lpstr>
      <vt:lpstr> נמל התעופה "בן גוריון "</vt:lpstr>
      <vt:lpstr>קרואטיה</vt:lpstr>
      <vt:lpstr>קזבלנקה (מרוקו)</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סיפורי העלייה של המשפחה שלי</dc:title>
  <dc:creator>userschool22</dc:creator>
  <cp:lastModifiedBy>student07</cp:lastModifiedBy>
  <cp:revision>47</cp:revision>
  <dcterms:created xsi:type="dcterms:W3CDTF">2016-11-07T12:36:13Z</dcterms:created>
  <dcterms:modified xsi:type="dcterms:W3CDTF">2018-01-31T09:09:41Z</dcterms:modified>
</cp:coreProperties>
</file>