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9" r:id="rId1"/>
  </p:sldMasterIdLst>
  <p:sldIdLst>
    <p:sldId id="263" r:id="rId2"/>
    <p:sldId id="256" r:id="rId3"/>
    <p:sldId id="268" r:id="rId4"/>
    <p:sldId id="276" r:id="rId5"/>
    <p:sldId id="257" r:id="rId6"/>
    <p:sldId id="267" r:id="rId7"/>
    <p:sldId id="262" r:id="rId8"/>
    <p:sldId id="258" r:id="rId9"/>
    <p:sldId id="259" r:id="rId10"/>
    <p:sldId id="260" r:id="rId11"/>
    <p:sldId id="261" r:id="rId12"/>
    <p:sldId id="265" r:id="rId13"/>
    <p:sldId id="266" r:id="rId14"/>
    <p:sldId id="269" r:id="rId15"/>
    <p:sldId id="270" r:id="rId16"/>
    <p:sldId id="272" r:id="rId17"/>
    <p:sldId id="273" r:id="rId18"/>
    <p:sldId id="271"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96" autoAdjust="0"/>
    <p:restoredTop sz="91134" autoAdjust="0"/>
  </p:normalViewPr>
  <p:slideViewPr>
    <p:cSldViewPr snapToGrid="0">
      <p:cViewPr varScale="1">
        <p:scale>
          <a:sx n="81" d="100"/>
          <a:sy n="81" d="100"/>
        </p:scale>
        <p:origin x="108"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F8B24A6B-B7EE-4DA2-9777-D316A9A10133}" type="slidenum">
              <a:rPr lang="he-IL" smtClean="0"/>
              <a:pPr/>
              <a:t>‹#›</a:t>
            </a:fld>
            <a:endParaRPr lang="he-I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3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15845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193941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194316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F8B24A6B-B7EE-4DA2-9777-D316A9A10133}" type="slidenum">
              <a:rPr lang="he-IL" smtClean="0"/>
              <a:pPr/>
              <a:t>‹#›</a:t>
            </a:fld>
            <a:endParaRPr lang="he-I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3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344674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14305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296448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dirty="0"/>
          </a:p>
        </p:txBody>
      </p:sp>
      <p:sp>
        <p:nvSpPr>
          <p:cNvPr id="9" name="Slide Number Placeholder 8"/>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172221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09E43CA-763B-4439-9AE2-B1CAEE53ED20}" type="datetimeFigureOut">
              <a:rPr lang="he-IL" smtClean="0"/>
              <a:pPr/>
              <a:t>כ"ה/כסלו/תשע"ח</a:t>
            </a:fld>
            <a:endParaRPr lang="he-IL"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72632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209E43CA-763B-4439-9AE2-B1CAEE53ED20}" type="datetimeFigureOut">
              <a:rPr lang="he-IL" smtClean="0"/>
              <a:pPr/>
              <a:t>כ"ה/כסלו/תשע"ח</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F8B24A6B-B7EE-4DA2-9777-D316A9A10133}" type="slidenum">
              <a:rPr lang="he-IL" smtClean="0"/>
              <a:pPr/>
              <a:t>‹#›</a:t>
            </a:fld>
            <a:endParaRPr lang="he-IL" dirty="0"/>
          </a:p>
        </p:txBody>
      </p:sp>
    </p:spTree>
    <p:extLst>
      <p:ext uri="{BB962C8B-B14F-4D97-AF65-F5344CB8AC3E}">
        <p14:creationId xmlns:p14="http://schemas.microsoft.com/office/powerpoint/2010/main" val="332126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09E43CA-763B-4439-9AE2-B1CAEE53ED20}" type="datetimeFigureOut">
              <a:rPr lang="he-IL" smtClean="0"/>
              <a:pPr/>
              <a:t>כ"ה/כסלו/תשע"ח</a:t>
            </a:fld>
            <a:endParaRPr lang="he-I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B24A6B-B7EE-4DA2-9777-D316A9A10133}" type="slidenum">
              <a:rPr lang="he-IL" smtClean="0"/>
              <a:pPr/>
              <a:t>‹#›</a:t>
            </a:fld>
            <a:endParaRPr lang="he-I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50718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s://he.wikipedia.org/wiki/%D7%94%D7%9E%D7%97%D7%AA%D7%A8%D7%AA_%D7%94%D7%99%D7%94%D7%95%D7%93%D7%99%D7%AA_%D7%91%D7%9E%D7%A8%D7%95%D7%A7%D7%9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A0E7AF7-378A-420A-9313-722CBB4AC978}"/>
              </a:ext>
            </a:extLst>
          </p:cNvPr>
          <p:cNvPicPr>
            <a:picLocks noChangeAspect="1"/>
          </p:cNvPicPr>
          <p:nvPr/>
        </p:nvPicPr>
        <p:blipFill>
          <a:blip r:embed="rId2"/>
          <a:stretch>
            <a:fillRect/>
          </a:stretch>
        </p:blipFill>
        <p:spPr>
          <a:xfrm>
            <a:off x="0" y="98320"/>
            <a:ext cx="11891883" cy="6587613"/>
          </a:xfrm>
          <a:prstGeom prst="rect">
            <a:avLst/>
          </a:prstGeom>
          <a:ln>
            <a:noFill/>
          </a:ln>
          <a:effectLst>
            <a:softEdge rad="112500"/>
          </a:effectLst>
        </p:spPr>
      </p:pic>
      <p:sp>
        <p:nvSpPr>
          <p:cNvPr id="2" name="כותרת 1"/>
          <p:cNvSpPr>
            <a:spLocks noGrp="1"/>
          </p:cNvSpPr>
          <p:nvPr>
            <p:ph type="ctrTitle"/>
          </p:nvPr>
        </p:nvSpPr>
        <p:spPr>
          <a:xfrm>
            <a:off x="7039897" y="277355"/>
            <a:ext cx="4385186" cy="3130863"/>
          </a:xfrm>
        </p:spPr>
        <p:txBody>
          <a:bodyPr>
            <a:normAutofit/>
          </a:bodyPr>
          <a:lstStyle/>
          <a:p>
            <a:pPr algn="ctr"/>
            <a:r>
              <a:rPr lang="he-IL" sz="6000" b="1" dirty="0">
                <a:solidFill>
                  <a:schemeClr val="tx1"/>
                </a:solidFill>
                <a:latin typeface="Blackadder ITC" panose="04020505051007020D02" pitchFamily="82" charset="0"/>
              </a:rPr>
              <a:t>70 שנה </a:t>
            </a:r>
            <a:r>
              <a:rPr lang="he-IL" sz="6000" b="1" dirty="0" smtClean="0">
                <a:solidFill>
                  <a:schemeClr val="tx1"/>
                </a:solidFill>
                <a:latin typeface="Blackadder ITC" panose="04020505051007020D02" pitchFamily="82" charset="0"/>
              </a:rPr>
              <a:t>למדינה</a:t>
            </a:r>
            <a:br>
              <a:rPr lang="he-IL" sz="6000" b="1" dirty="0" smtClean="0">
                <a:solidFill>
                  <a:schemeClr val="tx1"/>
                </a:solidFill>
                <a:latin typeface="Blackadder ITC" panose="04020505051007020D02" pitchFamily="82" charset="0"/>
              </a:rPr>
            </a:br>
            <a:r>
              <a:rPr lang="he-IL" sz="6000" b="1" dirty="0" smtClean="0">
                <a:solidFill>
                  <a:srgbClr val="FF0000"/>
                </a:solidFill>
                <a:latin typeface="Blackadder ITC" panose="04020505051007020D02" pitchFamily="82" charset="0"/>
              </a:rPr>
              <a:t>העשור השני</a:t>
            </a:r>
            <a:endParaRPr lang="he-IL" sz="6000" b="1" dirty="0">
              <a:solidFill>
                <a:srgbClr val="FF0000"/>
              </a:solidFill>
              <a:latin typeface="Blackadder ITC" panose="04020505051007020D02" pitchFamily="82" charset="0"/>
            </a:endParaRPr>
          </a:p>
        </p:txBody>
      </p:sp>
      <p:sp>
        <p:nvSpPr>
          <p:cNvPr id="3" name="כותרת משנה 2"/>
          <p:cNvSpPr>
            <a:spLocks noGrp="1"/>
          </p:cNvSpPr>
          <p:nvPr>
            <p:ph type="subTitle" idx="1"/>
          </p:nvPr>
        </p:nvSpPr>
        <p:spPr>
          <a:xfrm>
            <a:off x="-302720" y="4266471"/>
            <a:ext cx="5218850" cy="1760702"/>
          </a:xfrm>
        </p:spPr>
        <p:txBody>
          <a:bodyPr>
            <a:normAutofit/>
          </a:bodyPr>
          <a:lstStyle/>
          <a:p>
            <a:pPr algn="r"/>
            <a:r>
              <a:rPr lang="he-IL" sz="3200" b="1" dirty="0">
                <a:solidFill>
                  <a:schemeClr val="tx1"/>
                </a:solidFill>
                <a:latin typeface="Brush Script MT" panose="03060802040406070304" pitchFamily="66" charset="0"/>
              </a:rPr>
              <a:t>מציגה: ליאם אוחיון</a:t>
            </a:r>
            <a:r>
              <a:rPr lang="en-US" sz="3200" b="1" dirty="0">
                <a:solidFill>
                  <a:schemeClr val="tx1"/>
                </a:solidFill>
                <a:latin typeface="Brush Script MT" panose="03060802040406070304" pitchFamily="66" charset="0"/>
              </a:rPr>
              <a:t/>
            </a:r>
            <a:br>
              <a:rPr lang="en-US" sz="3200" b="1" dirty="0">
                <a:solidFill>
                  <a:schemeClr val="tx1"/>
                </a:solidFill>
                <a:latin typeface="Brush Script MT" panose="03060802040406070304" pitchFamily="66" charset="0"/>
              </a:rPr>
            </a:br>
            <a:r>
              <a:rPr lang="en-US" sz="3200" b="1" dirty="0">
                <a:solidFill>
                  <a:schemeClr val="tx1"/>
                </a:solidFill>
                <a:latin typeface="Brush Script MT" panose="03060802040406070304" pitchFamily="66" charset="0"/>
              </a:rPr>
              <a:t/>
            </a:r>
            <a:br>
              <a:rPr lang="en-US" sz="3200" b="1" dirty="0">
                <a:solidFill>
                  <a:schemeClr val="tx1"/>
                </a:solidFill>
                <a:latin typeface="Brush Script MT" panose="03060802040406070304" pitchFamily="66" charset="0"/>
              </a:rPr>
            </a:br>
            <a:r>
              <a:rPr lang="he-IL" sz="3200" b="1" dirty="0">
                <a:solidFill>
                  <a:schemeClr val="tx1"/>
                </a:solidFill>
                <a:latin typeface="Brush Script MT" panose="03060802040406070304" pitchFamily="66" charset="0"/>
              </a:rPr>
              <a:t>מועד הגשה: 30.10.17</a:t>
            </a:r>
          </a:p>
        </p:txBody>
      </p:sp>
      <p:pic>
        <p:nvPicPr>
          <p:cNvPr id="5" name="Content Placeholder 4">
            <a:extLst>
              <a:ext uri="{FF2B5EF4-FFF2-40B4-BE49-F238E27FC236}">
                <a16:creationId xmlns:a16="http://schemas.microsoft.com/office/drawing/2014/main" id="{2BC34115-C40C-4F55-A8EF-89DC7742EB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053" y="754201"/>
            <a:ext cx="2367264" cy="2853510"/>
          </a:xfrm>
          <a:prstGeom prst="rect">
            <a:avLst/>
          </a:prstGeom>
        </p:spPr>
      </p:pic>
    </p:spTree>
    <p:extLst>
      <p:ext uri="{BB962C8B-B14F-4D97-AF65-F5344CB8AC3E}">
        <p14:creationId xmlns:p14="http://schemas.microsoft.com/office/powerpoint/2010/main" val="1509018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חללי הספינה אגוז">
            <a:extLst>
              <a:ext uri="{FF2B5EF4-FFF2-40B4-BE49-F238E27FC236}">
                <a16:creationId xmlns:a16="http://schemas.microsoft.com/office/drawing/2014/main" id="{6123C9EE-9F6A-4563-9286-6B3DA1DF1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88" y="1914562"/>
            <a:ext cx="5164813" cy="4523361"/>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7E489E8E-0A3A-494D-82CB-23B01B97007D}"/>
              </a:ext>
            </a:extLst>
          </p:cNvPr>
          <p:cNvSpPr>
            <a:spLocks noGrp="1"/>
          </p:cNvSpPr>
          <p:nvPr>
            <p:ph type="title"/>
          </p:nvPr>
        </p:nvSpPr>
        <p:spPr>
          <a:xfrm>
            <a:off x="856861" y="588999"/>
            <a:ext cx="10515600" cy="1325563"/>
          </a:xfrm>
        </p:spPr>
        <p:txBody>
          <a:bodyPr>
            <a:normAutofit fontScale="90000"/>
          </a:bodyPr>
          <a:lstStyle/>
          <a:p>
            <a:pPr algn="ctr"/>
            <a:r>
              <a:rPr lang="he-IL" b="1" dirty="0">
                <a:latin typeface="David" panose="020E0502060401010101" pitchFamily="34" charset="-79"/>
                <a:cs typeface="David" panose="020E0502060401010101" pitchFamily="34" charset="-79"/>
              </a:rPr>
              <a:t>תמונות של חללי ספינת אגוז</a:t>
            </a: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r>
              <a:rPr lang="en-US" dirty="0">
                <a:latin typeface="David" panose="020E0502060401010101" pitchFamily="34" charset="-79"/>
                <a:cs typeface="David" panose="020E0502060401010101" pitchFamily="34" charset="-79"/>
              </a:rPr>
              <a:t/>
            </a:r>
            <a:br>
              <a:rPr lang="en-US" dirty="0">
                <a:latin typeface="David" panose="020E0502060401010101" pitchFamily="34" charset="-79"/>
                <a:cs typeface="David" panose="020E0502060401010101" pitchFamily="34" charset="-79"/>
              </a:rPr>
            </a:br>
            <a:endParaRPr lang="he-IL" dirty="0">
              <a:latin typeface="David" panose="020E0502060401010101" pitchFamily="34" charset="-79"/>
              <a:cs typeface="David" panose="020E0502060401010101" pitchFamily="34" charset="-79"/>
            </a:endParaRPr>
          </a:p>
        </p:txBody>
      </p:sp>
      <p:pic>
        <p:nvPicPr>
          <p:cNvPr id="4" name="Picture 2" descr="תוצאת תמונה עבור תמונות של ספינת אגוז">
            <a:extLst>
              <a:ext uri="{FF2B5EF4-FFF2-40B4-BE49-F238E27FC236}">
                <a16:creationId xmlns:a16="http://schemas.microsoft.com/office/drawing/2014/main" id="{CFC9E3E3-E68F-44A9-BA1F-5D0A1A886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237" y="3047028"/>
            <a:ext cx="3074965" cy="1649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תמונות של חץ">
            <a:extLst>
              <a:ext uri="{FF2B5EF4-FFF2-40B4-BE49-F238E27FC236}">
                <a16:creationId xmlns:a16="http://schemas.microsoft.com/office/drawing/2014/main" id="{03042FCC-A3D5-438B-9E5A-8AFC0918A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372" y="2835308"/>
            <a:ext cx="2206658"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482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176081-6C65-48C6-A576-0BFBADBAB07C}"/>
              </a:ext>
            </a:extLst>
          </p:cNvPr>
          <p:cNvSpPr>
            <a:spLocks noGrp="1"/>
          </p:cNvSpPr>
          <p:nvPr>
            <p:ph type="title"/>
          </p:nvPr>
        </p:nvSpPr>
        <p:spPr>
          <a:xfrm>
            <a:off x="1097280" y="286604"/>
            <a:ext cx="10058400" cy="1050584"/>
          </a:xfrm>
        </p:spPr>
        <p:txBody>
          <a:bodyPr>
            <a:normAutofit/>
          </a:bodyPr>
          <a:lstStyle/>
          <a:p>
            <a:pPr algn="ctr"/>
            <a:r>
              <a:rPr lang="he-IL" sz="6000" dirty="0">
                <a:solidFill>
                  <a:srgbClr val="FF0000"/>
                </a:solidFill>
                <a:latin typeface="David" panose="020E0502060401010101" pitchFamily="34" charset="-79"/>
                <a:cs typeface="David" panose="020E0502060401010101" pitchFamily="34" charset="-79"/>
              </a:rPr>
              <a:t>עובדות חשובות:</a:t>
            </a:r>
          </a:p>
        </p:txBody>
      </p:sp>
      <p:sp>
        <p:nvSpPr>
          <p:cNvPr id="3" name="מציין מיקום תוכן 2">
            <a:extLst>
              <a:ext uri="{FF2B5EF4-FFF2-40B4-BE49-F238E27FC236}">
                <a16:creationId xmlns:a16="http://schemas.microsoft.com/office/drawing/2014/main" id="{BAD3AC48-D3AC-4F41-9EC3-4376D1FC81ED}"/>
              </a:ext>
            </a:extLst>
          </p:cNvPr>
          <p:cNvSpPr>
            <a:spLocks noGrp="1"/>
          </p:cNvSpPr>
          <p:nvPr>
            <p:ph idx="1"/>
          </p:nvPr>
        </p:nvSpPr>
        <p:spPr/>
        <p:txBody>
          <a:bodyPr/>
          <a:lstStyle/>
          <a:p>
            <a:r>
              <a:rPr lang="he-IL" dirty="0"/>
              <a:t>1 כשסבי עלה ממרוקו היה בין 26.</a:t>
            </a:r>
          </a:p>
          <a:p>
            <a:r>
              <a:rPr lang="he-IL" dirty="0"/>
              <a:t>2 אבא של סבי לא עלה איתם כי 4 שנים לפני העלייה נפטר ממחלה.</a:t>
            </a:r>
          </a:p>
          <a:p>
            <a:r>
              <a:rPr lang="he-IL" dirty="0"/>
              <a:t>3 לאח של סבי קראו יהודה. </a:t>
            </a:r>
          </a:p>
          <a:p>
            <a:r>
              <a:rPr lang="he-IL" dirty="0"/>
              <a:t>4 שנת העלייה ממרוקו לישראל היא שנת 1960 [1958-1968].</a:t>
            </a:r>
          </a:p>
          <a:p>
            <a:r>
              <a:rPr lang="he-IL" dirty="0"/>
              <a:t>5 לספינה קראו ספינת  אגוז.</a:t>
            </a:r>
          </a:p>
        </p:txBody>
      </p:sp>
    </p:spTree>
    <p:extLst>
      <p:ext uri="{BB962C8B-B14F-4D97-AF65-F5344CB8AC3E}">
        <p14:creationId xmlns:p14="http://schemas.microsoft.com/office/powerpoint/2010/main" val="110374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2"/>
                </a:solidFill>
              </a:rPr>
              <a:t>תמונות להמחשת ספינת אגוז...</a:t>
            </a:r>
          </a:p>
        </p:txBody>
      </p:sp>
      <p:pic>
        <p:nvPicPr>
          <p:cNvPr id="4" name="מציין מיקום תוכן 3">
            <a:extLst>
              <a:ext uri="{FF2B5EF4-FFF2-40B4-BE49-F238E27FC236}">
                <a16:creationId xmlns:a16="http://schemas.microsoft.com/office/drawing/2014/main" id="{B71578FC-6710-470A-A807-916C6B2D5439}"/>
              </a:ext>
            </a:extLst>
          </p:cNvPr>
          <p:cNvPicPr>
            <a:picLocks noGrp="1" noChangeAspect="1"/>
          </p:cNvPicPr>
          <p:nvPr>
            <p:ph idx="1"/>
          </p:nvPr>
        </p:nvPicPr>
        <p:blipFill>
          <a:blip r:embed="rId2"/>
          <a:stretch>
            <a:fillRect/>
          </a:stretch>
        </p:blipFill>
        <p:spPr>
          <a:xfrm>
            <a:off x="7862065" y="2047875"/>
            <a:ext cx="3293615" cy="4022725"/>
          </a:xfrm>
          <a:prstGeom prst="rect">
            <a:avLst/>
          </a:prstGeom>
        </p:spPr>
      </p:pic>
      <p:pic>
        <p:nvPicPr>
          <p:cNvPr id="5" name="תמונה 4">
            <a:extLst>
              <a:ext uri="{FF2B5EF4-FFF2-40B4-BE49-F238E27FC236}">
                <a16:creationId xmlns:a16="http://schemas.microsoft.com/office/drawing/2014/main" id="{32B6D52F-5E35-4750-8D1E-5ED38EDF067B}"/>
              </a:ext>
            </a:extLst>
          </p:cNvPr>
          <p:cNvPicPr>
            <a:picLocks noChangeAspect="1"/>
          </p:cNvPicPr>
          <p:nvPr/>
        </p:nvPicPr>
        <p:blipFill>
          <a:blip r:embed="rId3" cstate="print"/>
          <a:stretch>
            <a:fillRect/>
          </a:stretch>
        </p:blipFill>
        <p:spPr>
          <a:xfrm>
            <a:off x="1097280" y="2809875"/>
            <a:ext cx="5518346" cy="3060223"/>
          </a:xfrm>
          <a:prstGeom prst="rect">
            <a:avLst/>
          </a:prstGeom>
        </p:spPr>
      </p:pic>
      <p:pic>
        <p:nvPicPr>
          <p:cNvPr id="6" name="תמונה 5">
            <a:extLst>
              <a:ext uri="{FF2B5EF4-FFF2-40B4-BE49-F238E27FC236}">
                <a16:creationId xmlns:a16="http://schemas.microsoft.com/office/drawing/2014/main" id="{6C86DCAF-6E30-4495-94C2-BEDD81CC36E5}"/>
              </a:ext>
            </a:extLst>
          </p:cNvPr>
          <p:cNvPicPr>
            <a:picLocks noChangeAspect="1"/>
          </p:cNvPicPr>
          <p:nvPr/>
        </p:nvPicPr>
        <p:blipFill>
          <a:blip r:embed="rId4" cstate="print"/>
          <a:stretch>
            <a:fillRect/>
          </a:stretch>
        </p:blipFill>
        <p:spPr>
          <a:xfrm>
            <a:off x="7944737" y="480060"/>
            <a:ext cx="2200682" cy="1257300"/>
          </a:xfrm>
          <a:prstGeom prst="rect">
            <a:avLst/>
          </a:prstGeom>
        </p:spPr>
      </p:pic>
    </p:spTree>
    <p:extLst>
      <p:ext uri="{BB962C8B-B14F-4D97-AF65-F5344CB8AC3E}">
        <p14:creationId xmlns:p14="http://schemas.microsoft.com/office/powerpoint/2010/main" val="234687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8840" y="124558"/>
            <a:ext cx="10058400" cy="1450757"/>
          </a:xfrm>
        </p:spPr>
        <p:txBody>
          <a:bodyPr/>
          <a:lstStyle/>
          <a:p>
            <a:r>
              <a:rPr lang="he-IL" dirty="0">
                <a:solidFill>
                  <a:srgbClr val="92D050"/>
                </a:solidFill>
              </a:rPr>
              <a:t>מדוע לספינת אגוז קוראים בשמה???</a:t>
            </a:r>
          </a:p>
        </p:txBody>
      </p:sp>
      <p:sp>
        <p:nvSpPr>
          <p:cNvPr id="3" name="מציין מיקום תוכן 2"/>
          <p:cNvSpPr>
            <a:spLocks noGrp="1"/>
          </p:cNvSpPr>
          <p:nvPr>
            <p:ph idx="1"/>
          </p:nvPr>
        </p:nvSpPr>
        <p:spPr/>
        <p:txBody>
          <a:bodyPr>
            <a:normAutofit/>
          </a:bodyPr>
          <a:lstStyle/>
          <a:p>
            <a:r>
              <a:rPr lang="he-IL" sz="4000" dirty="0"/>
              <a:t>לספינת אגוז קראו בשמה כיוון גודלה הקטן לכן בתמונות להמחשה כל 44 האנשים היו מאוד צפופים </a:t>
            </a:r>
          </a:p>
          <a:p>
            <a:r>
              <a:rPr lang="he-IL" sz="4000" dirty="0"/>
              <a:t>אחד לשני.</a:t>
            </a:r>
          </a:p>
        </p:txBody>
      </p:sp>
    </p:spTree>
    <p:extLst>
      <p:ext uri="{BB962C8B-B14F-4D97-AF65-F5344CB8AC3E}">
        <p14:creationId xmlns:p14="http://schemas.microsoft.com/office/powerpoint/2010/main" val="19234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מפת מרוקו</a:t>
            </a:r>
          </a:p>
        </p:txBody>
      </p:sp>
      <p:pic>
        <p:nvPicPr>
          <p:cNvPr id="12" name="מציין מיקום תוכן 11">
            <a:extLst>
              <a:ext uri="{FF2B5EF4-FFF2-40B4-BE49-F238E27FC236}">
                <a16:creationId xmlns:a16="http://schemas.microsoft.com/office/drawing/2014/main" id="{16C291B5-F440-4419-8861-424BC27AD1F5}"/>
              </a:ext>
            </a:extLst>
          </p:cNvPr>
          <p:cNvPicPr>
            <a:picLocks noGrp="1" noChangeAspect="1"/>
          </p:cNvPicPr>
          <p:nvPr>
            <p:ph idx="1"/>
          </p:nvPr>
        </p:nvPicPr>
        <p:blipFill>
          <a:blip r:embed="rId2"/>
          <a:stretch>
            <a:fillRect/>
          </a:stretch>
        </p:blipFill>
        <p:spPr>
          <a:xfrm>
            <a:off x="323850" y="1737360"/>
            <a:ext cx="11868149" cy="4520565"/>
          </a:xfrm>
          <a:prstGeom prst="rect">
            <a:avLst/>
          </a:prstGeom>
        </p:spPr>
      </p:pic>
    </p:spTree>
    <p:extLst>
      <p:ext uri="{BB962C8B-B14F-4D97-AF65-F5344CB8AC3E}">
        <p14:creationId xmlns:p14="http://schemas.microsoft.com/office/powerpoint/2010/main" val="221799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תעודת זהות של אמא שלי:</a:t>
            </a:r>
          </a:p>
        </p:txBody>
      </p:sp>
      <p:sp>
        <p:nvSpPr>
          <p:cNvPr id="3" name="מציין מיקום תוכן 2"/>
          <p:cNvSpPr>
            <a:spLocks noGrp="1"/>
          </p:cNvSpPr>
          <p:nvPr>
            <p:ph idx="1"/>
          </p:nvPr>
        </p:nvSpPr>
        <p:spPr/>
        <p:txBody>
          <a:bodyPr>
            <a:normAutofit/>
          </a:bodyPr>
          <a:lstStyle/>
          <a:p>
            <a:pPr marL="0" indent="0">
              <a:buNone/>
            </a:pPr>
            <a:r>
              <a:rPr lang="he-IL" sz="2400" dirty="0"/>
              <a:t>שם פרטי:נורית</a:t>
            </a:r>
          </a:p>
          <a:p>
            <a:pPr marL="0" indent="0">
              <a:buNone/>
            </a:pPr>
            <a:r>
              <a:rPr lang="he-IL" sz="2400" dirty="0"/>
              <a:t>שם משפחה:אוחיון [דהן]</a:t>
            </a:r>
          </a:p>
          <a:p>
            <a:pPr marL="0" indent="0">
              <a:buNone/>
            </a:pPr>
            <a:r>
              <a:rPr lang="he-IL" sz="2400" dirty="0"/>
              <a:t>שם האב: חביב</a:t>
            </a:r>
          </a:p>
          <a:p>
            <a:pPr marL="0" indent="0">
              <a:buNone/>
            </a:pPr>
            <a:r>
              <a:rPr lang="he-IL" sz="2400" dirty="0"/>
              <a:t>שם  האם:פריחה</a:t>
            </a:r>
          </a:p>
          <a:p>
            <a:pPr marL="0" indent="0">
              <a:buNone/>
            </a:pPr>
            <a:r>
              <a:rPr lang="he-IL" sz="2400" dirty="0"/>
              <a:t>מקום הלידה:ישראל</a:t>
            </a:r>
          </a:p>
          <a:p>
            <a:pPr marL="0" indent="0">
              <a:buNone/>
            </a:pPr>
            <a:r>
              <a:rPr lang="he-IL" sz="2400" dirty="0"/>
              <a:t>תאריך לידה: 14.2.1971</a:t>
            </a:r>
          </a:p>
          <a:p>
            <a:pPr marL="0" indent="0">
              <a:buNone/>
            </a:pPr>
            <a:endParaRPr lang="he-IL" sz="2400" dirty="0"/>
          </a:p>
          <a:p>
            <a:pPr marL="0" indent="0">
              <a:buNone/>
            </a:pPr>
            <a:endParaRPr lang="he-IL" sz="2400" dirty="0"/>
          </a:p>
        </p:txBody>
      </p:sp>
    </p:spTree>
    <p:extLst>
      <p:ext uri="{BB962C8B-B14F-4D97-AF65-F5344CB8AC3E}">
        <p14:creationId xmlns:p14="http://schemas.microsoft.com/office/powerpoint/2010/main" val="196042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97280" y="866899"/>
            <a:ext cx="10058400" cy="6429251"/>
          </a:xfrm>
        </p:spPr>
        <p:txBody>
          <a:bodyPr>
            <a:normAutofit fontScale="25000" lnSpcReduction="20000"/>
          </a:bodyPr>
          <a:lstStyle/>
          <a:p>
            <a:endParaRPr lang="he-IL" sz="8000" dirty="0" smtClean="0"/>
          </a:p>
          <a:p>
            <a:r>
              <a:rPr lang="he-IL" sz="8000" dirty="0">
                <a:solidFill>
                  <a:srgbClr val="FF0000"/>
                </a:solidFill>
              </a:rPr>
              <a:t>ראיון עם אמא על ילדותה עם סבא בצל מותו של אחיו </a:t>
            </a:r>
            <a:r>
              <a:rPr lang="he-IL" sz="8000" dirty="0" smtClean="0">
                <a:solidFill>
                  <a:srgbClr val="FF0000"/>
                </a:solidFill>
              </a:rPr>
              <a:t>יהודה</a:t>
            </a:r>
          </a:p>
          <a:p>
            <a:r>
              <a:rPr lang="he-IL" sz="8000" dirty="0" smtClean="0"/>
              <a:t>אני</a:t>
            </a:r>
            <a:r>
              <a:rPr lang="he-IL" sz="8000" dirty="0"/>
              <a:t>:   מתי בפעם הראשונה נודע לך על מותו של דודך יהודה?</a:t>
            </a:r>
          </a:p>
          <a:p>
            <a:r>
              <a:rPr lang="he-IL" sz="8000" dirty="0"/>
              <a:t>אמא: נודע לי על כך כשהייתי בת 12,וסבא לא ממש סיפר ופתח בפני את פרטי מותו של</a:t>
            </a:r>
          </a:p>
          <a:p>
            <a:r>
              <a:rPr lang="he-IL" sz="8000" dirty="0"/>
              <a:t>        אחיו,רק סיפר לי שאח שלו הצעיר ממנו נפטר בגיל 19 מטביעה בים,הוא לא רצה לפרט לי </a:t>
            </a:r>
          </a:p>
          <a:p>
            <a:r>
              <a:rPr lang="he-IL" sz="8000" dirty="0"/>
              <a:t>        את נסיבות המוות למרות ששאלתי, פשוט לא דיברו על כך בבית.</a:t>
            </a:r>
          </a:p>
          <a:p>
            <a:r>
              <a:rPr lang="he-IL" sz="8000" dirty="0"/>
              <a:t>אני:   לא סיקרן אותך לדעת מה קרה באמת לדודך וכיצד טבע בים?</a:t>
            </a:r>
          </a:p>
          <a:p>
            <a:r>
              <a:rPr lang="he-IL" sz="8000" dirty="0"/>
              <a:t>אמא: האמת, שמאוד הסתקרנתי ולא הסתפקתי בתשובותיו של סבך, ולכן החלטתי</a:t>
            </a:r>
          </a:p>
          <a:p>
            <a:r>
              <a:rPr lang="he-IL" sz="8000" dirty="0"/>
              <a:t>        לפנות אל סבתי מרים ולשמוע מפיה את הסיפור המפורט.</a:t>
            </a:r>
          </a:p>
          <a:p>
            <a:r>
              <a:rPr lang="he-IL" sz="8000" dirty="0"/>
              <a:t>אני:   לא חששת מהשיחה איתה?</a:t>
            </a:r>
          </a:p>
          <a:p>
            <a:r>
              <a:rPr lang="he-IL" sz="8000" dirty="0"/>
              <a:t>אמא: חששתי מאוד מאופן התגובה שלה אבל החלטתי לנסות עם המון תקווה להצלחה.</a:t>
            </a:r>
          </a:p>
          <a:p>
            <a:r>
              <a:rPr lang="he-IL" sz="8000" dirty="0"/>
              <a:t>אני:   נו ו... אמא</a:t>
            </a:r>
          </a:p>
          <a:p>
            <a:pPr marL="0" indent="0">
              <a:buNone/>
            </a:pPr>
            <a:endParaRPr lang="he-IL" sz="8000" dirty="0"/>
          </a:p>
          <a:p>
            <a:endParaRPr lang="he-IL" sz="8000" dirty="0"/>
          </a:p>
          <a:p>
            <a:pPr marL="0" indent="0">
              <a:buNone/>
            </a:pPr>
            <a:r>
              <a:rPr lang="he-IL" sz="8000" dirty="0"/>
              <a:t> </a:t>
            </a:r>
          </a:p>
          <a:p>
            <a:endParaRPr lang="he-IL" sz="2400" dirty="0"/>
          </a:p>
          <a:p>
            <a:r>
              <a:rPr lang="he-IL" sz="2400" dirty="0"/>
              <a:t> </a:t>
            </a:r>
          </a:p>
        </p:txBody>
      </p:sp>
    </p:spTree>
    <p:extLst>
      <p:ext uri="{BB962C8B-B14F-4D97-AF65-F5344CB8AC3E}">
        <p14:creationId xmlns:p14="http://schemas.microsoft.com/office/powerpoint/2010/main" val="1158885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המשך...</a:t>
            </a:r>
          </a:p>
        </p:txBody>
      </p:sp>
      <p:sp>
        <p:nvSpPr>
          <p:cNvPr id="3" name="מציין מיקום תוכן 2"/>
          <p:cNvSpPr>
            <a:spLocks noGrp="1"/>
          </p:cNvSpPr>
          <p:nvPr>
            <p:ph idx="1"/>
          </p:nvPr>
        </p:nvSpPr>
        <p:spPr/>
        <p:txBody>
          <a:bodyPr/>
          <a:lstStyle/>
          <a:p>
            <a:r>
              <a:rPr lang="he-IL" dirty="0"/>
              <a:t>אמא: נסעתי לבקר את סבתי ,בחדר השינה שלה הייתה תלויה על הקיר, תמונתו של דודי יהודה </a:t>
            </a:r>
          </a:p>
          <a:p>
            <a:r>
              <a:rPr lang="he-IL" dirty="0"/>
              <a:t>        שהיה יפה תואר .שאלתי את סבתי "בן כמה היה דוד יהודה כשנפטר ואולי תספרי לי </a:t>
            </a:r>
          </a:p>
          <a:p>
            <a:r>
              <a:rPr lang="he-IL" dirty="0"/>
              <a:t>        ממה הוא נפטר"? ואז להפתעתי ,עיניה נמלאו בדמעות ,היא נאנחה אנחה קלה והחלה לספר לי</a:t>
            </a:r>
          </a:p>
          <a:p>
            <a:r>
              <a:rPr lang="he-IL" dirty="0"/>
              <a:t>        את הסיפור על טביעתה של ספינת אגוז. הסיפור מפיה היה כל כך עצוב ומרגש עד דמעות.</a:t>
            </a:r>
          </a:p>
          <a:p>
            <a:r>
              <a:rPr lang="he-IL" dirty="0"/>
              <a:t>        חיבקתי את סבתי דקות ארוכות  כששתיקה הציפה את החדר.</a:t>
            </a:r>
          </a:p>
          <a:p>
            <a:r>
              <a:rPr lang="he-IL" dirty="0"/>
              <a:t>        בתור ילדה, היה לי מאוד קשה להכיל את הסיפור ולא העזתי לדבר עם אבי על כך, רק לאחר </a:t>
            </a:r>
          </a:p>
          <a:p>
            <a:r>
              <a:rPr lang="he-IL" dirty="0"/>
              <a:t>        שנים רבות לאחר שנישאתי והפכתי לאם, וכשהעלו את עצמות הנספים באנייה, רק אז דיברנו על </a:t>
            </a:r>
          </a:p>
          <a:p>
            <a:r>
              <a:rPr lang="he-IL" dirty="0"/>
              <a:t>        כך. </a:t>
            </a:r>
          </a:p>
          <a:p>
            <a:r>
              <a:rPr lang="he-IL" dirty="0"/>
              <a:t>אני:  תודה לך אמא, שמחתי לשמוע את הסיפור מפיך.  </a:t>
            </a:r>
          </a:p>
        </p:txBody>
      </p:sp>
    </p:spTree>
    <p:extLst>
      <p:ext uri="{BB962C8B-B14F-4D97-AF65-F5344CB8AC3E}">
        <p14:creationId xmlns:p14="http://schemas.microsoft.com/office/powerpoint/2010/main" val="403855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8125" y="172304"/>
            <a:ext cx="11308080" cy="1532672"/>
          </a:xfrm>
        </p:spPr>
        <p:txBody>
          <a:bodyPr>
            <a:normAutofit/>
          </a:bodyPr>
          <a:lstStyle/>
          <a:p>
            <a:r>
              <a:rPr lang="he-IL" sz="8800" dirty="0">
                <a:solidFill>
                  <a:srgbClr val="FFFF00"/>
                </a:solidFill>
              </a:rPr>
              <a:t>מידע ותמונות על אח של סבי</a:t>
            </a:r>
          </a:p>
        </p:txBody>
      </p:sp>
      <p:sp>
        <p:nvSpPr>
          <p:cNvPr id="7" name="מציין מיקום תוכן 6">
            <a:extLst>
              <a:ext uri="{FF2B5EF4-FFF2-40B4-BE49-F238E27FC236}">
                <a16:creationId xmlns:a16="http://schemas.microsoft.com/office/drawing/2014/main" id="{44968C5C-2011-431C-B129-41878F204104}"/>
              </a:ext>
            </a:extLst>
          </p:cNvPr>
          <p:cNvSpPr>
            <a:spLocks noGrp="1"/>
          </p:cNvSpPr>
          <p:nvPr>
            <p:ph idx="1"/>
          </p:nvPr>
        </p:nvSpPr>
        <p:spPr>
          <a:xfrm>
            <a:off x="1097280" y="1704976"/>
            <a:ext cx="10058400" cy="4164117"/>
          </a:xfrm>
        </p:spPr>
        <p:txBody>
          <a:bodyPr>
            <a:normAutofit/>
          </a:bodyPr>
          <a:lstStyle/>
          <a:p>
            <a:r>
              <a:rPr lang="he-IL" sz="5400" dirty="0"/>
              <a:t>פרטים אישיים:</a:t>
            </a:r>
          </a:p>
          <a:p>
            <a:r>
              <a:rPr lang="he-IL" sz="3200" dirty="0"/>
              <a:t>שמות ההורים: מרים ושלום דהן</a:t>
            </a:r>
          </a:p>
          <a:p>
            <a:r>
              <a:rPr lang="he-IL" sz="3200" dirty="0"/>
              <a:t>שם נעורים:יהודה דהן</a:t>
            </a:r>
          </a:p>
          <a:p>
            <a:r>
              <a:rPr lang="he-IL" sz="3200" dirty="0"/>
              <a:t>ארץ לידה: מרקש שבמרוקו</a:t>
            </a:r>
          </a:p>
          <a:p>
            <a:r>
              <a:rPr lang="he-IL" sz="3200" dirty="0"/>
              <a:t>בית העלמין: הר הרצל</a:t>
            </a:r>
          </a:p>
        </p:txBody>
      </p:sp>
      <p:pic>
        <p:nvPicPr>
          <p:cNvPr id="8" name="תמונה 7">
            <a:extLst>
              <a:ext uri="{FF2B5EF4-FFF2-40B4-BE49-F238E27FC236}">
                <a16:creationId xmlns:a16="http://schemas.microsoft.com/office/drawing/2014/main" id="{46838BE8-D87A-41B0-A153-9BEABF81DCC2}"/>
              </a:ext>
            </a:extLst>
          </p:cNvPr>
          <p:cNvPicPr>
            <a:picLocks noChangeAspect="1"/>
          </p:cNvPicPr>
          <p:nvPr/>
        </p:nvPicPr>
        <p:blipFill>
          <a:blip r:embed="rId2"/>
          <a:stretch>
            <a:fillRect/>
          </a:stretch>
        </p:blipFill>
        <p:spPr>
          <a:xfrm>
            <a:off x="706755" y="2499460"/>
            <a:ext cx="4543425" cy="3152776"/>
          </a:xfrm>
          <a:prstGeom prst="rect">
            <a:avLst/>
          </a:prstGeom>
        </p:spPr>
      </p:pic>
    </p:spTree>
    <p:extLst>
      <p:ext uri="{BB962C8B-B14F-4D97-AF65-F5344CB8AC3E}">
        <p14:creationId xmlns:p14="http://schemas.microsoft.com/office/powerpoint/2010/main" val="309661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5256A9-9DD8-4B7C-A2F4-BDA329D26514}"/>
              </a:ext>
            </a:extLst>
          </p:cNvPr>
          <p:cNvSpPr>
            <a:spLocks noGrp="1"/>
          </p:cNvSpPr>
          <p:nvPr>
            <p:ph type="title"/>
          </p:nvPr>
        </p:nvSpPr>
        <p:spPr/>
        <p:txBody>
          <a:bodyPr/>
          <a:lstStyle/>
          <a:p>
            <a:r>
              <a:rPr lang="he-IL" dirty="0"/>
              <a:t>סיכום אישי </a:t>
            </a:r>
            <a:br>
              <a:rPr lang="he-IL" dirty="0"/>
            </a:br>
            <a:endParaRPr lang="he-IL" dirty="0"/>
          </a:p>
        </p:txBody>
      </p:sp>
      <p:sp>
        <p:nvSpPr>
          <p:cNvPr id="3" name="מציין מיקום תוכן 2">
            <a:extLst>
              <a:ext uri="{FF2B5EF4-FFF2-40B4-BE49-F238E27FC236}">
                <a16:creationId xmlns:a16="http://schemas.microsoft.com/office/drawing/2014/main" id="{5D4E28ED-2E1A-480A-AC9B-255F9498BBD2}"/>
              </a:ext>
            </a:extLst>
          </p:cNvPr>
          <p:cNvSpPr>
            <a:spLocks noGrp="1"/>
          </p:cNvSpPr>
          <p:nvPr>
            <p:ph idx="1"/>
          </p:nvPr>
        </p:nvSpPr>
        <p:spPr/>
        <p:txBody>
          <a:bodyPr>
            <a:normAutofit fontScale="92500"/>
          </a:bodyPr>
          <a:lstStyle/>
          <a:p>
            <a:pPr marL="0" indent="0">
              <a:buNone/>
            </a:pPr>
            <a:r>
              <a:rPr lang="he-IL" sz="2800" dirty="0"/>
              <a:t>בעבודה זו סיכמתי את סיפור אלה שכבר לא איתנו שאחראים על נכדים ונינים למדתי שפעם עברו מסע קשה רק כדי לשבת בתוך בית שכולו שלך שנמצא במדינת ישראל הם עברו הרבה דברים כישלונות עייפות רגעי משבר עצב בכי ובדידות אבל גם שמחה כשידעו שהם עולים על הספינה ועומדים להגיע לישראל לא האמנתי שזה מה שעבר על מבוגרים ילדים ואפילו קשישים אני כל כך מעריכה את אותם האנשים וכמובן את מדינת ישראל למדתי שאם קשה לעולם אסור לוותר ותמיד להשיג את המטרה אני מודה לכל אותם הנספים והאנשים שהגנו על האיש הכי יקר לי בתוך הסיפור הזה סבא שלי כשסיפר מה עבר עליו הרגשתי שאני רוצה לבכות ולחבק אותו  אך לא רציתי לרגש אותו יותר ממה שהוא תודה לך סבא שתרמת לי ידע רב הראתה חוזק שסיפרת לי את סיפורך בסך הכול נהניתי מאוד לכתוב עבודה זו.</a:t>
            </a:r>
          </a:p>
        </p:txBody>
      </p:sp>
    </p:spTree>
    <p:extLst>
      <p:ext uri="{BB962C8B-B14F-4D97-AF65-F5344CB8AC3E}">
        <p14:creationId xmlns:p14="http://schemas.microsoft.com/office/powerpoint/2010/main" val="13948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C43FFF-FB7E-4B8A-9143-54279B2B2AA5}"/>
              </a:ext>
            </a:extLst>
          </p:cNvPr>
          <p:cNvSpPr>
            <a:spLocks noGrp="1"/>
          </p:cNvSpPr>
          <p:nvPr>
            <p:ph type="title"/>
          </p:nvPr>
        </p:nvSpPr>
        <p:spPr/>
        <p:txBody>
          <a:bodyPr>
            <a:normAutofit/>
          </a:bodyPr>
          <a:lstStyle/>
          <a:p>
            <a:pPr algn="r"/>
            <a:r>
              <a:rPr lang="he-IL" sz="5400" b="1" dirty="0">
                <a:solidFill>
                  <a:srgbClr val="00B0F0"/>
                </a:solidFill>
              </a:rPr>
              <a:t>תעודת זהות של המספר:</a:t>
            </a:r>
          </a:p>
        </p:txBody>
      </p:sp>
      <p:sp>
        <p:nvSpPr>
          <p:cNvPr id="3" name="מציין מיקום תוכן 2">
            <a:extLst>
              <a:ext uri="{FF2B5EF4-FFF2-40B4-BE49-F238E27FC236}">
                <a16:creationId xmlns:a16="http://schemas.microsoft.com/office/drawing/2014/main" id="{5E23F159-94DB-4F9C-A833-A5241C2CB040}"/>
              </a:ext>
            </a:extLst>
          </p:cNvPr>
          <p:cNvSpPr>
            <a:spLocks noGrp="1"/>
          </p:cNvSpPr>
          <p:nvPr>
            <p:ph idx="1"/>
          </p:nvPr>
        </p:nvSpPr>
        <p:spPr/>
        <p:txBody>
          <a:bodyPr>
            <a:normAutofit/>
          </a:bodyPr>
          <a:lstStyle/>
          <a:p>
            <a:pPr marL="0" indent="0">
              <a:buNone/>
            </a:pPr>
            <a:r>
              <a:rPr lang="he-IL" sz="3200" dirty="0">
                <a:latin typeface="David" panose="020E0502060401010101" pitchFamily="34" charset="-79"/>
                <a:cs typeface="David" panose="020E0502060401010101" pitchFamily="34" charset="-79"/>
              </a:rPr>
              <a:t>שם המספר: חביב דהן</a:t>
            </a:r>
          </a:p>
          <a:p>
            <a:pPr marL="0" indent="0">
              <a:buNone/>
            </a:pPr>
            <a:r>
              <a:rPr lang="he-IL" dirty="0"/>
              <a:t> </a:t>
            </a:r>
            <a:r>
              <a:rPr lang="he-IL" sz="3200" dirty="0" smtClean="0">
                <a:latin typeface="David" panose="020E0502060401010101" pitchFamily="34" charset="-79"/>
                <a:cs typeface="David" panose="020E0502060401010101" pitchFamily="34" charset="-79"/>
              </a:rPr>
              <a:t>גיל:79</a:t>
            </a:r>
            <a:endParaRPr lang="he-IL" sz="3200" dirty="0">
              <a:latin typeface="David" panose="020E0502060401010101" pitchFamily="34" charset="-79"/>
              <a:cs typeface="David" panose="020E0502060401010101" pitchFamily="34" charset="-79"/>
            </a:endParaRPr>
          </a:p>
          <a:p>
            <a:pPr marL="0" indent="0">
              <a:buNone/>
            </a:pPr>
            <a:r>
              <a:rPr lang="he-IL" sz="3200" dirty="0">
                <a:latin typeface="David" panose="020E0502060401010101" pitchFamily="34" charset="-79"/>
                <a:cs typeface="David" panose="020E0502060401010101" pitchFamily="34" charset="-79"/>
              </a:rPr>
              <a:t>תאריך לידה: </a:t>
            </a:r>
            <a:r>
              <a:rPr lang="he-IL" sz="3200" dirty="0" smtClean="0">
                <a:latin typeface="David" panose="020E0502060401010101" pitchFamily="34" charset="-79"/>
                <a:cs typeface="David" panose="020E0502060401010101" pitchFamily="34" charset="-79"/>
              </a:rPr>
              <a:t>15.10.38</a:t>
            </a:r>
            <a:endParaRPr lang="he-IL" sz="3200" dirty="0">
              <a:latin typeface="David" panose="020E0502060401010101" pitchFamily="34" charset="-79"/>
              <a:cs typeface="David" panose="020E0502060401010101" pitchFamily="34" charset="-79"/>
            </a:endParaRPr>
          </a:p>
          <a:p>
            <a:pPr marL="0" indent="0">
              <a:buNone/>
            </a:pPr>
            <a:r>
              <a:rPr lang="he-IL" sz="3200" dirty="0">
                <a:latin typeface="David" panose="020E0502060401010101" pitchFamily="34" charset="-79"/>
                <a:cs typeface="David" panose="020E0502060401010101" pitchFamily="34" charset="-79"/>
              </a:rPr>
              <a:t>שנת עליה: 1960</a:t>
            </a:r>
            <a:endParaRPr lang="he-IL" dirty="0"/>
          </a:p>
          <a:p>
            <a:pPr marL="0" indent="0">
              <a:buNone/>
            </a:pPr>
            <a:r>
              <a:rPr lang="he-IL" sz="3200" dirty="0">
                <a:latin typeface="David" panose="020E0502060401010101" pitchFamily="34" charset="-79"/>
                <a:cs typeface="David" panose="020E0502060401010101" pitchFamily="34" charset="-79"/>
              </a:rPr>
              <a:t>נושאי דיון: העלייה ממרוקו, עלייה לספינה ,וטביעת אחי</a:t>
            </a:r>
          </a:p>
          <a:p>
            <a:pPr marL="0" indent="0">
              <a:buNone/>
            </a:pP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58795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30680" y="269671"/>
            <a:ext cx="10058400" cy="1450757"/>
          </a:xfrm>
        </p:spPr>
        <p:txBody>
          <a:bodyPr>
            <a:normAutofit/>
          </a:bodyPr>
          <a:lstStyle/>
          <a:p>
            <a:r>
              <a:rPr lang="he-IL" dirty="0"/>
              <a:t>מי </a:t>
            </a:r>
            <a:r>
              <a:rPr lang="he-IL" dirty="0" smtClean="0"/>
              <a:t>אני</a:t>
            </a:r>
            <a:endParaRPr lang="he-IL" dirty="0"/>
          </a:p>
        </p:txBody>
      </p:sp>
      <p:sp>
        <p:nvSpPr>
          <p:cNvPr id="3" name="מציין מיקום תוכן 2"/>
          <p:cNvSpPr>
            <a:spLocks noGrp="1"/>
          </p:cNvSpPr>
          <p:nvPr>
            <p:ph idx="1"/>
          </p:nvPr>
        </p:nvSpPr>
        <p:spPr>
          <a:xfrm>
            <a:off x="2003213" y="1720427"/>
            <a:ext cx="10058400" cy="4638039"/>
          </a:xfrm>
        </p:spPr>
        <p:txBody>
          <a:bodyPr>
            <a:normAutofit/>
          </a:bodyPr>
          <a:lstStyle/>
          <a:p>
            <a:r>
              <a:rPr lang="he-IL" sz="2800" dirty="0"/>
              <a:t>היי,שלום קוראים לי ליאם יש לי ארבע אחים אמא ואבא </a:t>
            </a:r>
          </a:p>
          <a:p>
            <a:r>
              <a:rPr lang="he-IL" sz="2800" dirty="0"/>
              <a:t>אחי הבכור</a:t>
            </a:r>
            <a:r>
              <a:rPr lang="he-IL" sz="2800" dirty="0" smtClean="0"/>
              <a:t>: דניאל </a:t>
            </a:r>
            <a:r>
              <a:rPr lang="he-IL" sz="2800" dirty="0"/>
              <a:t>בן 24</a:t>
            </a:r>
          </a:p>
          <a:p>
            <a:r>
              <a:rPr lang="he-IL" sz="2800" dirty="0"/>
              <a:t>עומר:בן 20 </a:t>
            </a:r>
          </a:p>
          <a:p>
            <a:r>
              <a:rPr lang="he-IL" sz="2800" dirty="0"/>
              <a:t>עדן:בן 16</a:t>
            </a:r>
          </a:p>
          <a:p>
            <a:r>
              <a:rPr lang="he-IL" sz="2800" dirty="0"/>
              <a:t>אמא נורית</a:t>
            </a:r>
          </a:p>
          <a:p>
            <a:r>
              <a:rPr lang="he-IL" sz="2800" dirty="0"/>
              <a:t>אבא קובי</a:t>
            </a:r>
          </a:p>
          <a:p>
            <a:r>
              <a:rPr lang="he-IL" sz="2800" dirty="0"/>
              <a:t> בעבודה זו אני הולכת לדבר על סבי ואחיו שכבר לא איתנו מקווה </a:t>
            </a:r>
            <a:r>
              <a:rPr lang="he-IL" sz="2800" dirty="0" err="1"/>
              <a:t>שתהנו</a:t>
            </a:r>
            <a:endParaRPr lang="he-IL" sz="2800" dirty="0"/>
          </a:p>
        </p:txBody>
      </p:sp>
    </p:spTree>
    <p:extLst>
      <p:ext uri="{BB962C8B-B14F-4D97-AF65-F5344CB8AC3E}">
        <p14:creationId xmlns:p14="http://schemas.microsoft.com/office/powerpoint/2010/main" val="154149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C68A52-6B48-4045-8795-EEC6D8E4A152}"/>
              </a:ext>
            </a:extLst>
          </p:cNvPr>
          <p:cNvSpPr>
            <a:spLocks noGrp="1"/>
          </p:cNvSpPr>
          <p:nvPr>
            <p:ph type="title"/>
          </p:nvPr>
        </p:nvSpPr>
        <p:spPr>
          <a:xfrm>
            <a:off x="3562688" y="170856"/>
            <a:ext cx="10058400" cy="1450757"/>
          </a:xfrm>
        </p:spPr>
        <p:txBody>
          <a:bodyPr/>
          <a:lstStyle/>
          <a:p>
            <a:r>
              <a:rPr lang="he-IL" dirty="0">
                <a:solidFill>
                  <a:schemeClr val="accent6"/>
                </a:solidFill>
              </a:rPr>
              <a:t>מידע על מרוקו:</a:t>
            </a:r>
          </a:p>
        </p:txBody>
      </p:sp>
      <p:sp>
        <p:nvSpPr>
          <p:cNvPr id="3" name="מציין מיקום תוכן 2">
            <a:extLst>
              <a:ext uri="{FF2B5EF4-FFF2-40B4-BE49-F238E27FC236}">
                <a16:creationId xmlns:a16="http://schemas.microsoft.com/office/drawing/2014/main" id="{4420239E-9C0D-4CC1-920E-7D838C867305}"/>
              </a:ext>
            </a:extLst>
          </p:cNvPr>
          <p:cNvSpPr>
            <a:spLocks noGrp="1"/>
          </p:cNvSpPr>
          <p:nvPr>
            <p:ph idx="1"/>
          </p:nvPr>
        </p:nvSpPr>
        <p:spPr/>
        <p:txBody>
          <a:bodyPr>
            <a:normAutofit/>
          </a:bodyPr>
          <a:lstStyle/>
          <a:p>
            <a:pPr marL="0" indent="0">
              <a:buNone/>
            </a:pPr>
            <a:r>
              <a:rPr lang="he-IL" sz="2800" dirty="0">
                <a:latin typeface="David" panose="020E0502060401010101" pitchFamily="34" charset="-79"/>
                <a:cs typeface="David" panose="020E0502060401010101" pitchFamily="34" charset="-79"/>
              </a:rPr>
              <a:t>ממלכת מרוקו היא מדינה בשלטון מונרכי בקצה הצפון-המערבי של יבשת אפריקה. מצפון היא גובלת בים התיכון, בסאוטה ומלילה (ספרד) ובמצר גיברלטר, במערבה באוקיינוס האטלנטי, במזרחה באלג'יריה ובדרומה בסהרה המערבית, אשר נמצאת בשליטת מרוקו מאז שנות ה-70. מרוקו קיבלה את עצמאותה מצרפת בשנת 1956. בירת מרוקו היא העיר רבאט, אף שהעיר הגדולה והחשובה ביותר היא קזבלנקה.</a:t>
            </a:r>
          </a:p>
        </p:txBody>
      </p:sp>
    </p:spTree>
    <p:extLst>
      <p:ext uri="{BB962C8B-B14F-4D97-AF65-F5344CB8AC3E}">
        <p14:creationId xmlns:p14="http://schemas.microsoft.com/office/powerpoint/2010/main" val="129814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D18D46-5681-495A-B413-28CC957EC6B0}"/>
              </a:ext>
            </a:extLst>
          </p:cNvPr>
          <p:cNvSpPr>
            <a:spLocks noGrp="1"/>
          </p:cNvSpPr>
          <p:nvPr>
            <p:ph type="title"/>
          </p:nvPr>
        </p:nvSpPr>
        <p:spPr/>
        <p:txBody>
          <a:bodyPr/>
          <a:lstStyle/>
          <a:p>
            <a:pPr algn="r"/>
            <a:r>
              <a:rPr lang="he-IL" b="1" dirty="0">
                <a:solidFill>
                  <a:schemeClr val="accent2"/>
                </a:solidFill>
              </a:rPr>
              <a:t>התחלת הסיפור: העלייה </a:t>
            </a:r>
            <a:r>
              <a:rPr lang="he-IL" b="1" dirty="0" smtClean="0">
                <a:solidFill>
                  <a:schemeClr val="accent2"/>
                </a:solidFill>
              </a:rPr>
              <a:t>ממרוקו </a:t>
            </a:r>
            <a:r>
              <a:rPr lang="he-IL" b="1" dirty="0" smtClean="0">
                <a:solidFill>
                  <a:srgbClr val="FF0000"/>
                </a:solidFill>
              </a:rPr>
              <a:t>1960</a:t>
            </a:r>
            <a:endParaRPr lang="he-IL" b="1" dirty="0">
              <a:solidFill>
                <a:srgbClr val="FF0000"/>
              </a:solidFill>
            </a:endParaRPr>
          </a:p>
        </p:txBody>
      </p:sp>
      <p:sp>
        <p:nvSpPr>
          <p:cNvPr id="3" name="מציין מיקום תוכן 2">
            <a:extLst>
              <a:ext uri="{FF2B5EF4-FFF2-40B4-BE49-F238E27FC236}">
                <a16:creationId xmlns:a16="http://schemas.microsoft.com/office/drawing/2014/main" id="{E7DA2B66-4FE9-412A-87B0-B5A03F9B47C0}"/>
              </a:ext>
            </a:extLst>
          </p:cNvPr>
          <p:cNvSpPr>
            <a:spLocks noGrp="1"/>
          </p:cNvSpPr>
          <p:nvPr>
            <p:ph idx="1"/>
          </p:nvPr>
        </p:nvSpPr>
        <p:spPr/>
        <p:txBody>
          <a:bodyPr>
            <a:normAutofit fontScale="92500"/>
          </a:bodyPr>
          <a:lstStyle/>
          <a:p>
            <a:pPr marL="0" indent="0">
              <a:buNone/>
            </a:pPr>
            <a:r>
              <a:rPr lang="he-IL" sz="3200" dirty="0" smtClean="0">
                <a:solidFill>
                  <a:srgbClr val="FF0000"/>
                </a:solidFill>
                <a:latin typeface="David" panose="020E0502060401010101" pitchFamily="34" charset="-79"/>
                <a:cs typeface="David" panose="020E0502060401010101" pitchFamily="34" charset="-79"/>
              </a:rPr>
              <a:t>סבא סיפר לי </a:t>
            </a:r>
            <a:r>
              <a:rPr lang="he-IL" sz="3200" dirty="0" smtClean="0">
                <a:latin typeface="David" panose="020E0502060401010101" pitchFamily="34" charset="-79"/>
                <a:cs typeface="David" panose="020E0502060401010101" pitchFamily="34" charset="-79"/>
              </a:rPr>
              <a:t>שהכול </a:t>
            </a:r>
            <a:r>
              <a:rPr lang="he-IL" sz="3200" dirty="0">
                <a:latin typeface="David" panose="020E0502060401010101" pitchFamily="34" charset="-79"/>
                <a:cs typeface="David" panose="020E0502060401010101" pitchFamily="34" charset="-79"/>
              </a:rPr>
              <a:t>התחיל בכך שיצאנו מהבית במרוקו ונסענו ברכב. מצאנו עוד רכב שחיכה לנו, ירדנו מהרכב ועברנו לרכב השני. </a:t>
            </a:r>
          </a:p>
          <a:p>
            <a:pPr marL="0" indent="0">
              <a:buNone/>
            </a:pPr>
            <a:r>
              <a:rPr lang="he-IL" sz="3200" dirty="0">
                <a:latin typeface="David" panose="020E0502060401010101" pitchFamily="34" charset="-79"/>
                <a:cs typeface="David" panose="020E0502060401010101" pitchFamily="34" charset="-79"/>
              </a:rPr>
              <a:t>את כל זה עשינו, כדי שהממשלה לא תתפוס אותנו עולים לישראל.</a:t>
            </a:r>
          </a:p>
          <a:p>
            <a:pPr marL="0" indent="0">
              <a:buNone/>
            </a:pPr>
            <a:r>
              <a:rPr lang="he-IL" sz="3200" dirty="0">
                <a:latin typeface="David" panose="020E0502060401010101" pitchFamily="34" charset="-79"/>
                <a:cs typeface="David" panose="020E0502060401010101" pitchFamily="34" charset="-79"/>
              </a:rPr>
              <a:t>כשעלינו לרכב השני נסענו 50 קילומטר אחר כך מצאנו עוד רכב מחכה לנו. עלינו אליו ונסענו עוד 50 קילומטר. הגענו בערב בחשכה לכפר ערבי.</a:t>
            </a:r>
          </a:p>
          <a:p>
            <a:pPr marL="0" indent="0">
              <a:buNone/>
            </a:pPr>
            <a:r>
              <a:rPr lang="he-IL" sz="3200" dirty="0">
                <a:latin typeface="David" panose="020E0502060401010101" pitchFamily="34" charset="-79"/>
                <a:cs typeface="David" panose="020E0502060401010101" pitchFamily="34" charset="-79"/>
              </a:rPr>
              <a:t>הערבים עבדו עם הסוכנים שלנו שעזרו לנו. הסוכנים שילמו לערבים כסף כדי שישמרו עלינו. "ישנו שם ערב אחד שבצד אחד פרות עזים וחמורים ובצד השני גדר החוסמת את המעבר". </a:t>
            </a:r>
          </a:p>
        </p:txBody>
      </p:sp>
    </p:spTree>
    <p:extLst>
      <p:ext uri="{BB962C8B-B14F-4D97-AF65-F5344CB8AC3E}">
        <p14:creationId xmlns:p14="http://schemas.microsoft.com/office/powerpoint/2010/main" val="3551894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rgbClr val="92D050"/>
                </a:solidFill>
              </a:rPr>
              <a:t>תמונות של מרוקו:</a:t>
            </a:r>
          </a:p>
        </p:txBody>
      </p:sp>
      <p:pic>
        <p:nvPicPr>
          <p:cNvPr id="4" name="מציין מיקום תוכן 3">
            <a:extLst>
              <a:ext uri="{FF2B5EF4-FFF2-40B4-BE49-F238E27FC236}">
                <a16:creationId xmlns:a16="http://schemas.microsoft.com/office/drawing/2014/main" id="{70317D57-0850-490A-BE1B-02B4FD0250C4}"/>
              </a:ext>
            </a:extLst>
          </p:cNvPr>
          <p:cNvPicPr>
            <a:picLocks noGrp="1" noChangeAspect="1"/>
          </p:cNvPicPr>
          <p:nvPr>
            <p:ph idx="1"/>
          </p:nvPr>
        </p:nvPicPr>
        <p:blipFill>
          <a:blip r:embed="rId2"/>
          <a:stretch>
            <a:fillRect/>
          </a:stretch>
        </p:blipFill>
        <p:spPr>
          <a:xfrm>
            <a:off x="9182100" y="1897380"/>
            <a:ext cx="3009900" cy="2558415"/>
          </a:xfrm>
          <a:prstGeom prst="rect">
            <a:avLst/>
          </a:prstGeom>
        </p:spPr>
      </p:pic>
      <p:pic>
        <p:nvPicPr>
          <p:cNvPr id="5" name="תמונה 4">
            <a:extLst>
              <a:ext uri="{FF2B5EF4-FFF2-40B4-BE49-F238E27FC236}">
                <a16:creationId xmlns:a16="http://schemas.microsoft.com/office/drawing/2014/main" id="{09136CAB-A1A4-4902-AE75-C021FC0049B2}"/>
              </a:ext>
            </a:extLst>
          </p:cNvPr>
          <p:cNvPicPr>
            <a:picLocks noChangeAspect="1"/>
          </p:cNvPicPr>
          <p:nvPr/>
        </p:nvPicPr>
        <p:blipFill>
          <a:blip r:embed="rId3"/>
          <a:stretch>
            <a:fillRect/>
          </a:stretch>
        </p:blipFill>
        <p:spPr>
          <a:xfrm>
            <a:off x="185738" y="1737360"/>
            <a:ext cx="4086225" cy="3706177"/>
          </a:xfrm>
          <a:prstGeom prst="rect">
            <a:avLst/>
          </a:prstGeom>
        </p:spPr>
      </p:pic>
      <p:pic>
        <p:nvPicPr>
          <p:cNvPr id="6" name="תמונה 5">
            <a:extLst>
              <a:ext uri="{FF2B5EF4-FFF2-40B4-BE49-F238E27FC236}">
                <a16:creationId xmlns:a16="http://schemas.microsoft.com/office/drawing/2014/main" id="{827B034C-CE79-45C1-9C26-1F167D0118D9}"/>
              </a:ext>
            </a:extLst>
          </p:cNvPr>
          <p:cNvPicPr>
            <a:picLocks noChangeAspect="1"/>
          </p:cNvPicPr>
          <p:nvPr/>
        </p:nvPicPr>
        <p:blipFill>
          <a:blip r:embed="rId4"/>
          <a:stretch>
            <a:fillRect/>
          </a:stretch>
        </p:blipFill>
        <p:spPr>
          <a:xfrm>
            <a:off x="4944903" y="1737360"/>
            <a:ext cx="3781426" cy="3404234"/>
          </a:xfrm>
          <a:prstGeom prst="rect">
            <a:avLst/>
          </a:prstGeom>
        </p:spPr>
      </p:pic>
    </p:spTree>
    <p:extLst>
      <p:ext uri="{BB962C8B-B14F-4D97-AF65-F5344CB8AC3E}">
        <p14:creationId xmlns:p14="http://schemas.microsoft.com/office/powerpoint/2010/main" val="265415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CA03E3-0764-4F9A-A02A-CD344695555C}"/>
              </a:ext>
            </a:extLst>
          </p:cNvPr>
          <p:cNvSpPr>
            <a:spLocks noGrp="1"/>
          </p:cNvSpPr>
          <p:nvPr>
            <p:ph type="title"/>
          </p:nvPr>
        </p:nvSpPr>
        <p:spPr>
          <a:xfrm>
            <a:off x="1066800" y="0"/>
            <a:ext cx="10058400" cy="953729"/>
          </a:xfrm>
        </p:spPr>
        <p:txBody>
          <a:bodyPr/>
          <a:lstStyle/>
          <a:p>
            <a:pPr algn="ctr"/>
            <a:r>
              <a:rPr lang="he-IL" dirty="0">
                <a:solidFill>
                  <a:srgbClr val="002060"/>
                </a:solidFill>
              </a:rPr>
              <a:t>מידע על ספינת אגוז:</a:t>
            </a:r>
          </a:p>
        </p:txBody>
      </p:sp>
      <p:sp>
        <p:nvSpPr>
          <p:cNvPr id="3" name="מציין מיקום תוכן 2">
            <a:extLst>
              <a:ext uri="{FF2B5EF4-FFF2-40B4-BE49-F238E27FC236}">
                <a16:creationId xmlns:a16="http://schemas.microsoft.com/office/drawing/2014/main" id="{81EDF11B-B352-44B9-85FA-CE73B812F161}"/>
              </a:ext>
            </a:extLst>
          </p:cNvPr>
          <p:cNvSpPr>
            <a:spLocks noGrp="1"/>
          </p:cNvSpPr>
          <p:nvPr>
            <p:ph idx="1"/>
          </p:nvPr>
        </p:nvSpPr>
        <p:spPr>
          <a:xfrm>
            <a:off x="838200" y="1828799"/>
            <a:ext cx="10515600" cy="4306529"/>
          </a:xfrm>
        </p:spPr>
        <p:txBody>
          <a:bodyPr>
            <a:normAutofit/>
          </a:bodyPr>
          <a:lstStyle/>
          <a:p>
            <a:r>
              <a:rPr lang="he-IL" dirty="0"/>
              <a:t>על סיפונה של הספינה היו לרוב בין 40 ל-50 עולים</a:t>
            </a:r>
            <a:endParaRPr lang="he-IL" sz="2000" dirty="0"/>
          </a:p>
          <a:p>
            <a:r>
              <a:rPr lang="he-IL" sz="2000" dirty="0"/>
              <a:t>ב-10 בינואר1961 (כ"ג טבת תשכ"א), בפעם ה-13 שבה עשתה את דרכה לגיברלטר, טבעה הספינה, ויחד עמה אבדו 44 העולים שבה, מחציתם היו ילדים, וכן אלחוטן [קשר רדיו] ישראלי ואחד מאנשי הצוות הספרדים. היחידים ששרדו היו שלושה מאנשי הצוות הספרדים. 22 גופות נמצאו, והשאר אבדו במצולות. 22 הגופות הובאו לקבורה בבית העלמין היהודי העתיק שבאל-חוסימה. את טקסי הקבורה החפוזים ערכו אנשי קהילת יהודי תטואן [בני קהילה במרוקו].</a:t>
            </a:r>
          </a:p>
          <a:p>
            <a:r>
              <a:rPr lang="he-IL" sz="2000" dirty="0"/>
              <a:t>עם נוסעי הספינה נמנה איש "המוסד" </a:t>
            </a:r>
            <a:r>
              <a:rPr lang="he-IL" dirty="0"/>
              <a:t>חיים צרפתי</a:t>
            </a:r>
            <a:r>
              <a:rPr lang="he-IL" sz="2000" dirty="0"/>
              <a:t>, שליווה את המעפילים על הספינה ונספה בטביעתה.</a:t>
            </a:r>
          </a:p>
          <a:p>
            <a:r>
              <a:rPr lang="he-IL" sz="2000" dirty="0"/>
              <a:t>בשנת</a:t>
            </a:r>
            <a:r>
              <a:rPr lang="he-IL" dirty="0"/>
              <a:t> 1956 </a:t>
            </a:r>
            <a:r>
              <a:rPr lang="he-IL" sz="2000" dirty="0"/>
              <a:t>לאחר מאבק לאומי ממושך, מרוקו קיבלה את עצמאותה מצרפת. לאחר עצמאותה, מרוקו אסרה על עליית יהודים לישראל, ובמשך</a:t>
            </a:r>
            <a:r>
              <a:rPr lang="he-IL" dirty="0">
                <a:solidFill>
                  <a:schemeClr val="tx1"/>
                </a:solidFill>
              </a:rPr>
              <a:t> השנים 1956-1961נערכו עליות  </a:t>
            </a:r>
            <a:r>
              <a:rPr lang="he-IL" sz="2000" dirty="0"/>
              <a:t> באופן חשאי, בעיקר באמצעות המחתרת</a:t>
            </a:r>
            <a:r>
              <a:rPr lang="he-IL" sz="2000" dirty="0">
                <a:hlinkClick r:id="rId2" tooltip="המחתרת היהודית במרוקו"/>
              </a:rPr>
              <a:t> </a:t>
            </a:r>
            <a:r>
              <a:rPr lang="he-IL" sz="2000" dirty="0"/>
              <a:t> היהודית במרוקו. היהודים נאלצו לעזוב את בתיהם בחשכה, לעלות על ספינות ליעדים אירופאים ומאירופה להמשיך לישראל. בצורה זאת עלו כ-30,000 יהודים במהלך תקופת העלייה החשאית</a:t>
            </a:r>
            <a:r>
              <a:rPr lang="he-IL" dirty="0"/>
              <a:t>.</a:t>
            </a:r>
            <a:br>
              <a:rPr lang="he-IL" dirty="0"/>
            </a:br>
            <a:endParaRPr lang="he-IL" dirty="0"/>
          </a:p>
        </p:txBody>
      </p:sp>
    </p:spTree>
    <p:extLst>
      <p:ext uri="{BB962C8B-B14F-4D97-AF65-F5344CB8AC3E}">
        <p14:creationId xmlns:p14="http://schemas.microsoft.com/office/powerpoint/2010/main" val="1343810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BB90521-8170-48AB-943D-3B1FB19C126B}"/>
              </a:ext>
            </a:extLst>
          </p:cNvPr>
          <p:cNvSpPr>
            <a:spLocks noGrp="1"/>
          </p:cNvSpPr>
          <p:nvPr>
            <p:ph type="title"/>
          </p:nvPr>
        </p:nvSpPr>
        <p:spPr/>
        <p:txBody>
          <a:bodyPr>
            <a:normAutofit/>
          </a:bodyPr>
          <a:lstStyle/>
          <a:p>
            <a:pPr algn="r"/>
            <a:r>
              <a:rPr lang="he-IL" sz="4800" b="1" dirty="0">
                <a:solidFill>
                  <a:schemeClr val="accent1">
                    <a:lumMod val="50000"/>
                  </a:schemeClr>
                </a:solidFill>
              </a:rPr>
              <a:t>סיפור ספינת אגוז:</a:t>
            </a:r>
          </a:p>
        </p:txBody>
      </p:sp>
      <p:sp>
        <p:nvSpPr>
          <p:cNvPr id="3" name="מציין מיקום תוכן 2">
            <a:extLst>
              <a:ext uri="{FF2B5EF4-FFF2-40B4-BE49-F238E27FC236}">
                <a16:creationId xmlns:a16="http://schemas.microsoft.com/office/drawing/2014/main" id="{556FB997-596D-4418-834D-F3A9D6497B44}"/>
              </a:ext>
            </a:extLst>
          </p:cNvPr>
          <p:cNvSpPr>
            <a:spLocks noGrp="1"/>
          </p:cNvSpPr>
          <p:nvPr>
            <p:ph idx="1"/>
          </p:nvPr>
        </p:nvSpPr>
        <p:spPr/>
        <p:txBody>
          <a:bodyPr>
            <a:noAutofit/>
          </a:bodyPr>
          <a:lstStyle/>
          <a:p>
            <a:r>
              <a:rPr lang="he-IL" dirty="0" smtClean="0">
                <a:solidFill>
                  <a:srgbClr val="FF0000"/>
                </a:solidFill>
                <a:latin typeface="David" panose="020E0502060401010101" pitchFamily="34" charset="-79"/>
                <a:cs typeface="David" panose="020E0502060401010101" pitchFamily="34" charset="-79"/>
              </a:rPr>
              <a:t>סבא סיפר לי  על אחיו: </a:t>
            </a:r>
            <a:r>
              <a:rPr lang="he-IL" dirty="0" smtClean="0">
                <a:latin typeface="David" panose="020E0502060401010101" pitchFamily="34" charset="-79"/>
                <a:cs typeface="David" panose="020E0502060401010101" pitchFamily="34" charset="-79"/>
              </a:rPr>
              <a:t>עבר </a:t>
            </a:r>
            <a:r>
              <a:rPr lang="he-IL" dirty="0">
                <a:latin typeface="David" panose="020E0502060401010101" pitchFamily="34" charset="-79"/>
                <a:cs typeface="David" panose="020E0502060401010101" pitchFamily="34" charset="-79"/>
              </a:rPr>
              <a:t>ערב ורצינו לצאת לכיוון הים ולעלות לספינה,  אנחנו בינתיים  מתכוננים ליציאה .אלו שבכפר באו לומר לנו שהים סוער ואנחנו לא יכולים לצאת תחכו למחרת. ישנו שם עוד ערב .באמצע הלילה בשעה 3 בבוקר באו ואמרו לנו שהים יותר שקט ושאפשר לצאת. הלכנו בערך קילומטר וחצי ברגל בתוך השדה .היה חורף באותו זמן האדמה הייתה בוץ  הרגליים שלי נתקעו בבוץ ונעליי נשארו שקועות בבוץ. הגענו לחוף עלינו על הספינה ובספינה  44 איש ומתוכם 4 משפחות ,</a:t>
            </a:r>
          </a:p>
          <a:p>
            <a:r>
              <a:rPr lang="he-IL" dirty="0">
                <a:latin typeface="David" panose="020E0502060401010101" pitchFamily="34" charset="-79"/>
                <a:cs typeface="David" panose="020E0502060401010101" pitchFamily="34" charset="-79"/>
              </a:rPr>
              <a:t>אני ואימא שלי ושני אחי. סבא שלי אם אשתו והילדה. דוד שלי אם אשתו וילדיו.והייתה עוד משפחה שלא הכרנו. הגענו ללב הים, וכל גבול הים קילומטר וחצי עברנו לצד השני של הספרדים באמצע הים נהיה סוער. בים נעשתה מערבולת, וכמעט טבענו בעל הספינה ועוד שותף דיברו בניהם ספרדית, ואחד אמר לשני תקפוץ למים תשחה לצד השני ותגיד לאלה שמחכים לנו שלא נוכל לעבור מפה צריך לעשות משהו. עברה שעה ועדיין מצאנו את עצמנו בלב הים .אחר כך נתנו לנו סימן אם פנס בלילה. שאפשר לעבור דרך הנמל. בדרך היו שוטרים על סירות אשר בדקו את האנשים העוברים בנמל.</a:t>
            </a:r>
          </a:p>
          <a:p>
            <a:r>
              <a:rPr lang="he-IL" dirty="0">
                <a:latin typeface="David" panose="020E0502060401010101" pitchFamily="34" charset="-79"/>
                <a:cs typeface="David" panose="020E0502060401010101" pitchFamily="34" charset="-79"/>
              </a:rPr>
              <a:t> לכל שוטר שילמו כדי שלא יגלו אותנו .סוף סוף הגענו הכניסו אותנו לבית כשאנחנו רטובים ועייפים</a:t>
            </a:r>
          </a:p>
        </p:txBody>
      </p:sp>
    </p:spTree>
    <p:extLst>
      <p:ext uri="{BB962C8B-B14F-4D97-AF65-F5344CB8AC3E}">
        <p14:creationId xmlns:p14="http://schemas.microsoft.com/office/powerpoint/2010/main" val="159283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098087-44F6-442E-8787-E1048CA6EA66}"/>
              </a:ext>
            </a:extLst>
          </p:cNvPr>
          <p:cNvSpPr>
            <a:spLocks noGrp="1"/>
          </p:cNvSpPr>
          <p:nvPr>
            <p:ph type="title"/>
          </p:nvPr>
        </p:nvSpPr>
        <p:spPr/>
        <p:txBody>
          <a:bodyPr/>
          <a:lstStyle/>
          <a:p>
            <a:pPr algn="r"/>
            <a:r>
              <a:rPr lang="he-IL" dirty="0">
                <a:solidFill>
                  <a:srgbClr val="FF0000"/>
                </a:solidFill>
              </a:rPr>
              <a:t>המשך...</a:t>
            </a:r>
          </a:p>
        </p:txBody>
      </p:sp>
      <p:sp>
        <p:nvSpPr>
          <p:cNvPr id="3" name="מציין מיקום תוכן 2">
            <a:extLst>
              <a:ext uri="{FF2B5EF4-FFF2-40B4-BE49-F238E27FC236}">
                <a16:creationId xmlns:a16="http://schemas.microsoft.com/office/drawing/2014/main" id="{EDABDE66-89AD-47F8-9302-48A1F7104D03}"/>
              </a:ext>
            </a:extLst>
          </p:cNvPr>
          <p:cNvSpPr>
            <a:spLocks noGrp="1"/>
          </p:cNvSpPr>
          <p:nvPr>
            <p:ph idx="1"/>
          </p:nvPr>
        </p:nvSpPr>
        <p:spPr/>
        <p:txBody>
          <a:bodyPr>
            <a:normAutofit fontScale="55000" lnSpcReduction="20000"/>
          </a:bodyPr>
          <a:lstStyle/>
          <a:p>
            <a:pPr>
              <a:lnSpc>
                <a:spcPct val="120000"/>
              </a:lnSpc>
            </a:pPr>
            <a:r>
              <a:rPr lang="he-IL" sz="3200" dirty="0">
                <a:latin typeface="David" panose="020E0502060401010101" pitchFamily="34" charset="-79"/>
                <a:cs typeface="David" panose="020E0502060401010101" pitchFamily="34" charset="-79"/>
              </a:rPr>
              <a:t>היו גלים בגובה 4 מטרים לכן התרטבנו. בבית שהתארחנו נתנו לנו שמיכות בגדים חמים ושתינו שתייה חמה ונשכבנו לישון. עד למחרת בלילה. ואז לקחו אותנו בעוד ספינה גדולה. היינו בספינה לילה אחד. למקום בו הפלגנו קראו מנדור מלליה. הגענו למלילה .חיכו לנו הסעות לקחו אותנו למלגה במלגה שכנו בערך שבועיים כל המשפחות יחד. לאחר שבועיים באו לקחת אותנו. נסענו לצרפת בצרפת שכנו גם  ביחד שבועיים. היה קר והיה שלג בחוץ, אחרי שבועיים באו לקחת אותנו מצרפת לישראל. הגענו לישראל כל אחד איפה שהוא גר, גרנו בקריית שמונה בקריית שמונה גרנו שנה. "אחרי שבועיים קיבלנו הודעה שהספינה הקודמת טבעה היו בא 43 אנשים מתוכם אח שלי" הם עברו באותה הדרך הים היה סוער את הספינה  של אחי הטביעו בכוונה .שילמו לקצין של האנייה שיטביע אותם. אחרי הספינה הגדולה גררו סירה קטנה לקצין ולעוזר שלו. מי ששילם לקצין היה נצר מלך מצרים. </a:t>
            </a:r>
          </a:p>
          <a:p>
            <a:pPr>
              <a:lnSpc>
                <a:spcPct val="120000"/>
              </a:lnSpc>
            </a:pPr>
            <a:r>
              <a:rPr lang="he-IL" sz="3200" dirty="0">
                <a:latin typeface="David" panose="020E0502060401010101" pitchFamily="34" charset="-79"/>
                <a:cs typeface="David" panose="020E0502060401010101" pitchFamily="34" charset="-79"/>
              </a:rPr>
              <a:t>האנייה טבעה ומצאו 26 גופות.  היו שני שמות זהים יהודה ויהודה אח שלי ומשפחה ששלחה את הבן שלהם. בסוף אחי טבעה הממשלה גילתה הלכה ולקחה את הגופות וקברה אותם בקנדור 15 שנה. ואז אחד מהממשלה שלנו דיבר אם מלך מרוקו  וקבר אותם בהר הרצל  כששמענו שהם טבעו אימא שלי עברה לגור בקרית ים. וזה היה כל סיפורי היה מאתגר, קשה, מעייף, עצוב, אבל שווה הכל רק בשביל להגיע לארץ ישראל הארץ הכי יפה וטובה שאני מכיר</a:t>
            </a:r>
          </a:p>
        </p:txBody>
      </p:sp>
    </p:spTree>
    <p:extLst>
      <p:ext uri="{BB962C8B-B14F-4D97-AF65-F5344CB8AC3E}">
        <p14:creationId xmlns:p14="http://schemas.microsoft.com/office/powerpoint/2010/main" val="231391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מבט לאחור">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751</TotalTime>
  <Words>1303</Words>
  <Application>Microsoft Office PowerPoint</Application>
  <PresentationFormat>מסך רחב</PresentationFormat>
  <Paragraphs>91</Paragraphs>
  <Slides>19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Arial</vt:lpstr>
      <vt:lpstr>Blackadder ITC</vt:lpstr>
      <vt:lpstr>Brush Script MT</vt:lpstr>
      <vt:lpstr>Calibri</vt:lpstr>
      <vt:lpstr>Calibri Light</vt:lpstr>
      <vt:lpstr>David</vt:lpstr>
      <vt:lpstr>Times New Roman</vt:lpstr>
      <vt:lpstr>מבט לאחור</vt:lpstr>
      <vt:lpstr>70 שנה למדינה העשור השני</vt:lpstr>
      <vt:lpstr>תעודת זהות של המספר:</vt:lpstr>
      <vt:lpstr>מי אני</vt:lpstr>
      <vt:lpstr>מידע על מרוקו:</vt:lpstr>
      <vt:lpstr>התחלת הסיפור: העלייה ממרוקו 1960</vt:lpstr>
      <vt:lpstr>תמונות של מרוקו:</vt:lpstr>
      <vt:lpstr>מידע על ספינת אגוז:</vt:lpstr>
      <vt:lpstr>סיפור ספינת אגוז:</vt:lpstr>
      <vt:lpstr>המשך...</vt:lpstr>
      <vt:lpstr>תמונות של חללי ספינת אגוז  </vt:lpstr>
      <vt:lpstr>עובדות חשובות:</vt:lpstr>
      <vt:lpstr>תמונות להמחשת ספינת אגוז...</vt:lpstr>
      <vt:lpstr>מדוע לספינת אגוז קוראים בשמה???</vt:lpstr>
      <vt:lpstr>מפת מרוקו</vt:lpstr>
      <vt:lpstr>תעודת זהות של אמא שלי:</vt:lpstr>
      <vt:lpstr>מצגת של PowerPoint‏</vt:lpstr>
      <vt:lpstr>המשך...</vt:lpstr>
      <vt:lpstr>מידע ותמונות על אח של סבי</vt:lpstr>
      <vt:lpstr>סיכום אישי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תעודת זהות של המספר:</dc:title>
  <dc:creator>דניאל אוחיון</dc:creator>
  <cp:lastModifiedBy>Test7</cp:lastModifiedBy>
  <cp:revision>74</cp:revision>
  <dcterms:created xsi:type="dcterms:W3CDTF">2017-09-20T14:35:05Z</dcterms:created>
  <dcterms:modified xsi:type="dcterms:W3CDTF">2017-12-13T09:08:22Z</dcterms:modified>
</cp:coreProperties>
</file>