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2"/>
  </p:sldMasterIdLst>
  <p:notesMasterIdLst>
    <p:notesMasterId r:id="rId28"/>
  </p:notesMasterIdLst>
  <p:handoutMasterIdLst>
    <p:handoutMasterId r:id="rId29"/>
  </p:handoutMasterIdLst>
  <p:sldIdLst>
    <p:sldId id="256" r:id="rId3"/>
    <p:sldId id="290" r:id="rId4"/>
    <p:sldId id="257" r:id="rId5"/>
    <p:sldId id="276" r:id="rId6"/>
    <p:sldId id="262" r:id="rId7"/>
    <p:sldId id="282" r:id="rId8"/>
    <p:sldId id="293" r:id="rId9"/>
    <p:sldId id="301" r:id="rId10"/>
    <p:sldId id="273" r:id="rId11"/>
    <p:sldId id="264" r:id="rId12"/>
    <p:sldId id="266" r:id="rId13"/>
    <p:sldId id="283" r:id="rId14"/>
    <p:sldId id="279" r:id="rId15"/>
    <p:sldId id="267" r:id="rId16"/>
    <p:sldId id="271" r:id="rId17"/>
    <p:sldId id="275" r:id="rId18"/>
    <p:sldId id="263" r:id="rId19"/>
    <p:sldId id="270" r:id="rId20"/>
    <p:sldId id="291" r:id="rId21"/>
    <p:sldId id="292" r:id="rId22"/>
    <p:sldId id="296" r:id="rId23"/>
    <p:sldId id="298" r:id="rId24"/>
    <p:sldId id="297" r:id="rId25"/>
    <p:sldId id="299" r:id="rId26"/>
    <p:sldId id="289"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fael" initials="R" lastIdx="1" clrIdx="0">
    <p:extLst>
      <p:ext uri="{19B8F6BF-5375-455C-9EA6-DF929625EA0E}">
        <p15:presenceInfo xmlns:p15="http://schemas.microsoft.com/office/powerpoint/2012/main" userId="Refa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84C6A"/>
    <a:srgbClr val="996633"/>
    <a:srgbClr val="663300"/>
    <a:srgbClr val="D8ECE3"/>
    <a:srgbClr val="59AAF2"/>
    <a:srgbClr val="FDFFFE"/>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00" autoAdjust="0"/>
  </p:normalViewPr>
  <p:slideViewPr>
    <p:cSldViewPr>
      <p:cViewPr varScale="1">
        <p:scale>
          <a:sx n="83" d="100"/>
          <a:sy n="83" d="100"/>
        </p:scale>
        <p:origin x="135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rtl="1" eaLnBrk="0" hangingPunct="0">
              <a:defRPr sz="1200">
                <a:latin typeface="Times New Roman" pitchFamily="18" charset="0"/>
              </a:defRPr>
            </a:lvl1pPr>
          </a:lstStyle>
          <a:p>
            <a:endParaRPr lang="he-IL"/>
          </a:p>
        </p:txBody>
      </p:sp>
      <p:sp>
        <p:nvSpPr>
          <p:cNvPr id="1536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rtl="1" eaLnBrk="0" hangingPunct="0">
              <a:defRPr sz="1200">
                <a:latin typeface="Times New Roman" pitchFamily="18" charset="0"/>
              </a:defRPr>
            </a:lvl1pPr>
          </a:lstStyle>
          <a:p>
            <a:endParaRPr lang="he-IL"/>
          </a:p>
        </p:txBody>
      </p:sp>
      <p:sp>
        <p:nvSpPr>
          <p:cNvPr id="1536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1" eaLnBrk="0" hangingPunct="0">
              <a:defRPr sz="1200">
                <a:latin typeface="Times New Roman" pitchFamily="18" charset="0"/>
              </a:defRPr>
            </a:lvl1pPr>
          </a:lstStyle>
          <a:p>
            <a:endParaRPr lang="he-IL"/>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1" eaLnBrk="0" hangingPunct="0">
              <a:defRPr sz="1200">
                <a:latin typeface="Times New Roman" pitchFamily="18" charset="0"/>
              </a:defRPr>
            </a:lvl1pPr>
          </a:lstStyle>
          <a:p>
            <a:fld id="{6BB90E26-08F7-486A-9DC0-2753E4AA55D7}" type="slidenum">
              <a:rPr lang="ar-SA"/>
              <a:pPr/>
              <a:t>‹#›</a:t>
            </a:fld>
            <a:endParaRPr lang="he-IL"/>
          </a:p>
        </p:txBody>
      </p:sp>
    </p:spTree>
    <p:extLst>
      <p:ext uri="{BB962C8B-B14F-4D97-AF65-F5344CB8AC3E}">
        <p14:creationId xmlns:p14="http://schemas.microsoft.com/office/powerpoint/2010/main" val="3443485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rtl="1" eaLnBrk="0" hangingPunct="0">
              <a:defRPr sz="1200">
                <a:latin typeface="Times New Roman" pitchFamily="18" charset="0"/>
              </a:defRPr>
            </a:lvl1pPr>
          </a:lstStyle>
          <a:p>
            <a:endParaRPr lang="he-IL"/>
          </a:p>
        </p:txBody>
      </p:sp>
      <p:sp>
        <p:nvSpPr>
          <p:cNvPr id="1741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rtl="1" eaLnBrk="0" hangingPunct="0">
              <a:defRPr sz="1200">
                <a:latin typeface="Times New Roman" pitchFamily="18" charset="0"/>
              </a:defRPr>
            </a:lvl1pPr>
          </a:lstStyle>
          <a:p>
            <a:endParaRPr lang="he-IL"/>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e-IL"/>
              <a:t>לחץ כדי לערוך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1" eaLnBrk="0" hangingPunct="0">
              <a:defRPr sz="1200">
                <a:latin typeface="Times New Roman" pitchFamily="18" charset="0"/>
              </a:defRPr>
            </a:lvl1pPr>
          </a:lstStyle>
          <a:p>
            <a:endParaRPr lang="he-IL"/>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1" eaLnBrk="0" hangingPunct="0">
              <a:defRPr sz="1200">
                <a:latin typeface="Times New Roman" pitchFamily="18" charset="0"/>
              </a:defRPr>
            </a:lvl1pPr>
          </a:lstStyle>
          <a:p>
            <a:fld id="{F0A7C821-EB29-49C5-BC2D-B7A7F2C64394}" type="slidenum">
              <a:rPr lang="ar-SA"/>
              <a:pPr/>
              <a:t>‹#›</a:t>
            </a:fld>
            <a:endParaRPr lang="he-IL"/>
          </a:p>
        </p:txBody>
      </p:sp>
    </p:spTree>
    <p:extLst>
      <p:ext uri="{BB962C8B-B14F-4D97-AF65-F5344CB8AC3E}">
        <p14:creationId xmlns:p14="http://schemas.microsoft.com/office/powerpoint/2010/main" val="1450637219"/>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kumimoji="1" sz="1200" kern="1200">
        <a:solidFill>
          <a:schemeClr val="tx1"/>
        </a:solidFill>
        <a:latin typeface="Times New Roman" pitchFamily="18" charset="0"/>
        <a:ea typeface="+mn-ea"/>
        <a:cs typeface="Arial" charset="0"/>
      </a:defRPr>
    </a:lvl1pPr>
    <a:lvl2pPr marL="457200" algn="r" rtl="1" fontAlgn="base">
      <a:spcBef>
        <a:spcPct val="30000"/>
      </a:spcBef>
      <a:spcAft>
        <a:spcPct val="0"/>
      </a:spcAft>
      <a:defRPr kumimoji="1" sz="1200" kern="1200">
        <a:solidFill>
          <a:schemeClr val="tx1"/>
        </a:solidFill>
        <a:latin typeface="Times New Roman" pitchFamily="18" charset="0"/>
        <a:ea typeface="+mn-ea"/>
        <a:cs typeface="Arial" charset="0"/>
      </a:defRPr>
    </a:lvl2pPr>
    <a:lvl3pPr marL="914400" algn="r" rtl="1" fontAlgn="base">
      <a:spcBef>
        <a:spcPct val="30000"/>
      </a:spcBef>
      <a:spcAft>
        <a:spcPct val="0"/>
      </a:spcAft>
      <a:defRPr kumimoji="1" sz="1200" kern="1200">
        <a:solidFill>
          <a:schemeClr val="tx1"/>
        </a:solidFill>
        <a:latin typeface="Times New Roman" pitchFamily="18" charset="0"/>
        <a:ea typeface="+mn-ea"/>
        <a:cs typeface="Arial" charset="0"/>
      </a:defRPr>
    </a:lvl3pPr>
    <a:lvl4pPr marL="1371600" algn="r" rtl="1" fontAlgn="base">
      <a:spcBef>
        <a:spcPct val="30000"/>
      </a:spcBef>
      <a:spcAft>
        <a:spcPct val="0"/>
      </a:spcAft>
      <a:defRPr kumimoji="1" sz="1200" kern="1200">
        <a:solidFill>
          <a:schemeClr val="tx1"/>
        </a:solidFill>
        <a:latin typeface="Times New Roman" pitchFamily="18" charset="0"/>
        <a:ea typeface="+mn-ea"/>
        <a:cs typeface="Arial" charset="0"/>
      </a:defRPr>
    </a:lvl4pPr>
    <a:lvl5pPr marL="1828800" algn="r" rtl="1" fontAlgn="base">
      <a:spcBef>
        <a:spcPct val="30000"/>
      </a:spcBef>
      <a:spcAft>
        <a:spcPct val="0"/>
      </a:spcAft>
      <a:defRPr kumimoji="1"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a:xfrm>
            <a:off x="647700" y="1447800"/>
            <a:ext cx="7848600" cy="1295400"/>
          </a:xfrm>
        </p:spPr>
        <p:txBody>
          <a:bodyPr/>
          <a:lstStyle>
            <a:lvl1pPr>
              <a:defRPr/>
            </a:lvl1pPr>
          </a:lstStyle>
          <a:p>
            <a:pPr lvl="0"/>
            <a:r>
              <a:rPr lang="he-IL" noProof="0"/>
              <a:t>לחץ כדי לערוך סגנון כותרת של תבנית בסיס</a:t>
            </a:r>
          </a:p>
        </p:txBody>
      </p:sp>
      <p:sp>
        <p:nvSpPr>
          <p:cNvPr id="109571" name="Rectangle 3"/>
          <p:cNvSpPr>
            <a:spLocks noGrp="1" noChangeArrowheads="1"/>
          </p:cNvSpPr>
          <p:nvPr>
            <p:ph type="subTitle" idx="1"/>
          </p:nvPr>
        </p:nvSpPr>
        <p:spPr>
          <a:xfrm>
            <a:off x="533400" y="3048000"/>
            <a:ext cx="8077200" cy="635000"/>
          </a:xfrm>
        </p:spPr>
        <p:txBody>
          <a:bodyPr/>
          <a:lstStyle>
            <a:lvl1pPr marL="0" indent="0">
              <a:buFontTx/>
              <a:buNone/>
              <a:defRPr sz="3600"/>
            </a:lvl1pPr>
          </a:lstStyle>
          <a:p>
            <a:pPr lvl="0"/>
            <a:r>
              <a:rPr lang="he-IL" noProof="0"/>
              <a:t>לחץ כדי לערוך סגנון כותרת משנה של תבנית בסיס</a:t>
            </a:r>
          </a:p>
        </p:txBody>
      </p:sp>
      <p:sp>
        <p:nvSpPr>
          <p:cNvPr id="109572" name="Rectangle 4"/>
          <p:cNvSpPr>
            <a:spLocks noGrp="1" noChangeArrowheads="1"/>
          </p:cNvSpPr>
          <p:nvPr>
            <p:ph type="dt" sz="half" idx="2"/>
          </p:nvPr>
        </p:nvSpPr>
        <p:spPr/>
        <p:txBody>
          <a:bodyPr/>
          <a:lstStyle>
            <a:lvl1pPr>
              <a:defRPr b="0">
                <a:latin typeface="+mn-lt"/>
              </a:defRPr>
            </a:lvl1pPr>
          </a:lstStyle>
          <a:p>
            <a:endParaRPr lang="he-IL"/>
          </a:p>
        </p:txBody>
      </p:sp>
      <p:sp>
        <p:nvSpPr>
          <p:cNvPr id="109573" name="Rectangle 5"/>
          <p:cNvSpPr>
            <a:spLocks noGrp="1" noChangeArrowheads="1"/>
          </p:cNvSpPr>
          <p:nvPr>
            <p:ph type="ftr" sz="quarter" idx="3"/>
          </p:nvPr>
        </p:nvSpPr>
        <p:spPr/>
        <p:txBody>
          <a:bodyPr/>
          <a:lstStyle>
            <a:lvl1pPr>
              <a:defRPr b="0">
                <a:latin typeface="+mn-lt"/>
              </a:defRPr>
            </a:lvl1pPr>
          </a:lstStyle>
          <a:p>
            <a:endParaRPr lang="he-IL"/>
          </a:p>
        </p:txBody>
      </p:sp>
      <p:sp>
        <p:nvSpPr>
          <p:cNvPr id="109574" name="Rectangle 6"/>
          <p:cNvSpPr>
            <a:spLocks noGrp="1" noChangeArrowheads="1"/>
          </p:cNvSpPr>
          <p:nvPr>
            <p:ph type="sldNum" sz="quarter" idx="4"/>
          </p:nvPr>
        </p:nvSpPr>
        <p:spPr/>
        <p:txBody>
          <a:bodyPr/>
          <a:lstStyle>
            <a:lvl1pPr>
              <a:defRPr b="0">
                <a:latin typeface="+mn-lt"/>
              </a:defRPr>
            </a:lvl1pPr>
          </a:lstStyle>
          <a:p>
            <a:fld id="{78A0C4E9-2359-432B-B543-2008CFE11DAF}" type="slidenum">
              <a:rPr lang="ar-SA"/>
              <a:pPr/>
              <a:t>‹#›</a:t>
            </a:fld>
            <a:endParaRPr lang="he-IL"/>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lvl1pPr>
              <a:defRPr/>
            </a:lvl1pPr>
          </a:lstStyle>
          <a:p>
            <a:endParaRPr lang="he-IL"/>
          </a:p>
        </p:txBody>
      </p:sp>
      <p:sp>
        <p:nvSpPr>
          <p:cNvPr id="5" name="Footer Placeholder 4"/>
          <p:cNvSpPr>
            <a:spLocks noGrp="1"/>
          </p:cNvSpPr>
          <p:nvPr>
            <p:ph type="ftr" sz="quarter" idx="11"/>
          </p:nvPr>
        </p:nvSpPr>
        <p:spPr/>
        <p:txBody>
          <a:bodyPr/>
          <a:lstStyle>
            <a:lvl1pPr>
              <a:defRPr/>
            </a:lvl1pPr>
          </a:lstStyle>
          <a:p>
            <a:endParaRPr lang="he-IL"/>
          </a:p>
        </p:txBody>
      </p:sp>
      <p:sp>
        <p:nvSpPr>
          <p:cNvPr id="6" name="Slide Number Placeholder 5"/>
          <p:cNvSpPr>
            <a:spLocks noGrp="1"/>
          </p:cNvSpPr>
          <p:nvPr>
            <p:ph type="sldNum" sz="quarter" idx="12"/>
          </p:nvPr>
        </p:nvSpPr>
        <p:spPr/>
        <p:txBody>
          <a:bodyPr/>
          <a:lstStyle>
            <a:lvl1pPr>
              <a:defRPr/>
            </a:lvl1pPr>
          </a:lstStyle>
          <a:p>
            <a:fld id="{859DEABD-5AA8-470F-B9C8-3745964FE241}" type="slidenum">
              <a:rPr lang="ar-SA"/>
              <a:pPr/>
              <a:t>‹#›</a:t>
            </a:fld>
            <a:endParaRPr lang="he-IL"/>
          </a:p>
        </p:txBody>
      </p:sp>
    </p:spTree>
    <p:extLst>
      <p:ext uri="{BB962C8B-B14F-4D97-AF65-F5344CB8AC3E}">
        <p14:creationId xmlns:p14="http://schemas.microsoft.com/office/powerpoint/2010/main" val="56981728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2019300" cy="5715000"/>
          </a:xfrm>
        </p:spPr>
        <p:txBody>
          <a:bodyPr vert="eaVert"/>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457200" y="685800"/>
            <a:ext cx="5905500" cy="5715000"/>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lvl1pPr>
              <a:defRPr/>
            </a:lvl1pPr>
          </a:lstStyle>
          <a:p>
            <a:endParaRPr lang="he-IL"/>
          </a:p>
        </p:txBody>
      </p:sp>
      <p:sp>
        <p:nvSpPr>
          <p:cNvPr id="5" name="Footer Placeholder 4"/>
          <p:cNvSpPr>
            <a:spLocks noGrp="1"/>
          </p:cNvSpPr>
          <p:nvPr>
            <p:ph type="ftr" sz="quarter" idx="11"/>
          </p:nvPr>
        </p:nvSpPr>
        <p:spPr/>
        <p:txBody>
          <a:bodyPr/>
          <a:lstStyle>
            <a:lvl1pPr>
              <a:defRPr/>
            </a:lvl1pPr>
          </a:lstStyle>
          <a:p>
            <a:endParaRPr lang="he-IL"/>
          </a:p>
        </p:txBody>
      </p:sp>
      <p:sp>
        <p:nvSpPr>
          <p:cNvPr id="6" name="Slide Number Placeholder 5"/>
          <p:cNvSpPr>
            <a:spLocks noGrp="1"/>
          </p:cNvSpPr>
          <p:nvPr>
            <p:ph type="sldNum" sz="quarter" idx="12"/>
          </p:nvPr>
        </p:nvSpPr>
        <p:spPr/>
        <p:txBody>
          <a:bodyPr/>
          <a:lstStyle>
            <a:lvl1pPr>
              <a:defRPr/>
            </a:lvl1pPr>
          </a:lstStyle>
          <a:p>
            <a:fld id="{C799C8D1-10D0-407B-B960-8B6F3CCA85F1}" type="slidenum">
              <a:rPr lang="ar-SA"/>
              <a:pPr/>
              <a:t>‹#›</a:t>
            </a:fld>
            <a:endParaRPr lang="he-IL"/>
          </a:p>
        </p:txBody>
      </p:sp>
    </p:spTree>
    <p:extLst>
      <p:ext uri="{BB962C8B-B14F-4D97-AF65-F5344CB8AC3E}">
        <p14:creationId xmlns:p14="http://schemas.microsoft.com/office/powerpoint/2010/main" val="106833012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lvl1pPr>
              <a:defRPr/>
            </a:lvl1pPr>
          </a:lstStyle>
          <a:p>
            <a:endParaRPr lang="he-IL"/>
          </a:p>
        </p:txBody>
      </p:sp>
      <p:sp>
        <p:nvSpPr>
          <p:cNvPr id="5" name="Footer Placeholder 4"/>
          <p:cNvSpPr>
            <a:spLocks noGrp="1"/>
          </p:cNvSpPr>
          <p:nvPr>
            <p:ph type="ftr" sz="quarter" idx="11"/>
          </p:nvPr>
        </p:nvSpPr>
        <p:spPr/>
        <p:txBody>
          <a:bodyPr/>
          <a:lstStyle>
            <a:lvl1pPr>
              <a:defRPr/>
            </a:lvl1pPr>
          </a:lstStyle>
          <a:p>
            <a:endParaRPr lang="he-IL"/>
          </a:p>
        </p:txBody>
      </p:sp>
      <p:sp>
        <p:nvSpPr>
          <p:cNvPr id="6" name="Slide Number Placeholder 5"/>
          <p:cNvSpPr>
            <a:spLocks noGrp="1"/>
          </p:cNvSpPr>
          <p:nvPr>
            <p:ph type="sldNum" sz="quarter" idx="12"/>
          </p:nvPr>
        </p:nvSpPr>
        <p:spPr/>
        <p:txBody>
          <a:bodyPr/>
          <a:lstStyle>
            <a:lvl1pPr>
              <a:defRPr/>
            </a:lvl1pPr>
          </a:lstStyle>
          <a:p>
            <a:fld id="{F248F83E-2F94-4127-9369-E6DCB1E26A7F}" type="slidenum">
              <a:rPr lang="ar-SA"/>
              <a:pPr/>
              <a:t>‹#›</a:t>
            </a:fld>
            <a:endParaRPr lang="he-IL"/>
          </a:p>
        </p:txBody>
      </p:sp>
    </p:spTree>
    <p:extLst>
      <p:ext uri="{BB962C8B-B14F-4D97-AF65-F5344CB8AC3E}">
        <p14:creationId xmlns:p14="http://schemas.microsoft.com/office/powerpoint/2010/main" val="115837930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he-IL"/>
              <a:t>לחץ כדי לערוך סגנון כותרת של תבנית בסיס</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lvl1pPr>
              <a:defRPr/>
            </a:lvl1pPr>
          </a:lstStyle>
          <a:p>
            <a:endParaRPr lang="he-IL"/>
          </a:p>
        </p:txBody>
      </p:sp>
      <p:sp>
        <p:nvSpPr>
          <p:cNvPr id="5" name="Footer Placeholder 4"/>
          <p:cNvSpPr>
            <a:spLocks noGrp="1"/>
          </p:cNvSpPr>
          <p:nvPr>
            <p:ph type="ftr" sz="quarter" idx="11"/>
          </p:nvPr>
        </p:nvSpPr>
        <p:spPr/>
        <p:txBody>
          <a:bodyPr/>
          <a:lstStyle>
            <a:lvl1pPr>
              <a:defRPr/>
            </a:lvl1pPr>
          </a:lstStyle>
          <a:p>
            <a:endParaRPr lang="he-IL"/>
          </a:p>
        </p:txBody>
      </p:sp>
      <p:sp>
        <p:nvSpPr>
          <p:cNvPr id="6" name="Slide Number Placeholder 5"/>
          <p:cNvSpPr>
            <a:spLocks noGrp="1"/>
          </p:cNvSpPr>
          <p:nvPr>
            <p:ph type="sldNum" sz="quarter" idx="12"/>
          </p:nvPr>
        </p:nvSpPr>
        <p:spPr/>
        <p:txBody>
          <a:bodyPr/>
          <a:lstStyle>
            <a:lvl1pPr>
              <a:defRPr/>
            </a:lvl1pPr>
          </a:lstStyle>
          <a:p>
            <a:fld id="{8C2D93E6-6D93-4045-984C-311D4820CE65}" type="slidenum">
              <a:rPr lang="ar-SA"/>
              <a:pPr/>
              <a:t>‹#›</a:t>
            </a:fld>
            <a:endParaRPr lang="he-IL"/>
          </a:p>
        </p:txBody>
      </p:sp>
    </p:spTree>
    <p:extLst>
      <p:ext uri="{BB962C8B-B14F-4D97-AF65-F5344CB8AC3E}">
        <p14:creationId xmlns:p14="http://schemas.microsoft.com/office/powerpoint/2010/main" val="275521200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Content Placeholder 2"/>
          <p:cNvSpPr>
            <a:spLocks noGrp="1"/>
          </p:cNvSpPr>
          <p:nvPr>
            <p:ph sz="half" idx="1"/>
          </p:nvPr>
        </p:nvSpPr>
        <p:spPr>
          <a:xfrm>
            <a:off x="457200" y="1905000"/>
            <a:ext cx="3962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Content Placeholder 3"/>
          <p:cNvSpPr>
            <a:spLocks noGrp="1"/>
          </p:cNvSpPr>
          <p:nvPr>
            <p:ph sz="half" idx="2"/>
          </p:nvPr>
        </p:nvSpPr>
        <p:spPr>
          <a:xfrm>
            <a:off x="4572000" y="1905000"/>
            <a:ext cx="3962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5" name="Date Placeholder 4"/>
          <p:cNvSpPr>
            <a:spLocks noGrp="1"/>
          </p:cNvSpPr>
          <p:nvPr>
            <p:ph type="dt" sz="half" idx="10"/>
          </p:nvPr>
        </p:nvSpPr>
        <p:spPr/>
        <p:txBody>
          <a:bodyPr/>
          <a:lstStyle>
            <a:lvl1pPr>
              <a:defRPr/>
            </a:lvl1pPr>
          </a:lstStyle>
          <a:p>
            <a:endParaRPr lang="he-IL"/>
          </a:p>
        </p:txBody>
      </p:sp>
      <p:sp>
        <p:nvSpPr>
          <p:cNvPr id="6" name="Footer Placeholder 5"/>
          <p:cNvSpPr>
            <a:spLocks noGrp="1"/>
          </p:cNvSpPr>
          <p:nvPr>
            <p:ph type="ftr" sz="quarter" idx="11"/>
          </p:nvPr>
        </p:nvSpPr>
        <p:spPr/>
        <p:txBody>
          <a:bodyPr/>
          <a:lstStyle>
            <a:lvl1pPr>
              <a:defRPr/>
            </a:lvl1pPr>
          </a:lstStyle>
          <a:p>
            <a:endParaRPr lang="he-IL"/>
          </a:p>
        </p:txBody>
      </p:sp>
      <p:sp>
        <p:nvSpPr>
          <p:cNvPr id="7" name="Slide Number Placeholder 6"/>
          <p:cNvSpPr>
            <a:spLocks noGrp="1"/>
          </p:cNvSpPr>
          <p:nvPr>
            <p:ph type="sldNum" sz="quarter" idx="12"/>
          </p:nvPr>
        </p:nvSpPr>
        <p:spPr/>
        <p:txBody>
          <a:bodyPr/>
          <a:lstStyle>
            <a:lvl1pPr>
              <a:defRPr/>
            </a:lvl1pPr>
          </a:lstStyle>
          <a:p>
            <a:fld id="{F70A7819-50B5-4D48-A293-3F79D653A9C6}" type="slidenum">
              <a:rPr lang="ar-SA"/>
              <a:pPr/>
              <a:t>‹#›</a:t>
            </a:fld>
            <a:endParaRPr lang="he-IL"/>
          </a:p>
        </p:txBody>
      </p:sp>
    </p:spTree>
    <p:extLst>
      <p:ext uri="{BB962C8B-B14F-4D97-AF65-F5344CB8AC3E}">
        <p14:creationId xmlns:p14="http://schemas.microsoft.com/office/powerpoint/2010/main" val="10701072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he-IL"/>
              <a:t>לחץ כדי לערוך סגנון כותרת של תבנית בסיס</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7" name="Date Placeholder 6"/>
          <p:cNvSpPr>
            <a:spLocks noGrp="1"/>
          </p:cNvSpPr>
          <p:nvPr>
            <p:ph type="dt" sz="half" idx="10"/>
          </p:nvPr>
        </p:nvSpPr>
        <p:spPr/>
        <p:txBody>
          <a:bodyPr/>
          <a:lstStyle>
            <a:lvl1pPr>
              <a:defRPr/>
            </a:lvl1pPr>
          </a:lstStyle>
          <a:p>
            <a:endParaRPr lang="he-IL"/>
          </a:p>
        </p:txBody>
      </p:sp>
      <p:sp>
        <p:nvSpPr>
          <p:cNvPr id="8" name="Footer Placeholder 7"/>
          <p:cNvSpPr>
            <a:spLocks noGrp="1"/>
          </p:cNvSpPr>
          <p:nvPr>
            <p:ph type="ftr" sz="quarter" idx="11"/>
          </p:nvPr>
        </p:nvSpPr>
        <p:spPr/>
        <p:txBody>
          <a:bodyPr/>
          <a:lstStyle>
            <a:lvl1pPr>
              <a:defRPr/>
            </a:lvl1pPr>
          </a:lstStyle>
          <a:p>
            <a:endParaRPr lang="he-IL"/>
          </a:p>
        </p:txBody>
      </p:sp>
      <p:sp>
        <p:nvSpPr>
          <p:cNvPr id="9" name="Slide Number Placeholder 8"/>
          <p:cNvSpPr>
            <a:spLocks noGrp="1"/>
          </p:cNvSpPr>
          <p:nvPr>
            <p:ph type="sldNum" sz="quarter" idx="12"/>
          </p:nvPr>
        </p:nvSpPr>
        <p:spPr/>
        <p:txBody>
          <a:bodyPr/>
          <a:lstStyle>
            <a:lvl1pPr>
              <a:defRPr/>
            </a:lvl1pPr>
          </a:lstStyle>
          <a:p>
            <a:fld id="{F98B6CBE-8A1E-4172-9AAD-3EFD913B419A}" type="slidenum">
              <a:rPr lang="ar-SA"/>
              <a:pPr/>
              <a:t>‹#›</a:t>
            </a:fld>
            <a:endParaRPr lang="he-IL"/>
          </a:p>
        </p:txBody>
      </p:sp>
    </p:spTree>
    <p:extLst>
      <p:ext uri="{BB962C8B-B14F-4D97-AF65-F5344CB8AC3E}">
        <p14:creationId xmlns:p14="http://schemas.microsoft.com/office/powerpoint/2010/main" val="30523650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Date Placeholder 2"/>
          <p:cNvSpPr>
            <a:spLocks noGrp="1"/>
          </p:cNvSpPr>
          <p:nvPr>
            <p:ph type="dt" sz="half" idx="10"/>
          </p:nvPr>
        </p:nvSpPr>
        <p:spPr/>
        <p:txBody>
          <a:bodyPr/>
          <a:lstStyle>
            <a:lvl1pPr>
              <a:defRPr/>
            </a:lvl1pPr>
          </a:lstStyle>
          <a:p>
            <a:endParaRPr lang="he-IL"/>
          </a:p>
        </p:txBody>
      </p:sp>
      <p:sp>
        <p:nvSpPr>
          <p:cNvPr id="4" name="Footer Placeholder 3"/>
          <p:cNvSpPr>
            <a:spLocks noGrp="1"/>
          </p:cNvSpPr>
          <p:nvPr>
            <p:ph type="ftr" sz="quarter" idx="11"/>
          </p:nvPr>
        </p:nvSpPr>
        <p:spPr/>
        <p:txBody>
          <a:bodyPr/>
          <a:lstStyle>
            <a:lvl1pPr>
              <a:defRPr/>
            </a:lvl1pPr>
          </a:lstStyle>
          <a:p>
            <a:endParaRPr lang="he-IL"/>
          </a:p>
        </p:txBody>
      </p:sp>
      <p:sp>
        <p:nvSpPr>
          <p:cNvPr id="5" name="Slide Number Placeholder 4"/>
          <p:cNvSpPr>
            <a:spLocks noGrp="1"/>
          </p:cNvSpPr>
          <p:nvPr>
            <p:ph type="sldNum" sz="quarter" idx="12"/>
          </p:nvPr>
        </p:nvSpPr>
        <p:spPr/>
        <p:txBody>
          <a:bodyPr/>
          <a:lstStyle>
            <a:lvl1pPr>
              <a:defRPr/>
            </a:lvl1pPr>
          </a:lstStyle>
          <a:p>
            <a:fld id="{679D76BB-77CC-4724-BE3C-44DE3CC72C36}" type="slidenum">
              <a:rPr lang="ar-SA"/>
              <a:pPr/>
              <a:t>‹#›</a:t>
            </a:fld>
            <a:endParaRPr lang="he-IL"/>
          </a:p>
        </p:txBody>
      </p:sp>
    </p:spTree>
    <p:extLst>
      <p:ext uri="{BB962C8B-B14F-4D97-AF65-F5344CB8AC3E}">
        <p14:creationId xmlns:p14="http://schemas.microsoft.com/office/powerpoint/2010/main" val="160559111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he-IL"/>
          </a:p>
        </p:txBody>
      </p:sp>
      <p:sp>
        <p:nvSpPr>
          <p:cNvPr id="3" name="Footer Placeholder 2"/>
          <p:cNvSpPr>
            <a:spLocks noGrp="1"/>
          </p:cNvSpPr>
          <p:nvPr>
            <p:ph type="ftr" sz="quarter" idx="11"/>
          </p:nvPr>
        </p:nvSpPr>
        <p:spPr/>
        <p:txBody>
          <a:bodyPr/>
          <a:lstStyle>
            <a:lvl1pPr>
              <a:defRPr/>
            </a:lvl1pPr>
          </a:lstStyle>
          <a:p>
            <a:endParaRPr lang="he-IL"/>
          </a:p>
        </p:txBody>
      </p:sp>
      <p:sp>
        <p:nvSpPr>
          <p:cNvPr id="4" name="Slide Number Placeholder 3"/>
          <p:cNvSpPr>
            <a:spLocks noGrp="1"/>
          </p:cNvSpPr>
          <p:nvPr>
            <p:ph type="sldNum" sz="quarter" idx="12"/>
          </p:nvPr>
        </p:nvSpPr>
        <p:spPr/>
        <p:txBody>
          <a:bodyPr/>
          <a:lstStyle>
            <a:lvl1pPr>
              <a:defRPr/>
            </a:lvl1pPr>
          </a:lstStyle>
          <a:p>
            <a:fld id="{3577C7B1-BDDC-4B95-861E-ED41B0FF5C19}" type="slidenum">
              <a:rPr lang="ar-SA"/>
              <a:pPr/>
              <a:t>‹#›</a:t>
            </a:fld>
            <a:endParaRPr lang="he-IL"/>
          </a:p>
        </p:txBody>
      </p:sp>
    </p:spTree>
    <p:extLst>
      <p:ext uri="{BB962C8B-B14F-4D97-AF65-F5344CB8AC3E}">
        <p14:creationId xmlns:p14="http://schemas.microsoft.com/office/powerpoint/2010/main" val="381367033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he-IL"/>
              <a:t>לחץ כדי לערוך סגנון כותרת של תבנית בסיס</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lvl1pPr>
              <a:defRPr/>
            </a:lvl1pPr>
          </a:lstStyle>
          <a:p>
            <a:endParaRPr lang="he-IL"/>
          </a:p>
        </p:txBody>
      </p:sp>
      <p:sp>
        <p:nvSpPr>
          <p:cNvPr id="6" name="Footer Placeholder 5"/>
          <p:cNvSpPr>
            <a:spLocks noGrp="1"/>
          </p:cNvSpPr>
          <p:nvPr>
            <p:ph type="ftr" sz="quarter" idx="11"/>
          </p:nvPr>
        </p:nvSpPr>
        <p:spPr/>
        <p:txBody>
          <a:bodyPr/>
          <a:lstStyle>
            <a:lvl1pPr>
              <a:defRPr/>
            </a:lvl1pPr>
          </a:lstStyle>
          <a:p>
            <a:endParaRPr lang="he-IL"/>
          </a:p>
        </p:txBody>
      </p:sp>
      <p:sp>
        <p:nvSpPr>
          <p:cNvPr id="7" name="Slide Number Placeholder 6"/>
          <p:cNvSpPr>
            <a:spLocks noGrp="1"/>
          </p:cNvSpPr>
          <p:nvPr>
            <p:ph type="sldNum" sz="quarter" idx="12"/>
          </p:nvPr>
        </p:nvSpPr>
        <p:spPr/>
        <p:txBody>
          <a:bodyPr/>
          <a:lstStyle>
            <a:lvl1pPr>
              <a:defRPr/>
            </a:lvl1pPr>
          </a:lstStyle>
          <a:p>
            <a:fld id="{AD0AF986-28CB-47E4-B740-3DF60EB28085}" type="slidenum">
              <a:rPr lang="ar-SA"/>
              <a:pPr/>
              <a:t>‹#›</a:t>
            </a:fld>
            <a:endParaRPr lang="he-IL"/>
          </a:p>
        </p:txBody>
      </p:sp>
    </p:spTree>
    <p:extLst>
      <p:ext uri="{BB962C8B-B14F-4D97-AF65-F5344CB8AC3E}">
        <p14:creationId xmlns:p14="http://schemas.microsoft.com/office/powerpoint/2010/main" val="310271445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he-IL"/>
              <a:t>לחץ כדי לערוך סגנון כותרת של תבנית בסיס</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lvl1pPr>
              <a:defRPr/>
            </a:lvl1pPr>
          </a:lstStyle>
          <a:p>
            <a:endParaRPr lang="he-IL"/>
          </a:p>
        </p:txBody>
      </p:sp>
      <p:sp>
        <p:nvSpPr>
          <p:cNvPr id="6" name="Footer Placeholder 5"/>
          <p:cNvSpPr>
            <a:spLocks noGrp="1"/>
          </p:cNvSpPr>
          <p:nvPr>
            <p:ph type="ftr" sz="quarter" idx="11"/>
          </p:nvPr>
        </p:nvSpPr>
        <p:spPr/>
        <p:txBody>
          <a:bodyPr/>
          <a:lstStyle>
            <a:lvl1pPr>
              <a:defRPr/>
            </a:lvl1pPr>
          </a:lstStyle>
          <a:p>
            <a:endParaRPr lang="he-IL"/>
          </a:p>
        </p:txBody>
      </p:sp>
      <p:sp>
        <p:nvSpPr>
          <p:cNvPr id="7" name="Slide Number Placeholder 6"/>
          <p:cNvSpPr>
            <a:spLocks noGrp="1"/>
          </p:cNvSpPr>
          <p:nvPr>
            <p:ph type="sldNum" sz="quarter" idx="12"/>
          </p:nvPr>
        </p:nvSpPr>
        <p:spPr/>
        <p:txBody>
          <a:bodyPr/>
          <a:lstStyle>
            <a:lvl1pPr>
              <a:defRPr/>
            </a:lvl1pPr>
          </a:lstStyle>
          <a:p>
            <a:fld id="{0D1E6252-93D5-403E-957C-76AADC27109A}" type="slidenum">
              <a:rPr lang="ar-SA"/>
              <a:pPr/>
              <a:t>‹#›</a:t>
            </a:fld>
            <a:endParaRPr lang="he-IL"/>
          </a:p>
        </p:txBody>
      </p:sp>
    </p:spTree>
    <p:extLst>
      <p:ext uri="{BB962C8B-B14F-4D97-AF65-F5344CB8AC3E}">
        <p14:creationId xmlns:p14="http://schemas.microsoft.com/office/powerpoint/2010/main" val="5782999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body" idx="1"/>
          </p:nvPr>
        </p:nvSpPr>
        <p:spPr bwMode="auto">
          <a:xfrm>
            <a:off x="457200" y="1905000"/>
            <a:ext cx="8077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e-IL"/>
              <a:t>לחץ כדי לערוך סגנונות טקסט של תבנית בסיס</a:t>
            </a:r>
          </a:p>
          <a:p>
            <a:pPr lvl="1"/>
            <a:r>
              <a:rPr lang="he-IL"/>
              <a:t>טקסט תבליט של רמה שניה</a:t>
            </a:r>
          </a:p>
          <a:p>
            <a:pPr lvl="2"/>
            <a:r>
              <a:rPr lang="he-IL"/>
              <a:t>טקסט תבליט של רמה שלישית</a:t>
            </a:r>
          </a:p>
          <a:p>
            <a:pPr lvl="3"/>
            <a:r>
              <a:rPr lang="he-IL"/>
              <a:t> טקסט תבליט של רמה רביעית</a:t>
            </a:r>
          </a:p>
          <a:p>
            <a:pPr lvl="4"/>
            <a:r>
              <a:rPr lang="he-IL"/>
              <a:t>טקסט תבליט של רמה חמישית</a:t>
            </a:r>
          </a:p>
          <a:p>
            <a:pPr lvl="1"/>
            <a:endParaRPr lang="he-IL"/>
          </a:p>
          <a:p>
            <a:pPr lvl="2"/>
            <a:endParaRPr lang="he-IL"/>
          </a:p>
        </p:txBody>
      </p:sp>
      <p:sp>
        <p:nvSpPr>
          <p:cNvPr id="108547" name="Rectangle 3"/>
          <p:cNvSpPr>
            <a:spLocks noGrp="1" noChangeArrowheads="1"/>
          </p:cNvSpPr>
          <p:nvPr>
            <p:ph type="title"/>
          </p:nvPr>
        </p:nvSpPr>
        <p:spPr bwMode="auto">
          <a:xfrm>
            <a:off x="457200" y="685800"/>
            <a:ext cx="8077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e-IL"/>
              <a:t>לחץ כדי לערוך סגנון כותרת של תבנית בסיס</a:t>
            </a:r>
          </a:p>
        </p:txBody>
      </p:sp>
      <p:sp>
        <p:nvSpPr>
          <p:cNvPr id="10854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rtl="1">
              <a:defRPr sz="1000" b="1"/>
            </a:lvl1pPr>
          </a:lstStyle>
          <a:p>
            <a:endParaRPr lang="he-IL"/>
          </a:p>
        </p:txBody>
      </p:sp>
      <p:sp>
        <p:nvSpPr>
          <p:cNvPr id="10854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1">
              <a:defRPr sz="1000" b="1"/>
            </a:lvl1pPr>
          </a:lstStyle>
          <a:p>
            <a:endParaRPr lang="he-IL"/>
          </a:p>
        </p:txBody>
      </p:sp>
      <p:sp>
        <p:nvSpPr>
          <p:cNvPr id="10855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rtl="1">
              <a:defRPr sz="1000" b="1">
                <a:cs typeface="+mn-cs"/>
              </a:defRPr>
            </a:lvl1pPr>
          </a:lstStyle>
          <a:p>
            <a:fld id="{D1BA41DD-35F2-400F-BA7A-847BC6F269E2}" type="slidenum">
              <a:rPr lang="ar-SA"/>
              <a:pPr/>
              <a:t>‹#›</a:t>
            </a:fld>
            <a:endParaRPr lang="he-IL">
              <a:cs typeface="+mn-cs"/>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txStyles>
    <p:titleStyle>
      <a:lvl1pPr algn="r" rtl="1" eaLnBrk="1" fontAlgn="base" hangingPunct="1">
        <a:spcBef>
          <a:spcPct val="0"/>
        </a:spcBef>
        <a:spcAft>
          <a:spcPct val="0"/>
        </a:spcAft>
        <a:defRPr sz="4400">
          <a:solidFill>
            <a:srgbClr val="284C6A"/>
          </a:solidFill>
          <a:latin typeface="+mj-lt"/>
          <a:ea typeface="+mj-ea"/>
          <a:cs typeface="+mj-cs"/>
        </a:defRPr>
      </a:lvl1pPr>
      <a:lvl2pPr algn="r" rtl="1" eaLnBrk="1" fontAlgn="base" hangingPunct="1">
        <a:spcBef>
          <a:spcPct val="0"/>
        </a:spcBef>
        <a:spcAft>
          <a:spcPct val="0"/>
        </a:spcAft>
        <a:defRPr sz="4400">
          <a:solidFill>
            <a:srgbClr val="284C6A"/>
          </a:solidFill>
          <a:latin typeface="Trebuchet MS" pitchFamily="34" charset="0"/>
          <a:cs typeface="Arial" charset="0"/>
        </a:defRPr>
      </a:lvl2pPr>
      <a:lvl3pPr algn="r" rtl="1" eaLnBrk="1" fontAlgn="base" hangingPunct="1">
        <a:spcBef>
          <a:spcPct val="0"/>
        </a:spcBef>
        <a:spcAft>
          <a:spcPct val="0"/>
        </a:spcAft>
        <a:defRPr sz="4400">
          <a:solidFill>
            <a:srgbClr val="284C6A"/>
          </a:solidFill>
          <a:latin typeface="Trebuchet MS" pitchFamily="34" charset="0"/>
          <a:cs typeface="Arial" charset="0"/>
        </a:defRPr>
      </a:lvl3pPr>
      <a:lvl4pPr algn="r" rtl="1" eaLnBrk="1" fontAlgn="base" hangingPunct="1">
        <a:spcBef>
          <a:spcPct val="0"/>
        </a:spcBef>
        <a:spcAft>
          <a:spcPct val="0"/>
        </a:spcAft>
        <a:defRPr sz="4400">
          <a:solidFill>
            <a:srgbClr val="284C6A"/>
          </a:solidFill>
          <a:latin typeface="Trebuchet MS" pitchFamily="34" charset="0"/>
          <a:cs typeface="Arial" charset="0"/>
        </a:defRPr>
      </a:lvl4pPr>
      <a:lvl5pPr algn="r" rtl="1" eaLnBrk="1" fontAlgn="base" hangingPunct="1">
        <a:spcBef>
          <a:spcPct val="0"/>
        </a:spcBef>
        <a:spcAft>
          <a:spcPct val="0"/>
        </a:spcAft>
        <a:defRPr sz="4400">
          <a:solidFill>
            <a:srgbClr val="284C6A"/>
          </a:solidFill>
          <a:latin typeface="Trebuchet MS" pitchFamily="34" charset="0"/>
          <a:cs typeface="Arial" charset="0"/>
        </a:defRPr>
      </a:lvl5pPr>
      <a:lvl6pPr marL="457200" algn="r" rtl="1" eaLnBrk="1" fontAlgn="base" hangingPunct="1">
        <a:spcBef>
          <a:spcPct val="0"/>
        </a:spcBef>
        <a:spcAft>
          <a:spcPct val="0"/>
        </a:spcAft>
        <a:defRPr sz="4400">
          <a:solidFill>
            <a:srgbClr val="284C6A"/>
          </a:solidFill>
          <a:latin typeface="Trebuchet MS" pitchFamily="34" charset="0"/>
          <a:cs typeface="Arial" charset="0"/>
        </a:defRPr>
      </a:lvl6pPr>
      <a:lvl7pPr marL="914400" algn="r" rtl="1" eaLnBrk="1" fontAlgn="base" hangingPunct="1">
        <a:spcBef>
          <a:spcPct val="0"/>
        </a:spcBef>
        <a:spcAft>
          <a:spcPct val="0"/>
        </a:spcAft>
        <a:defRPr sz="4400">
          <a:solidFill>
            <a:srgbClr val="284C6A"/>
          </a:solidFill>
          <a:latin typeface="Trebuchet MS" pitchFamily="34" charset="0"/>
          <a:cs typeface="Arial" charset="0"/>
        </a:defRPr>
      </a:lvl7pPr>
      <a:lvl8pPr marL="1371600" algn="r" rtl="1" eaLnBrk="1" fontAlgn="base" hangingPunct="1">
        <a:spcBef>
          <a:spcPct val="0"/>
        </a:spcBef>
        <a:spcAft>
          <a:spcPct val="0"/>
        </a:spcAft>
        <a:defRPr sz="4400">
          <a:solidFill>
            <a:srgbClr val="284C6A"/>
          </a:solidFill>
          <a:latin typeface="Trebuchet MS" pitchFamily="34" charset="0"/>
          <a:cs typeface="Arial" charset="0"/>
        </a:defRPr>
      </a:lvl8pPr>
      <a:lvl9pPr marL="1828800" algn="r" rtl="1" eaLnBrk="1" fontAlgn="base" hangingPunct="1">
        <a:spcBef>
          <a:spcPct val="0"/>
        </a:spcBef>
        <a:spcAft>
          <a:spcPct val="0"/>
        </a:spcAft>
        <a:defRPr sz="4400">
          <a:solidFill>
            <a:srgbClr val="284C6A"/>
          </a:solidFill>
          <a:latin typeface="Trebuchet MS" pitchFamily="34" charset="0"/>
          <a:cs typeface="Arial" charset="0"/>
        </a:defRPr>
      </a:lvl9pPr>
    </p:titleStyle>
    <p:bodyStyle>
      <a:lvl1pPr marL="342900" indent="-342900" algn="r" rtl="1" eaLnBrk="1" fontAlgn="base" hangingPunct="1">
        <a:lnSpc>
          <a:spcPct val="125000"/>
        </a:lnSpc>
        <a:spcBef>
          <a:spcPct val="20000"/>
        </a:spcBef>
        <a:spcAft>
          <a:spcPct val="0"/>
        </a:spcAft>
        <a:buClr>
          <a:schemeClr val="bg2"/>
        </a:buClr>
        <a:buChar char="•"/>
        <a:defRPr sz="3200">
          <a:solidFill>
            <a:srgbClr val="284C6A"/>
          </a:solidFill>
          <a:latin typeface="+mn-lt"/>
          <a:ea typeface="+mn-ea"/>
          <a:cs typeface="+mn-cs"/>
        </a:defRPr>
      </a:lvl1pPr>
      <a:lvl2pPr marL="742950" indent="-285750" algn="r" rtl="1" eaLnBrk="1" fontAlgn="base" hangingPunct="1">
        <a:spcBef>
          <a:spcPct val="20000"/>
        </a:spcBef>
        <a:spcAft>
          <a:spcPct val="0"/>
        </a:spcAft>
        <a:buFont typeface="Trebuchet MS" pitchFamily="34" charset="0"/>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Font typeface="Trebuchet MS" pitchFamily="34" charset="0"/>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647700" y="1124744"/>
            <a:ext cx="7848600" cy="1295400"/>
          </a:xfrm>
        </p:spPr>
        <p:txBody>
          <a:bodyPr/>
          <a:lstStyle/>
          <a:p>
            <a:pPr algn="ctr"/>
            <a:r>
              <a:rPr lang="he-IL" sz="5400" b="1" i="1" dirty="0">
                <a:solidFill>
                  <a:schemeClr val="accent1">
                    <a:lumMod val="60000"/>
                    <a:lumOff val="40000"/>
                  </a:schemeClr>
                </a:solidFill>
                <a:effectLst>
                  <a:outerShdw blurRad="38100" dist="38100" dir="2700000" algn="tl">
                    <a:srgbClr val="000000">
                      <a:alpha val="43137"/>
                    </a:srgbClr>
                  </a:outerShdw>
                </a:effectLst>
              </a:rPr>
              <a:t>70</a:t>
            </a:r>
            <a:r>
              <a:rPr lang="he-IL" sz="5400" b="1" dirty="0">
                <a:solidFill>
                  <a:schemeClr val="accent1">
                    <a:lumMod val="60000"/>
                    <a:lumOff val="40000"/>
                  </a:scheme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שנה למדינת ישראל</a:t>
            </a:r>
          </a:p>
        </p:txBody>
      </p:sp>
      <p:sp>
        <p:nvSpPr>
          <p:cNvPr id="4101" name="Rectangle 5"/>
          <p:cNvSpPr>
            <a:spLocks noGrp="1" noChangeArrowheads="1"/>
          </p:cNvSpPr>
          <p:nvPr>
            <p:ph type="subTitle" idx="1"/>
          </p:nvPr>
        </p:nvSpPr>
        <p:spPr>
          <a:xfrm>
            <a:off x="533400" y="2852936"/>
            <a:ext cx="8077200" cy="1821160"/>
          </a:xfrm>
        </p:spPr>
        <p:txBody>
          <a:bodyPr/>
          <a:lstStyle/>
          <a:p>
            <a:pPr algn="ctr"/>
            <a:r>
              <a:rPr lang="he-IL" sz="3200" dirty="0">
                <a:latin typeface="David" panose="020E0502060401010101" pitchFamily="34" charset="-79"/>
                <a:cs typeface="David" panose="020E0502060401010101" pitchFamily="34" charset="-79"/>
              </a:rPr>
              <a:t>מגישה: מאיה אלקובי</a:t>
            </a:r>
          </a:p>
          <a:p>
            <a:pPr algn="ctr"/>
            <a:r>
              <a:rPr lang="he-IL" sz="3200" dirty="0">
                <a:latin typeface="David" panose="020E0502060401010101" pitchFamily="34" charset="-79"/>
                <a:cs typeface="David" panose="020E0502060401010101" pitchFamily="34" charset="-79"/>
              </a:rPr>
              <a:t>כיתה: ה' – 1</a:t>
            </a:r>
          </a:p>
        </p:txBody>
      </p:sp>
      <p:grpSp>
        <p:nvGrpSpPr>
          <p:cNvPr id="8" name="קבוצה 7">
            <a:extLst>
              <a:ext uri="{FF2B5EF4-FFF2-40B4-BE49-F238E27FC236}">
                <a16:creationId xmlns:a16="http://schemas.microsoft.com/office/drawing/2014/main" id="{B8ECE5BD-60E2-4C1F-B9E1-12B81D0F98A9}"/>
              </a:ext>
            </a:extLst>
          </p:cNvPr>
          <p:cNvGrpSpPr/>
          <p:nvPr/>
        </p:nvGrpSpPr>
        <p:grpSpPr>
          <a:xfrm>
            <a:off x="4986" y="4494331"/>
            <a:ext cx="9144000" cy="2477849"/>
            <a:chOff x="0" y="4450404"/>
            <a:chExt cx="9144000" cy="2477849"/>
          </a:xfrm>
        </p:grpSpPr>
        <p:pic>
          <p:nvPicPr>
            <p:cNvPr id="5" name="תמונה 4" descr="תמונה שמכילה צילום, שונה&#10;&#10;תיאור שנוצר ברמת מהימנות גבוהה מאוד">
              <a:extLst>
                <a:ext uri="{FF2B5EF4-FFF2-40B4-BE49-F238E27FC236}">
                  <a16:creationId xmlns:a16="http://schemas.microsoft.com/office/drawing/2014/main" id="{0D606EA2-FB07-4AC3-9FE2-957F22EEB9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450404"/>
              <a:ext cx="9144000" cy="2407596"/>
            </a:xfrm>
            <a:prstGeom prst="rect">
              <a:avLst/>
            </a:prstGeom>
            <a:ln>
              <a:noFill/>
            </a:ln>
            <a:effectLst>
              <a:outerShdw blurRad="190500" algn="tl" rotWithShape="0">
                <a:srgbClr val="000000">
                  <a:alpha val="70000"/>
                </a:srgbClr>
              </a:outerShdw>
            </a:effectLst>
          </p:spPr>
        </p:pic>
        <p:pic>
          <p:nvPicPr>
            <p:cNvPr id="7" name="תמונה 6">
              <a:extLst>
                <a:ext uri="{FF2B5EF4-FFF2-40B4-BE49-F238E27FC236}">
                  <a16:creationId xmlns:a16="http://schemas.microsoft.com/office/drawing/2014/main" id="{F18FA6CF-BFB4-43B0-856D-0D4DD69E44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93296"/>
              <a:ext cx="9144000" cy="834957"/>
            </a:xfrm>
            <a:prstGeom prst="rect">
              <a:avLst/>
            </a:prstGeom>
          </p:spPr>
        </p:pic>
      </p:grpSp>
      <p:cxnSp>
        <p:nvCxnSpPr>
          <p:cNvPr id="3" name="מחבר ישר 2">
            <a:extLst>
              <a:ext uri="{FF2B5EF4-FFF2-40B4-BE49-F238E27FC236}">
                <a16:creationId xmlns:a16="http://schemas.microsoft.com/office/drawing/2014/main" id="{0EB45096-DD9E-49E7-98BD-5EBDA794A127}"/>
              </a:ext>
            </a:extLst>
          </p:cNvPr>
          <p:cNvCxnSpPr>
            <a:cxnSpLocks/>
          </p:cNvCxnSpPr>
          <p:nvPr/>
        </p:nvCxnSpPr>
        <p:spPr>
          <a:xfrm>
            <a:off x="899592" y="4365104"/>
            <a:ext cx="7488832" cy="0"/>
          </a:xfrm>
          <a:prstGeom prst="line">
            <a:avLst/>
          </a:prstGeom>
          <a:ln w="9525">
            <a:solidFill>
              <a:srgbClr val="284C6A"/>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E36A657-D596-4235-B258-C105070CDFCE}"/>
              </a:ext>
            </a:extLst>
          </p:cNvPr>
          <p:cNvSpPr>
            <a:spLocks noGrp="1"/>
          </p:cNvSpPr>
          <p:nvPr>
            <p:ph type="title"/>
          </p:nvPr>
        </p:nvSpPr>
        <p:spPr>
          <a:xfrm>
            <a:off x="2915816" y="651164"/>
            <a:ext cx="5916960" cy="914400"/>
          </a:xfrm>
        </p:spPr>
        <p:txBody>
          <a:bodyPr/>
          <a:lstStyle/>
          <a:p>
            <a:pPr algn="ctr"/>
            <a:r>
              <a:rPr lang="he-IL" sz="2400" dirty="0">
                <a:latin typeface="David" panose="020E0502060401010101" pitchFamily="34" charset="-79"/>
                <a:cs typeface="David" panose="020E0502060401010101" pitchFamily="34" charset="-79"/>
              </a:rPr>
              <a:t>סיפור העלייה שסיפרה סבתי שמחה-</a:t>
            </a:r>
            <a:r>
              <a:rPr lang="he-IL" sz="2400" dirty="0" err="1">
                <a:latin typeface="David" panose="020E0502060401010101" pitchFamily="34" charset="-79"/>
                <a:cs typeface="David" panose="020E0502060401010101" pitchFamily="34" charset="-79"/>
              </a:rPr>
              <a:t>סימי</a:t>
            </a:r>
            <a:r>
              <a:rPr lang="he-IL" sz="2400" dirty="0">
                <a:latin typeface="David" panose="020E0502060401010101" pitchFamily="34" charset="-79"/>
                <a:cs typeface="David" panose="020E0502060401010101" pitchFamily="34" charset="-79"/>
              </a:rPr>
              <a:t> בן שימול</a:t>
            </a:r>
            <a:endParaRPr lang="he-IL" sz="2400" dirty="0"/>
          </a:p>
        </p:txBody>
      </p:sp>
      <p:sp>
        <p:nvSpPr>
          <p:cNvPr id="7" name="מציין מיקום תוכן 6">
            <a:extLst>
              <a:ext uri="{FF2B5EF4-FFF2-40B4-BE49-F238E27FC236}">
                <a16:creationId xmlns:a16="http://schemas.microsoft.com/office/drawing/2014/main" id="{960D578D-B05F-4639-AE5C-AF37C65A069F}"/>
              </a:ext>
            </a:extLst>
          </p:cNvPr>
          <p:cNvSpPr>
            <a:spLocks noGrp="1"/>
          </p:cNvSpPr>
          <p:nvPr>
            <p:ph idx="1"/>
          </p:nvPr>
        </p:nvSpPr>
        <p:spPr>
          <a:xfrm>
            <a:off x="971600" y="1268760"/>
            <a:ext cx="8077200" cy="5256584"/>
          </a:xfrm>
        </p:spPr>
        <p:txBody>
          <a:bodyPr/>
          <a:lstStyle/>
          <a:p>
            <a:r>
              <a:rPr lang="he-IL" sz="1400" b="1" u="sng" dirty="0">
                <a:latin typeface="David" panose="020E0502060401010101" pitchFamily="34" charset="-79"/>
                <a:cs typeface="David" panose="020E0502060401010101" pitchFamily="34" charset="-79"/>
              </a:rPr>
              <a:t>מקום הולדתי:</a:t>
            </a:r>
          </a:p>
          <a:p>
            <a:r>
              <a:rPr lang="he-IL" sz="1400" dirty="0">
                <a:latin typeface="David" panose="020E0502060401010101" pitchFamily="34" charset="-79"/>
                <a:cs typeface="David" panose="020E0502060401010101" pitchFamily="34" charset="-79"/>
              </a:rPr>
              <a:t>נולדתי  בתאריך 21.2.1942 בקזבלנקה שבמרוקו גרנו ברחוב האיטלקים, להורי בן יטח</a:t>
            </a:r>
          </a:p>
          <a:p>
            <a:r>
              <a:rPr lang="he-IL" sz="1400" dirty="0">
                <a:latin typeface="David" panose="020E0502060401010101" pitchFamily="34" charset="-79"/>
                <a:cs typeface="David" panose="020E0502060401010101" pitchFamily="34" charset="-79"/>
              </a:rPr>
              <a:t> יהודה (בן סעדיה ואסתר) ויקוט (בת שמחה ויוסף). אבי היה אומן ועסק בצורפות, </a:t>
            </a:r>
          </a:p>
          <a:p>
            <a:r>
              <a:rPr lang="he-IL" sz="1400" dirty="0">
                <a:latin typeface="David" panose="020E0502060401010101" pitchFamily="34" charset="-79"/>
                <a:cs typeface="David" panose="020E0502060401010101" pitchFamily="34" charset="-79"/>
              </a:rPr>
              <a:t> אחי מאיר הצטרף לאבי והסתובב איתו בין הכפרים בהרים כאשר מכר תכשיטים. </a:t>
            </a:r>
          </a:p>
          <a:p>
            <a:r>
              <a:rPr lang="he-IL" sz="1400" dirty="0">
                <a:latin typeface="David" panose="020E0502060401010101" pitchFamily="34" charset="-79"/>
                <a:cs typeface="David" panose="020E0502060401010101" pitchFamily="34" charset="-79"/>
              </a:rPr>
              <a:t>אבי היה חזן בבית הכנסת השכונתי. </a:t>
            </a:r>
          </a:p>
          <a:p>
            <a:r>
              <a:rPr lang="he-IL" sz="1400" dirty="0">
                <a:latin typeface="David" panose="020E0502060401010101" pitchFamily="34" charset="-79"/>
                <a:cs typeface="David" panose="020E0502060401010101" pitchFamily="34" charset="-79"/>
              </a:rPr>
              <a:t>אימי נפטרה  בגיל 48 שהייתי בת עשר, בתאריך כ"ו באדר התשי"ג (1952). </a:t>
            </a:r>
          </a:p>
          <a:p>
            <a:r>
              <a:rPr lang="he-IL" sz="1400" dirty="0">
                <a:latin typeface="David" panose="020E0502060401010101" pitchFamily="34" charset="-79"/>
                <a:cs typeface="David" panose="020E0502060401010101" pitchFamily="34" charset="-79"/>
              </a:rPr>
              <a:t>אבי נפטר בגיל 60 שהייתי בת 12, בתאריך י"ג בניסן התשט"ו (1954). </a:t>
            </a:r>
          </a:p>
          <a:p>
            <a:r>
              <a:rPr lang="he-IL" sz="1400" b="1" u="sng" dirty="0">
                <a:latin typeface="David" panose="020E0502060401010101" pitchFamily="34" charset="-79"/>
                <a:cs typeface="David" panose="020E0502060401010101" pitchFamily="34" charset="-79"/>
              </a:rPr>
              <a:t>ההחלטה על עזיבת מרוקו:</a:t>
            </a:r>
          </a:p>
          <a:p>
            <a:r>
              <a:rPr lang="he-IL" sz="1400" dirty="0">
                <a:latin typeface="David" panose="020E0502060401010101" pitchFamily="34" charset="-79"/>
                <a:cs typeface="David" panose="020E0502060401010101" pitchFamily="34" charset="-79"/>
              </a:rPr>
              <a:t>בשכונה בה התגוררנו התהלכו שמועות  כי אנשי הסוכנות היהודית מעלים אנשים לא"י, יציאה </a:t>
            </a:r>
          </a:p>
          <a:p>
            <a:r>
              <a:rPr lang="he-IL" sz="1400" dirty="0">
                <a:latin typeface="David" panose="020E0502060401010101" pitchFamily="34" charset="-79"/>
                <a:cs typeface="David" panose="020E0502060401010101" pitchFamily="34" charset="-79"/>
              </a:rPr>
              <a:t>מגבולות מרוקו הייתה אסורה, והיציאה מגבולות המדינה נעשתה בחשאי, ללא ידיעת השלטונות. </a:t>
            </a:r>
          </a:p>
          <a:p>
            <a:r>
              <a:rPr lang="he-IL" sz="1400" dirty="0">
                <a:latin typeface="David" panose="020E0502060401010101" pitchFamily="34" charset="-79"/>
                <a:cs typeface="David" panose="020E0502060401010101" pitchFamily="34" charset="-79"/>
              </a:rPr>
              <a:t>אני ואחותי אליס הבוגרת ממני, החלטנו שאנחנו עולות ביחד.  וכך היה בשנת 1958 החל המסע שלנו, באישון לילה בשעה 2 אחרי חצות, אנשי הסוכנות היהודית הקישו בדלת, אמרו את הסיסמה המוסכמת מראש, לקחתי מזוודה קטנה ובה חפצים מעטים,  סגרנו מאחורינו את דלת הבית והשארנו את הרכוש והחפצים בתוך הבית כדי שהשכנים  המוסלמים לא יחשדו. אני זוכרת שהיו לי חששות ופחדים לעזוב את העיר שבה נולדתי וגדלתי במשך שנות ילדותי. ללכת אל הבלתי נודע, העזיבה הייתה קשה מבחינה רגשית ונפשית לעזוב את מקום הולדתי, להשאיר מאחורי את קברי הורי, את כל החברות, את בית הספר שכה אהבתי ללמוד בו, וכמובן משפחתי שנותרה מאחור מבלי לדעת מתי אראה אותם שוב. </a:t>
            </a:r>
          </a:p>
          <a:p>
            <a:endParaRPr lang="he-IL" sz="1400" dirty="0">
              <a:latin typeface="David" panose="020E0502060401010101" pitchFamily="34" charset="-79"/>
              <a:cs typeface="David" panose="020E0502060401010101" pitchFamily="34" charset="-79"/>
            </a:endParaRPr>
          </a:p>
          <a:p>
            <a:endParaRPr lang="he-IL" sz="1400" dirty="0">
              <a:latin typeface="David" panose="020E0502060401010101" pitchFamily="34" charset="-79"/>
              <a:cs typeface="David" panose="020E0502060401010101" pitchFamily="34" charset="-79"/>
            </a:endParaRPr>
          </a:p>
        </p:txBody>
      </p:sp>
      <p:pic>
        <p:nvPicPr>
          <p:cNvPr id="6" name="תמונה 5" descr="תמונה שמכילה אדם, אישה, קיר, מקורה&#10;&#10;תיאור שנוצר ברמת מהימנות גבוהה מאוד">
            <a:extLst>
              <a:ext uri="{FF2B5EF4-FFF2-40B4-BE49-F238E27FC236}">
                <a16:creationId xmlns:a16="http://schemas.microsoft.com/office/drawing/2014/main" id="{A2F3AF34-AB0B-440B-8EB4-B77F2B58FC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6862" y="642738"/>
            <a:ext cx="2592288" cy="346273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200793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1000"/>
                                        <p:tgtEl>
                                          <p:spTgt spid="7">
                                            <p:txEl>
                                              <p:pRg st="1" end="1"/>
                                            </p:txEl>
                                          </p:spTgt>
                                        </p:tgtEl>
                                      </p:cBhvr>
                                    </p:animEffect>
                                    <p:anim calcmode="lin" valueType="num">
                                      <p:cBhvr>
                                        <p:cTn id="1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anim calcmode="lin" valueType="num">
                                      <p:cBhvr>
                                        <p:cTn id="2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nodeType="after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Effect transition="in" filter="fade">
                                      <p:cBhvr>
                                        <p:cTn id="34" dur="1000"/>
                                        <p:tgtEl>
                                          <p:spTgt spid="7">
                                            <p:txEl>
                                              <p:pRg st="4" end="4"/>
                                            </p:txEl>
                                          </p:spTgt>
                                        </p:tgtEl>
                                      </p:cBhvr>
                                    </p:animEffect>
                                    <p:anim calcmode="lin" valueType="num">
                                      <p:cBhvr>
                                        <p:cTn id="3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7">
                                            <p:txEl>
                                              <p:pRg st="5" end="5"/>
                                            </p:txEl>
                                          </p:spTgt>
                                        </p:tgtEl>
                                        <p:attrNameLst>
                                          <p:attrName>style.visibility</p:attrName>
                                        </p:attrNameLst>
                                      </p:cBhvr>
                                      <p:to>
                                        <p:strVal val="visible"/>
                                      </p:to>
                                    </p:set>
                                    <p:animEffect transition="in" filter="fade">
                                      <p:cBhvr>
                                        <p:cTn id="40" dur="1000"/>
                                        <p:tgtEl>
                                          <p:spTgt spid="7">
                                            <p:txEl>
                                              <p:pRg st="5" end="5"/>
                                            </p:txEl>
                                          </p:spTgt>
                                        </p:tgtEl>
                                      </p:cBhvr>
                                    </p:animEffect>
                                    <p:anim calcmode="lin" valueType="num">
                                      <p:cBhvr>
                                        <p:cTn id="41"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7">
                                            <p:txEl>
                                              <p:pRg st="6" end="6"/>
                                            </p:txEl>
                                          </p:spTgt>
                                        </p:tgtEl>
                                        <p:attrNameLst>
                                          <p:attrName>style.visibility</p:attrName>
                                        </p:attrNameLst>
                                      </p:cBhvr>
                                      <p:to>
                                        <p:strVal val="visible"/>
                                      </p:to>
                                    </p:set>
                                    <p:animEffect transition="in" filter="fade">
                                      <p:cBhvr>
                                        <p:cTn id="46" dur="1000"/>
                                        <p:tgtEl>
                                          <p:spTgt spid="7">
                                            <p:txEl>
                                              <p:pRg st="6" end="6"/>
                                            </p:txEl>
                                          </p:spTgt>
                                        </p:tgtEl>
                                      </p:cBhvr>
                                    </p:animEffect>
                                    <p:anim calcmode="lin" valueType="num">
                                      <p:cBhvr>
                                        <p:cTn id="47"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7">
                                            <p:txEl>
                                              <p:pRg st="7" end="7"/>
                                            </p:txEl>
                                          </p:spTgt>
                                        </p:tgtEl>
                                        <p:attrNameLst>
                                          <p:attrName>style.visibility</p:attrName>
                                        </p:attrNameLst>
                                      </p:cBhvr>
                                      <p:to>
                                        <p:strVal val="visible"/>
                                      </p:to>
                                    </p:set>
                                    <p:animEffect transition="in" filter="fade">
                                      <p:cBhvr>
                                        <p:cTn id="52" dur="1000"/>
                                        <p:tgtEl>
                                          <p:spTgt spid="7">
                                            <p:txEl>
                                              <p:pRg st="7" end="7"/>
                                            </p:txEl>
                                          </p:spTgt>
                                        </p:tgtEl>
                                      </p:cBhvr>
                                    </p:animEffect>
                                    <p:anim calcmode="lin" valueType="num">
                                      <p:cBhvr>
                                        <p:cTn id="53"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7">
                                            <p:txEl>
                                              <p:pRg st="0" end="0"/>
                                            </p:txEl>
                                          </p:spTgt>
                                        </p:tgtEl>
                                        <p:attrNameLst>
                                          <p:attrName>style.visibility</p:attrName>
                                        </p:attrNameLst>
                                      </p:cBhvr>
                                      <p:to>
                                        <p:strVal val="visible"/>
                                      </p:to>
                                    </p:set>
                                    <p:animEffect transition="in" filter="fade">
                                      <p:cBhvr>
                                        <p:cTn id="58" dur="1000"/>
                                        <p:tgtEl>
                                          <p:spTgt spid="7">
                                            <p:txEl>
                                              <p:pRg st="0" end="0"/>
                                            </p:txEl>
                                          </p:spTgt>
                                        </p:tgtEl>
                                      </p:cBhvr>
                                    </p:animEffect>
                                    <p:anim calcmode="lin" valueType="num">
                                      <p:cBhvr>
                                        <p:cTn id="5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42" presetClass="entr" presetSubtype="0" fill="hold" nodeType="afterEffect">
                                  <p:stCondLst>
                                    <p:cond delay="0"/>
                                  </p:stCondLst>
                                  <p:childTnLst>
                                    <p:set>
                                      <p:cBhvr>
                                        <p:cTn id="63" dur="1" fill="hold">
                                          <p:stCondLst>
                                            <p:cond delay="0"/>
                                          </p:stCondLst>
                                        </p:cTn>
                                        <p:tgtEl>
                                          <p:spTgt spid="7">
                                            <p:txEl>
                                              <p:pRg st="8" end="8"/>
                                            </p:txEl>
                                          </p:spTgt>
                                        </p:tgtEl>
                                        <p:attrNameLst>
                                          <p:attrName>style.visibility</p:attrName>
                                        </p:attrNameLst>
                                      </p:cBhvr>
                                      <p:to>
                                        <p:strVal val="visible"/>
                                      </p:to>
                                    </p:set>
                                    <p:animEffect transition="in" filter="fade">
                                      <p:cBhvr>
                                        <p:cTn id="64" dur="1000"/>
                                        <p:tgtEl>
                                          <p:spTgt spid="7">
                                            <p:txEl>
                                              <p:pRg st="8" end="8"/>
                                            </p:txEl>
                                          </p:spTgt>
                                        </p:tgtEl>
                                      </p:cBhvr>
                                    </p:animEffect>
                                    <p:anim calcmode="lin" valueType="num">
                                      <p:cBhvr>
                                        <p:cTn id="65"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66"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par>
                          <p:cTn id="67" fill="hold">
                            <p:stCondLst>
                              <p:cond delay="10000"/>
                            </p:stCondLst>
                            <p:childTnLst>
                              <p:par>
                                <p:cTn id="68" presetID="42" presetClass="entr" presetSubtype="0" fill="hold" nodeType="afterEffect">
                                  <p:stCondLst>
                                    <p:cond delay="0"/>
                                  </p:stCondLst>
                                  <p:childTnLst>
                                    <p:set>
                                      <p:cBhvr>
                                        <p:cTn id="69" dur="1" fill="hold">
                                          <p:stCondLst>
                                            <p:cond delay="0"/>
                                          </p:stCondLst>
                                        </p:cTn>
                                        <p:tgtEl>
                                          <p:spTgt spid="7">
                                            <p:txEl>
                                              <p:pRg st="9" end="9"/>
                                            </p:txEl>
                                          </p:spTgt>
                                        </p:tgtEl>
                                        <p:attrNameLst>
                                          <p:attrName>style.visibility</p:attrName>
                                        </p:attrNameLst>
                                      </p:cBhvr>
                                      <p:to>
                                        <p:strVal val="visible"/>
                                      </p:to>
                                    </p:set>
                                    <p:animEffect transition="in" filter="fade">
                                      <p:cBhvr>
                                        <p:cTn id="70" dur="1000"/>
                                        <p:tgtEl>
                                          <p:spTgt spid="7">
                                            <p:txEl>
                                              <p:pRg st="9" end="9"/>
                                            </p:txEl>
                                          </p:spTgt>
                                        </p:tgtEl>
                                      </p:cBhvr>
                                    </p:animEffect>
                                    <p:anim calcmode="lin" valueType="num">
                                      <p:cBhvr>
                                        <p:cTn id="71"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42" presetClass="entr" presetSubtype="0" fill="hold" nodeType="afterEffect">
                                  <p:stCondLst>
                                    <p:cond delay="0"/>
                                  </p:stCondLst>
                                  <p:childTnLst>
                                    <p:set>
                                      <p:cBhvr>
                                        <p:cTn id="75" dur="1" fill="hold">
                                          <p:stCondLst>
                                            <p:cond delay="0"/>
                                          </p:stCondLst>
                                        </p:cTn>
                                        <p:tgtEl>
                                          <p:spTgt spid="7">
                                            <p:txEl>
                                              <p:pRg st="10" end="10"/>
                                            </p:txEl>
                                          </p:spTgt>
                                        </p:tgtEl>
                                        <p:attrNameLst>
                                          <p:attrName>style.visibility</p:attrName>
                                        </p:attrNameLst>
                                      </p:cBhvr>
                                      <p:to>
                                        <p:strVal val="visible"/>
                                      </p:to>
                                    </p:set>
                                    <p:animEffect transition="in" filter="fade">
                                      <p:cBhvr>
                                        <p:cTn id="76" dur="1000"/>
                                        <p:tgtEl>
                                          <p:spTgt spid="7">
                                            <p:txEl>
                                              <p:pRg st="10" end="10"/>
                                            </p:txEl>
                                          </p:spTgt>
                                        </p:tgtEl>
                                      </p:cBhvr>
                                    </p:animEffect>
                                    <p:anim calcmode="lin" valueType="num">
                                      <p:cBhvr>
                                        <p:cTn id="77"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78"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7C2ED9-A1FA-4460-B03E-80126BBFAB35}"/>
              </a:ext>
            </a:extLst>
          </p:cNvPr>
          <p:cNvSpPr txBox="1"/>
          <p:nvPr/>
        </p:nvSpPr>
        <p:spPr>
          <a:xfrm>
            <a:off x="1403648" y="692696"/>
            <a:ext cx="7128792" cy="5478423"/>
          </a:xfrm>
          <a:prstGeom prst="rect">
            <a:avLst/>
          </a:prstGeom>
          <a:noFill/>
        </p:spPr>
        <p:txBody>
          <a:bodyPr wrap="square" rtlCol="1">
            <a:spAutoFit/>
          </a:bodyPr>
          <a:lstStyle/>
          <a:p>
            <a:pPr algn="r"/>
            <a:r>
              <a:rPr lang="he-IL" sz="1400" b="1" u="sng" dirty="0">
                <a:solidFill>
                  <a:srgbClr val="284C6A"/>
                </a:solidFill>
                <a:latin typeface="David" panose="020E0502060401010101" pitchFamily="34" charset="-79"/>
                <a:cs typeface="David" panose="020E0502060401010101" pitchFamily="34" charset="-79"/>
              </a:rPr>
              <a:t>המסע לארץ ישראל:</a:t>
            </a:r>
          </a:p>
          <a:p>
            <a:pPr algn="r"/>
            <a:r>
              <a:rPr lang="he-IL" sz="1400" dirty="0">
                <a:solidFill>
                  <a:srgbClr val="284C6A"/>
                </a:solidFill>
                <a:latin typeface="David" panose="020E0502060401010101" pitchFamily="34" charset="-79"/>
                <a:cs typeface="David" panose="020E0502060401010101" pitchFamily="34" charset="-79"/>
              </a:rPr>
              <a:t>וכך בחסות החשכה אני נערה צעירה, יחד אחותי אליס התחלנו את המסע הארוך שנמשך חודשים רבים.</a:t>
            </a:r>
          </a:p>
          <a:p>
            <a:pPr algn="r"/>
            <a:r>
              <a:rPr lang="he-IL" sz="1400" dirty="0">
                <a:solidFill>
                  <a:srgbClr val="284C6A"/>
                </a:solidFill>
                <a:latin typeface="David" panose="020E0502060401010101" pitchFamily="34" charset="-79"/>
                <a:cs typeface="David" panose="020E0502060401010101" pitchFamily="34" charset="-79"/>
              </a:rPr>
              <a:t>מהעיר </a:t>
            </a:r>
            <a:r>
              <a:rPr lang="he-IL" sz="1400" b="1" dirty="0">
                <a:solidFill>
                  <a:srgbClr val="284C6A"/>
                </a:solidFill>
                <a:latin typeface="David" panose="020E0502060401010101" pitchFamily="34" charset="-79"/>
                <a:cs typeface="David" panose="020E0502060401010101" pitchFamily="34" charset="-79"/>
              </a:rPr>
              <a:t>קזבלנקה</a:t>
            </a:r>
            <a:r>
              <a:rPr lang="he-IL" sz="1400" dirty="0">
                <a:solidFill>
                  <a:srgbClr val="284C6A"/>
                </a:solidFill>
                <a:latin typeface="David" panose="020E0502060401010101" pitchFamily="34" charset="-79"/>
                <a:cs typeface="David" panose="020E0502060401010101" pitchFamily="34" charset="-79"/>
              </a:rPr>
              <a:t> נסענו ברכבת במשך 24 שעות עד שהגענו לעיר </a:t>
            </a:r>
            <a:r>
              <a:rPr lang="he-IL" sz="1400" b="1" dirty="0">
                <a:solidFill>
                  <a:srgbClr val="284C6A"/>
                </a:solidFill>
                <a:latin typeface="David" panose="020E0502060401010101" pitchFamily="34" charset="-79"/>
                <a:cs typeface="David" panose="020E0502060401010101" pitchFamily="34" charset="-79"/>
              </a:rPr>
              <a:t>פס</a:t>
            </a:r>
            <a:r>
              <a:rPr lang="he-IL" sz="1400" dirty="0">
                <a:solidFill>
                  <a:srgbClr val="284C6A"/>
                </a:solidFill>
                <a:latin typeface="David" panose="020E0502060401010101" pitchFamily="34" charset="-79"/>
                <a:cs typeface="David" panose="020E0502060401010101" pitchFamily="34" charset="-79"/>
              </a:rPr>
              <a:t>, מתחנת הרכבת נסענו בכרכרה, ונתנו לנו חדרים בבית מלון, שם נשארנו במשך שבוע ימים בבית מלון ללא אפשרות לצאת מהחדרים,  את הארוחות הביאו לנו לחדר.</a:t>
            </a:r>
          </a:p>
          <a:p>
            <a:pPr algn="r"/>
            <a:r>
              <a:rPr lang="he-IL" sz="1400" dirty="0">
                <a:solidFill>
                  <a:srgbClr val="284C6A"/>
                </a:solidFill>
                <a:latin typeface="David" panose="020E0502060401010101" pitchFamily="34" charset="-79"/>
                <a:cs typeface="David" panose="020E0502060401010101" pitchFamily="34" charset="-79"/>
              </a:rPr>
              <a:t>רק ביום שישי אפשרו לנו לצאת והתארחנו אצל משפחה יהודית בעיר. במוצאי שבת יצאנו מהעיר פס  במונית לכיוון העיר</a:t>
            </a:r>
            <a:r>
              <a:rPr lang="he-IL" sz="1400" b="1" dirty="0">
                <a:solidFill>
                  <a:srgbClr val="284C6A"/>
                </a:solidFill>
                <a:latin typeface="David" panose="020E0502060401010101" pitchFamily="34" charset="-79"/>
                <a:cs typeface="David" panose="020E0502060401010101" pitchFamily="34" charset="-79"/>
              </a:rPr>
              <a:t> טנג'יר</a:t>
            </a:r>
            <a:r>
              <a:rPr lang="he-IL" sz="1400" dirty="0">
                <a:solidFill>
                  <a:srgbClr val="284C6A"/>
                </a:solidFill>
                <a:latin typeface="David" panose="020E0502060401010101" pitchFamily="34" charset="-79"/>
                <a:cs typeface="David" panose="020E0502060401010101" pitchFamily="34" charset="-79"/>
              </a:rPr>
              <a:t>. במשך כל הנסיעה קיבלנו הוראה להתכופף שלא יבחינו בנו.</a:t>
            </a:r>
          </a:p>
          <a:p>
            <a:pPr algn="r"/>
            <a:r>
              <a:rPr lang="he-IL" sz="1400" dirty="0">
                <a:solidFill>
                  <a:srgbClr val="284C6A"/>
                </a:solidFill>
                <a:latin typeface="David" panose="020E0502060401010101" pitchFamily="34" charset="-79"/>
                <a:cs typeface="David" panose="020E0502060401010101" pitchFamily="34" charset="-79"/>
              </a:rPr>
              <a:t>בעיר טנג'יר נאלצנו להיפטר מכל החפצים המעטים שהיו ברשותנו, אני זוכרת שלפני שקרעתי את המסמכים שלי הסתכלתי על תאריך הלידה שלי. ובצער רב נאלצתי לזרוק חפצים שהיו יקרים ללבי, עם ערך רגשי בעבורי (צמידים שהכין לי אבי). משם המשכנו והלכנו כברת דרך ברגל, כאשר מידי פעם היינו צריכים להסתתר עד שהשטח יהיה פנוי למעבר.  הגענו לחוף הים משם היינו אמורים לחצות את הגבול לספרד. במקום המתינה לנו ספינה רעועה נכנסנו לתוכה ושני מוסלמים חתרו בסירה וכך עזבנו את מרוקו מאחורינו ושטנו לעבר מלילה. </a:t>
            </a:r>
          </a:p>
          <a:p>
            <a:endParaRPr lang="he-IL" sz="1400" dirty="0">
              <a:solidFill>
                <a:srgbClr val="284C6A"/>
              </a:solidFill>
              <a:latin typeface="David" panose="020E0502060401010101" pitchFamily="34" charset="-79"/>
              <a:cs typeface="David" panose="020E0502060401010101" pitchFamily="34" charset="-79"/>
            </a:endParaRPr>
          </a:p>
          <a:p>
            <a:pPr algn="r"/>
            <a:r>
              <a:rPr lang="he-IL" sz="1400" dirty="0">
                <a:solidFill>
                  <a:srgbClr val="284C6A"/>
                </a:solidFill>
                <a:latin typeface="David" panose="020E0502060401010101" pitchFamily="34" charset="-79"/>
                <a:cs typeface="David" panose="020E0502060401010101" pitchFamily="34" charset="-79"/>
              </a:rPr>
              <a:t>הגענו לחופי ספרד, בקשו שנסתתר מאחורי דיונות החול, עד שתגיע מכונית עם אור ירוק, שתאסוף אותנו. מכוניות רבות חלפו עם אור אדום, אסור היה לעלות למכוניות או לצאת לקראתם. לבסוף הגיעה המכונית עם האור הירוק. אני ואחותי יצאנו מאחורי דיונות החול ועלינו במהרה למכונית, ואז שמתי לב שאיבדתי סנדל אחד בדרך...</a:t>
            </a:r>
          </a:p>
          <a:p>
            <a:pPr algn="r"/>
            <a:r>
              <a:rPr lang="he-IL" sz="1400" dirty="0">
                <a:solidFill>
                  <a:srgbClr val="284C6A"/>
                </a:solidFill>
                <a:latin typeface="David" panose="020E0502060401010101" pitchFamily="34" charset="-79"/>
                <a:cs typeface="David" panose="020E0502060401010101" pitchFamily="34" charset="-79"/>
              </a:rPr>
              <a:t>הגענו לעיר </a:t>
            </a:r>
            <a:r>
              <a:rPr lang="he-IL" sz="1400" b="1" dirty="0">
                <a:solidFill>
                  <a:srgbClr val="284C6A"/>
                </a:solidFill>
                <a:latin typeface="David" panose="020E0502060401010101" pitchFamily="34" charset="-79"/>
                <a:cs typeface="David" panose="020E0502060401010101" pitchFamily="34" charset="-79"/>
              </a:rPr>
              <a:t>מלילה</a:t>
            </a:r>
            <a:r>
              <a:rPr lang="he-IL" sz="1400" dirty="0">
                <a:solidFill>
                  <a:srgbClr val="284C6A"/>
                </a:solidFill>
                <a:latin typeface="David" panose="020E0502060401010101" pitchFamily="34" charset="-79"/>
                <a:cs typeface="David" panose="020E0502060401010101" pitchFamily="34" charset="-79"/>
              </a:rPr>
              <a:t> שם התרכזו כל העולים. במשך שמונה ימים נשארנו כל העולים יחד ללא אפשרות יציאה כדי שלא נתגלה, התנאים היו לא נוחים במיוחד, צפיפות וחוסר פרטיות. נאלצנו לישון על גבי מזרוני קש במשך הזמן הזה הכינו לנו מסמכים כדי שנוכל לנוע בספרד. ולכל עולה נתנו סיכה מיוחדת שעדנו אותה לצורך זיהוי בהמשך כדי שלא ישאלו אותנו שאלות מיותרות. יצאנו מבית המגורים שבו התאכסנו לכיוון הנמל בקבוצות קטנות כדי לא לעורר חשד, וכל הזמן שמרנו על פרופיל נמוך. משם שטנו במשך יומיים באוניה ששמה "מלגה" , הים היה סוער מאוד וכל הנוסעים הרגישו רע והקיאו לאחר יומיים קשים הגענו לעיר </a:t>
            </a:r>
            <a:r>
              <a:rPr lang="he-IL" sz="1400" b="1" dirty="0">
                <a:solidFill>
                  <a:srgbClr val="284C6A"/>
                </a:solidFill>
                <a:latin typeface="David" panose="020E0502060401010101" pitchFamily="34" charset="-79"/>
                <a:cs typeface="David" panose="020E0502060401010101" pitchFamily="34" charset="-79"/>
              </a:rPr>
              <a:t>מלגה</a:t>
            </a:r>
            <a:r>
              <a:rPr lang="he-IL" sz="1400" dirty="0">
                <a:solidFill>
                  <a:srgbClr val="284C6A"/>
                </a:solidFill>
                <a:latin typeface="David" panose="020E0502060401010101" pitchFamily="34" charset="-79"/>
                <a:cs typeface="David" panose="020E0502060401010101" pitchFamily="34" charset="-79"/>
              </a:rPr>
              <a:t> שבספרד.</a:t>
            </a:r>
            <a:endParaRPr lang="en-US" sz="1400" dirty="0">
              <a:solidFill>
                <a:srgbClr val="284C6A"/>
              </a:solidFill>
              <a:latin typeface="David" panose="020E0502060401010101" pitchFamily="34" charset="-79"/>
              <a:cs typeface="David" panose="020E0502060401010101" pitchFamily="34" charset="-79"/>
            </a:endParaRPr>
          </a:p>
          <a:p>
            <a:pPr algn="r"/>
            <a:endParaRPr lang="he-IL" sz="1400" dirty="0">
              <a:latin typeface="David" panose="020E0502060401010101" pitchFamily="34" charset="-79"/>
              <a:cs typeface="David" panose="020E0502060401010101" pitchFamily="34" charset="-79"/>
            </a:endParaRPr>
          </a:p>
          <a:p>
            <a:pPr algn="r"/>
            <a:endParaRPr lang="he-IL" sz="14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322109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arn(inVertical)">
                                      <p:cBhvr>
                                        <p:cTn id="7" dur="500"/>
                                        <p:tgtEl>
                                          <p:spTgt spid="2">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barn(inVertical)">
                                      <p:cBhvr>
                                        <p:cTn id="16" dur="500"/>
                                        <p:tgtEl>
                                          <p:spTgt spid="2">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barn(inVertical)">
                                      <p:cBhvr>
                                        <p:cTn id="24" dur="500"/>
                                        <p:tgtEl>
                                          <p:spTgt spid="2">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barn(inVertical)">
                                      <p:cBhvr>
                                        <p:cTn id="2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A30A32AD-79E1-4B28-BD34-DC0E26627ED5}"/>
              </a:ext>
            </a:extLst>
          </p:cNvPr>
          <p:cNvSpPr/>
          <p:nvPr/>
        </p:nvSpPr>
        <p:spPr>
          <a:xfrm>
            <a:off x="395536" y="404664"/>
            <a:ext cx="8352928" cy="6124754"/>
          </a:xfrm>
          <a:prstGeom prst="rect">
            <a:avLst/>
          </a:prstGeom>
        </p:spPr>
        <p:txBody>
          <a:bodyPr wrap="square">
            <a:spAutoFit/>
          </a:bodyPr>
          <a:lstStyle/>
          <a:p>
            <a:pPr algn="r"/>
            <a:r>
              <a:rPr lang="he-IL" sz="1400" dirty="0">
                <a:solidFill>
                  <a:srgbClr val="284C6A"/>
                </a:solidFill>
                <a:latin typeface="David" panose="020E0502060401010101" pitchFamily="34" charset="-79"/>
                <a:cs typeface="David" panose="020E0502060401010101" pitchFamily="34" charset="-79"/>
              </a:rPr>
              <a:t>במלגה נשארנו במשך חודש ימים בבית מלון. אפשרו לנו לצאת מהחדר ולטייל מעט בסביבה הקרובה  וקיבלנו רשות לאכול במסעדות שהיו באזור. זכור לי שפעם אחת אכלנו במסעדה והגישו לנו אוכל לא כשר, שכלל פירות ים וצדפות. סירבתי לאכול, חוקי הדת היהודית היו יותר חזקים מהפחד שיגלו את יהדותי, לאחר מכן אני ואחותי הלכנו להתלונן למדריך כיצד יתכן שמגישים לנו אוכל לא כשר?</a:t>
            </a:r>
          </a:p>
          <a:p>
            <a:pPr algn="r"/>
            <a:endParaRPr lang="he-IL" sz="1400" dirty="0">
              <a:solidFill>
                <a:srgbClr val="284C6A"/>
              </a:solidFill>
              <a:latin typeface="David" panose="020E0502060401010101" pitchFamily="34" charset="-79"/>
              <a:cs typeface="David" panose="020E0502060401010101" pitchFamily="34" charset="-79"/>
            </a:endParaRPr>
          </a:p>
          <a:p>
            <a:pPr algn="r"/>
            <a:r>
              <a:rPr lang="he-IL" sz="1400" dirty="0">
                <a:solidFill>
                  <a:srgbClr val="284C6A"/>
                </a:solidFill>
                <a:latin typeface="David" panose="020E0502060401010101" pitchFamily="34" charset="-79"/>
                <a:cs typeface="David" panose="020E0502060401010101" pitchFamily="34" charset="-79"/>
              </a:rPr>
              <a:t>עבר חודש, הודיעו לנו שממשיכים במסע. אני זוכרת שהיה בקבוצה איש דתי עם זקן ארוך והיה צורך להסתיר את הזקן. לכן בעזרת צווארן שקרענו מחולצה קשרנו את זקנו והסתרנו אותו בתוך חולצתו. המשכנו במסע נסיעה ארוכה ומתישה שנמשכה כ- 14 שעות עד שהגענו ל</a:t>
            </a:r>
            <a:r>
              <a:rPr lang="he-IL" sz="1400" b="1" dirty="0">
                <a:solidFill>
                  <a:srgbClr val="284C6A"/>
                </a:solidFill>
                <a:latin typeface="David" panose="020E0502060401010101" pitchFamily="34" charset="-79"/>
                <a:cs typeface="David" panose="020E0502060401010101" pitchFamily="34" charset="-79"/>
              </a:rPr>
              <a:t>ג'יברלטר</a:t>
            </a:r>
            <a:r>
              <a:rPr lang="he-IL" sz="1400" dirty="0">
                <a:solidFill>
                  <a:srgbClr val="284C6A"/>
                </a:solidFill>
                <a:latin typeface="David" panose="020E0502060401010101" pitchFamily="34" charset="-79"/>
                <a:cs typeface="David" panose="020E0502060401010101" pitchFamily="34" charset="-79"/>
              </a:rPr>
              <a:t>. </a:t>
            </a:r>
          </a:p>
          <a:p>
            <a:pPr algn="r"/>
            <a:r>
              <a:rPr lang="he-IL" sz="1400" dirty="0">
                <a:solidFill>
                  <a:srgbClr val="284C6A"/>
                </a:solidFill>
                <a:latin typeface="David" panose="020E0502060401010101" pitchFamily="34" charset="-79"/>
                <a:cs typeface="David" panose="020E0502060401010101" pitchFamily="34" charset="-79"/>
              </a:rPr>
              <a:t>בג'יברלטר היה מחנה מעבר גדול לכל העולים שהגיעו. ישנו בתוך אוהלים ונשארנו שם במשך 8 חודשים ללא אפשרות יציאה מחוץ למחנה. כל בוקר היו מעירים אותנו והיינו שומעים בקולי קולות "קופיטיטו" (שפירושו קפה) בתום שמונת חודשי המתנה ארוכים ומתישים, לאחר שלכולנו סידרו תעודות מעבר, מטוס נחת בתוך המחנה ומשם טסנו בטיסה לעיר </a:t>
            </a:r>
            <a:r>
              <a:rPr lang="he-IL" sz="1400" b="1" dirty="0">
                <a:solidFill>
                  <a:srgbClr val="284C6A"/>
                </a:solidFill>
                <a:latin typeface="David" panose="020E0502060401010101" pitchFamily="34" charset="-79"/>
                <a:cs typeface="David" panose="020E0502060401010101" pitchFamily="34" charset="-79"/>
              </a:rPr>
              <a:t>מרסי בצרפת. </a:t>
            </a:r>
            <a:endParaRPr lang="en-US" sz="1400" b="1" dirty="0">
              <a:solidFill>
                <a:srgbClr val="284C6A"/>
              </a:solidFill>
              <a:latin typeface="David" panose="020E0502060401010101" pitchFamily="34" charset="-79"/>
              <a:cs typeface="David" panose="020E0502060401010101" pitchFamily="34" charset="-79"/>
            </a:endParaRPr>
          </a:p>
          <a:p>
            <a:pPr algn="r"/>
            <a:endParaRPr lang="en-US" sz="1400" b="1" dirty="0">
              <a:solidFill>
                <a:srgbClr val="284C6A"/>
              </a:solidFill>
              <a:latin typeface="David" panose="020E0502060401010101" pitchFamily="34" charset="-79"/>
              <a:cs typeface="David" panose="020E0502060401010101" pitchFamily="34" charset="-79"/>
            </a:endParaRPr>
          </a:p>
          <a:p>
            <a:pPr algn="r"/>
            <a:r>
              <a:rPr lang="he-IL" sz="1400" dirty="0">
                <a:solidFill>
                  <a:srgbClr val="284C6A"/>
                </a:solidFill>
                <a:latin typeface="David" panose="020E0502060401010101" pitchFamily="34" charset="-79"/>
                <a:cs typeface="David" panose="020E0502060401010101" pitchFamily="34" charset="-79"/>
              </a:rPr>
              <a:t>מרסי היא עיר נמל והייתה התחנה האחרונה לפני היציאה לא"י. במרסי היה מחנה שבו התרכזו כל העולים. נשארנו שם תקופה מאוד ארוכה וזאת בגלל שאחותי אליס, שסבלה מאוד בטיסה הקודמת סירבה בתוקף לטוס שוב. אני לא יכולתי להמשיך בלעדיה. אחוותי הסכימה רק לשוט באוניה. עקב סירובה אחראי המחנה כעס מאוד וכל פעם שהיה ממריא מטוס בלעדינו, האחראי אמר:" את רואה שוב המטוס טס עם שני מקומות ריקים" אחותי המשיכה לעמוד בסירובה. לכן אחראי נתן הוראה לא לתת לה מזון. אמרתי שאני רעבה ונתנו לי מנה נוספת וכך הסתדרנו במשך חודש ימים. לבסוף הגיעה אוניה ושמה "ארצה" שטנו במשך כעשרה ימים.</a:t>
            </a:r>
            <a:endParaRPr lang="en-US" sz="1400" dirty="0">
              <a:solidFill>
                <a:srgbClr val="284C6A"/>
              </a:solidFill>
              <a:latin typeface="David" panose="020E0502060401010101" pitchFamily="34" charset="-79"/>
              <a:cs typeface="David" panose="020E0502060401010101" pitchFamily="34" charset="-79"/>
            </a:endParaRPr>
          </a:p>
          <a:p>
            <a:pPr algn="r"/>
            <a:r>
              <a:rPr lang="he-IL" sz="1400" b="1" u="sng" dirty="0">
                <a:solidFill>
                  <a:srgbClr val="284C6A"/>
                </a:solidFill>
                <a:latin typeface="David" panose="020E0502060401010101" pitchFamily="34" charset="-79"/>
                <a:cs typeface="David" panose="020E0502060401010101" pitchFamily="34" charset="-79"/>
              </a:rPr>
              <a:t>הגעה לארץ ישראל:</a:t>
            </a:r>
            <a:endParaRPr lang="en-US" sz="1400" b="1" u="sng" dirty="0">
              <a:solidFill>
                <a:srgbClr val="284C6A"/>
              </a:solidFill>
              <a:latin typeface="David" panose="020E0502060401010101" pitchFamily="34" charset="-79"/>
              <a:cs typeface="David" panose="020E0502060401010101" pitchFamily="34" charset="-79"/>
            </a:endParaRPr>
          </a:p>
          <a:p>
            <a:pPr algn="r"/>
            <a:r>
              <a:rPr lang="he-IL" sz="1400" dirty="0">
                <a:solidFill>
                  <a:srgbClr val="284C6A"/>
                </a:solidFill>
                <a:latin typeface="David" panose="020E0502060401010101" pitchFamily="34" charset="-79"/>
                <a:cs typeface="David" panose="020E0502060401010101" pitchFamily="34" charset="-79"/>
              </a:rPr>
              <a:t>הגענו </a:t>
            </a:r>
            <a:r>
              <a:rPr lang="he-IL" sz="1400" b="1" dirty="0">
                <a:solidFill>
                  <a:srgbClr val="284C6A"/>
                </a:solidFill>
                <a:latin typeface="David" panose="020E0502060401010101" pitchFamily="34" charset="-79"/>
                <a:cs typeface="David" panose="020E0502060401010101" pitchFamily="34" charset="-79"/>
              </a:rPr>
              <a:t>לנמל חיפה </a:t>
            </a:r>
            <a:r>
              <a:rPr lang="he-IL" sz="1400" dirty="0">
                <a:solidFill>
                  <a:srgbClr val="284C6A"/>
                </a:solidFill>
                <a:latin typeface="David" panose="020E0502060401010101" pitchFamily="34" charset="-79"/>
                <a:cs typeface="David" panose="020E0502060401010101" pitchFamily="34" charset="-79"/>
              </a:rPr>
              <a:t>בתאריך 30.9.1959 אני זוכרת את ההתרגשות הגדולה שאחזה בכל נוסעי האונייה. אחי מאיר שמע שהגענו לארץ (היו מודיעים ברדיו על מועד הגעת האוניות). הוא המתין לנו בנמל ונסענו לביתו במושב פדיה, התארחנו בביתו כשבוע. חזרנו ברכבת לחיפה. אותי הפנו לקיבוץ איילת השחר נשארתי שם מס' שבועות. אחותי שסירבה להיפרד ממני שכנעה אותי לחזור ולגור עמה בתל חנן שם גרתי אצל משפחת בן סימון, לאחר כחודש מצאתי עבודה אצל עו"ד ואשתו ונשארתי לגור אצלם עד שנישאתי.</a:t>
            </a:r>
            <a:endParaRPr lang="en-US" sz="1400" dirty="0">
              <a:solidFill>
                <a:srgbClr val="284C6A"/>
              </a:solidFill>
              <a:latin typeface="David" panose="020E0502060401010101" pitchFamily="34" charset="-79"/>
              <a:cs typeface="David" panose="020E0502060401010101" pitchFamily="34" charset="-79"/>
            </a:endParaRPr>
          </a:p>
          <a:p>
            <a:pPr algn="r"/>
            <a:endParaRPr lang="en-US" sz="1400" dirty="0">
              <a:solidFill>
                <a:srgbClr val="284C6A"/>
              </a:solidFill>
              <a:latin typeface="David" panose="020E0502060401010101" pitchFamily="34" charset="-79"/>
              <a:cs typeface="David" panose="020E0502060401010101" pitchFamily="34" charset="-79"/>
            </a:endParaRPr>
          </a:p>
          <a:p>
            <a:pPr algn="r"/>
            <a:r>
              <a:rPr lang="he-IL" sz="1400" dirty="0">
                <a:solidFill>
                  <a:srgbClr val="284C6A"/>
                </a:solidFill>
                <a:latin typeface="David" panose="020E0502060401010101" pitchFamily="34" charset="-79"/>
                <a:cs typeface="David" panose="020E0502060401010101" pitchFamily="34" charset="-79"/>
              </a:rPr>
              <a:t>(סיפרה: שמחה-</a:t>
            </a:r>
            <a:r>
              <a:rPr lang="he-IL" sz="1400" dirty="0" err="1">
                <a:solidFill>
                  <a:srgbClr val="284C6A"/>
                </a:solidFill>
                <a:latin typeface="David" panose="020E0502060401010101" pitchFamily="34" charset="-79"/>
                <a:cs typeface="David" panose="020E0502060401010101" pitchFamily="34" charset="-79"/>
              </a:rPr>
              <a:t>סימי</a:t>
            </a:r>
            <a:r>
              <a:rPr lang="he-IL" sz="1400" dirty="0">
                <a:solidFill>
                  <a:srgbClr val="284C6A"/>
                </a:solidFill>
                <a:latin typeface="David" panose="020E0502060401010101" pitchFamily="34" charset="-79"/>
                <a:cs typeface="David" panose="020E0502060401010101" pitchFamily="34" charset="-79"/>
              </a:rPr>
              <a:t> בן שימול, הסיפור נלקח מעבודת שורשים)</a:t>
            </a:r>
            <a:endParaRPr lang="en-US" sz="1400" dirty="0">
              <a:solidFill>
                <a:srgbClr val="284C6A"/>
              </a:solidFill>
              <a:latin typeface="David" panose="020E0502060401010101" pitchFamily="34" charset="-79"/>
              <a:cs typeface="David" panose="020E0502060401010101" pitchFamily="34" charset="-79"/>
            </a:endParaRPr>
          </a:p>
          <a:p>
            <a:pPr algn="r"/>
            <a:endParaRPr lang="en-US" sz="1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800246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down)">
                                      <p:cBhvr>
                                        <p:cTn id="10" dur="500"/>
                                        <p:tgtEl>
                                          <p:spTgt spid="2">
                                            <p:txEl>
                                              <p:pRg st="0" end="0"/>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wipe(down)">
                                      <p:cBhvr>
                                        <p:cTn id="13" dur="5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wipe(down)">
                                      <p:cBhvr>
                                        <p:cTn id="18" dur="500"/>
                                        <p:tgtEl>
                                          <p:spTgt spid="2">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wipe(down)">
                                      <p:cBhvr>
                                        <p:cTn id="23" dur="500"/>
                                        <p:tgtEl>
                                          <p:spTgt spid="2">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wipe(down)">
                                      <p:cBhvr>
                                        <p:cTn id="33"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שמכילה טקסט&#10;&#10;תיאור שנוצר ברמת מהימנות גבוהה מאוד">
            <a:extLst>
              <a:ext uri="{FF2B5EF4-FFF2-40B4-BE49-F238E27FC236}">
                <a16:creationId xmlns:a16="http://schemas.microsoft.com/office/drawing/2014/main" id="{80CFFD4D-EFE4-4F25-A51A-D213C04A57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37787" y="201692"/>
            <a:ext cx="4311290" cy="59269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תמונה 8" descr="תמונה שמכילה מקורה, קיר, ארון, קומה&#10;&#10;תיאור שנוצר ברמת מהימנות גבוהה">
            <a:extLst>
              <a:ext uri="{FF2B5EF4-FFF2-40B4-BE49-F238E27FC236}">
                <a16:creationId xmlns:a16="http://schemas.microsoft.com/office/drawing/2014/main" id="{9DC741EB-751D-46BE-AC08-BD1AFA3D15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9907" y="3770537"/>
            <a:ext cx="3989046" cy="20729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10BF5B78-E3F1-46BD-9CBA-3F306864B5DD}"/>
              </a:ext>
            </a:extLst>
          </p:cNvPr>
          <p:cNvSpPr txBox="1"/>
          <p:nvPr/>
        </p:nvSpPr>
        <p:spPr>
          <a:xfrm>
            <a:off x="110590" y="6116875"/>
            <a:ext cx="4311290" cy="276999"/>
          </a:xfrm>
          <a:prstGeom prst="rect">
            <a:avLst/>
          </a:prstGeom>
          <a:noFill/>
        </p:spPr>
        <p:txBody>
          <a:bodyPr wrap="square" rtlCol="1">
            <a:spAutoFit/>
          </a:bodyPr>
          <a:lstStyle/>
          <a:p>
            <a:pPr algn="ctr"/>
            <a:r>
              <a:rPr lang="he-IL" sz="1200" dirty="0">
                <a:latin typeface="David" panose="020E0502060401010101" pitchFamily="34" charset="-79"/>
                <a:cs typeface="David" panose="020E0502060401010101" pitchFamily="34" charset="-79"/>
              </a:rPr>
              <a:t>דגם  של האוניה "ארצה" המוצג במוזיאון הימי הלאומי בחיפה</a:t>
            </a:r>
          </a:p>
        </p:txBody>
      </p:sp>
      <p:sp>
        <p:nvSpPr>
          <p:cNvPr id="4" name="TextBox 3">
            <a:extLst>
              <a:ext uri="{FF2B5EF4-FFF2-40B4-BE49-F238E27FC236}">
                <a16:creationId xmlns:a16="http://schemas.microsoft.com/office/drawing/2014/main" id="{5662BE69-2FF5-4866-AE61-7D51E12D0249}"/>
              </a:ext>
            </a:extLst>
          </p:cNvPr>
          <p:cNvSpPr txBox="1"/>
          <p:nvPr/>
        </p:nvSpPr>
        <p:spPr>
          <a:xfrm>
            <a:off x="595197" y="3255003"/>
            <a:ext cx="3342076" cy="276999"/>
          </a:xfrm>
          <a:prstGeom prst="rect">
            <a:avLst/>
          </a:prstGeom>
          <a:noFill/>
        </p:spPr>
        <p:txBody>
          <a:bodyPr wrap="square" rtlCol="1">
            <a:spAutoFit/>
          </a:bodyPr>
          <a:lstStyle/>
          <a:p>
            <a:pPr algn="ctr"/>
            <a:r>
              <a:rPr lang="he-IL" sz="1200" dirty="0">
                <a:latin typeface="David" panose="020E0502060401010101" pitchFamily="34" charset="-79"/>
                <a:cs typeface="David" panose="020E0502060401010101" pitchFamily="34" charset="-79"/>
              </a:rPr>
              <a:t>סבא רבא יהודה וסבתא רבא יקוט (פנינה) בן יטח ז"ל</a:t>
            </a:r>
          </a:p>
        </p:txBody>
      </p:sp>
      <p:sp>
        <p:nvSpPr>
          <p:cNvPr id="5" name="TextBox 4">
            <a:extLst>
              <a:ext uri="{FF2B5EF4-FFF2-40B4-BE49-F238E27FC236}">
                <a16:creationId xmlns:a16="http://schemas.microsoft.com/office/drawing/2014/main" id="{C1526316-9DF9-4C8B-9D22-277113AB8818}"/>
              </a:ext>
            </a:extLst>
          </p:cNvPr>
          <p:cNvSpPr txBox="1"/>
          <p:nvPr/>
        </p:nvSpPr>
        <p:spPr>
          <a:xfrm>
            <a:off x="4572000" y="6160283"/>
            <a:ext cx="4176464" cy="276999"/>
          </a:xfrm>
          <a:prstGeom prst="rect">
            <a:avLst/>
          </a:prstGeom>
          <a:noFill/>
        </p:spPr>
        <p:txBody>
          <a:bodyPr wrap="square" rtlCol="1">
            <a:spAutoFit/>
          </a:bodyPr>
          <a:lstStyle/>
          <a:p>
            <a:pPr algn="ctr"/>
            <a:r>
              <a:rPr lang="he-IL" sz="1200" dirty="0">
                <a:latin typeface="David" panose="020E0502060401010101" pitchFamily="34" charset="-79"/>
                <a:cs typeface="David" panose="020E0502060401010101" pitchFamily="34" charset="-79"/>
              </a:rPr>
              <a:t>תעודת מעבר שהונפקה לסבתי </a:t>
            </a:r>
            <a:r>
              <a:rPr lang="he-IL" sz="1200" dirty="0" err="1">
                <a:latin typeface="David" panose="020E0502060401010101" pitchFamily="34" charset="-79"/>
                <a:cs typeface="David" panose="020E0502060401010101" pitchFamily="34" charset="-79"/>
              </a:rPr>
              <a:t>בג'יברלטר</a:t>
            </a:r>
            <a:r>
              <a:rPr lang="he-IL" sz="1200" dirty="0">
                <a:latin typeface="David" panose="020E0502060401010101" pitchFamily="34" charset="-79"/>
                <a:cs typeface="David" panose="020E0502060401010101" pitchFamily="34" charset="-79"/>
              </a:rPr>
              <a:t>, כדי שתוכל לעלות לא"י</a:t>
            </a:r>
          </a:p>
        </p:txBody>
      </p:sp>
      <p:pic>
        <p:nvPicPr>
          <p:cNvPr id="8" name="תמונה 7" descr="תמונה שמכילה צילום, איש, אדם, קיר&#10;&#10;תיאור שנוצר ברמת מהימנות גבוהה מאוד">
            <a:extLst>
              <a:ext uri="{FF2B5EF4-FFF2-40B4-BE49-F238E27FC236}">
                <a16:creationId xmlns:a16="http://schemas.microsoft.com/office/drawing/2014/main" id="{44F998E2-8D8E-475F-94D7-FBAF902804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137" y="403748"/>
            <a:ext cx="3659815" cy="26837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39042167"/>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D213498-4DCA-48C9-8F5A-389CDC10FD51}"/>
              </a:ext>
            </a:extLst>
          </p:cNvPr>
          <p:cNvSpPr txBox="1"/>
          <p:nvPr/>
        </p:nvSpPr>
        <p:spPr>
          <a:xfrm>
            <a:off x="1763688" y="272663"/>
            <a:ext cx="6045674" cy="369332"/>
          </a:xfrm>
          <a:prstGeom prst="rect">
            <a:avLst/>
          </a:prstGeom>
          <a:noFill/>
        </p:spPr>
        <p:txBody>
          <a:bodyPr wrap="square" rtlCol="1">
            <a:spAutoFit/>
          </a:bodyPr>
          <a:lstStyle/>
          <a:p>
            <a:r>
              <a:rPr lang="he-IL" dirty="0"/>
              <a:t>מסלול המסע לארץ ישראל ממרוקו  לנמל חיפה של סבי וסבתי</a:t>
            </a:r>
          </a:p>
        </p:txBody>
      </p:sp>
      <p:sp>
        <p:nvSpPr>
          <p:cNvPr id="10" name="TextBox 9">
            <a:extLst>
              <a:ext uri="{FF2B5EF4-FFF2-40B4-BE49-F238E27FC236}">
                <a16:creationId xmlns:a16="http://schemas.microsoft.com/office/drawing/2014/main" id="{07B4FBE0-D7BA-4761-872B-9E1F2F9632C0}"/>
              </a:ext>
            </a:extLst>
          </p:cNvPr>
          <p:cNvSpPr txBox="1"/>
          <p:nvPr/>
        </p:nvSpPr>
        <p:spPr>
          <a:xfrm>
            <a:off x="1763688" y="6073902"/>
            <a:ext cx="6192688" cy="646331"/>
          </a:xfrm>
          <a:prstGeom prst="rect">
            <a:avLst/>
          </a:prstGeom>
          <a:noFill/>
        </p:spPr>
        <p:txBody>
          <a:bodyPr wrap="square" rtlCol="1">
            <a:spAutoFit/>
          </a:bodyPr>
          <a:lstStyle/>
          <a:p>
            <a:pPr algn="r"/>
            <a:r>
              <a:rPr lang="he-IL" sz="1200" dirty="0">
                <a:solidFill>
                  <a:srgbClr val="FF0000"/>
                </a:solidFill>
                <a:latin typeface="David" panose="020E0502060401010101" pitchFamily="34" charset="-79"/>
                <a:cs typeface="David" panose="020E0502060401010101" pitchFamily="34" charset="-79"/>
              </a:rPr>
              <a:t>חצים אדומים </a:t>
            </a:r>
            <a:r>
              <a:rPr lang="he-IL" sz="1200" dirty="0">
                <a:latin typeface="David" panose="020E0502060401010101" pitchFamily="34" charset="-79"/>
                <a:cs typeface="David" panose="020E0502060401010101" pitchFamily="34" charset="-79"/>
              </a:rPr>
              <a:t>-  מסלול המסע לא"י של סבתי שמחה (1-קזבלנקה,2 - פאס,3 -טנג'יר,4 -מלילה, </a:t>
            </a:r>
          </a:p>
          <a:p>
            <a:pPr algn="r"/>
            <a:r>
              <a:rPr lang="he-IL" sz="1200" dirty="0">
                <a:latin typeface="David" panose="020E0502060401010101" pitchFamily="34" charset="-79"/>
                <a:cs typeface="David" panose="020E0502060401010101" pitchFamily="34" charset="-79"/>
              </a:rPr>
              <a:t>                            5- מלגה, 6-גי'ברלטר, 7- מרסי, 8 - נמל חיפה.</a:t>
            </a:r>
          </a:p>
          <a:p>
            <a:pPr algn="r"/>
            <a:r>
              <a:rPr lang="he-IL" sz="1200" dirty="0">
                <a:solidFill>
                  <a:schemeClr val="accent5">
                    <a:lumMod val="75000"/>
                  </a:schemeClr>
                </a:solidFill>
                <a:latin typeface="David" panose="020E0502060401010101" pitchFamily="34" charset="-79"/>
                <a:cs typeface="David" panose="020E0502060401010101" pitchFamily="34" charset="-79"/>
              </a:rPr>
              <a:t>חצים ירוקים </a:t>
            </a:r>
            <a:r>
              <a:rPr lang="he-IL" sz="1200" dirty="0">
                <a:latin typeface="David" panose="020E0502060401010101" pitchFamily="34" charset="-79"/>
                <a:cs typeface="David" panose="020E0502060401010101" pitchFamily="34" charset="-79"/>
              </a:rPr>
              <a:t>-   מסלול המסע לא"י של סבי דוד (קזבלנקה, מרסי בצרפת, נמל חיפה.</a:t>
            </a:r>
            <a:r>
              <a:rPr lang="en-US" sz="1200" dirty="0">
                <a:latin typeface="David" panose="020E0502060401010101" pitchFamily="34" charset="-79"/>
                <a:cs typeface="David" panose="020E0502060401010101" pitchFamily="34" charset="-79"/>
              </a:rPr>
              <a:t> </a:t>
            </a:r>
            <a:endParaRPr lang="he-IL" sz="1200" dirty="0">
              <a:latin typeface="David" panose="020E0502060401010101" pitchFamily="34" charset="-79"/>
              <a:cs typeface="David" panose="020E0502060401010101" pitchFamily="34" charset="-79"/>
            </a:endParaRPr>
          </a:p>
        </p:txBody>
      </p:sp>
      <p:pic>
        <p:nvPicPr>
          <p:cNvPr id="3" name="תמונה 2" descr="תמונה שמכילה טקסט, מפה&#10;&#10;תיאור שנוצר ברמת מהימנות גבוהה מאוד">
            <a:extLst>
              <a:ext uri="{FF2B5EF4-FFF2-40B4-BE49-F238E27FC236}">
                <a16:creationId xmlns:a16="http://schemas.microsoft.com/office/drawing/2014/main" id="{4E1D50A9-7AAB-4E5D-B0C5-6D64C01EDE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5616" y="767728"/>
            <a:ext cx="7164796" cy="51804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44976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1ADCF02-9D55-4E26-86CC-8F1F7686F4D8}"/>
              </a:ext>
            </a:extLst>
          </p:cNvPr>
          <p:cNvSpPr>
            <a:spLocks noGrp="1"/>
          </p:cNvSpPr>
          <p:nvPr>
            <p:ph type="ctrTitle"/>
          </p:nvPr>
        </p:nvSpPr>
        <p:spPr>
          <a:xfrm>
            <a:off x="951678" y="1124744"/>
            <a:ext cx="7416824" cy="1767278"/>
          </a:xfrm>
        </p:spPr>
        <p:txBody>
          <a:bodyPr/>
          <a:lstStyle/>
          <a:p>
            <a:pPr algn="ctr"/>
            <a:r>
              <a:rPr lang="he-IL" dirty="0">
                <a:solidFill>
                  <a:schemeClr val="accent1">
                    <a:lumMod val="75000"/>
                  </a:schemeClr>
                </a:solidFill>
                <a:latin typeface="David" panose="020E0502060401010101" pitchFamily="34" charset="-79"/>
                <a:cs typeface="David" panose="020E0502060401010101" pitchFamily="34" charset="-79"/>
              </a:rPr>
              <a:t> סבא וסבתא מספרים זיכרונות</a:t>
            </a:r>
            <a:br>
              <a:rPr lang="he-IL" dirty="0">
                <a:latin typeface="David" panose="020E0502060401010101" pitchFamily="34" charset="-79"/>
                <a:cs typeface="David" panose="020E0502060401010101" pitchFamily="34" charset="-79"/>
              </a:rPr>
            </a:br>
            <a:endParaRPr lang="he-IL" dirty="0">
              <a:latin typeface="David" panose="020E0502060401010101" pitchFamily="34" charset="-79"/>
              <a:cs typeface="David" panose="020E0502060401010101" pitchFamily="34" charset="-79"/>
            </a:endParaRPr>
          </a:p>
        </p:txBody>
      </p:sp>
      <p:pic>
        <p:nvPicPr>
          <p:cNvPr id="5" name="תמונה 4" descr="תמונה שמכילה צילום, אדם, לדגמן, קיר&#10;&#10;תיאור שנוצר ברמת מהימנות גבוהה מאוד">
            <a:extLst>
              <a:ext uri="{FF2B5EF4-FFF2-40B4-BE49-F238E27FC236}">
                <a16:creationId xmlns:a16="http://schemas.microsoft.com/office/drawing/2014/main" id="{9A64D7AE-C9EA-4C1A-AA2C-EA43FDBE37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3756082" y="4267324"/>
            <a:ext cx="1448403" cy="20874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תמונה 6" descr="תמונה שמכילה אדם, אישה, צילום, לדגמן&#10;&#10;תיאור שנוצר ברמת מהימנות גבוהה מאוד">
            <a:extLst>
              <a:ext uri="{FF2B5EF4-FFF2-40B4-BE49-F238E27FC236}">
                <a16:creationId xmlns:a16="http://schemas.microsoft.com/office/drawing/2014/main" id="{4A771014-15D1-4174-A9D4-EE6CEDBDD8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0835" y="4253033"/>
            <a:ext cx="1419145" cy="20874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תמונה 13" descr="תמונה שמכילה עניבה, צילום, אדם, קיר&#10;&#10;תיאור שנוצר ברמת מהימנות גבוהה מאוד">
            <a:extLst>
              <a:ext uri="{FF2B5EF4-FFF2-40B4-BE49-F238E27FC236}">
                <a16:creationId xmlns:a16="http://schemas.microsoft.com/office/drawing/2014/main" id="{350EFE1B-DF47-487D-8A24-ABE0758215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10189" y="4280202"/>
            <a:ext cx="1642976" cy="20874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תמונה 17" descr="תמונה שמכילה אדם, צילום, ישן, איש&#10;&#10;תיאור שנוצר ברמת מהימנות גבוהה מאוד">
            <a:extLst>
              <a:ext uri="{FF2B5EF4-FFF2-40B4-BE49-F238E27FC236}">
                <a16:creationId xmlns:a16="http://schemas.microsoft.com/office/drawing/2014/main" id="{69D44222-0657-4A73-91D2-AFE4CC0F7F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60420" y="4280202"/>
            <a:ext cx="1490194" cy="2084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תמונה 7" descr="תמונה שמכילה אדם, מקורה, קיר, בגדים&#10;&#10;תיאור שנוצר ברמת מהימנות גבוהה מאוד">
            <a:extLst>
              <a:ext uri="{FF2B5EF4-FFF2-40B4-BE49-F238E27FC236}">
                <a16:creationId xmlns:a16="http://schemas.microsoft.com/office/drawing/2014/main" id="{A91D0423-618D-4A87-A009-B9E280A913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7898" y="4253033"/>
            <a:ext cx="1421356" cy="20874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318066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EA79BAB-43A1-4488-9164-30A8E4B00988}"/>
              </a:ext>
            </a:extLst>
          </p:cNvPr>
          <p:cNvSpPr>
            <a:spLocks noGrp="1"/>
          </p:cNvSpPr>
          <p:nvPr>
            <p:ph type="title"/>
          </p:nvPr>
        </p:nvSpPr>
        <p:spPr>
          <a:xfrm>
            <a:off x="533400" y="287983"/>
            <a:ext cx="8077200" cy="914400"/>
          </a:xfrm>
        </p:spPr>
        <p:txBody>
          <a:bodyPr/>
          <a:lstStyle/>
          <a:p>
            <a:r>
              <a:rPr lang="he-IL" sz="3200" dirty="0">
                <a:latin typeface="David" panose="020E0502060401010101" pitchFamily="34" charset="-79"/>
                <a:cs typeface="David" panose="020E0502060401010101" pitchFamily="34" charset="-79"/>
              </a:rPr>
              <a:t>סיפורו האישי של סבי דוד בתקופת המעברות</a:t>
            </a:r>
          </a:p>
        </p:txBody>
      </p:sp>
      <p:sp>
        <p:nvSpPr>
          <p:cNvPr id="3" name="מציין מיקום תוכן 2">
            <a:extLst>
              <a:ext uri="{FF2B5EF4-FFF2-40B4-BE49-F238E27FC236}">
                <a16:creationId xmlns:a16="http://schemas.microsoft.com/office/drawing/2014/main" id="{312A1172-EAF4-41C2-AFDE-633358C83193}"/>
              </a:ext>
            </a:extLst>
          </p:cNvPr>
          <p:cNvSpPr>
            <a:spLocks noGrp="1"/>
          </p:cNvSpPr>
          <p:nvPr>
            <p:ph idx="1"/>
          </p:nvPr>
        </p:nvSpPr>
        <p:spPr>
          <a:xfrm>
            <a:off x="743272" y="980728"/>
            <a:ext cx="8077200" cy="5733256"/>
          </a:xfrm>
        </p:spPr>
        <p:txBody>
          <a:bodyPr/>
          <a:lstStyle/>
          <a:p>
            <a:pPr marL="0" indent="0">
              <a:lnSpc>
                <a:spcPct val="150000"/>
              </a:lnSpc>
              <a:buNone/>
            </a:pPr>
            <a:r>
              <a:rPr lang="he-IL" sz="1400" dirty="0">
                <a:latin typeface="David" panose="020E0502060401010101" pitchFamily="34" charset="-79"/>
                <a:cs typeface="David" panose="020E0502060401010101" pitchFamily="34" charset="-79"/>
              </a:rPr>
              <a:t>"לאחר סיום שירותי הצבאי שיכנו אותי במעברת עיר המפרץ, בקריית ביאליק,</a:t>
            </a:r>
          </a:p>
          <a:p>
            <a:pPr marL="0" indent="0">
              <a:lnSpc>
                <a:spcPct val="150000"/>
              </a:lnSpc>
              <a:buNone/>
            </a:pPr>
            <a:r>
              <a:rPr lang="he-IL" sz="1400" dirty="0">
                <a:latin typeface="David" panose="020E0502060401010101" pitchFamily="34" charset="-79"/>
                <a:cs typeface="David" panose="020E0502060401010101" pitchFamily="34" charset="-79"/>
              </a:rPr>
              <a:t> מס' הצריף שבו התגוררתי היה מס' 310. (היכן ששכנה החווה החקלאית, וכיום הוקמה</a:t>
            </a:r>
          </a:p>
          <a:p>
            <a:pPr marL="0" indent="0">
              <a:lnSpc>
                <a:spcPct val="150000"/>
              </a:lnSpc>
              <a:buNone/>
            </a:pPr>
            <a:r>
              <a:rPr lang="he-IL" sz="1400" dirty="0">
                <a:latin typeface="David" panose="020E0502060401010101" pitchFamily="34" charset="-79"/>
                <a:cs typeface="David" panose="020E0502060401010101" pitchFamily="34" charset="-79"/>
              </a:rPr>
              <a:t> שם שכונת הרקפות ) גרתי שם במשך מס' שנים. לקח זמן רב עד שפינו אותנו ועברנו </a:t>
            </a:r>
          </a:p>
          <a:p>
            <a:pPr marL="0" indent="0">
              <a:lnSpc>
                <a:spcPct val="150000"/>
              </a:lnSpc>
              <a:buNone/>
            </a:pPr>
            <a:r>
              <a:rPr lang="he-IL" sz="1400" dirty="0">
                <a:latin typeface="David" panose="020E0502060401010101" pitchFamily="34" charset="-79"/>
                <a:cs typeface="David" panose="020E0502060401010101" pitchFamily="34" charset="-79"/>
              </a:rPr>
              <a:t> לשיכוני קבע.</a:t>
            </a:r>
          </a:p>
          <a:p>
            <a:pPr marL="0" indent="0">
              <a:lnSpc>
                <a:spcPct val="150000"/>
              </a:lnSpc>
              <a:buNone/>
            </a:pPr>
            <a:r>
              <a:rPr lang="he-IL" sz="1400" dirty="0">
                <a:latin typeface="David" panose="020E0502060401010101" pitchFamily="34" charset="-79"/>
                <a:cs typeface="David" panose="020E0502060401010101" pitchFamily="34" charset="-79"/>
              </a:rPr>
              <a:t>אחי מאיר שהגיע בשנת 1956 גר במעברה בקריית חיים בצריף מעץ, יום אחד פרצה שריפה,</a:t>
            </a:r>
          </a:p>
          <a:p>
            <a:pPr marL="0" indent="0">
              <a:lnSpc>
                <a:spcPct val="150000"/>
              </a:lnSpc>
              <a:buNone/>
            </a:pPr>
            <a:r>
              <a:rPr lang="he-IL" sz="1400" dirty="0">
                <a:latin typeface="David" panose="020E0502060401010101" pitchFamily="34" charset="-79"/>
                <a:cs typeface="David" panose="020E0502060401010101" pitchFamily="34" charset="-79"/>
              </a:rPr>
              <a:t> וכל המסמכים, התמונות והמזכרות שנשארו לנו ממרוקו, עלו באש... זה היה יום מאוד עצוב.</a:t>
            </a:r>
          </a:p>
          <a:p>
            <a:pPr marL="0" indent="0">
              <a:lnSpc>
                <a:spcPct val="150000"/>
              </a:lnSpc>
              <a:buNone/>
            </a:pPr>
            <a:r>
              <a:rPr lang="he-IL" sz="1400" dirty="0">
                <a:latin typeface="David" panose="020E0502060401010101" pitchFamily="34" charset="-79"/>
                <a:cs typeface="David" panose="020E0502060401010101" pitchFamily="34" charset="-79"/>
              </a:rPr>
              <a:t>תנאי המחייה במעברה היו קשים, גרתי בצריף מעץ, קיבלתי מיטה, מזרון מלא בקש ושתי </a:t>
            </a:r>
          </a:p>
          <a:p>
            <a:pPr marL="0" indent="0">
              <a:lnSpc>
                <a:spcPct val="150000"/>
              </a:lnSpc>
              <a:buNone/>
            </a:pPr>
            <a:r>
              <a:rPr lang="he-IL" sz="1400" dirty="0">
                <a:latin typeface="David" panose="020E0502060401010101" pitchFamily="34" charset="-79"/>
                <a:cs typeface="David" panose="020E0502060401010101" pitchFamily="34" charset="-79"/>
              </a:rPr>
              <a:t>שמיכות שעקצו אותי ולא היו נעימות למגע. בחורף היה קר מאוד, ולא היו אמצעי חימום </a:t>
            </a:r>
          </a:p>
          <a:p>
            <a:pPr marL="0" indent="0">
              <a:lnSpc>
                <a:spcPct val="150000"/>
              </a:lnSpc>
              <a:buNone/>
            </a:pPr>
            <a:r>
              <a:rPr lang="he-IL" sz="1400" dirty="0">
                <a:latin typeface="David" panose="020E0502060401010101" pitchFamily="34" charset="-79"/>
                <a:cs typeface="David" panose="020E0502060401010101" pitchFamily="34" charset="-79"/>
              </a:rPr>
              <a:t>והגשם דלף, ובקיץ סבלנו מחום ויתושים. למרות כל התנאים הקשיים החיים החברתיים </a:t>
            </a:r>
          </a:p>
          <a:p>
            <a:pPr marL="0" indent="0">
              <a:lnSpc>
                <a:spcPct val="150000"/>
              </a:lnSpc>
              <a:buNone/>
            </a:pPr>
            <a:r>
              <a:rPr lang="he-IL" sz="1400" dirty="0">
                <a:latin typeface="David" panose="020E0502060401010101" pitchFamily="34" charset="-79"/>
                <a:cs typeface="David" panose="020E0502060401010101" pitchFamily="34" charset="-79"/>
              </a:rPr>
              <a:t>פרחו, אני זוכר את ההרגשה שכולנו יושבים מחוץ לצריפים, מתלוננים, מדברים ומשחקים, </a:t>
            </a:r>
          </a:p>
          <a:p>
            <a:pPr marL="0" indent="0">
              <a:lnSpc>
                <a:spcPct val="150000"/>
              </a:lnSpc>
              <a:buNone/>
            </a:pPr>
            <a:r>
              <a:rPr lang="he-IL" sz="1400" dirty="0">
                <a:latin typeface="David" panose="020E0502060401010101" pitchFamily="34" charset="-79"/>
                <a:cs typeface="David" panose="020E0502060401010101" pitchFamily="34" charset="-79"/>
              </a:rPr>
              <a:t>לא היה בנמצא טלוויזיה או אמצעי בידור אחרים. היה כייף לשבת כולם ביחד בחוץ ונרקמו </a:t>
            </a:r>
          </a:p>
          <a:p>
            <a:pPr marL="0" indent="0">
              <a:lnSpc>
                <a:spcPct val="150000"/>
              </a:lnSpc>
              <a:buNone/>
            </a:pPr>
            <a:r>
              <a:rPr lang="he-IL" sz="1400" dirty="0">
                <a:latin typeface="David" panose="020E0502060401010101" pitchFamily="34" charset="-79"/>
                <a:cs typeface="David" panose="020E0502060401010101" pitchFamily="34" charset="-79"/>
              </a:rPr>
              <a:t>יחסי חברות שהחזיקו מעמד לאורך שנים, עם לאחר שפינו את המעברה, המשכנו להיות</a:t>
            </a:r>
          </a:p>
          <a:p>
            <a:pPr marL="0" indent="0">
              <a:lnSpc>
                <a:spcPct val="150000"/>
              </a:lnSpc>
              <a:buNone/>
            </a:pPr>
            <a:r>
              <a:rPr lang="he-IL" sz="1400" dirty="0">
                <a:latin typeface="David" panose="020E0502060401010101" pitchFamily="34" charset="-79"/>
                <a:cs typeface="David" panose="020E0502060401010101" pitchFamily="34" charset="-79"/>
              </a:rPr>
              <a:t> בקשרים חברתיים. הרגשנו שותפות מלאה בבניית הארץ וביישובה</a:t>
            </a:r>
          </a:p>
          <a:p>
            <a:pPr marL="0" indent="0">
              <a:lnSpc>
                <a:spcPct val="150000"/>
              </a:lnSpc>
              <a:buNone/>
            </a:pPr>
            <a:endParaRPr lang="he-IL" sz="1200" dirty="0">
              <a:latin typeface="David" panose="020E0502060401010101" pitchFamily="34" charset="-79"/>
              <a:cs typeface="David" panose="020E0502060401010101" pitchFamily="34" charset="-79"/>
            </a:endParaRPr>
          </a:p>
          <a:p>
            <a:pPr marL="0" indent="0">
              <a:lnSpc>
                <a:spcPct val="150000"/>
              </a:lnSpc>
              <a:buNone/>
            </a:pPr>
            <a:r>
              <a:rPr lang="he-IL" sz="1200" dirty="0">
                <a:latin typeface="David" panose="020E0502060401010101" pitchFamily="34" charset="-79"/>
                <a:cs typeface="David" panose="020E0502060401010101" pitchFamily="34" charset="-79"/>
              </a:rPr>
              <a:t>(סיפר: בן שימול דוד, הסיפור נלקח מעבודת שורשים</a:t>
            </a:r>
            <a:r>
              <a:rPr lang="he-IL" sz="1400" dirty="0">
                <a:latin typeface="David" panose="020E0502060401010101" pitchFamily="34" charset="-79"/>
                <a:cs typeface="David" panose="020E0502060401010101" pitchFamily="34" charset="-79"/>
              </a:rPr>
              <a:t>)</a:t>
            </a:r>
          </a:p>
          <a:p>
            <a:endParaRPr lang="he-IL" dirty="0"/>
          </a:p>
        </p:txBody>
      </p:sp>
      <p:pic>
        <p:nvPicPr>
          <p:cNvPr id="7" name="תמונה 6" descr="תמונה שמכילה טקסט&#10;&#10;תיאור שנוצר ברמת מהימנות גבוהה מאוד">
            <a:extLst>
              <a:ext uri="{FF2B5EF4-FFF2-40B4-BE49-F238E27FC236}">
                <a16:creationId xmlns:a16="http://schemas.microsoft.com/office/drawing/2014/main" id="{71A72730-C295-4FC6-A855-A7E4A6BA8B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8963" y="1271997"/>
            <a:ext cx="2442873" cy="3499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E4EBB533-D4FB-4F06-BA2E-28021F144C52}"/>
              </a:ext>
            </a:extLst>
          </p:cNvPr>
          <p:cNvSpPr txBox="1"/>
          <p:nvPr/>
        </p:nvSpPr>
        <p:spPr>
          <a:xfrm>
            <a:off x="199083" y="5140964"/>
            <a:ext cx="2602632" cy="646331"/>
          </a:xfrm>
          <a:prstGeom prst="rect">
            <a:avLst/>
          </a:prstGeom>
          <a:noFill/>
        </p:spPr>
        <p:txBody>
          <a:bodyPr wrap="square" rtlCol="1">
            <a:spAutoFit/>
          </a:bodyPr>
          <a:lstStyle/>
          <a:p>
            <a:pPr algn="r"/>
            <a:r>
              <a:rPr lang="he-IL" sz="1200" dirty="0"/>
              <a:t>תצלום מתעודת עולה של סבא דוד ובו פירוט האספקה שקיבל: 1 מיטה, 1 מזרון, 2 שמיכות ו-44 ל"י.</a:t>
            </a:r>
          </a:p>
        </p:txBody>
      </p:sp>
    </p:spTree>
    <p:extLst>
      <p:ext uri="{BB962C8B-B14F-4D97-AF65-F5344CB8AC3E}">
        <p14:creationId xmlns:p14="http://schemas.microsoft.com/office/powerpoint/2010/main" val="63881481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additive="base">
                                        <p:cTn id="5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 calcmode="lin" valueType="num">
                                      <p:cBhvr additive="base">
                                        <p:cTn id="6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 calcmode="lin" valueType="num">
                                      <p:cBhvr additive="base">
                                        <p:cTn id="7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 calcmode="lin" valueType="num">
                                      <p:cBhvr additive="base">
                                        <p:cTn id="7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3">
                                            <p:txEl>
                                              <p:pRg st="12" end="12"/>
                                            </p:txEl>
                                          </p:spTgt>
                                        </p:tgtEl>
                                        <p:attrNameLst>
                                          <p:attrName>style.visibility</p:attrName>
                                        </p:attrNameLst>
                                      </p:cBhvr>
                                      <p:to>
                                        <p:strVal val="visible"/>
                                      </p:to>
                                    </p:set>
                                    <p:anim calcmode="lin" valueType="num">
                                      <p:cBhvr additive="base">
                                        <p:cTn id="8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3">
                                            <p:txEl>
                                              <p:pRg st="14" end="14"/>
                                            </p:txEl>
                                          </p:spTgt>
                                        </p:tgtEl>
                                        <p:attrNameLst>
                                          <p:attrName>style.visibility</p:attrName>
                                        </p:attrNameLst>
                                      </p:cBhvr>
                                      <p:to>
                                        <p:strVal val="visible"/>
                                      </p:to>
                                    </p:set>
                                    <p:anim calcmode="lin" valueType="num">
                                      <p:cBhvr additive="base">
                                        <p:cTn id="8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descr="תמונה שמכילה טקסט&#10;&#10;תיאור שנוצר ברמת מהימנות גבוהה מאוד">
            <a:extLst>
              <a:ext uri="{FF2B5EF4-FFF2-40B4-BE49-F238E27FC236}">
                <a16:creationId xmlns:a16="http://schemas.microsoft.com/office/drawing/2014/main" id="{2B4C8FD5-1966-4269-A229-D6665DCC793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831995" y="620453"/>
            <a:ext cx="3920802" cy="49548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3D47D391-44BD-4760-9779-2353C0248906}"/>
              </a:ext>
            </a:extLst>
          </p:cNvPr>
          <p:cNvSpPr txBox="1"/>
          <p:nvPr/>
        </p:nvSpPr>
        <p:spPr>
          <a:xfrm>
            <a:off x="4766391" y="5850390"/>
            <a:ext cx="3901247" cy="523220"/>
          </a:xfrm>
          <a:prstGeom prst="rect">
            <a:avLst/>
          </a:prstGeom>
          <a:noFill/>
        </p:spPr>
        <p:txBody>
          <a:bodyPr wrap="square" rtlCol="1">
            <a:spAutoFit/>
          </a:bodyPr>
          <a:lstStyle/>
          <a:p>
            <a:pPr algn="r"/>
            <a:r>
              <a:rPr lang="he-IL" sz="1400" b="1" dirty="0">
                <a:latin typeface="David" panose="020E0502060401010101" pitchFamily="34" charset="-79"/>
                <a:cs typeface="David" panose="020E0502060401010101" pitchFamily="34" charset="-79"/>
              </a:rPr>
              <a:t>סבא דוד התגורר במעברת עיר המפרץ בקריית ביאליק בזמנו היה צורך להוציא רישיון כדי לרכב על אופניים</a:t>
            </a:r>
          </a:p>
        </p:txBody>
      </p:sp>
      <p:sp>
        <p:nvSpPr>
          <p:cNvPr id="9" name="TextBox 8">
            <a:extLst>
              <a:ext uri="{FF2B5EF4-FFF2-40B4-BE49-F238E27FC236}">
                <a16:creationId xmlns:a16="http://schemas.microsoft.com/office/drawing/2014/main" id="{14BA68D2-2B11-4719-BADB-399073CC5D8B}"/>
              </a:ext>
            </a:extLst>
          </p:cNvPr>
          <p:cNvSpPr txBox="1"/>
          <p:nvPr/>
        </p:nvSpPr>
        <p:spPr>
          <a:xfrm>
            <a:off x="789715" y="5850390"/>
            <a:ext cx="3473763" cy="523220"/>
          </a:xfrm>
          <a:prstGeom prst="rect">
            <a:avLst/>
          </a:prstGeom>
          <a:noFill/>
        </p:spPr>
        <p:txBody>
          <a:bodyPr wrap="square" rtlCol="1">
            <a:spAutoFit/>
          </a:bodyPr>
          <a:lstStyle/>
          <a:p>
            <a:pPr algn="r"/>
            <a:r>
              <a:rPr lang="he-IL" sz="1400" b="1" dirty="0">
                <a:latin typeface="David" panose="020E0502060401010101" pitchFamily="34" charset="-79"/>
                <a:cs typeface="David" panose="020E0502060401010101" pitchFamily="34" charset="-79"/>
              </a:rPr>
              <a:t>סבי דוד במעברת עיר המפרץ שם התגורר בצריף עץ שמספרו 310 </a:t>
            </a:r>
          </a:p>
        </p:txBody>
      </p:sp>
      <p:pic>
        <p:nvPicPr>
          <p:cNvPr id="6" name="תמונה 5" descr="תמונה שמכילה חוץ, אדם, קרקע, צילום&#10;&#10;תיאור שנוצר ברמת מהימנות גבוהה מאוד">
            <a:extLst>
              <a:ext uri="{FF2B5EF4-FFF2-40B4-BE49-F238E27FC236}">
                <a16:creationId xmlns:a16="http://schemas.microsoft.com/office/drawing/2014/main" id="{6984AFA9-2F64-4885-A4F5-44F3A66EF0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3558" y="484390"/>
            <a:ext cx="3431772" cy="2451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תמונה 10" descr="תמונה שמכילה חוץ, קרקע, איש, אדם&#10;&#10;תיאור שנוצר ברמת מהימנות גבוהה מאוד">
            <a:extLst>
              <a:ext uri="{FF2B5EF4-FFF2-40B4-BE49-F238E27FC236}">
                <a16:creationId xmlns:a16="http://schemas.microsoft.com/office/drawing/2014/main" id="{9B0185A2-0032-43A1-A2EE-745D033794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1706" y="3113809"/>
            <a:ext cx="3431772" cy="27170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19191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שמכילה ישן, צילום, אדם, בניין&#10;&#10;תיאור שנוצר ברמת מהימנות גבוהה מאוד">
            <a:extLst>
              <a:ext uri="{FF2B5EF4-FFF2-40B4-BE49-F238E27FC236}">
                <a16:creationId xmlns:a16="http://schemas.microsoft.com/office/drawing/2014/main" id="{B916A522-19F8-4704-9F30-47CF98F63F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3528" y="1088740"/>
            <a:ext cx="3281429" cy="46805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Box 5">
            <a:extLst>
              <a:ext uri="{FF2B5EF4-FFF2-40B4-BE49-F238E27FC236}">
                <a16:creationId xmlns:a16="http://schemas.microsoft.com/office/drawing/2014/main" id="{96FA16B2-E712-4DF0-A15F-18FFAE7D9B12}"/>
              </a:ext>
            </a:extLst>
          </p:cNvPr>
          <p:cNvSpPr txBox="1"/>
          <p:nvPr/>
        </p:nvSpPr>
        <p:spPr>
          <a:xfrm>
            <a:off x="3779912" y="548680"/>
            <a:ext cx="4669434" cy="6370975"/>
          </a:xfrm>
          <a:prstGeom prst="rect">
            <a:avLst/>
          </a:prstGeom>
          <a:noFill/>
        </p:spPr>
        <p:txBody>
          <a:bodyPr wrap="square" rtlCol="1">
            <a:spAutoFit/>
          </a:bodyPr>
          <a:lstStyle/>
          <a:p>
            <a:pPr algn="r"/>
            <a:r>
              <a:rPr lang="he-IL" sz="3200" dirty="0">
                <a:solidFill>
                  <a:srgbClr val="284C6A"/>
                </a:solidFill>
                <a:latin typeface="David" panose="020E0502060401010101" pitchFamily="34" charset="-79"/>
                <a:cs typeface="David" panose="020E0502060401010101" pitchFamily="34" charset="-79"/>
              </a:rPr>
              <a:t>שירותו הצבאי של סבא דוד</a:t>
            </a:r>
            <a:endParaRPr lang="en-US" sz="3200" dirty="0">
              <a:solidFill>
                <a:srgbClr val="284C6A"/>
              </a:solidFill>
              <a:latin typeface="David" panose="020E0502060401010101" pitchFamily="34" charset="-79"/>
              <a:cs typeface="David" panose="020E0502060401010101" pitchFamily="34" charset="-79"/>
            </a:endParaRPr>
          </a:p>
          <a:p>
            <a:pPr algn="r"/>
            <a:endParaRPr lang="he-IL" sz="1400" dirty="0">
              <a:solidFill>
                <a:srgbClr val="284C6A"/>
              </a:solidFill>
              <a:latin typeface="David" panose="020E0502060401010101" pitchFamily="34" charset="-79"/>
              <a:cs typeface="David" panose="020E0502060401010101" pitchFamily="34" charset="-79"/>
            </a:endParaRPr>
          </a:p>
          <a:p>
            <a:pPr algn="r"/>
            <a:r>
              <a:rPr lang="he-IL" sz="1400" dirty="0">
                <a:solidFill>
                  <a:srgbClr val="284C6A"/>
                </a:solidFill>
                <a:latin typeface="David" panose="020E0502060401010101" pitchFamily="34" charset="-79"/>
                <a:cs typeface="David" panose="020E0502060401010101" pitchFamily="34" charset="-79"/>
              </a:rPr>
              <a:t>"עם סיום לימודי  בקיבוץ שדה אליהו, גויסתי לשירות סדיר בצה"ל באוגוסט  שנת 1955, שירתתי בחיל האוויר בבסיס רמת דוד בתפקיד מוסמך לכשרות, במשך שנתיים ו-3 חודשים הייתי בשירות חובה ולאחר מכן במשך 29 שנים הייתי במילואים. הייתי נער יתום שהגיע לבדו לארץ, התחנך וגדל במוסדות של עליית הנוער. לבישת מדי צה"ל, כולל הכומתה עוררו בי גאווה רבה  והרגשתי זכות לשרת את המדינה.  </a:t>
            </a:r>
            <a:endParaRPr lang="en-US" sz="1400" dirty="0">
              <a:solidFill>
                <a:srgbClr val="284C6A"/>
              </a:solidFill>
              <a:latin typeface="David" panose="020E0502060401010101" pitchFamily="34" charset="-79"/>
              <a:cs typeface="David" panose="020E0502060401010101" pitchFamily="34" charset="-79"/>
            </a:endParaRPr>
          </a:p>
          <a:p>
            <a:pPr algn="r"/>
            <a:endParaRPr lang="he-IL" sz="1400" dirty="0">
              <a:solidFill>
                <a:srgbClr val="284C6A"/>
              </a:solidFill>
              <a:latin typeface="David" panose="020E0502060401010101" pitchFamily="34" charset="-79"/>
              <a:cs typeface="David" panose="020E0502060401010101" pitchFamily="34" charset="-79"/>
            </a:endParaRPr>
          </a:p>
          <a:p>
            <a:pPr algn="r"/>
            <a:r>
              <a:rPr lang="he-IL" sz="1400" dirty="0">
                <a:solidFill>
                  <a:srgbClr val="284C6A"/>
                </a:solidFill>
                <a:latin typeface="David" panose="020E0502060401010101" pitchFamily="34" charset="-79"/>
                <a:cs typeface="David" panose="020E0502060401010101" pitchFamily="34" charset="-79"/>
              </a:rPr>
              <a:t>בעת שירותי בסדיר לאחר מס' חודשים  פרצה מלחמת סיני (מבצע קדש), זאת הייתה המלחמה הראשונה שבה נכחתי כחייל בסדיר, אני זוכר שהייתה תכונה רבה בבסיס, ואני עזרתי בכל מה שרק אפשר, וביצעתי גם תפקידים אחרים, הכל במטרה לעזור במאמץ המלחמתי, אומנם המלחמה  הייתה קצרה.  אך הרגשתי גאווה לענוד את אות מלחמת סיני, מאוד אהבתי את שירותי הצבאי. </a:t>
            </a:r>
          </a:p>
          <a:p>
            <a:pPr algn="r"/>
            <a:endParaRPr lang="he-IL" sz="1400" dirty="0">
              <a:solidFill>
                <a:srgbClr val="284C6A"/>
              </a:solidFill>
              <a:latin typeface="David" panose="020E0502060401010101" pitchFamily="34" charset="-79"/>
              <a:cs typeface="David" panose="020E0502060401010101" pitchFamily="34" charset="-79"/>
            </a:endParaRPr>
          </a:p>
          <a:p>
            <a:pPr algn="r"/>
            <a:r>
              <a:rPr lang="he-IL" sz="1400" dirty="0">
                <a:solidFill>
                  <a:srgbClr val="284C6A"/>
                </a:solidFill>
                <a:latin typeface="David" panose="020E0502060401010101" pitchFamily="34" charset="-79"/>
                <a:cs typeface="David" panose="020E0502060401010101" pitchFamily="34" charset="-79"/>
              </a:rPr>
              <a:t>בסיום שירותי הסדיר, נקראתי למילואים מס' פעמים בשנה, ותמיד </a:t>
            </a:r>
            <a:r>
              <a:rPr lang="en-US" sz="1400" dirty="0">
                <a:solidFill>
                  <a:srgbClr val="284C6A"/>
                </a:solidFill>
                <a:latin typeface="David" panose="020E0502060401010101" pitchFamily="34" charset="-79"/>
                <a:cs typeface="David" panose="020E0502060401010101" pitchFamily="34" charset="-79"/>
              </a:rPr>
              <a:t>  </a:t>
            </a:r>
            <a:r>
              <a:rPr lang="he-IL" sz="1400" dirty="0">
                <a:solidFill>
                  <a:srgbClr val="284C6A"/>
                </a:solidFill>
                <a:latin typeface="David" panose="020E0502060401010101" pitchFamily="34" charset="-79"/>
                <a:cs typeface="David" panose="020E0502060401010101" pitchFamily="34" charset="-79"/>
              </a:rPr>
              <a:t>הלכתי בשמחה. כחייל מילואים השתתפתי גם במלחמת ששת הימים, ומלחמת יום הכיפורים.</a:t>
            </a:r>
            <a:endParaRPr lang="en-US" sz="1400" dirty="0">
              <a:solidFill>
                <a:srgbClr val="284C6A"/>
              </a:solidFill>
              <a:latin typeface="David" panose="020E0502060401010101" pitchFamily="34" charset="-79"/>
              <a:cs typeface="David" panose="020E0502060401010101" pitchFamily="34" charset="-79"/>
            </a:endParaRPr>
          </a:p>
          <a:p>
            <a:pPr algn="r"/>
            <a:endParaRPr lang="he-IL" sz="1400" dirty="0">
              <a:solidFill>
                <a:srgbClr val="284C6A"/>
              </a:solidFill>
              <a:latin typeface="David" panose="020E0502060401010101" pitchFamily="34" charset="-79"/>
              <a:cs typeface="David" panose="020E0502060401010101" pitchFamily="34" charset="-79"/>
            </a:endParaRPr>
          </a:p>
          <a:p>
            <a:pPr algn="r"/>
            <a:r>
              <a:rPr lang="he-IL" sz="1400" dirty="0">
                <a:solidFill>
                  <a:srgbClr val="284C6A"/>
                </a:solidFill>
                <a:latin typeface="David" panose="020E0502060401010101" pitchFamily="34" charset="-79"/>
                <a:cs typeface="David" panose="020E0502060401010101" pitchFamily="34" charset="-79"/>
              </a:rPr>
              <a:t>שהייתי מגיע לחופשה בבית או בסיום המילואים, הבנות שלי אהבו תמיד לבדוק מה הבאתי בתרמיל המרובע  בצבע חאקי, תמיד היו שם ממתקים שקניתי להם מהקנטינה, חפיסות שוקולד עם אריזה בצבע צהוב ותמונה של חייל וחיילת..."</a:t>
            </a:r>
            <a:endParaRPr lang="en-US" sz="1400" dirty="0">
              <a:solidFill>
                <a:srgbClr val="284C6A"/>
              </a:solidFill>
              <a:latin typeface="David" panose="020E0502060401010101" pitchFamily="34" charset="-79"/>
              <a:cs typeface="David" panose="020E0502060401010101" pitchFamily="34" charset="-79"/>
            </a:endParaRPr>
          </a:p>
          <a:p>
            <a:pPr algn="r"/>
            <a:endParaRPr lang="he-IL" sz="1400" dirty="0">
              <a:solidFill>
                <a:srgbClr val="284C6A"/>
              </a:solidFill>
              <a:latin typeface="David" panose="020E0502060401010101" pitchFamily="34" charset="-79"/>
              <a:cs typeface="David" panose="020E0502060401010101" pitchFamily="34" charset="-79"/>
            </a:endParaRPr>
          </a:p>
          <a:p>
            <a:pPr algn="r"/>
            <a:r>
              <a:rPr lang="he-IL" sz="1200" dirty="0">
                <a:solidFill>
                  <a:srgbClr val="284C6A"/>
                </a:solidFill>
                <a:latin typeface="David" panose="020E0502060401010101" pitchFamily="34" charset="-79"/>
                <a:cs typeface="David" panose="020E0502060401010101" pitchFamily="34" charset="-79"/>
              </a:rPr>
              <a:t>(סיפר: דוד בן שימול, הריאיון נלקח מעבודת שורשים)</a:t>
            </a:r>
            <a:endParaRPr lang="en-US" sz="1200" dirty="0">
              <a:solidFill>
                <a:srgbClr val="284C6A"/>
              </a:solidFill>
              <a:latin typeface="David" panose="020E0502060401010101" pitchFamily="34" charset="-79"/>
              <a:cs typeface="David" panose="020E0502060401010101" pitchFamily="34" charset="-79"/>
            </a:endParaRPr>
          </a:p>
          <a:p>
            <a:pPr algn="r"/>
            <a:endParaRPr lang="he-IL" sz="1400" dirty="0">
              <a:latin typeface="David" panose="020E0502060401010101" pitchFamily="34" charset="-79"/>
              <a:cs typeface="David" panose="020E0502060401010101" pitchFamily="34" charset="-79"/>
            </a:endParaRPr>
          </a:p>
        </p:txBody>
      </p:sp>
      <p:sp>
        <p:nvSpPr>
          <p:cNvPr id="2" name="TextBox 1">
            <a:extLst>
              <a:ext uri="{FF2B5EF4-FFF2-40B4-BE49-F238E27FC236}">
                <a16:creationId xmlns:a16="http://schemas.microsoft.com/office/drawing/2014/main" id="{E84A3356-BD8E-4929-A506-64014AAFA736}"/>
              </a:ext>
            </a:extLst>
          </p:cNvPr>
          <p:cNvSpPr txBox="1"/>
          <p:nvPr/>
        </p:nvSpPr>
        <p:spPr>
          <a:xfrm>
            <a:off x="467544" y="6021288"/>
            <a:ext cx="3137413" cy="461665"/>
          </a:xfrm>
          <a:prstGeom prst="rect">
            <a:avLst/>
          </a:prstGeom>
          <a:noFill/>
        </p:spPr>
        <p:txBody>
          <a:bodyPr wrap="square" rtlCol="1">
            <a:spAutoFit/>
          </a:bodyPr>
          <a:lstStyle/>
          <a:p>
            <a:pPr algn="ctr"/>
            <a:r>
              <a:rPr lang="he-IL" sz="1200" dirty="0">
                <a:latin typeface="David" panose="020E0502060401010101" pitchFamily="34" charset="-79"/>
                <a:cs typeface="David" panose="020E0502060401010101" pitchFamily="34" charset="-79"/>
              </a:rPr>
              <a:t>סבי דוד  חייל בשירותי הסדיר ועם מדי חיל האוויר, וניתן להבחין באות סיני שהוא עונד על חולצתו.</a:t>
            </a:r>
          </a:p>
        </p:txBody>
      </p:sp>
    </p:spTree>
    <p:extLst>
      <p:ext uri="{BB962C8B-B14F-4D97-AF65-F5344CB8AC3E}">
        <p14:creationId xmlns:p14="http://schemas.microsoft.com/office/powerpoint/2010/main" val="34456567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תמונה שמכילה טקסט&#10;&#10;תיאור שנוצר ברמת מהימנות גבוהה מאוד">
            <a:extLst>
              <a:ext uri="{FF2B5EF4-FFF2-40B4-BE49-F238E27FC236}">
                <a16:creationId xmlns:a16="http://schemas.microsoft.com/office/drawing/2014/main" id="{37D35108-96E4-4D6F-B318-D3137B1C3A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520" y="246458"/>
            <a:ext cx="4673330" cy="62646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תמונה 6" descr="תמונה שמכילה טקסט&#10;&#10;תיאור שנוצר ברמת מהימנות גבוהה מאוד">
            <a:extLst>
              <a:ext uri="{FF2B5EF4-FFF2-40B4-BE49-F238E27FC236}">
                <a16:creationId xmlns:a16="http://schemas.microsoft.com/office/drawing/2014/main" id="{1A209E4E-A471-4A4B-ADD3-9C2651E68A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0742" y="359729"/>
            <a:ext cx="4342057" cy="24800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תמונה 8" descr="תמונה שמכילה מכשירי כתיבה, כלי כתיבה&#10;&#10;תיאור שנוצר ברמת מהימנות גבוהה">
            <a:extLst>
              <a:ext uri="{FF2B5EF4-FFF2-40B4-BE49-F238E27FC236}">
                <a16:creationId xmlns:a16="http://schemas.microsoft.com/office/drawing/2014/main" id="{EFCA1674-5D01-4A65-B574-A690D06FD11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20072" y="3158128"/>
            <a:ext cx="1990725" cy="581025"/>
          </a:xfrm>
          <a:prstGeom prst="rect">
            <a:avLst/>
          </a:prstGeom>
        </p:spPr>
      </p:pic>
      <p:pic>
        <p:nvPicPr>
          <p:cNvPr id="11" name="תמונה 10">
            <a:extLst>
              <a:ext uri="{FF2B5EF4-FFF2-40B4-BE49-F238E27FC236}">
                <a16:creationId xmlns:a16="http://schemas.microsoft.com/office/drawing/2014/main" id="{CA1906B1-CA46-4D09-A631-034099A003E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20071" y="4111241"/>
            <a:ext cx="1990725" cy="581025"/>
          </a:xfrm>
          <a:prstGeom prst="rect">
            <a:avLst/>
          </a:prstGeom>
        </p:spPr>
      </p:pic>
      <p:pic>
        <p:nvPicPr>
          <p:cNvPr id="13" name="תמונה 12">
            <a:extLst>
              <a:ext uri="{FF2B5EF4-FFF2-40B4-BE49-F238E27FC236}">
                <a16:creationId xmlns:a16="http://schemas.microsoft.com/office/drawing/2014/main" id="{22EC19D3-2F74-46CE-B080-539F70FFE8EF}"/>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220070" y="5064354"/>
            <a:ext cx="1990725" cy="583946"/>
          </a:xfrm>
          <a:prstGeom prst="rect">
            <a:avLst/>
          </a:prstGeom>
        </p:spPr>
      </p:pic>
      <p:sp>
        <p:nvSpPr>
          <p:cNvPr id="14" name="TextBox 13">
            <a:extLst>
              <a:ext uri="{FF2B5EF4-FFF2-40B4-BE49-F238E27FC236}">
                <a16:creationId xmlns:a16="http://schemas.microsoft.com/office/drawing/2014/main" id="{684EAD81-FC85-45C8-9920-4B7CD4F2939A}"/>
              </a:ext>
            </a:extLst>
          </p:cNvPr>
          <p:cNvSpPr txBox="1"/>
          <p:nvPr/>
        </p:nvSpPr>
        <p:spPr>
          <a:xfrm>
            <a:off x="7380312" y="3284984"/>
            <a:ext cx="1493079" cy="307777"/>
          </a:xfrm>
          <a:prstGeom prst="rect">
            <a:avLst/>
          </a:prstGeom>
          <a:noFill/>
        </p:spPr>
        <p:txBody>
          <a:bodyPr wrap="square" rtlCol="1">
            <a:spAutoFit/>
          </a:bodyPr>
          <a:lstStyle/>
          <a:p>
            <a:pPr algn="r"/>
            <a:r>
              <a:rPr lang="he-IL" sz="1400" dirty="0">
                <a:latin typeface="David" panose="020E0502060401010101" pitchFamily="34" charset="-79"/>
                <a:cs typeface="David" panose="020E0502060401010101" pitchFamily="34" charset="-79"/>
              </a:rPr>
              <a:t>אות מלחמת סיני</a:t>
            </a:r>
          </a:p>
        </p:txBody>
      </p:sp>
      <p:sp>
        <p:nvSpPr>
          <p:cNvPr id="15" name="TextBox 14">
            <a:extLst>
              <a:ext uri="{FF2B5EF4-FFF2-40B4-BE49-F238E27FC236}">
                <a16:creationId xmlns:a16="http://schemas.microsoft.com/office/drawing/2014/main" id="{1DFD1792-2E83-409B-BAC7-4DEE93422F63}"/>
              </a:ext>
            </a:extLst>
          </p:cNvPr>
          <p:cNvSpPr txBox="1"/>
          <p:nvPr/>
        </p:nvSpPr>
        <p:spPr>
          <a:xfrm>
            <a:off x="7506017" y="4257985"/>
            <a:ext cx="1368152" cy="307777"/>
          </a:xfrm>
          <a:prstGeom prst="rect">
            <a:avLst/>
          </a:prstGeom>
          <a:noFill/>
        </p:spPr>
        <p:txBody>
          <a:bodyPr wrap="square" rtlCol="1">
            <a:spAutoFit/>
          </a:bodyPr>
          <a:lstStyle/>
          <a:p>
            <a:pPr algn="r"/>
            <a:r>
              <a:rPr lang="he-IL" sz="1400" dirty="0">
                <a:latin typeface="David" panose="020E0502060401010101" pitchFamily="34" charset="-79"/>
                <a:cs typeface="David" panose="020E0502060401010101" pitchFamily="34" charset="-79"/>
              </a:rPr>
              <a:t>אות ששת הימים</a:t>
            </a:r>
          </a:p>
        </p:txBody>
      </p:sp>
      <p:sp>
        <p:nvSpPr>
          <p:cNvPr id="16" name="TextBox 15">
            <a:extLst>
              <a:ext uri="{FF2B5EF4-FFF2-40B4-BE49-F238E27FC236}">
                <a16:creationId xmlns:a16="http://schemas.microsoft.com/office/drawing/2014/main" id="{204B3FAF-48A0-434F-B72D-EA00CEAED31C}"/>
              </a:ext>
            </a:extLst>
          </p:cNvPr>
          <p:cNvSpPr txBox="1"/>
          <p:nvPr/>
        </p:nvSpPr>
        <p:spPr>
          <a:xfrm>
            <a:off x="7596336" y="5202438"/>
            <a:ext cx="1386463" cy="307777"/>
          </a:xfrm>
          <a:prstGeom prst="rect">
            <a:avLst/>
          </a:prstGeom>
          <a:noFill/>
        </p:spPr>
        <p:txBody>
          <a:bodyPr wrap="square" rtlCol="1">
            <a:spAutoFit/>
          </a:bodyPr>
          <a:lstStyle/>
          <a:p>
            <a:r>
              <a:rPr lang="he-IL" sz="1400" dirty="0">
                <a:latin typeface="David" panose="020E0502060401010101" pitchFamily="34" charset="-79"/>
                <a:cs typeface="David" panose="020E0502060401010101" pitchFamily="34" charset="-79"/>
              </a:rPr>
              <a:t>אות יום הכיפורים</a:t>
            </a:r>
          </a:p>
        </p:txBody>
      </p:sp>
    </p:spTree>
    <p:extLst>
      <p:ext uri="{BB962C8B-B14F-4D97-AF65-F5344CB8AC3E}">
        <p14:creationId xmlns:p14="http://schemas.microsoft.com/office/powerpoint/2010/main" val="18959468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D0AE866-3293-4E74-9B36-B4EC28D54B3C}"/>
              </a:ext>
            </a:extLst>
          </p:cNvPr>
          <p:cNvSpPr>
            <a:spLocks noGrp="1"/>
          </p:cNvSpPr>
          <p:nvPr>
            <p:ph type="title"/>
          </p:nvPr>
        </p:nvSpPr>
        <p:spPr>
          <a:xfrm>
            <a:off x="5126610" y="394860"/>
            <a:ext cx="3314328" cy="914400"/>
          </a:xfrm>
        </p:spPr>
        <p:txBody>
          <a:bodyPr/>
          <a:lstStyle/>
          <a:p>
            <a:r>
              <a:rPr lang="he-IL" sz="4000" dirty="0">
                <a:latin typeface="David" panose="020E0502060401010101" pitchFamily="34" charset="-79"/>
                <a:cs typeface="David" panose="020E0502060401010101" pitchFamily="34" charset="-79"/>
              </a:rPr>
              <a:t>מי אני ?</a:t>
            </a:r>
          </a:p>
        </p:txBody>
      </p:sp>
      <p:sp>
        <p:nvSpPr>
          <p:cNvPr id="3" name="מציין מיקום תוכן 2">
            <a:extLst>
              <a:ext uri="{FF2B5EF4-FFF2-40B4-BE49-F238E27FC236}">
                <a16:creationId xmlns:a16="http://schemas.microsoft.com/office/drawing/2014/main" id="{8E59800E-A246-43FF-A893-EB55E91F3826}"/>
              </a:ext>
            </a:extLst>
          </p:cNvPr>
          <p:cNvSpPr>
            <a:spLocks noGrp="1"/>
          </p:cNvSpPr>
          <p:nvPr>
            <p:ph idx="1"/>
          </p:nvPr>
        </p:nvSpPr>
        <p:spPr>
          <a:xfrm>
            <a:off x="717124" y="1268760"/>
            <a:ext cx="8077200" cy="4495800"/>
          </a:xfrm>
        </p:spPr>
        <p:txBody>
          <a:bodyPr/>
          <a:lstStyle/>
          <a:p>
            <a:r>
              <a:rPr lang="he-IL" sz="1400" u="sng" dirty="0">
                <a:latin typeface="David" panose="020E0502060401010101" pitchFamily="34" charset="-79"/>
                <a:cs typeface="David" panose="020E0502060401010101" pitchFamily="34" charset="-79"/>
              </a:rPr>
              <a:t>שם:</a:t>
            </a:r>
            <a:r>
              <a:rPr lang="he-IL" sz="1400" dirty="0">
                <a:latin typeface="David" panose="020E0502060401010101" pitchFamily="34" charset="-79"/>
                <a:cs typeface="David" panose="020E0502060401010101" pitchFamily="34" charset="-79"/>
              </a:rPr>
              <a:t>  אלקובי מאיה</a:t>
            </a:r>
          </a:p>
          <a:p>
            <a:r>
              <a:rPr lang="he-IL" sz="1400" u="sng" dirty="0">
                <a:latin typeface="David" panose="020E0502060401010101" pitchFamily="34" charset="-79"/>
                <a:cs typeface="David" panose="020E0502060401010101" pitchFamily="34" charset="-79"/>
              </a:rPr>
              <a:t>תאריך לידה:</a:t>
            </a:r>
            <a:r>
              <a:rPr lang="he-IL" sz="1400" dirty="0">
                <a:latin typeface="David" panose="020E0502060401010101" pitchFamily="34" charset="-79"/>
                <a:cs typeface="David" panose="020E0502060401010101" pitchFamily="34" charset="-79"/>
              </a:rPr>
              <a:t> 7.7.2007  </a:t>
            </a:r>
          </a:p>
          <a:p>
            <a:r>
              <a:rPr lang="he-IL" sz="1400" u="sng" dirty="0">
                <a:latin typeface="David" panose="020E0502060401010101" pitchFamily="34" charset="-79"/>
                <a:cs typeface="David" panose="020E0502060401010101" pitchFamily="34" charset="-79"/>
              </a:rPr>
              <a:t>מקום לידה:</a:t>
            </a:r>
            <a:r>
              <a:rPr lang="he-IL" sz="1400" dirty="0">
                <a:latin typeface="David" panose="020E0502060401010101" pitchFamily="34" charset="-79"/>
                <a:cs typeface="David" panose="020E0502060401010101" pitchFamily="34" charset="-79"/>
              </a:rPr>
              <a:t>  ישראל</a:t>
            </a:r>
          </a:p>
          <a:p>
            <a:r>
              <a:rPr lang="he-IL" sz="1400" u="sng" dirty="0">
                <a:latin typeface="David" panose="020E0502060401010101" pitchFamily="34" charset="-79"/>
                <a:cs typeface="David" panose="020E0502060401010101" pitchFamily="34" charset="-79"/>
              </a:rPr>
              <a:t>מקום מגורים:</a:t>
            </a:r>
            <a:r>
              <a:rPr lang="he-IL" sz="1400" dirty="0">
                <a:latin typeface="David" panose="020E0502060401010101" pitchFamily="34" charset="-79"/>
                <a:cs typeface="David" panose="020E0502060401010101" pitchFamily="34" charset="-79"/>
              </a:rPr>
              <a:t>  קריית ביאליק</a:t>
            </a:r>
          </a:p>
          <a:p>
            <a:r>
              <a:rPr lang="he-IL" sz="1400" u="sng" dirty="0">
                <a:latin typeface="David" panose="020E0502060401010101" pitchFamily="34" charset="-79"/>
                <a:cs typeface="David" panose="020E0502060401010101" pitchFamily="34" charset="-79"/>
              </a:rPr>
              <a:t>לימודים:</a:t>
            </a:r>
            <a:r>
              <a:rPr lang="he-IL" sz="1400" dirty="0">
                <a:latin typeface="David" panose="020E0502060401010101" pitchFamily="34" charset="-79"/>
                <a:cs typeface="David" panose="020E0502060401010101" pitchFamily="34" charset="-79"/>
              </a:rPr>
              <a:t>  לומדת בבית ספר "קדימה" בקריית ביאליק, תלמידת כיתה ה' – 1</a:t>
            </a:r>
          </a:p>
          <a:p>
            <a:r>
              <a:rPr lang="he-IL" sz="1400" u="sng" dirty="0">
                <a:latin typeface="David" panose="020E0502060401010101" pitchFamily="34" charset="-79"/>
                <a:cs typeface="David" panose="020E0502060401010101" pitchFamily="34" charset="-79"/>
              </a:rPr>
              <a:t>תחביבים:</a:t>
            </a:r>
            <a:r>
              <a:rPr lang="he-IL" sz="1400" dirty="0">
                <a:latin typeface="David" panose="020E0502060401010101" pitchFamily="34" charset="-79"/>
                <a:cs typeface="David" panose="020E0502060401010101" pitchFamily="34" charset="-79"/>
              </a:rPr>
              <a:t>  ריקוד ומשחק</a:t>
            </a:r>
          </a:p>
          <a:p>
            <a:r>
              <a:rPr lang="he-IL" sz="1400" u="sng" dirty="0">
                <a:latin typeface="David" panose="020E0502060401010101" pitchFamily="34" charset="-79"/>
                <a:cs typeface="David" panose="020E0502060401010101" pitchFamily="34" charset="-79"/>
              </a:rPr>
              <a:t>בשעות הפנאי:</a:t>
            </a:r>
            <a:r>
              <a:rPr lang="he-IL" sz="1400" dirty="0">
                <a:latin typeface="David" panose="020E0502060401010101" pitchFamily="34" charset="-79"/>
                <a:cs typeface="David" panose="020E0502060401010101" pitchFamily="34" charset="-79"/>
              </a:rPr>
              <a:t> אוהבת לשחק עם  הכלב לואי, לטייל בארץ, לטייל עם חברות ולקרוא ספרים</a:t>
            </a:r>
          </a:p>
          <a:p>
            <a:endParaRPr lang="he-IL" sz="2800" dirty="0">
              <a:latin typeface="David" panose="020E0502060401010101" pitchFamily="34" charset="-79"/>
              <a:cs typeface="David" panose="020E0502060401010101" pitchFamily="34" charset="-79"/>
            </a:endParaRPr>
          </a:p>
          <a:p>
            <a:r>
              <a:rPr lang="he-IL" sz="2800" dirty="0">
                <a:latin typeface="David" panose="020E0502060401010101" pitchFamily="34" charset="-79"/>
                <a:cs typeface="David" panose="020E0502060401010101" pitchFamily="34" charset="-79"/>
              </a:rPr>
              <a:t>שותפי לעבודה:</a:t>
            </a:r>
          </a:p>
          <a:p>
            <a:r>
              <a:rPr lang="he-IL" sz="1400" dirty="0">
                <a:latin typeface="David" panose="020E0502060401010101" pitchFamily="34" charset="-79"/>
                <a:cs typeface="David" panose="020E0502060401010101" pitchFamily="34" charset="-79"/>
              </a:rPr>
              <a:t>אימי – אלקובי חלי</a:t>
            </a:r>
          </a:p>
          <a:p>
            <a:r>
              <a:rPr lang="he-IL" sz="1400" dirty="0">
                <a:latin typeface="David" panose="020E0502060401010101" pitchFamily="34" charset="-79"/>
                <a:cs typeface="David" panose="020E0502060401010101" pitchFamily="34" charset="-79"/>
              </a:rPr>
              <a:t>דודתי – רפאל רוחמה</a:t>
            </a:r>
          </a:p>
          <a:p>
            <a:endParaRPr lang="he-IL" sz="1400" dirty="0">
              <a:latin typeface="David" panose="020E0502060401010101" pitchFamily="34" charset="-79"/>
              <a:cs typeface="David" panose="020E0502060401010101" pitchFamily="34" charset="-79"/>
            </a:endParaRPr>
          </a:p>
        </p:txBody>
      </p:sp>
      <p:pic>
        <p:nvPicPr>
          <p:cNvPr id="5" name="תמונה 4" descr="תמונה שמכילה חוץ, אדם, בגדים&#10;&#10;תיאור שנוצר ברמת מהימנות גבוהה">
            <a:extLst>
              <a:ext uri="{FF2B5EF4-FFF2-40B4-BE49-F238E27FC236}">
                <a16:creationId xmlns:a16="http://schemas.microsoft.com/office/drawing/2014/main" id="{37D53835-33D1-40B8-A3DE-753AF487BD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552" y="3660676"/>
            <a:ext cx="4464496" cy="29777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125217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additive="base">
                                        <p:cTn id="4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 calcmode="lin" valueType="num">
                                      <p:cBhvr additive="base">
                                        <p:cTn id="4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 calcmode="lin" valueType="num">
                                      <p:cBhvr additive="base">
                                        <p:cTn id="54"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שמכילה צילום, אדם, ישן, לדגמן&#10;&#10;תיאור שנוצר ברמת מהימנות גבוהה מאוד">
            <a:extLst>
              <a:ext uri="{FF2B5EF4-FFF2-40B4-BE49-F238E27FC236}">
                <a16:creationId xmlns:a16="http://schemas.microsoft.com/office/drawing/2014/main" id="{F0181348-0EE8-443D-8750-8339CCA6FA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6667" y="3252235"/>
            <a:ext cx="3723918" cy="303989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תמונה 4" descr="תמונה שמכילה צילום, אדם, לדגמן, קבוצה&#10;&#10;תיאור שנוצר ברמת מהימנות גבוהה מאוד">
            <a:extLst>
              <a:ext uri="{FF2B5EF4-FFF2-40B4-BE49-F238E27FC236}">
                <a16:creationId xmlns:a16="http://schemas.microsoft.com/office/drawing/2014/main" id="{572464A8-9DC1-4254-B6DA-AECBFEECFD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3808" y="188640"/>
            <a:ext cx="3802802" cy="283494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תמונה 6" descr="תמונה שמכילה אדם, צילום, לדגמן, חוץ&#10;&#10;תיאור שנוצר ברמת מהימנות גבוהה מאוד">
            <a:extLst>
              <a:ext uri="{FF2B5EF4-FFF2-40B4-BE49-F238E27FC236}">
                <a16:creationId xmlns:a16="http://schemas.microsoft.com/office/drawing/2014/main" id="{52F467AE-D33B-4C48-8EFD-5E8339BD70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43416" y="3281653"/>
            <a:ext cx="3875092" cy="299695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extBox 7">
            <a:extLst>
              <a:ext uri="{FF2B5EF4-FFF2-40B4-BE49-F238E27FC236}">
                <a16:creationId xmlns:a16="http://schemas.microsoft.com/office/drawing/2014/main" id="{C8501D4F-B442-42E7-BB28-E1C017B3D805}"/>
              </a:ext>
            </a:extLst>
          </p:cNvPr>
          <p:cNvSpPr txBox="1"/>
          <p:nvPr/>
        </p:nvSpPr>
        <p:spPr>
          <a:xfrm>
            <a:off x="6780962" y="908720"/>
            <a:ext cx="2232248" cy="1077218"/>
          </a:xfrm>
          <a:prstGeom prst="rect">
            <a:avLst/>
          </a:prstGeom>
          <a:noFill/>
        </p:spPr>
        <p:txBody>
          <a:bodyPr wrap="square" rtlCol="1">
            <a:spAutoFit/>
          </a:bodyPr>
          <a:lstStyle/>
          <a:p>
            <a:pPr algn="ctr"/>
            <a:r>
              <a:rPr lang="he-IL" sz="2000" dirty="0">
                <a:solidFill>
                  <a:srgbClr val="996633"/>
                </a:solidFill>
                <a:latin typeface="Guttman Yad-Brush" panose="02010401010101010101" pitchFamily="2" charset="-79"/>
                <a:cs typeface="Guttman Yad-Brush" panose="02010401010101010101" pitchFamily="2" charset="-79"/>
              </a:rPr>
              <a:t>תמונות</a:t>
            </a:r>
            <a:r>
              <a:rPr lang="he-IL" sz="2000" dirty="0">
                <a:solidFill>
                  <a:srgbClr val="996633"/>
                </a:solidFill>
                <a:latin typeface="David" panose="020E0502060401010101" pitchFamily="34" charset="-79"/>
                <a:cs typeface="David" panose="020E0502060401010101" pitchFamily="34" charset="-79"/>
              </a:rPr>
              <a:t> </a:t>
            </a:r>
            <a:r>
              <a:rPr lang="he-IL" sz="2000" dirty="0">
                <a:solidFill>
                  <a:srgbClr val="996633"/>
                </a:solidFill>
                <a:latin typeface="Guttman Yad-Brush" panose="02010401010101010101" pitchFamily="2" charset="-79"/>
                <a:cs typeface="Guttman Yad-Brush" panose="02010401010101010101" pitchFamily="2" charset="-79"/>
              </a:rPr>
              <a:t>משירותו הצבאי בסדיר</a:t>
            </a:r>
          </a:p>
          <a:p>
            <a:pPr algn="ctr"/>
            <a:r>
              <a:rPr lang="he-IL" sz="2400" dirty="0">
                <a:solidFill>
                  <a:srgbClr val="996633"/>
                </a:solidFill>
                <a:latin typeface="Guttman Yad-Brush" panose="02010401010101010101" pitchFamily="2" charset="-79"/>
                <a:cs typeface="Guttman Yad-Brush" panose="02010401010101010101" pitchFamily="2" charset="-79"/>
              </a:rPr>
              <a:t> </a:t>
            </a:r>
            <a:r>
              <a:rPr lang="he-IL" sz="2000" dirty="0">
                <a:solidFill>
                  <a:srgbClr val="996633"/>
                </a:solidFill>
                <a:latin typeface="Guttman Yad-Brush" panose="02010401010101010101" pitchFamily="2" charset="-79"/>
                <a:cs typeface="Guttman Yad-Brush" panose="02010401010101010101" pitchFamily="2" charset="-79"/>
              </a:rPr>
              <a:t>של סבא דוד</a:t>
            </a:r>
          </a:p>
        </p:txBody>
      </p:sp>
      <p:sp>
        <p:nvSpPr>
          <p:cNvPr id="10" name="TextBox 9">
            <a:extLst>
              <a:ext uri="{FF2B5EF4-FFF2-40B4-BE49-F238E27FC236}">
                <a16:creationId xmlns:a16="http://schemas.microsoft.com/office/drawing/2014/main" id="{CB3E34F3-F469-47AB-922E-97CBCC629388}"/>
              </a:ext>
            </a:extLst>
          </p:cNvPr>
          <p:cNvSpPr txBox="1"/>
          <p:nvPr/>
        </p:nvSpPr>
        <p:spPr>
          <a:xfrm>
            <a:off x="143508" y="2325757"/>
            <a:ext cx="2700300" cy="461665"/>
          </a:xfrm>
          <a:prstGeom prst="rect">
            <a:avLst/>
          </a:prstGeom>
          <a:noFill/>
        </p:spPr>
        <p:txBody>
          <a:bodyPr wrap="square" rtlCol="1">
            <a:spAutoFit/>
          </a:bodyPr>
          <a:lstStyle/>
          <a:p>
            <a:pPr algn="ctr"/>
            <a:r>
              <a:rPr lang="he-IL" sz="1200" dirty="0">
                <a:latin typeface="David" panose="020E0502060401010101" pitchFamily="34" charset="-79"/>
                <a:cs typeface="David" panose="020E0502060401010101" pitchFamily="34" charset="-79"/>
              </a:rPr>
              <a:t>סבא דוד בטירונות, 26.8.55</a:t>
            </a:r>
          </a:p>
          <a:p>
            <a:pPr algn="ctr"/>
            <a:r>
              <a:rPr lang="he-IL" sz="1200" dirty="0">
                <a:latin typeface="David" panose="020E0502060401010101" pitchFamily="34" charset="-79"/>
                <a:cs typeface="David" panose="020E0502060401010101" pitchFamily="34" charset="-79"/>
              </a:rPr>
              <a:t>(סבא בשורה הראשונה יושב מצד ימין)</a:t>
            </a:r>
          </a:p>
        </p:txBody>
      </p:sp>
      <p:sp>
        <p:nvSpPr>
          <p:cNvPr id="2" name="TextBox 1">
            <a:extLst>
              <a:ext uri="{FF2B5EF4-FFF2-40B4-BE49-F238E27FC236}">
                <a16:creationId xmlns:a16="http://schemas.microsoft.com/office/drawing/2014/main" id="{BCF09F81-07DE-44CB-8E04-59AEFAA9A74E}"/>
              </a:ext>
            </a:extLst>
          </p:cNvPr>
          <p:cNvSpPr txBox="1"/>
          <p:nvPr/>
        </p:nvSpPr>
        <p:spPr>
          <a:xfrm>
            <a:off x="1720873" y="6398171"/>
            <a:ext cx="6048671" cy="276999"/>
          </a:xfrm>
          <a:prstGeom prst="rect">
            <a:avLst/>
          </a:prstGeom>
          <a:noFill/>
        </p:spPr>
        <p:txBody>
          <a:bodyPr wrap="square" rtlCol="1">
            <a:spAutoFit/>
          </a:bodyPr>
          <a:lstStyle/>
          <a:p>
            <a:pPr algn="r"/>
            <a:r>
              <a:rPr lang="he-IL" sz="1200" dirty="0">
                <a:latin typeface="David" panose="020E0502060401010101" pitchFamily="34" charset="-79"/>
                <a:cs typeface="David" panose="020E0502060401010101" pitchFamily="34" charset="-79"/>
              </a:rPr>
              <a:t>מסיבת פורים בבסיס הצבאי (בתמונה הימנית סבי עומד בצד ימין, בתמונה השמאלית סבי עומד בצד שמאל)</a:t>
            </a:r>
          </a:p>
        </p:txBody>
      </p:sp>
    </p:spTree>
    <p:extLst>
      <p:ext uri="{BB962C8B-B14F-4D97-AF65-F5344CB8AC3E}">
        <p14:creationId xmlns:p14="http://schemas.microsoft.com/office/powerpoint/2010/main" val="16973375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CEC763A-3173-4937-9EA0-C3CC4B3F3386}"/>
              </a:ext>
            </a:extLst>
          </p:cNvPr>
          <p:cNvSpPr>
            <a:spLocks noGrp="1"/>
          </p:cNvSpPr>
          <p:nvPr>
            <p:ph type="title"/>
          </p:nvPr>
        </p:nvSpPr>
        <p:spPr>
          <a:xfrm>
            <a:off x="533400" y="311623"/>
            <a:ext cx="8077200" cy="914400"/>
          </a:xfrm>
        </p:spPr>
        <p:txBody>
          <a:bodyPr/>
          <a:lstStyle/>
          <a:p>
            <a:r>
              <a:rPr lang="he-IL" sz="2400" b="1" dirty="0"/>
              <a:t>סבתא שמחה-</a:t>
            </a:r>
            <a:r>
              <a:rPr lang="he-IL" sz="2400" b="1" dirty="0" err="1"/>
              <a:t>סימי</a:t>
            </a:r>
            <a:r>
              <a:rPr lang="he-IL" sz="2400" b="1" dirty="0"/>
              <a:t> מספרת על ילדותה במרוקו והקליטה בארץ</a:t>
            </a:r>
          </a:p>
        </p:txBody>
      </p:sp>
      <p:sp>
        <p:nvSpPr>
          <p:cNvPr id="3" name="מציין מיקום תוכן 2">
            <a:extLst>
              <a:ext uri="{FF2B5EF4-FFF2-40B4-BE49-F238E27FC236}">
                <a16:creationId xmlns:a16="http://schemas.microsoft.com/office/drawing/2014/main" id="{13F9550D-A295-4C6D-9CFC-5B12581E59BE}"/>
              </a:ext>
            </a:extLst>
          </p:cNvPr>
          <p:cNvSpPr>
            <a:spLocks noGrp="1"/>
          </p:cNvSpPr>
          <p:nvPr>
            <p:ph idx="1"/>
          </p:nvPr>
        </p:nvSpPr>
        <p:spPr>
          <a:xfrm>
            <a:off x="487934" y="1412776"/>
            <a:ext cx="8365232" cy="4896544"/>
          </a:xfrm>
        </p:spPr>
        <p:txBody>
          <a:bodyPr/>
          <a:lstStyle/>
          <a:p>
            <a:pPr marL="0" indent="0">
              <a:lnSpc>
                <a:spcPct val="107000"/>
              </a:lnSpc>
              <a:spcAft>
                <a:spcPts val="800"/>
              </a:spcAft>
              <a:buNone/>
            </a:pPr>
            <a:r>
              <a:rPr lang="he-IL" sz="1400" dirty="0">
                <a:solidFill>
                  <a:schemeClr val="bg2">
                    <a:lumMod val="50000"/>
                  </a:schemeClr>
                </a:solidFill>
                <a:latin typeface="Calibri" panose="020F0502020204030204" pitchFamily="34" charset="0"/>
                <a:ea typeface="Calibri" panose="020F0502020204030204" pitchFamily="34" charset="0"/>
                <a:cs typeface="Guttman Yad-Brush" panose="02010401010101010101" pitchFamily="2" charset="-79"/>
              </a:rPr>
              <a:t>סבתא האם לא קשה לגור בארץ ערבית, כילדה יהודייה בין מוסלמים?</a:t>
            </a:r>
            <a:endParaRPr lang="en-US" sz="1400" dirty="0">
              <a:solidFill>
                <a:schemeClr val="bg2">
                  <a:lumMod val="50000"/>
                </a:schemeClr>
              </a:solidFill>
              <a:latin typeface="Calibri" panose="020F0502020204030204" pitchFamily="34" charset="0"/>
              <a:ea typeface="Calibri" panose="020F0502020204030204" pitchFamily="34" charset="0"/>
              <a:cs typeface="Arial" panose="020B0604020202020204" pitchFamily="34" charset="0"/>
            </a:endParaRPr>
          </a:p>
          <a:p>
            <a:pPr marL="0" indent="0">
              <a:lnSpc>
                <a:spcPct val="100000"/>
              </a:lnSpc>
              <a:spcAft>
                <a:spcPts val="800"/>
              </a:spcAft>
              <a:buNone/>
            </a:pPr>
            <a:r>
              <a:rPr lang="he-IL" sz="1400" dirty="0">
                <a:latin typeface="Calibri" panose="020F0502020204030204" pitchFamily="34" charset="0"/>
                <a:ea typeface="Calibri" panose="020F0502020204030204" pitchFamily="34" charset="0"/>
                <a:cs typeface="David" panose="020E0502060401010101" pitchFamily="34" charset="-79"/>
              </a:rPr>
              <a:t>היינו חיים ביחד יהודים ליד מוסלמים, היו לנו יחסי שכנות טובים. חסן מלך מרוקו מאוד אהב </a:t>
            </a:r>
          </a:p>
          <a:p>
            <a:pPr marL="0" indent="0">
              <a:lnSpc>
                <a:spcPct val="100000"/>
              </a:lnSpc>
              <a:spcAft>
                <a:spcPts val="800"/>
              </a:spcAft>
              <a:buNone/>
            </a:pPr>
            <a:r>
              <a:rPr lang="he-IL" sz="1400" dirty="0">
                <a:latin typeface="Calibri" panose="020F0502020204030204" pitchFamily="34" charset="0"/>
                <a:ea typeface="Calibri" panose="020F0502020204030204" pitchFamily="34" charset="0"/>
                <a:cs typeface="David" panose="020E0502060401010101" pitchFamily="34" charset="-79"/>
              </a:rPr>
              <a:t>אותנו ועד היום אנו מוקירים ומכבדים את מוסד המלוכה במרוקו. אני זוכרת שמלך מרוקו בא </a:t>
            </a:r>
          </a:p>
          <a:p>
            <a:pPr marL="0" indent="0">
              <a:lnSpc>
                <a:spcPct val="100000"/>
              </a:lnSpc>
              <a:spcAft>
                <a:spcPts val="800"/>
              </a:spcAft>
              <a:buNone/>
            </a:pPr>
            <a:r>
              <a:rPr lang="he-IL" sz="1400" dirty="0">
                <a:latin typeface="Calibri" panose="020F0502020204030204" pitchFamily="34" charset="0"/>
                <a:ea typeface="Calibri" panose="020F0502020204030204" pitchFamily="34" charset="0"/>
                <a:cs typeface="David" panose="020E0502060401010101" pitchFamily="34" charset="-79"/>
              </a:rPr>
              <a:t>לבקר אצלנו בקזבלנקה, לבשתי חולצה משובצת והלכתי להצטלם באותו יום (זאת התמונה</a:t>
            </a:r>
          </a:p>
          <a:p>
            <a:pPr marL="0" indent="0">
              <a:lnSpc>
                <a:spcPct val="100000"/>
              </a:lnSpc>
              <a:spcAft>
                <a:spcPts val="800"/>
              </a:spcAft>
              <a:buNone/>
            </a:pPr>
            <a:r>
              <a:rPr lang="he-IL" sz="1400" dirty="0">
                <a:latin typeface="Calibri" panose="020F0502020204030204" pitchFamily="34" charset="0"/>
                <a:ea typeface="Calibri" panose="020F0502020204030204" pitchFamily="34" charset="0"/>
                <a:cs typeface="David" panose="020E0502060401010101" pitchFamily="34" charset="-79"/>
              </a:rPr>
              <a:t>הבלויה והישנה), המוסלמיות היו עובדים אצל היהודים כעוזרות בית, בשלניות ועוד, ואנחנו</a:t>
            </a:r>
          </a:p>
          <a:p>
            <a:pPr marL="0" indent="0">
              <a:lnSpc>
                <a:spcPct val="100000"/>
              </a:lnSpc>
              <a:spcAft>
                <a:spcPts val="800"/>
              </a:spcAft>
              <a:buNone/>
            </a:pPr>
            <a:r>
              <a:rPr lang="he-IL" sz="1400" dirty="0">
                <a:latin typeface="Calibri" panose="020F0502020204030204" pitchFamily="34" charset="0"/>
                <a:ea typeface="Calibri" panose="020F0502020204030204" pitchFamily="34" charset="0"/>
                <a:cs typeface="David" panose="020E0502060401010101" pitchFamily="34" charset="-79"/>
              </a:rPr>
              <a:t> היינו תופרים בגדים ומוכרים להם.</a:t>
            </a:r>
          </a:p>
          <a:p>
            <a:pPr marL="0" indent="0">
              <a:lnSpc>
                <a:spcPct val="100000"/>
              </a:lnSpc>
              <a:spcAft>
                <a:spcPts val="800"/>
              </a:spcAft>
              <a:buNone/>
            </a:pPr>
            <a:endParaRPr lang="he-IL" sz="1400" dirty="0">
              <a:latin typeface="Calibri" panose="020F0502020204030204" pitchFamily="34" charset="0"/>
              <a:ea typeface="Calibri" panose="020F0502020204030204" pitchFamily="34" charset="0"/>
              <a:cs typeface="David" panose="020E0502060401010101" pitchFamily="34" charset="-79"/>
            </a:endParaRPr>
          </a:p>
          <a:p>
            <a:pPr marL="0" indent="0">
              <a:lnSpc>
                <a:spcPct val="107000"/>
              </a:lnSpc>
              <a:spcAft>
                <a:spcPts val="800"/>
              </a:spcAft>
              <a:buNone/>
            </a:pPr>
            <a:r>
              <a:rPr lang="he-IL" sz="1400" dirty="0">
                <a:solidFill>
                  <a:schemeClr val="bg2">
                    <a:lumMod val="50000"/>
                  </a:schemeClr>
                </a:solidFill>
                <a:latin typeface="Calibri" panose="020F0502020204030204" pitchFamily="34" charset="0"/>
                <a:ea typeface="Calibri" panose="020F0502020204030204" pitchFamily="34" charset="0"/>
                <a:cs typeface="Guttman Yad-Brush" panose="02010401010101010101" pitchFamily="2" charset="-79"/>
              </a:rPr>
              <a:t>סבתא ספרי לנו על תקופת התבגרותך במרוקו ?</a:t>
            </a:r>
            <a:endParaRPr lang="en-US" sz="1400" dirty="0">
              <a:solidFill>
                <a:schemeClr val="bg2">
                  <a:lumMod val="50000"/>
                </a:schemeClr>
              </a:solidFill>
              <a:latin typeface="Calibri" panose="020F0502020204030204" pitchFamily="34" charset="0"/>
              <a:ea typeface="Calibri" panose="020F0502020204030204" pitchFamily="34" charset="0"/>
              <a:cs typeface="Arial" panose="020B0604020202020204" pitchFamily="34" charset="0"/>
            </a:endParaRPr>
          </a:p>
          <a:p>
            <a:pPr marL="0" indent="0">
              <a:lnSpc>
                <a:spcPct val="150000"/>
              </a:lnSpc>
              <a:spcAft>
                <a:spcPts val="800"/>
              </a:spcAft>
              <a:buNone/>
            </a:pPr>
            <a:r>
              <a:rPr lang="he-IL" sz="1400" dirty="0">
                <a:latin typeface="Calibri" panose="020F0502020204030204" pitchFamily="34" charset="0"/>
                <a:ea typeface="Calibri" panose="020F0502020204030204" pitchFamily="34" charset="0"/>
                <a:cs typeface="David" panose="020E0502060401010101" pitchFamily="34" charset="-79"/>
              </a:rPr>
              <a:t>ההתבגרות הרגשית והנפשית הגיעה בגיל צעיר מאוד, לצערי אימי נפטרה כשהייתי בגיל 10 אני זוכרת את אותו היום. הגיעו אלי לבית הספר והחזירו אותי הביתה. היה קשה מאוד לאבד את אימי האהובה. שנתיים לאחר מכן שהייתי בת 12 נפטר אבי האהוב. מצאתי את עצמי לבד ללא הורי שהעניקו לי הרבה חום ואהבה החיים דרשו את שלהם התבגרתי במהירות הייתי צריכה לדאוג לעצמי אני בת הזקונים עברתי להתגורר בבית אחותי הבכורה שהייתה נשואה עם ילדים ולאחר תקופה מסוימת עברתי להתגורר בבית הורי יחד עם אחותי אליס שגדולה  ממני בשלוש שנים, אני ואליס ניהלנו ביחד משק בית עצמאי, אך למרות הכל תמיד שמרתי על אופטימיות ותמיד הייתי שמחה ומאושרת.</a:t>
            </a:r>
            <a:endParaRPr lang="en-US" sz="14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he-IL" sz="1400" dirty="0">
              <a:solidFill>
                <a:schemeClr val="bg2">
                  <a:lumMod val="50000"/>
                </a:schemeClr>
              </a:solidFill>
              <a:latin typeface="Guttman Yad-Brush" panose="02010401010101010101" pitchFamily="2" charset="-79"/>
              <a:cs typeface="Guttman Yad-Brush" panose="02010401010101010101" pitchFamily="2" charset="-79"/>
            </a:endParaRPr>
          </a:p>
          <a:p>
            <a:endParaRPr lang="he-IL" dirty="0"/>
          </a:p>
        </p:txBody>
      </p:sp>
      <p:pic>
        <p:nvPicPr>
          <p:cNvPr id="5" name="תמונה 4" descr="תמונה שמכילה טקסט&#10;&#10;תיאור שנוצר ברמת מהימנות גבוהה">
            <a:extLst>
              <a:ext uri="{FF2B5EF4-FFF2-40B4-BE49-F238E27FC236}">
                <a16:creationId xmlns:a16="http://schemas.microsoft.com/office/drawing/2014/main" id="{3543144D-987F-4B85-88A2-D10A8544EB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6925" y="1124744"/>
            <a:ext cx="2305625" cy="314755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3846666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5FD1A1C8-AB7B-4BE0-BF07-F94E9E739CEE}"/>
              </a:ext>
            </a:extLst>
          </p:cNvPr>
          <p:cNvSpPr/>
          <p:nvPr/>
        </p:nvSpPr>
        <p:spPr>
          <a:xfrm>
            <a:off x="611560" y="620688"/>
            <a:ext cx="8280920" cy="6329938"/>
          </a:xfrm>
          <a:prstGeom prst="rect">
            <a:avLst/>
          </a:prstGeom>
        </p:spPr>
        <p:txBody>
          <a:bodyPr wrap="square">
            <a:spAutoFit/>
          </a:bodyPr>
          <a:lstStyle/>
          <a:p>
            <a:pPr marL="0" indent="0" algn="r">
              <a:buNone/>
            </a:pPr>
            <a:r>
              <a:rPr lang="he-IL" sz="1400" dirty="0">
                <a:solidFill>
                  <a:schemeClr val="bg2">
                    <a:lumMod val="50000"/>
                  </a:schemeClr>
                </a:solidFill>
                <a:latin typeface="Guttman Yad-Brush" panose="02010401010101010101" pitchFamily="2" charset="-79"/>
                <a:cs typeface="Guttman Yad-Brush" panose="02010401010101010101" pitchFamily="2" charset="-79"/>
              </a:rPr>
              <a:t>סבתא מה היו החובות שלך בבית משפחתך במרוקו?</a:t>
            </a:r>
            <a:endParaRPr lang="en-US" sz="1400" dirty="0">
              <a:solidFill>
                <a:schemeClr val="bg2">
                  <a:lumMod val="50000"/>
                </a:schemeClr>
              </a:solidFill>
              <a:latin typeface="David" panose="020E0502060401010101" pitchFamily="34" charset="-79"/>
              <a:cs typeface="Guttman Yad-Brush" panose="02010401010101010101" pitchFamily="2" charset="-79"/>
            </a:endParaRPr>
          </a:p>
          <a:p>
            <a:pPr marL="0" indent="0" algn="r">
              <a:lnSpc>
                <a:spcPct val="150000"/>
              </a:lnSpc>
              <a:buNone/>
            </a:pPr>
            <a:r>
              <a:rPr lang="he-IL" sz="1400" dirty="0">
                <a:solidFill>
                  <a:srgbClr val="284C6A"/>
                </a:solidFill>
                <a:latin typeface="David" panose="020E0502060401010101" pitchFamily="34" charset="-79"/>
                <a:cs typeface="David" panose="020E0502060401010101" pitchFamily="34" charset="-79"/>
              </a:rPr>
              <a:t>אתם יודעים שהייתי ילדה קטנה במרוקו, כל יום הייתי הולכת למלא דליים של מים, לא היה לנו בבית זורמים בצינורות. הייתי צריכה ללכת לברז השכונתי למלא מים, ואם איזה עובר אורח החליט לחמוד לצון וירק לתוך הדלי, זרקתי את המים, ומילאתי שוב את הדלי. לא התעצלתי כמוכם, שההורים שלכם מבקשים שתביאו כוס מים... אתם מתעצלים. תמיד עזרתי לכולם, לאחיי ולאחותי הגדולה. החלפתי חיתולים לאחיינים שלי, וסיפרתי להם סיפורים. בגיל צעיר מאוד הילדים נטלו חלק בכל מטלות הבית ועזרו בכל העבודות, היום אתם מפונקים חיים כמו נסיכים, עושים טובה שהולכים ללמוד. כל יום שישי הייתי לוקחת את סיר החמין לטאבון השכונתי. ביום שבת בבוקר דאגתי להביאו בחזרה לסעודת השבת. עזרתי לסחוב סלים כשחזרנו מקניות בשוק המקומי. וגם עזרתי בעבודות המטבח במיוחד אהבתי לבשל.</a:t>
            </a:r>
            <a:endParaRPr lang="en-US" sz="1400" dirty="0">
              <a:solidFill>
                <a:srgbClr val="284C6A"/>
              </a:solidFill>
              <a:latin typeface="David" panose="020E0502060401010101" pitchFamily="34" charset="-79"/>
              <a:cs typeface="David" panose="020E0502060401010101" pitchFamily="34" charset="-79"/>
            </a:endParaRPr>
          </a:p>
          <a:p>
            <a:pPr marL="0" indent="0" algn="r">
              <a:lnSpc>
                <a:spcPct val="150000"/>
              </a:lnSpc>
              <a:buNone/>
            </a:pPr>
            <a:endParaRPr lang="he-IL" sz="1400" dirty="0">
              <a:solidFill>
                <a:schemeClr val="bg2">
                  <a:lumMod val="50000"/>
                </a:schemeClr>
              </a:solidFill>
              <a:latin typeface="Guttman Yad-Brush" panose="02010401010101010101" pitchFamily="2" charset="-79"/>
              <a:cs typeface="Guttman Yad-Brush" panose="02010401010101010101" pitchFamily="2" charset="-79"/>
            </a:endParaRPr>
          </a:p>
          <a:p>
            <a:pPr marL="0" indent="0" algn="r">
              <a:lnSpc>
                <a:spcPct val="150000"/>
              </a:lnSpc>
              <a:buNone/>
            </a:pPr>
            <a:r>
              <a:rPr lang="he-IL" sz="1400" dirty="0">
                <a:solidFill>
                  <a:schemeClr val="bg2">
                    <a:lumMod val="50000"/>
                  </a:schemeClr>
                </a:solidFill>
                <a:latin typeface="Guttman Yad-Brush" panose="02010401010101010101" pitchFamily="2" charset="-79"/>
                <a:cs typeface="Guttman Yad-Brush" panose="02010401010101010101" pitchFamily="2" charset="-79"/>
              </a:rPr>
              <a:t>מסיפוריך, ניתן להבין שרק עבדת, האם גם היה לך זמן פנוי לחברות ?</a:t>
            </a:r>
            <a:endParaRPr lang="en-US" sz="1400" dirty="0">
              <a:solidFill>
                <a:schemeClr val="bg2">
                  <a:lumMod val="50000"/>
                </a:schemeClr>
              </a:solidFill>
              <a:cs typeface="Guttman Yad-Brush" panose="02010401010101010101" pitchFamily="2" charset="-79"/>
            </a:endParaRPr>
          </a:p>
          <a:p>
            <a:pPr algn="r" rtl="1">
              <a:lnSpc>
                <a:spcPct val="150000"/>
              </a:lnSpc>
              <a:spcAft>
                <a:spcPts val="800"/>
              </a:spcAft>
            </a:pPr>
            <a:r>
              <a:rPr lang="he-IL" sz="1400" dirty="0">
                <a:solidFill>
                  <a:srgbClr val="284C6A"/>
                </a:solidFill>
                <a:latin typeface="David" panose="020E0502060401010101" pitchFamily="34" charset="-79"/>
                <a:cs typeface="David" panose="020E0502060401010101" pitchFamily="34" charset="-79"/>
              </a:rPr>
              <a:t>הספקנו לעשות הכל, גם לעזור למשפחה וגם לבלות. ביום שבת אהבתי לטייל על חוף היום עם החברות שלי, אהבתי ללכת לקולנוע. ועד היום אני מאוד  אוהבת לראות סרטים ולשמוע מוסיקה. איזה חיים עשינו במרוקו... חיים יפים, מלאים בשמחה ובאושר. היינו מטיילות בשוק וקונות מאכלי רחוב מהדוכנים הרבים שהיו פזורים בשוק, אהבתי לקנות חרינגו (פנקייק מרוקאי).</a:t>
            </a:r>
            <a:r>
              <a:rPr lang="he-IL" sz="1400" dirty="0">
                <a:solidFill>
                  <a:srgbClr val="284C6A"/>
                </a:solidFill>
                <a:latin typeface="Calibri" panose="020F0502020204030204" pitchFamily="34" charset="0"/>
                <a:ea typeface="Calibri" panose="020F0502020204030204" pitchFamily="34" charset="0"/>
                <a:cs typeface="Guttman Yad-Brush" panose="02010401010101010101" pitchFamily="2" charset="-79"/>
              </a:rPr>
              <a:t> </a:t>
            </a:r>
            <a:r>
              <a:rPr lang="he-IL" sz="1400" dirty="0">
                <a:solidFill>
                  <a:schemeClr val="bg2">
                    <a:lumMod val="50000"/>
                  </a:schemeClr>
                </a:solidFill>
                <a:latin typeface="Calibri" panose="020F0502020204030204" pitchFamily="34" charset="0"/>
                <a:ea typeface="Calibri" panose="020F0502020204030204" pitchFamily="34" charset="0"/>
                <a:cs typeface="Guttman Yad-Brush" panose="02010401010101010101" pitchFamily="2" charset="-79"/>
              </a:rPr>
              <a:t>לאיזה חפץ הייתי קשורה ?</a:t>
            </a:r>
            <a:endParaRPr lang="en-US" sz="1400" dirty="0">
              <a:solidFill>
                <a:schemeClr val="bg2">
                  <a:lumMod val="50000"/>
                </a:schemeClr>
              </a:solidFill>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he-IL" sz="1400" dirty="0">
                <a:solidFill>
                  <a:srgbClr val="284C6A"/>
                </a:solidFill>
                <a:latin typeface="Calibri" panose="020F0502020204030204" pitchFamily="34" charset="0"/>
                <a:ea typeface="Calibri" panose="020F0502020204030204" pitchFamily="34" charset="0"/>
                <a:cs typeface="David" panose="020E0502060401010101" pitchFamily="34" charset="-79"/>
              </a:rPr>
              <a:t>שני חפצים שאני קשורה אליהם רגשית, אך הם לא נמצאים </a:t>
            </a:r>
            <a:r>
              <a:rPr lang="he-IL" sz="1400" dirty="0" err="1">
                <a:solidFill>
                  <a:srgbClr val="284C6A"/>
                </a:solidFill>
                <a:latin typeface="Calibri" panose="020F0502020204030204" pitchFamily="34" charset="0"/>
                <a:ea typeface="Calibri" panose="020F0502020204030204" pitchFamily="34" charset="0"/>
                <a:cs typeface="David" panose="020E0502060401010101" pitchFamily="34" charset="-79"/>
              </a:rPr>
              <a:t>עימי</a:t>
            </a:r>
            <a:r>
              <a:rPr lang="he-IL" sz="1400" dirty="0">
                <a:solidFill>
                  <a:srgbClr val="284C6A"/>
                </a:solidFill>
                <a:latin typeface="Calibri" panose="020F0502020204030204" pitchFamily="34" charset="0"/>
                <a:ea typeface="Calibri" panose="020F0502020204030204" pitchFamily="34" charset="0"/>
                <a:cs typeface="David" panose="020E0502060401010101" pitchFamily="34" charset="-79"/>
              </a:rPr>
              <a:t>. היה לי תיק עבודות מיוחד שבו היו על סוגי האריגים ושמותיהם, דוגמאות של חלקי לבוש שתפרתי כצווארון וחפתים. דוגמאות של בגדים מוקטנים, גזרות ומודלים של בגדים. כאב לי להשאיר את תיק העבודות שלי ואת כל המזכרות מאחורי  במרוקו כשעליתי ארצה. חפץ נוסף שאני קשורה אלי זה צמידים מזהב שאבי הכין לי ונאלצתי לזרוק אותם בזמן המסע לא"י. אך הזיכרונות והמראות ממרוקו חקוקים בליבי. </a:t>
            </a:r>
            <a:endParaRPr lang="en-US" sz="1400" dirty="0">
              <a:solidFill>
                <a:srgbClr val="284C6A"/>
              </a:solidFill>
              <a:latin typeface="Calibri" panose="020F0502020204030204" pitchFamily="34" charset="0"/>
              <a:ea typeface="Calibri" panose="020F0502020204030204" pitchFamily="34" charset="0"/>
              <a:cs typeface="Arial" panose="020B0604020202020204" pitchFamily="34" charset="0"/>
            </a:endParaRPr>
          </a:p>
          <a:p>
            <a:pPr marL="0" indent="0" algn="r">
              <a:lnSpc>
                <a:spcPct val="150000"/>
              </a:lnSpc>
              <a:buNone/>
            </a:pPr>
            <a:endParaRPr lang="en-US" sz="1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1246251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39496FF9-806A-4B57-BE7C-9167F9451E0F}"/>
              </a:ext>
            </a:extLst>
          </p:cNvPr>
          <p:cNvSpPr/>
          <p:nvPr/>
        </p:nvSpPr>
        <p:spPr>
          <a:xfrm>
            <a:off x="539552" y="620688"/>
            <a:ext cx="8244915" cy="5897255"/>
          </a:xfrm>
          <a:prstGeom prst="rect">
            <a:avLst/>
          </a:prstGeom>
        </p:spPr>
        <p:txBody>
          <a:bodyPr wrap="square">
            <a:spAutoFit/>
          </a:bodyPr>
          <a:lstStyle/>
          <a:p>
            <a:pPr algn="r" rtl="1"/>
            <a:r>
              <a:rPr lang="he-IL" sz="1400" dirty="0">
                <a:solidFill>
                  <a:schemeClr val="bg2">
                    <a:lumMod val="50000"/>
                  </a:schemeClr>
                </a:solidFill>
                <a:latin typeface="Guttman Yad-Brush" panose="02010401010101010101" pitchFamily="2" charset="-79"/>
                <a:cs typeface="Guttman Yad-Brush" panose="02010401010101010101" pitchFamily="2" charset="-79"/>
              </a:rPr>
              <a:t>סבתא ספרי לנו על הלימודים בבית הספר במרוקו?</a:t>
            </a:r>
            <a:endParaRPr lang="en-US" sz="1400" dirty="0">
              <a:solidFill>
                <a:schemeClr val="bg2">
                  <a:lumMod val="50000"/>
                </a:schemeClr>
              </a:solidFill>
              <a:cs typeface="Guttman Yad-Brush" panose="02010401010101010101" pitchFamily="2" charset="-79"/>
            </a:endParaRPr>
          </a:p>
          <a:p>
            <a:pPr algn="r" rtl="1">
              <a:lnSpc>
                <a:spcPct val="150000"/>
              </a:lnSpc>
            </a:pPr>
            <a:r>
              <a:rPr lang="he-IL" sz="1400" dirty="0">
                <a:solidFill>
                  <a:srgbClr val="284C6A"/>
                </a:solidFill>
                <a:latin typeface="David" panose="020E0502060401010101" pitchFamily="34" charset="-79"/>
                <a:cs typeface="David" panose="020E0502060401010101" pitchFamily="34" charset="-79"/>
              </a:rPr>
              <a:t>אהבה מיוחד הייתה  לי לבית ספר "אליאנס" שבו למדתי, יחד עם אחי מוריס. הלימודים היו אהובים עלי במיוחד. הלכתי לבית הספר בכל יום בשמחה רבה. היינו חייבים להגיע עם תלבושת אחידה מלאה, לא כמוכם שלובשים רק חולצת טריקו פשוטה עם סמל. תלמיד שהפריע או  שלא הכין שעורים קיבל עונש, הכאה עם סרגל על גבי קצות האצבעות. בבוקר שהגענו אכלנו ארוחת בוקר שכללה דייסה וריבה. אהבתי את שיעורי הצרפתית וחשבון, ובמיוחד אהבתי את שיעורי האופנה (תפירה). כשעליתי ארצה לא הודעתי בבית הספר על הפסקת לימודי ולא הספקתי להיפרד מהחברות שלי (העלייה הייתה סוד שאסור היה לגלות) המורים חשו בהיעדרותי ובאו לשאול את אחותי הבכורה מסעודה, מדוע אני לא מגיעה יותר  </a:t>
            </a:r>
            <a:r>
              <a:rPr lang="he-IL" sz="1400" dirty="0">
                <a:solidFill>
                  <a:srgbClr val="284C6A"/>
                </a:solidFill>
              </a:rPr>
              <a:t>לבית הספר? </a:t>
            </a:r>
            <a:endParaRPr lang="en-US" sz="1400" dirty="0">
              <a:solidFill>
                <a:srgbClr val="284C6A"/>
              </a:solidFill>
            </a:endParaRPr>
          </a:p>
          <a:p>
            <a:pPr algn="r" rtl="1">
              <a:lnSpc>
                <a:spcPct val="107000"/>
              </a:lnSpc>
              <a:spcAft>
                <a:spcPts val="800"/>
              </a:spcAft>
            </a:pPr>
            <a:endParaRPr lang="he-IL" sz="1400" dirty="0">
              <a:solidFill>
                <a:srgbClr val="284C6A"/>
              </a:solidFill>
              <a:latin typeface="Calibri" panose="020F0502020204030204" pitchFamily="34" charset="0"/>
              <a:ea typeface="Calibri" panose="020F0502020204030204" pitchFamily="34" charset="0"/>
              <a:cs typeface="Guttman Yad-Brush" panose="02010401010101010101" pitchFamily="2" charset="-79"/>
            </a:endParaRPr>
          </a:p>
          <a:p>
            <a:pPr algn="r" rtl="1">
              <a:lnSpc>
                <a:spcPct val="107000"/>
              </a:lnSpc>
              <a:spcAft>
                <a:spcPts val="800"/>
              </a:spcAft>
            </a:pPr>
            <a:r>
              <a:rPr lang="he-IL" sz="1400" dirty="0">
                <a:solidFill>
                  <a:schemeClr val="bg2">
                    <a:lumMod val="50000"/>
                  </a:schemeClr>
                </a:solidFill>
                <a:latin typeface="Calibri" panose="020F0502020204030204" pitchFamily="34" charset="0"/>
                <a:ea typeface="Calibri" panose="020F0502020204030204" pitchFamily="34" charset="0"/>
                <a:cs typeface="Guttman Yad-Brush" panose="02010401010101010101" pitchFamily="2" charset="-79"/>
              </a:rPr>
              <a:t>המעבר מארץ הולדתך לארץ ישראל, היה כרוך בשינויים רבים כיצד הרגשת ?</a:t>
            </a:r>
            <a:endParaRPr lang="en-US" sz="1400" dirty="0">
              <a:solidFill>
                <a:schemeClr val="bg2">
                  <a:lumMod val="50000"/>
                </a:schemeClr>
              </a:solidFill>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he-IL" sz="1400" dirty="0">
                <a:solidFill>
                  <a:srgbClr val="284C6A"/>
                </a:solidFill>
                <a:latin typeface="Calibri" panose="020F0502020204030204" pitchFamily="34" charset="0"/>
                <a:ea typeface="Calibri" panose="020F0502020204030204" pitchFamily="34" charset="0"/>
                <a:cs typeface="David" panose="020E0502060401010101" pitchFamily="34" charset="-79"/>
              </a:rPr>
              <a:t>כשהגעתי לארץ ישראל ראיתי את כל דלתות הבתים נעולות, נדהמתי איך זה יתכן במרוקו לא היה כזה דבר, לסגור את הדלת, כולנו היינו יושבים ביחד ולא פחדנו שייכנס גנב, כאן הכל סגור אם מישהו ייפול אף אחד לא יידע, במרוקו שכן עזר לשכן, היינו משפחה גדולה. כשהגעתי לארץ נדהמתי, בארץ ישראל ! אנשים לא שומרים שבת, והבנות שומו שמיים לובשות מכנסיים!! במרוקו כולם שמרו על מצוות התורה והבנות התלבשו בצניעות הגעתי לארץ. הכל היה שונה הנופים, האנשים, המנטליות והשפה העברית שלא ידעתי לדבר. דברתי צרפתית ומרוקאית. בעלי דוד הגיע לפניי לארץ וידע לדבר עברית והוא עזר לי ולימד אותי את השפה העברית. כמו כן קניתי את עיתון "העולה" ודרכו למדתי לדבר ולכתוב בשפה העברית. בתי הבכורה רוחמה נולדה, והחלטנו לדבר רק עברית בבית. כשגדלתן </a:t>
            </a:r>
            <a:r>
              <a:rPr lang="he-IL" sz="1400" dirty="0">
                <a:solidFill>
                  <a:srgbClr val="284C6A"/>
                </a:solidFill>
                <a:latin typeface="David" panose="020E0502060401010101" pitchFamily="34" charset="-79"/>
                <a:ea typeface="Calibri" panose="020F0502020204030204" pitchFamily="34" charset="0"/>
                <a:cs typeface="David" panose="020E0502060401010101" pitchFamily="34" charset="-79"/>
              </a:rPr>
              <a:t>התלוננתן מדוע לא דיברנו בבית בצרפתית ומרוקאית. תשובתי הייתה בארץ ישראל אני מדברת רק עברית.</a:t>
            </a:r>
            <a:endParaRPr lang="en-US" sz="1400" dirty="0">
              <a:solidFill>
                <a:srgbClr val="284C6A"/>
              </a:solidFill>
              <a:latin typeface="David" panose="020E0502060401010101" pitchFamily="34" charset="-79"/>
              <a:ea typeface="Calibri" panose="020F0502020204030204" pitchFamily="34" charset="0"/>
              <a:cs typeface="David" panose="020E0502060401010101" pitchFamily="34" charset="-79"/>
            </a:endParaRPr>
          </a:p>
          <a:p>
            <a:pPr algn="r" rtl="1">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42937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C18490-DD3C-43EF-BB21-89BFC7F01AE5}"/>
              </a:ext>
            </a:extLst>
          </p:cNvPr>
          <p:cNvSpPr txBox="1"/>
          <p:nvPr/>
        </p:nvSpPr>
        <p:spPr>
          <a:xfrm>
            <a:off x="467544" y="404664"/>
            <a:ext cx="8208912" cy="3477875"/>
          </a:xfrm>
          <a:prstGeom prst="rect">
            <a:avLst/>
          </a:prstGeom>
          <a:noFill/>
        </p:spPr>
        <p:txBody>
          <a:bodyPr wrap="square" rtlCol="1">
            <a:spAutoFit/>
          </a:bodyPr>
          <a:lstStyle/>
          <a:p>
            <a:pPr algn="r"/>
            <a:r>
              <a:rPr lang="he-IL" sz="1400" dirty="0">
                <a:solidFill>
                  <a:schemeClr val="bg2">
                    <a:lumMod val="50000"/>
                  </a:schemeClr>
                </a:solidFill>
                <a:latin typeface="Guttman Yad-Brush" panose="02010401010101010101" pitchFamily="2" charset="-79"/>
                <a:cs typeface="Guttman Yad-Brush" panose="02010401010101010101" pitchFamily="2" charset="-79"/>
              </a:rPr>
              <a:t>סבתא שהגעת לארץ, ירדת מהאוניה לאן הלכת, מה עשית ?</a:t>
            </a:r>
          </a:p>
          <a:p>
            <a:pPr algn="r"/>
            <a:r>
              <a:rPr lang="he-IL" sz="1400" dirty="0">
                <a:solidFill>
                  <a:srgbClr val="284C6A"/>
                </a:solidFill>
                <a:latin typeface="David" panose="020E0502060401010101" pitchFamily="34" charset="-79"/>
                <a:cs typeface="David" panose="020E0502060401010101" pitchFamily="34" charset="-79"/>
              </a:rPr>
              <a:t>הגענו לנמל חיפה באונייה "ארצה" בתאריך 30.9.1959, מרחוק ראינו את האורות והתרגשות גדולה אחזה בכל נוסעי האונייה, </a:t>
            </a:r>
          </a:p>
          <a:p>
            <a:pPr algn="r"/>
            <a:r>
              <a:rPr lang="he-IL" sz="1400" dirty="0">
                <a:solidFill>
                  <a:srgbClr val="284C6A"/>
                </a:solidFill>
                <a:latin typeface="David" panose="020E0502060401010101" pitchFamily="34" charset="-79"/>
                <a:cs typeface="David" panose="020E0502060401010101" pitchFamily="34" charset="-79"/>
              </a:rPr>
              <a:t>אחי מאיר ומשפחתו הגיעו לארץ בשנת 1956 והם התגוררו במושב פדיה, כאשר ירדנו מכבש האונייה, שמחנו לגלות את אחי  שהגיע במיוחד לקבל את פנינו, מחיפה נסענו לביתו של אחי במושב פדיה והתארחנו שם במשך שבוע וזאת לאחר כמה שנים שלא ראינו אחד את השני. לאחר מכן שלחו אותי לקיבוץ איילת השחר, ואחותי אליס התגוררה אצל קרובי משפחת בתל חנן, עם הורי הארוס שלה מאיר בן סימון. </a:t>
            </a:r>
          </a:p>
          <a:p>
            <a:pPr algn="r"/>
            <a:r>
              <a:rPr lang="he-IL" sz="1400" dirty="0">
                <a:solidFill>
                  <a:srgbClr val="284C6A"/>
                </a:solidFill>
                <a:latin typeface="David" panose="020E0502060401010101" pitchFamily="34" charset="-79"/>
                <a:cs typeface="David" panose="020E0502060401010101" pitchFamily="34" charset="-79"/>
              </a:rPr>
              <a:t>אחותי אליס מאוד התגעגעה אלי ולחצה עלי לעזוב את הקיבוץ ולבוא לגור איתה בתל חנן, לאחר הפצרות רבות מצד כל המשפחה, עזבתי את הקיבוץ בתאריך 1.11.59 ועברתי לגור עם אחותי. לאחר כחודש מצאתי עבודה אצל עו"ד ואשתו שגרים בכרמל, הם התייחסו אלי בכבוד ומאוד אהבו אותי הייתי כבת משפחה. ושם התגוררתי עד לנישואי בתאריך 25.1.61 והמשכתי במשך שנים רבות לשמור איתם על קשר. לאחר נישואי עברנו להתגורר בקריית ביאליק ברחוב בנימין 15/7 ואז נולדו לנו ארבע בנות מקסימות, רוחמה, רחל-חלי, פנינה ושירה.......</a:t>
            </a:r>
            <a:endParaRPr lang="en-US" sz="1400" dirty="0">
              <a:solidFill>
                <a:srgbClr val="284C6A"/>
              </a:solidFill>
              <a:latin typeface="David" panose="020E0502060401010101" pitchFamily="34" charset="-79"/>
              <a:cs typeface="David" panose="020E0502060401010101" pitchFamily="34" charset="-79"/>
            </a:endParaRPr>
          </a:p>
          <a:p>
            <a:pPr algn="r"/>
            <a:endParaRPr lang="en-US" sz="1400" dirty="0">
              <a:solidFill>
                <a:srgbClr val="284C6A"/>
              </a:solidFill>
              <a:latin typeface="David" panose="020E0502060401010101" pitchFamily="34" charset="-79"/>
              <a:cs typeface="David" panose="020E0502060401010101" pitchFamily="34" charset="-79"/>
            </a:endParaRPr>
          </a:p>
          <a:p>
            <a:pPr algn="r"/>
            <a:r>
              <a:rPr lang="he-IL" sz="1400" dirty="0">
                <a:solidFill>
                  <a:srgbClr val="284C6A"/>
                </a:solidFill>
                <a:latin typeface="David" panose="020E0502060401010101" pitchFamily="34" charset="-79"/>
                <a:cs typeface="David" panose="020E0502060401010101" pitchFamily="34" charset="-79"/>
              </a:rPr>
              <a:t>(</a:t>
            </a:r>
            <a:r>
              <a:rPr lang="he-IL" sz="1200" dirty="0">
                <a:solidFill>
                  <a:srgbClr val="284C6A"/>
                </a:solidFill>
                <a:latin typeface="David" panose="020E0502060401010101" pitchFamily="34" charset="-79"/>
                <a:cs typeface="David" panose="020E0502060401010101" pitchFamily="34" charset="-79"/>
              </a:rPr>
              <a:t>סיפרה: שמחה-</a:t>
            </a:r>
            <a:r>
              <a:rPr lang="he-IL" sz="1200" dirty="0" err="1">
                <a:solidFill>
                  <a:srgbClr val="284C6A"/>
                </a:solidFill>
                <a:latin typeface="David" panose="020E0502060401010101" pitchFamily="34" charset="-79"/>
                <a:cs typeface="David" panose="020E0502060401010101" pitchFamily="34" charset="-79"/>
              </a:rPr>
              <a:t>סימי</a:t>
            </a:r>
            <a:r>
              <a:rPr lang="he-IL" sz="1200" dirty="0">
                <a:solidFill>
                  <a:srgbClr val="284C6A"/>
                </a:solidFill>
                <a:latin typeface="David" panose="020E0502060401010101" pitchFamily="34" charset="-79"/>
                <a:cs typeface="David" panose="020E0502060401010101" pitchFamily="34" charset="-79"/>
              </a:rPr>
              <a:t> בן שימול, הריאיון  נלקח מעבודת שורשים)</a:t>
            </a:r>
          </a:p>
          <a:p>
            <a:pPr algn="r"/>
            <a:endParaRPr lang="he-IL" sz="1200" dirty="0">
              <a:solidFill>
                <a:srgbClr val="284C6A"/>
              </a:solidFill>
              <a:latin typeface="David" panose="020E0502060401010101" pitchFamily="34" charset="-79"/>
              <a:cs typeface="David" panose="020E0502060401010101" pitchFamily="34" charset="-79"/>
            </a:endParaRPr>
          </a:p>
          <a:p>
            <a:pPr algn="r"/>
            <a:endParaRPr lang="en-US" sz="1200" dirty="0">
              <a:solidFill>
                <a:srgbClr val="284C6A"/>
              </a:solidFill>
              <a:latin typeface="David" panose="020E0502060401010101" pitchFamily="34" charset="-79"/>
              <a:cs typeface="David" panose="020E0502060401010101" pitchFamily="34" charset="-79"/>
            </a:endParaRPr>
          </a:p>
          <a:p>
            <a:pPr algn="r"/>
            <a:r>
              <a:rPr lang="he-IL" sz="1400" dirty="0">
                <a:solidFill>
                  <a:srgbClr val="284C6A"/>
                </a:solidFill>
                <a:latin typeface="David" panose="020E0502060401010101" pitchFamily="34" charset="-79"/>
                <a:cs typeface="David" panose="020E0502060401010101" pitchFamily="34" charset="-79"/>
              </a:rPr>
              <a:t> </a:t>
            </a:r>
          </a:p>
        </p:txBody>
      </p:sp>
      <p:pic>
        <p:nvPicPr>
          <p:cNvPr id="10" name="תמונה 9" descr="תמונה שמכילה טקסט&#10;&#10;תיאור שנוצר ברמת מהימנות גבוהה מאוד">
            <a:extLst>
              <a:ext uri="{FF2B5EF4-FFF2-40B4-BE49-F238E27FC236}">
                <a16:creationId xmlns:a16="http://schemas.microsoft.com/office/drawing/2014/main" id="{E509D3DC-207E-42EC-BBDC-B1C58427B7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98567" y="3375951"/>
            <a:ext cx="2548339" cy="3254052"/>
          </a:xfrm>
          <a:prstGeom prst="rect">
            <a:avLst/>
          </a:prstGeom>
          <a:ln>
            <a:noFill/>
          </a:ln>
          <a:effectLst>
            <a:outerShdw blurRad="292100" dist="139700" dir="2700000" algn="tl" rotWithShape="0">
              <a:srgbClr val="333333">
                <a:alpha val="65000"/>
              </a:srgbClr>
            </a:outerShdw>
          </a:effectLst>
        </p:spPr>
      </p:pic>
      <p:pic>
        <p:nvPicPr>
          <p:cNvPr id="12" name="תמונה 11" descr="תמונה שמכילה טקסט, קבלה&#10;&#10;תיאור שנוצר ברמת מהימנות גבוהה מאוד">
            <a:extLst>
              <a:ext uri="{FF2B5EF4-FFF2-40B4-BE49-F238E27FC236}">
                <a16:creationId xmlns:a16="http://schemas.microsoft.com/office/drawing/2014/main" id="{79F282DA-15ED-4D80-98E9-A7F1CB948C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88071" y="3375951"/>
            <a:ext cx="2588385" cy="3307101"/>
          </a:xfrm>
          <a:prstGeom prst="rect">
            <a:avLst/>
          </a:prstGeom>
          <a:ln>
            <a:noFill/>
          </a:ln>
          <a:effectLst>
            <a:outerShdw blurRad="292100" dist="139700" dir="2700000" algn="tl" rotWithShape="0">
              <a:srgbClr val="333333">
                <a:alpha val="65000"/>
              </a:srgbClr>
            </a:outerShdw>
          </a:effectLst>
        </p:spPr>
      </p:pic>
      <p:pic>
        <p:nvPicPr>
          <p:cNvPr id="14" name="תמונה 13" descr="תמונה שמכילה טקסט&#10;&#10;תיאור שנוצר ברמת מהימנות גבוהה מאוד">
            <a:extLst>
              <a:ext uri="{FF2B5EF4-FFF2-40B4-BE49-F238E27FC236}">
                <a16:creationId xmlns:a16="http://schemas.microsoft.com/office/drawing/2014/main" id="{59BEBC5E-CBD7-4FB7-B8A6-0B5C2FA3F7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544" y="3353583"/>
            <a:ext cx="2507461" cy="32540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80921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D22EEC0-3447-468C-BE01-1FDB11513478}"/>
              </a:ext>
            </a:extLst>
          </p:cNvPr>
          <p:cNvSpPr>
            <a:spLocks noGrp="1"/>
          </p:cNvSpPr>
          <p:nvPr>
            <p:ph type="title"/>
          </p:nvPr>
        </p:nvSpPr>
        <p:spPr/>
        <p:txBody>
          <a:bodyPr/>
          <a:lstStyle/>
          <a:p>
            <a:pPr algn="ctr"/>
            <a:r>
              <a:rPr lang="he-IL" sz="4000" dirty="0">
                <a:latin typeface="David" panose="020E0502060401010101" pitchFamily="34" charset="-79"/>
                <a:cs typeface="David" panose="020E0502060401010101" pitchFamily="34" charset="-79"/>
              </a:rPr>
              <a:t>סיכום אישי</a:t>
            </a:r>
          </a:p>
        </p:txBody>
      </p:sp>
      <p:sp>
        <p:nvSpPr>
          <p:cNvPr id="3" name="מציין מיקום תוכן 2">
            <a:extLst>
              <a:ext uri="{FF2B5EF4-FFF2-40B4-BE49-F238E27FC236}">
                <a16:creationId xmlns:a16="http://schemas.microsoft.com/office/drawing/2014/main" id="{60D89747-F7B9-4C84-9C03-A981F9BB003E}"/>
              </a:ext>
            </a:extLst>
          </p:cNvPr>
          <p:cNvSpPr>
            <a:spLocks noGrp="1"/>
          </p:cNvSpPr>
          <p:nvPr>
            <p:ph idx="1"/>
          </p:nvPr>
        </p:nvSpPr>
        <p:spPr>
          <a:xfrm>
            <a:off x="1115616" y="1905000"/>
            <a:ext cx="7418784" cy="4495800"/>
          </a:xfrm>
        </p:spPr>
        <p:txBody>
          <a:bodyPr/>
          <a:lstStyle/>
          <a:p>
            <a:pPr>
              <a:buClr>
                <a:schemeClr val="tx1"/>
              </a:buClr>
              <a:buFont typeface="Wingdings" panose="05000000000000000000" pitchFamily="2" charset="2"/>
              <a:buChar char="v"/>
            </a:pPr>
            <a:r>
              <a:rPr lang="he-IL" sz="1400" dirty="0">
                <a:latin typeface="David" panose="020E0502060401010101" pitchFamily="34" charset="-79"/>
                <a:cs typeface="David" panose="020E0502060401010101" pitchFamily="34" charset="-79"/>
              </a:rPr>
              <a:t>אני לא הספקתי להכיר את סבי וסבתי, ובעבודה זהו חקרתי, ושמעתי סיפורים רבים מפי אימי ודודתי, על סבא  וסבתא שלי כיצד הם עלו לארץ ועל הדרך הארוכה והקשיים שהם חוו בדרך כדי להגשים את החלום שלהם. </a:t>
            </a:r>
          </a:p>
          <a:p>
            <a:pPr>
              <a:buClr>
                <a:schemeClr val="tx1"/>
              </a:buClr>
              <a:buFont typeface="Wingdings" panose="05000000000000000000" pitchFamily="2" charset="2"/>
              <a:buChar char="v"/>
            </a:pPr>
            <a:r>
              <a:rPr lang="he-IL" sz="1400" dirty="0">
                <a:latin typeface="David" panose="020E0502060401010101" pitchFamily="34" charset="-79"/>
                <a:cs typeface="David" panose="020E0502060401010101" pitchFamily="34" charset="-79"/>
              </a:rPr>
              <a:t>כאשר אני קוראת שסבא וסבתא היו יתומים בגיל צעיר, התחברתי לצער ולכאב שלהם, והיה לי מאוד קשה לדמיין את כל התהליכים הרגשיים שהם עברו וכיצד הם נסעו לארץ רחוקה לבד ללא משפחה והורים בספינה, האם הם פחדו? האם הם בכו? מה הם עשו שהרגישו שהם לבד? היה לי מאוד קשה לתאר את עצמי במצבים אלו. ועל כך אני מאוד גאה בהם ואומרת להם שהם אמיצים ושאני אוהבת אותם מאוד .</a:t>
            </a:r>
          </a:p>
          <a:p>
            <a:pPr>
              <a:buClr>
                <a:schemeClr val="tx1"/>
              </a:buClr>
              <a:buFont typeface="Wingdings" panose="05000000000000000000" pitchFamily="2" charset="2"/>
              <a:buChar char="v"/>
            </a:pPr>
            <a:r>
              <a:rPr lang="he-IL" sz="1400" dirty="0">
                <a:latin typeface="David" panose="020E0502060401010101" pitchFamily="34" charset="-79"/>
                <a:cs typeface="David" panose="020E0502060401010101" pitchFamily="34" charset="-79"/>
              </a:rPr>
              <a:t>למדתי מעבודה זו שצריך לדבוק במטרה ולהגשים את החלומות שלך, גם אם הדרך קשה מאוד הדבר ניתן להשגה.</a:t>
            </a:r>
          </a:p>
          <a:p>
            <a:pPr>
              <a:buClr>
                <a:schemeClr val="tx1"/>
              </a:buClr>
              <a:buFont typeface="Wingdings" panose="05000000000000000000" pitchFamily="2" charset="2"/>
              <a:buChar char="v"/>
            </a:pPr>
            <a:r>
              <a:rPr lang="he-IL" sz="1400" dirty="0">
                <a:latin typeface="David" panose="020E0502060401010101" pitchFamily="34" charset="-79"/>
                <a:cs typeface="David" panose="020E0502060401010101" pitchFamily="34" charset="-79"/>
              </a:rPr>
              <a:t>למדתי על הקמת מדינת ישראל בעשור הראשון, שקלטה עלייה מכל הארצות, שהגיעו משלחות של נערים ללא משפחות. ולמדתי זאת מהסיפורים של סבי וסבתי הכתובים בעבודת שורשים .</a:t>
            </a:r>
          </a:p>
          <a:p>
            <a:pPr>
              <a:buClr>
                <a:schemeClr val="tx1"/>
              </a:buClr>
              <a:buFont typeface="Wingdings" panose="05000000000000000000" pitchFamily="2" charset="2"/>
              <a:buChar char="v"/>
            </a:pPr>
            <a:r>
              <a:rPr lang="he-IL" sz="1400" dirty="0">
                <a:latin typeface="David" panose="020E0502060401010101" pitchFamily="34" charset="-79"/>
                <a:cs typeface="David" panose="020E0502060401010101" pitchFamily="34" charset="-79"/>
              </a:rPr>
              <a:t>למדתי שבזכות אותם עולים, שבאו והתיישבו ובנו את הארץ במו ידיהם, סללו כבישים ובנו בתים, בזכותם המדינה שלנו קמה.</a:t>
            </a:r>
          </a:p>
          <a:p>
            <a:pPr>
              <a:buClr>
                <a:schemeClr val="tx1"/>
              </a:buClr>
              <a:buFont typeface="Wingdings" panose="05000000000000000000" pitchFamily="2" charset="2"/>
              <a:buChar char="v"/>
            </a:pPr>
            <a:endParaRPr lang="he-IL" sz="1400" dirty="0">
              <a:latin typeface="David" panose="020E0502060401010101" pitchFamily="34" charset="-79"/>
              <a:cs typeface="David" panose="020E0502060401010101" pitchFamily="34" charset="-79"/>
            </a:endParaRPr>
          </a:p>
          <a:p>
            <a:pPr>
              <a:buClr>
                <a:schemeClr val="tx1"/>
              </a:buClr>
              <a:buFont typeface="Wingdings" panose="05000000000000000000" pitchFamily="2" charset="2"/>
              <a:buChar char="v"/>
            </a:pPr>
            <a:endParaRPr lang="he-IL" sz="1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797132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962AB62-29A4-48BF-885F-8BB535CE8141}"/>
              </a:ext>
            </a:extLst>
          </p:cNvPr>
          <p:cNvSpPr>
            <a:spLocks noGrp="1"/>
          </p:cNvSpPr>
          <p:nvPr>
            <p:ph type="title"/>
          </p:nvPr>
        </p:nvSpPr>
        <p:spPr>
          <a:xfrm>
            <a:off x="683568" y="188640"/>
            <a:ext cx="8077200" cy="914400"/>
          </a:xfrm>
        </p:spPr>
        <p:txBody>
          <a:bodyPr/>
          <a:lstStyle/>
          <a:p>
            <a:pPr algn="ctr"/>
            <a:r>
              <a:rPr lang="he-IL" sz="3600" dirty="0">
                <a:latin typeface="David" panose="020E0502060401010101" pitchFamily="34" charset="-79"/>
                <a:cs typeface="David" panose="020E0502060401010101" pitchFamily="34" charset="-79"/>
              </a:rPr>
              <a:t>מ ב ו א</a:t>
            </a:r>
            <a:br>
              <a:rPr lang="he-IL" sz="3600" dirty="0">
                <a:latin typeface="David" panose="020E0502060401010101" pitchFamily="34" charset="-79"/>
                <a:cs typeface="David" panose="020E0502060401010101" pitchFamily="34" charset="-79"/>
              </a:rPr>
            </a:br>
            <a:r>
              <a:rPr lang="he-IL" sz="3600" dirty="0">
                <a:solidFill>
                  <a:schemeClr val="accent1">
                    <a:lumMod val="75000"/>
                  </a:schemeClr>
                </a:solidFill>
                <a:latin typeface="David" panose="020E0502060401010101" pitchFamily="34" charset="-79"/>
                <a:cs typeface="David" panose="020E0502060401010101" pitchFamily="34" charset="-79"/>
              </a:rPr>
              <a:t>העשור הראשון 1948-1958</a:t>
            </a:r>
            <a:endParaRPr lang="he-IL" sz="3600" dirty="0">
              <a:latin typeface="David" panose="020E0502060401010101" pitchFamily="34" charset="-79"/>
              <a:cs typeface="David" panose="020E0502060401010101" pitchFamily="34" charset="-79"/>
            </a:endParaRPr>
          </a:p>
        </p:txBody>
      </p:sp>
      <p:sp>
        <p:nvSpPr>
          <p:cNvPr id="3" name="מציין מיקום תוכן 2">
            <a:extLst>
              <a:ext uri="{FF2B5EF4-FFF2-40B4-BE49-F238E27FC236}">
                <a16:creationId xmlns:a16="http://schemas.microsoft.com/office/drawing/2014/main" id="{2CCD55BE-16B7-4815-9C1C-C07D770F5D9F}"/>
              </a:ext>
            </a:extLst>
          </p:cNvPr>
          <p:cNvSpPr>
            <a:spLocks noGrp="1"/>
          </p:cNvSpPr>
          <p:nvPr>
            <p:ph idx="1"/>
          </p:nvPr>
        </p:nvSpPr>
        <p:spPr>
          <a:xfrm>
            <a:off x="533400" y="1412776"/>
            <a:ext cx="8077200" cy="4495800"/>
          </a:xfrm>
        </p:spPr>
        <p:txBody>
          <a:bodyPr/>
          <a:lstStyle/>
          <a:p>
            <a:pPr marL="0" indent="0">
              <a:lnSpc>
                <a:spcPct val="150000"/>
              </a:lnSpc>
              <a:buNone/>
            </a:pPr>
            <a:r>
              <a:rPr lang="he-IL" sz="1400" dirty="0">
                <a:latin typeface="David" panose="020E0502060401010101" pitchFamily="34" charset="-79"/>
                <a:cs typeface="David" panose="020E0502060401010101" pitchFamily="34" charset="-79"/>
              </a:rPr>
              <a:t>בחרתי להציג במצגת זו את העשור הראשון, ולהתמקד בסיפור העלייה של סבי וסבתי ז"ל שעלו לארץ ישראל ממרוקו, כדי להגשים את החלום של  כל יהודי לעלות ארצה ולהתיישב בארץ. זכות העלייה הוגדרה במגילת העצמאות וכן בחוק השבות.</a:t>
            </a:r>
          </a:p>
          <a:p>
            <a:pPr marL="0" indent="0">
              <a:lnSpc>
                <a:spcPct val="150000"/>
              </a:lnSpc>
              <a:buNone/>
            </a:pPr>
            <a:endParaRPr lang="he-IL" sz="1400" dirty="0">
              <a:latin typeface="David" panose="020E0502060401010101" pitchFamily="34" charset="-79"/>
              <a:cs typeface="David" panose="020E0502060401010101" pitchFamily="34" charset="-79"/>
            </a:endParaRPr>
          </a:p>
          <a:p>
            <a:pPr marL="0" indent="0">
              <a:lnSpc>
                <a:spcPct val="150000"/>
              </a:lnSpc>
              <a:buNone/>
            </a:pPr>
            <a:r>
              <a:rPr lang="he-IL" sz="1400" dirty="0">
                <a:latin typeface="David" panose="020E0502060401010101" pitchFamily="34" charset="-79"/>
                <a:cs typeface="David" panose="020E0502060401010101" pitchFamily="34" charset="-79"/>
              </a:rPr>
              <a:t>למרות כל הקשיים והסכנות שהם חוו בדרך, ובנוסף לכך במרוקו באותה תקופה נאסר על היהודים לעזוב את הארץ הם הסתכנו ועלו בעלייה לא חוקית, בעזרת הסוכנות היהודית. סיפורם הוא גם הסיפור של מיליוני עולים שהגיעו מכל קצווי תבל במטרה ליישב  ולבנות את הארץ.</a:t>
            </a:r>
          </a:p>
          <a:p>
            <a:pPr marL="0" indent="0">
              <a:lnSpc>
                <a:spcPct val="150000"/>
              </a:lnSpc>
              <a:buNone/>
            </a:pPr>
            <a:endParaRPr lang="he-IL" sz="1400" dirty="0">
              <a:latin typeface="David" panose="020E0502060401010101" pitchFamily="34" charset="-79"/>
              <a:cs typeface="David" panose="020E0502060401010101" pitchFamily="34" charset="-79"/>
            </a:endParaRPr>
          </a:p>
          <a:p>
            <a:pPr marL="0" indent="0">
              <a:lnSpc>
                <a:spcPct val="150000"/>
              </a:lnSpc>
              <a:buNone/>
            </a:pPr>
            <a:r>
              <a:rPr lang="he-IL" sz="1400" dirty="0">
                <a:latin typeface="David" panose="020E0502060401010101" pitchFamily="34" charset="-79"/>
                <a:cs typeface="David" panose="020E0502060401010101" pitchFamily="34" charset="-79"/>
              </a:rPr>
              <a:t>זהו הסיפור על הקמת המדינה שבשנת 1948 הכריזה על עצמאותה, ומאז ועד היום נלחמת על קיומה, מדינה קטנה בגודלה מול כל אומות העולם. שרובם מתנגדים לקיומנו עד עצם היום הזה.</a:t>
            </a:r>
          </a:p>
          <a:p>
            <a:pPr marL="0" indent="0">
              <a:lnSpc>
                <a:spcPct val="150000"/>
              </a:lnSpc>
              <a:buNone/>
            </a:pPr>
            <a:endParaRPr lang="he-IL" sz="1400" dirty="0">
              <a:latin typeface="David" panose="020E0502060401010101" pitchFamily="34" charset="-79"/>
              <a:cs typeface="David" panose="020E0502060401010101" pitchFamily="34" charset="-79"/>
            </a:endParaRPr>
          </a:p>
          <a:p>
            <a:pPr marL="0" indent="0">
              <a:lnSpc>
                <a:spcPct val="150000"/>
              </a:lnSpc>
              <a:buNone/>
            </a:pPr>
            <a:r>
              <a:rPr lang="he-IL" sz="1400" dirty="0">
                <a:latin typeface="David" panose="020E0502060401010101" pitchFamily="34" charset="-79"/>
                <a:cs typeface="David" panose="020E0502060401010101" pitchFamily="34" charset="-79"/>
              </a:rPr>
              <a:t>אנחנו אומה גדולה-קטנה עם היסטוריה ארוכה ומפוארת, שלא מוותרים כדברי הנביא משה בספר שמות לד, ט':</a:t>
            </a:r>
          </a:p>
          <a:p>
            <a:pPr marL="0" indent="0" algn="ctr">
              <a:lnSpc>
                <a:spcPct val="150000"/>
              </a:lnSpc>
              <a:buNone/>
            </a:pPr>
            <a:r>
              <a:rPr lang="he-IL" sz="2000" dirty="0">
                <a:solidFill>
                  <a:srgbClr val="663300"/>
                </a:solidFill>
                <a:latin typeface="Guttman Stam1" panose="02010401010101010101" pitchFamily="2" charset="-79"/>
                <a:cs typeface="Guttman Stam1" panose="02010401010101010101" pitchFamily="2" charset="-79"/>
              </a:rPr>
              <a:t>"וַיֹּאמֶר אִם נָא מָצָאתִי חֵן בְּעֵינֶיךָ אֲדֹנָי יֵלֶךְ נָא אֲדֹנָי בְּקִרְבֵּנוּ כִּי עַם קְשֵׁה עֹרֶף הוּא וְסָלַחְתָּ לַעֲו‍ֹנֵנוּ וּלְחַטָּאתֵנוּ וּנְחַלְתָּנוּ"</a:t>
            </a:r>
            <a:endParaRPr lang="he-IL" sz="900" b="1" dirty="0">
              <a:solidFill>
                <a:srgbClr val="663300"/>
              </a:solidFill>
              <a:latin typeface="Guttman Stam1" panose="02010401010101010101" pitchFamily="2" charset="-79"/>
              <a:cs typeface="Guttman Stam1" panose="02010401010101010101" pitchFamily="2" charset="-79"/>
            </a:endParaRPr>
          </a:p>
        </p:txBody>
      </p:sp>
    </p:spTree>
    <p:extLst>
      <p:ext uri="{BB962C8B-B14F-4D97-AF65-F5344CB8AC3E}">
        <p14:creationId xmlns:p14="http://schemas.microsoft.com/office/powerpoint/2010/main" val="27475580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down)">
                                      <p:cBhvr>
                                        <p:cTn id="33" dur="580">
                                          <p:stCondLst>
                                            <p:cond delay="0"/>
                                          </p:stCondLst>
                                        </p:cTn>
                                        <p:tgtEl>
                                          <p:spTgt spid="3">
                                            <p:txEl>
                                              <p:pRg st="7" end="7"/>
                                            </p:txEl>
                                          </p:spTgt>
                                        </p:tgtEl>
                                      </p:cBhvr>
                                    </p:animEffect>
                                    <p:anim calcmode="lin" valueType="num">
                                      <p:cBhvr>
                                        <p:cTn id="3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7" end="7"/>
                                            </p:txEl>
                                          </p:spTgt>
                                        </p:tgtEl>
                                      </p:cBhvr>
                                      <p:to x="100000" y="60000"/>
                                    </p:animScale>
                                    <p:animScale>
                                      <p:cBhvr>
                                        <p:cTn id="40" dur="166" decel="50000">
                                          <p:stCondLst>
                                            <p:cond delay="676"/>
                                          </p:stCondLst>
                                        </p:cTn>
                                        <p:tgtEl>
                                          <p:spTgt spid="3">
                                            <p:txEl>
                                              <p:pRg st="7" end="7"/>
                                            </p:txEl>
                                          </p:spTgt>
                                        </p:tgtEl>
                                      </p:cBhvr>
                                      <p:to x="100000" y="100000"/>
                                    </p:animScale>
                                    <p:animScale>
                                      <p:cBhvr>
                                        <p:cTn id="41" dur="26">
                                          <p:stCondLst>
                                            <p:cond delay="1312"/>
                                          </p:stCondLst>
                                        </p:cTn>
                                        <p:tgtEl>
                                          <p:spTgt spid="3">
                                            <p:txEl>
                                              <p:pRg st="7" end="7"/>
                                            </p:txEl>
                                          </p:spTgt>
                                        </p:tgtEl>
                                      </p:cBhvr>
                                      <p:to x="100000" y="80000"/>
                                    </p:animScale>
                                    <p:animScale>
                                      <p:cBhvr>
                                        <p:cTn id="42" dur="166" decel="50000">
                                          <p:stCondLst>
                                            <p:cond delay="1338"/>
                                          </p:stCondLst>
                                        </p:cTn>
                                        <p:tgtEl>
                                          <p:spTgt spid="3">
                                            <p:txEl>
                                              <p:pRg st="7" end="7"/>
                                            </p:txEl>
                                          </p:spTgt>
                                        </p:tgtEl>
                                      </p:cBhvr>
                                      <p:to x="100000" y="100000"/>
                                    </p:animScale>
                                    <p:animScale>
                                      <p:cBhvr>
                                        <p:cTn id="43" dur="26">
                                          <p:stCondLst>
                                            <p:cond delay="1642"/>
                                          </p:stCondLst>
                                        </p:cTn>
                                        <p:tgtEl>
                                          <p:spTgt spid="3">
                                            <p:txEl>
                                              <p:pRg st="7" end="7"/>
                                            </p:txEl>
                                          </p:spTgt>
                                        </p:tgtEl>
                                      </p:cBhvr>
                                      <p:to x="100000" y="90000"/>
                                    </p:animScale>
                                    <p:animScale>
                                      <p:cBhvr>
                                        <p:cTn id="44" dur="166" decel="50000">
                                          <p:stCondLst>
                                            <p:cond delay="1668"/>
                                          </p:stCondLst>
                                        </p:cTn>
                                        <p:tgtEl>
                                          <p:spTgt spid="3">
                                            <p:txEl>
                                              <p:pRg st="7" end="7"/>
                                            </p:txEl>
                                          </p:spTgt>
                                        </p:tgtEl>
                                      </p:cBhvr>
                                      <p:to x="100000" y="100000"/>
                                    </p:animScale>
                                    <p:animScale>
                                      <p:cBhvr>
                                        <p:cTn id="45" dur="26">
                                          <p:stCondLst>
                                            <p:cond delay="1808"/>
                                          </p:stCondLst>
                                        </p:cTn>
                                        <p:tgtEl>
                                          <p:spTgt spid="3">
                                            <p:txEl>
                                              <p:pRg st="7" end="7"/>
                                            </p:txEl>
                                          </p:spTgt>
                                        </p:tgtEl>
                                      </p:cBhvr>
                                      <p:to x="100000" y="95000"/>
                                    </p:animScale>
                                    <p:animScale>
                                      <p:cBhvr>
                                        <p:cTn id="46"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DB25F54-81AE-4DA8-B13D-062C3236A796}"/>
              </a:ext>
            </a:extLst>
          </p:cNvPr>
          <p:cNvSpPr>
            <a:spLocks noGrp="1"/>
          </p:cNvSpPr>
          <p:nvPr>
            <p:ph type="title"/>
          </p:nvPr>
        </p:nvSpPr>
        <p:spPr>
          <a:xfrm>
            <a:off x="1331640" y="1268760"/>
            <a:ext cx="8170167" cy="1362075"/>
          </a:xfrm>
        </p:spPr>
        <p:txBody>
          <a:bodyPr/>
          <a:lstStyle/>
          <a:p>
            <a:r>
              <a:rPr lang="he-IL" sz="3600" dirty="0">
                <a:latin typeface="David" panose="020E0502060401010101" pitchFamily="34" charset="-79"/>
                <a:cs typeface="David" panose="020E0502060401010101" pitchFamily="34" charset="-79"/>
              </a:rPr>
              <a:t>שעלו בעשור הראשון של מדינת ישראל </a:t>
            </a:r>
          </a:p>
        </p:txBody>
      </p:sp>
      <p:sp>
        <p:nvSpPr>
          <p:cNvPr id="3" name="מציין מיקום טקסט 2">
            <a:extLst>
              <a:ext uri="{FF2B5EF4-FFF2-40B4-BE49-F238E27FC236}">
                <a16:creationId xmlns:a16="http://schemas.microsoft.com/office/drawing/2014/main" id="{DBC34B41-1C19-4A4C-842B-8F408E2879F1}"/>
              </a:ext>
            </a:extLst>
          </p:cNvPr>
          <p:cNvSpPr>
            <a:spLocks noGrp="1"/>
          </p:cNvSpPr>
          <p:nvPr>
            <p:ph type="body" idx="1"/>
          </p:nvPr>
        </p:nvSpPr>
        <p:spPr>
          <a:xfrm>
            <a:off x="835789" y="256829"/>
            <a:ext cx="7772400" cy="1500187"/>
          </a:xfrm>
        </p:spPr>
        <p:txBody>
          <a:bodyPr/>
          <a:lstStyle/>
          <a:p>
            <a:pPr algn="ctr"/>
            <a:r>
              <a:rPr lang="he-IL" sz="3600" b="1" dirty="0">
                <a:latin typeface="David" panose="020E0502060401010101" pitchFamily="34" charset="-79"/>
                <a:cs typeface="David" panose="020E0502060401010101" pitchFamily="34" charset="-79"/>
              </a:rPr>
              <a:t>סיפורי העלייה של סבי וסבתי</a:t>
            </a:r>
          </a:p>
          <a:p>
            <a:endParaRPr lang="he-IL" dirty="0"/>
          </a:p>
        </p:txBody>
      </p:sp>
      <p:pic>
        <p:nvPicPr>
          <p:cNvPr id="5" name="תמונה 4" descr="תמונה שמכילה חוץ, בניין&#10;&#10;תיאור שנוצר ברמת מהימנות גבוהה מאוד">
            <a:extLst>
              <a:ext uri="{FF2B5EF4-FFF2-40B4-BE49-F238E27FC236}">
                <a16:creationId xmlns:a16="http://schemas.microsoft.com/office/drawing/2014/main" id="{2B92B06D-D285-4FD2-888C-58C1B56FBC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54349" y="2132856"/>
            <a:ext cx="5537942" cy="36072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a:extLst>
              <a:ext uri="{FF2B5EF4-FFF2-40B4-BE49-F238E27FC236}">
                <a16:creationId xmlns:a16="http://schemas.microsoft.com/office/drawing/2014/main" id="{F62E9C2E-8056-4E25-B59B-E24944FE86B9}"/>
              </a:ext>
            </a:extLst>
          </p:cNvPr>
          <p:cNvSpPr txBox="1"/>
          <p:nvPr/>
        </p:nvSpPr>
        <p:spPr>
          <a:xfrm flipH="1">
            <a:off x="4211960" y="5877272"/>
            <a:ext cx="3848179" cy="307777"/>
          </a:xfrm>
          <a:prstGeom prst="rect">
            <a:avLst/>
          </a:prstGeom>
          <a:noFill/>
        </p:spPr>
        <p:txBody>
          <a:bodyPr wrap="square" rtlCol="1">
            <a:spAutoFit/>
          </a:bodyPr>
          <a:lstStyle/>
          <a:p>
            <a:r>
              <a:rPr lang="he-IL" sz="1400" dirty="0">
                <a:latin typeface="David" panose="020E0502060401010101" pitchFamily="34" charset="-79"/>
                <a:cs typeface="David" panose="020E0502060401010101" pitchFamily="34" charset="-79"/>
              </a:rPr>
              <a:t>האונייה "ארצה" מגיעה לישראל (באדיבות ארכיון צים)</a:t>
            </a:r>
          </a:p>
        </p:txBody>
      </p:sp>
      <p:sp>
        <p:nvSpPr>
          <p:cNvPr id="4" name="TextBox 3">
            <a:extLst>
              <a:ext uri="{FF2B5EF4-FFF2-40B4-BE49-F238E27FC236}">
                <a16:creationId xmlns:a16="http://schemas.microsoft.com/office/drawing/2014/main" id="{353A1A2B-886F-44B0-95B1-C932909B1C8A}"/>
              </a:ext>
            </a:extLst>
          </p:cNvPr>
          <p:cNvSpPr txBox="1"/>
          <p:nvPr/>
        </p:nvSpPr>
        <p:spPr>
          <a:xfrm>
            <a:off x="399639" y="1986904"/>
            <a:ext cx="2376264" cy="3908762"/>
          </a:xfrm>
          <a:prstGeom prst="rect">
            <a:avLst/>
          </a:prstGeom>
          <a:noFill/>
        </p:spPr>
        <p:txBody>
          <a:bodyPr wrap="square" rtlCol="1">
            <a:spAutoFit/>
          </a:bodyPr>
          <a:lstStyle/>
          <a:p>
            <a:pPr algn="r"/>
            <a:endParaRPr lang="he-IL" sz="1400" dirty="0">
              <a:latin typeface="David" panose="020E0502060401010101" pitchFamily="34" charset="-79"/>
              <a:cs typeface="David" panose="020E0502060401010101" pitchFamily="34" charset="-79"/>
            </a:endParaRPr>
          </a:p>
          <a:p>
            <a:pPr algn="r"/>
            <a:r>
              <a:rPr lang="he-IL" b="1" u="sng" dirty="0">
                <a:solidFill>
                  <a:schemeClr val="bg2">
                    <a:lumMod val="50000"/>
                  </a:schemeClr>
                </a:solidFill>
                <a:latin typeface="David" panose="020E0502060401010101" pitchFamily="34" charset="-79"/>
                <a:cs typeface="David" panose="020E0502060401010101" pitchFamily="34" charset="-79"/>
              </a:rPr>
              <a:t>עליה א':</a:t>
            </a:r>
          </a:p>
          <a:p>
            <a:pPr algn="r"/>
            <a:r>
              <a:rPr lang="he-IL" dirty="0">
                <a:solidFill>
                  <a:srgbClr val="284C6A"/>
                </a:solidFill>
                <a:latin typeface="David" panose="020E0502060401010101" pitchFamily="34" charset="-79"/>
                <a:cs typeface="David" panose="020E0502060401010101" pitchFamily="34" charset="-79"/>
              </a:rPr>
              <a:t>בין השנים 1948-1956 מרוקו הייתה מדינת חסות צרפתית עלו 85,000 עולים ממרוקו.</a:t>
            </a:r>
          </a:p>
          <a:p>
            <a:pPr algn="r"/>
            <a:r>
              <a:rPr lang="he-IL" b="1" u="sng" dirty="0">
                <a:solidFill>
                  <a:schemeClr val="bg2">
                    <a:lumMod val="50000"/>
                  </a:schemeClr>
                </a:solidFill>
                <a:latin typeface="David" panose="020E0502060401010101" pitchFamily="34" charset="-79"/>
                <a:cs typeface="David" panose="020E0502060401010101" pitchFamily="34" charset="-79"/>
              </a:rPr>
              <a:t>עליה ב':</a:t>
            </a:r>
          </a:p>
          <a:p>
            <a:pPr algn="r"/>
            <a:r>
              <a:rPr lang="he-IL" dirty="0">
                <a:solidFill>
                  <a:srgbClr val="284C6A"/>
                </a:solidFill>
                <a:latin typeface="David" panose="020E0502060401010101" pitchFamily="34" charset="-79"/>
                <a:cs typeface="David" panose="020E0502060401010101" pitchFamily="34" charset="-79"/>
              </a:rPr>
              <a:t>בין השנים 1956-1961</a:t>
            </a:r>
          </a:p>
          <a:p>
            <a:pPr algn="r"/>
            <a:r>
              <a:rPr lang="he-IL" dirty="0">
                <a:solidFill>
                  <a:srgbClr val="284C6A"/>
                </a:solidFill>
                <a:latin typeface="David" panose="020E0502060401010101" pitchFamily="34" charset="-79"/>
                <a:cs typeface="David" panose="020E0502060401010101" pitchFamily="34" charset="-79"/>
              </a:rPr>
              <a:t>עלייה בלתי ליגאלית</a:t>
            </a:r>
          </a:p>
          <a:p>
            <a:pPr algn="r"/>
            <a:r>
              <a:rPr lang="he-IL" dirty="0">
                <a:solidFill>
                  <a:srgbClr val="284C6A"/>
                </a:solidFill>
                <a:latin typeface="David" panose="020E0502060401010101" pitchFamily="34" charset="-79"/>
                <a:cs typeface="David" panose="020E0502060401010101" pitchFamily="34" charset="-79"/>
              </a:rPr>
              <a:t>עלו 30,000 עולים ממרוקו.</a:t>
            </a:r>
          </a:p>
          <a:p>
            <a:pPr algn="r"/>
            <a:r>
              <a:rPr lang="he-IL" b="1" u="sng" dirty="0">
                <a:solidFill>
                  <a:schemeClr val="bg2">
                    <a:lumMod val="50000"/>
                  </a:schemeClr>
                </a:solidFill>
                <a:latin typeface="David" panose="020E0502060401010101" pitchFamily="34" charset="-79"/>
                <a:cs typeface="David" panose="020E0502060401010101" pitchFamily="34" charset="-79"/>
              </a:rPr>
              <a:t>עליה ג':</a:t>
            </a:r>
          </a:p>
          <a:p>
            <a:pPr algn="r"/>
            <a:r>
              <a:rPr lang="he-IL" dirty="0">
                <a:solidFill>
                  <a:srgbClr val="284C6A"/>
                </a:solidFill>
                <a:latin typeface="David" panose="020E0502060401010101" pitchFamily="34" charset="-79"/>
                <a:cs typeface="David" panose="020E0502060401010101" pitchFamily="34" charset="-79"/>
              </a:rPr>
              <a:t>בין השנים 1961-1967 מבצע יכין</a:t>
            </a:r>
          </a:p>
          <a:p>
            <a:pPr algn="r"/>
            <a:r>
              <a:rPr lang="he-IL" dirty="0">
                <a:solidFill>
                  <a:srgbClr val="284C6A"/>
                </a:solidFill>
                <a:latin typeface="David" panose="020E0502060401010101" pitchFamily="34" charset="-79"/>
                <a:cs typeface="David" panose="020E0502060401010101" pitchFamily="34" charset="-79"/>
              </a:rPr>
              <a:t>עלו 120,00 עולים ממרוקו</a:t>
            </a:r>
          </a:p>
        </p:txBody>
      </p:sp>
    </p:spTree>
    <p:extLst>
      <p:ext uri="{BB962C8B-B14F-4D97-AF65-F5344CB8AC3E}">
        <p14:creationId xmlns:p14="http://schemas.microsoft.com/office/powerpoint/2010/main" val="21637423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childTnLst>
                          </p:cTn>
                        </p:par>
                        <p:par>
                          <p:cTn id="11" fill="hold">
                            <p:stCondLst>
                              <p:cond delay="2000"/>
                            </p:stCondLst>
                            <p:childTnLst>
                              <p:par>
                                <p:cTn id="12" presetID="14" presetClass="entr" presetSubtype="1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4C7978C-802B-4430-81EC-62FE170B877A}"/>
              </a:ext>
            </a:extLst>
          </p:cNvPr>
          <p:cNvSpPr>
            <a:spLocks noGrp="1"/>
          </p:cNvSpPr>
          <p:nvPr>
            <p:ph type="title"/>
          </p:nvPr>
        </p:nvSpPr>
        <p:spPr>
          <a:xfrm>
            <a:off x="2934398" y="398588"/>
            <a:ext cx="5524948" cy="914400"/>
          </a:xfrm>
        </p:spPr>
        <p:txBody>
          <a:bodyPr/>
          <a:lstStyle/>
          <a:p>
            <a:pPr algn="ctr"/>
            <a:r>
              <a:rPr lang="he-IL" sz="2400" dirty="0">
                <a:latin typeface="David" panose="020E0502060401010101" pitchFamily="34" charset="-79"/>
                <a:cs typeface="David" panose="020E0502060401010101" pitchFamily="34" charset="-79"/>
              </a:rPr>
              <a:t>סיפור העלייה שסיפר סבי דוד בן שימול</a:t>
            </a:r>
          </a:p>
        </p:txBody>
      </p:sp>
      <p:sp>
        <p:nvSpPr>
          <p:cNvPr id="3" name="מציין מיקום תוכן 2">
            <a:extLst>
              <a:ext uri="{FF2B5EF4-FFF2-40B4-BE49-F238E27FC236}">
                <a16:creationId xmlns:a16="http://schemas.microsoft.com/office/drawing/2014/main" id="{702ACDB3-A9C9-4A45-8E90-9488F3039F63}"/>
              </a:ext>
            </a:extLst>
          </p:cNvPr>
          <p:cNvSpPr>
            <a:spLocks noGrp="1"/>
          </p:cNvSpPr>
          <p:nvPr>
            <p:ph idx="1"/>
          </p:nvPr>
        </p:nvSpPr>
        <p:spPr>
          <a:xfrm>
            <a:off x="454745" y="1312988"/>
            <a:ext cx="8365728" cy="4867571"/>
          </a:xfrm>
        </p:spPr>
        <p:txBody>
          <a:bodyPr/>
          <a:lstStyle/>
          <a:p>
            <a:pPr marL="125100" indent="0">
              <a:buNone/>
            </a:pPr>
            <a:r>
              <a:rPr lang="he-IL" sz="1400" b="1" u="sng" dirty="0">
                <a:latin typeface="David" panose="020E0502060401010101" pitchFamily="34" charset="-79"/>
                <a:cs typeface="David" panose="020E0502060401010101" pitchFamily="34" charset="-79"/>
              </a:rPr>
              <a:t>מקום הולדתי:</a:t>
            </a:r>
          </a:p>
          <a:p>
            <a:pPr marL="125100" indent="0">
              <a:buNone/>
            </a:pPr>
            <a:r>
              <a:rPr lang="he-IL" sz="1400" dirty="0">
                <a:latin typeface="David" panose="020E0502060401010101" pitchFamily="34" charset="-79"/>
                <a:cs typeface="David" panose="020E0502060401010101" pitchFamily="34" charset="-79"/>
              </a:rPr>
              <a:t>נולדתי בקזבלנקה שבמרוקו בתאריך 11.5.36 להורי בן שימול אליהו (בן דוד ושרה) </a:t>
            </a:r>
          </a:p>
          <a:p>
            <a:pPr marL="125100" indent="0">
              <a:buNone/>
            </a:pPr>
            <a:r>
              <a:rPr lang="he-IL" sz="1400" dirty="0">
                <a:latin typeface="David" panose="020E0502060401010101" pitchFamily="34" charset="-79"/>
                <a:cs typeface="David" panose="020E0502060401010101" pitchFamily="34" charset="-79"/>
              </a:rPr>
              <a:t>ורוחמה (בת רחל ויהודה מלכה). ביתנו שכן ליד השוק ותחנת המשטרה. </a:t>
            </a:r>
          </a:p>
          <a:p>
            <a:pPr marL="125100" indent="0">
              <a:buNone/>
            </a:pPr>
            <a:r>
              <a:rPr lang="he-IL" sz="1400" dirty="0">
                <a:latin typeface="David" panose="020E0502060401010101" pitchFamily="34" charset="-79"/>
                <a:cs typeface="David" panose="020E0502060401010101" pitchFamily="34" charset="-79"/>
              </a:rPr>
              <a:t>למשפחתי הייתה חנות לממכר מוצרי מכולת, זכור לי שהוא חישב פעולות חשבוניות בע"פ</a:t>
            </a:r>
          </a:p>
          <a:p>
            <a:pPr marL="125100" indent="0">
              <a:buNone/>
            </a:pPr>
            <a:r>
              <a:rPr lang="he-IL" sz="1400" dirty="0">
                <a:latin typeface="David" panose="020E0502060401010101" pitchFamily="34" charset="-79"/>
                <a:cs typeface="David" panose="020E0502060401010101" pitchFamily="34" charset="-79"/>
              </a:rPr>
              <a:t>ללקוחות שבאו לחנות. אימי נפטרה בשנת 1944 בלידתו של אחי עמרם היא הייתה בת 28</a:t>
            </a:r>
          </a:p>
          <a:p>
            <a:pPr marL="125100" indent="0">
              <a:buNone/>
            </a:pPr>
            <a:r>
              <a:rPr lang="he-IL" sz="1400" dirty="0">
                <a:latin typeface="David" panose="020E0502060401010101" pitchFamily="34" charset="-79"/>
                <a:cs typeface="David" panose="020E0502060401010101" pitchFamily="34" charset="-79"/>
              </a:rPr>
              <a:t> במותה. דודתי מרימה (אחות של אימי) שילדה לפני זמן קצר את בנה טיפלה במסירות</a:t>
            </a:r>
          </a:p>
          <a:p>
            <a:pPr marL="125100" indent="0">
              <a:buNone/>
            </a:pPr>
            <a:r>
              <a:rPr lang="he-IL" sz="1400" dirty="0">
                <a:latin typeface="David" panose="020E0502060401010101" pitchFamily="34" charset="-79"/>
                <a:cs typeface="David" panose="020E0502060401010101" pitchFamily="34" charset="-79"/>
              </a:rPr>
              <a:t> באחי עמרם שרק נולד. הייתי בן חמש כאשר אימי נפטרה, נשארנו עם אבי שהיה תלמיד  </a:t>
            </a:r>
          </a:p>
          <a:p>
            <a:pPr marL="125100" indent="0">
              <a:buNone/>
            </a:pPr>
            <a:r>
              <a:rPr lang="he-IL" sz="1400" dirty="0">
                <a:latin typeface="David" panose="020E0502060401010101" pitchFamily="34" charset="-79"/>
                <a:cs typeface="David" panose="020E0502060401010101" pitchFamily="34" charset="-79"/>
              </a:rPr>
              <a:t>חכם, אני זוכר אותו יושב  ולומד תורה, באיזה שלב אבי החל לאבד את מאור עיניו, </a:t>
            </a:r>
          </a:p>
          <a:p>
            <a:pPr marL="125100" indent="0">
              <a:buNone/>
            </a:pPr>
            <a:r>
              <a:rPr lang="he-IL" sz="1400" dirty="0">
                <a:latin typeface="David" panose="020E0502060401010101" pitchFamily="34" charset="-79"/>
                <a:cs typeface="David" panose="020E0502060401010101" pitchFamily="34" charset="-79"/>
              </a:rPr>
              <a:t>אך המשיך לשנן מידי יום ביומו את התנ"ך והתפלל בע"פ. היינו הולכים בקביעות </a:t>
            </a:r>
          </a:p>
          <a:p>
            <a:pPr marL="125100" indent="0">
              <a:buNone/>
            </a:pPr>
            <a:r>
              <a:rPr lang="he-IL" sz="1400" dirty="0">
                <a:latin typeface="David" panose="020E0502060401010101" pitchFamily="34" charset="-79"/>
                <a:cs typeface="David" panose="020E0502060401010101" pitchFamily="34" charset="-79"/>
              </a:rPr>
              <a:t>לבית הכנסת שבשכונה,  בחודש אלול וחגי תשרי אבי היה תוקע בשופר, תקיעה חזקה </a:t>
            </a:r>
          </a:p>
          <a:p>
            <a:pPr marL="125100" indent="0">
              <a:buNone/>
            </a:pPr>
            <a:r>
              <a:rPr lang="he-IL" sz="1400" dirty="0">
                <a:latin typeface="David" panose="020E0502060401010101" pitchFamily="34" charset="-79"/>
                <a:cs typeface="David" panose="020E0502060401010101" pitchFamily="34" charset="-79"/>
              </a:rPr>
              <a:t>שעוררה והרעידה את השומעים וגרמה להם להתרגשות גדולה, אבי נפטר  בגיל 34 </a:t>
            </a:r>
          </a:p>
          <a:p>
            <a:pPr marL="125100" indent="0">
              <a:buNone/>
            </a:pPr>
            <a:r>
              <a:rPr lang="he-IL" sz="1400" dirty="0">
                <a:latin typeface="David" panose="020E0502060401010101" pitchFamily="34" charset="-79"/>
                <a:cs typeface="David" panose="020E0502060401010101" pitchFamily="34" charset="-79"/>
              </a:rPr>
              <a:t>מדום לב. נותרנו ללא הורים חמישה אחים. גדלנו בחיק המשפחה המורחבת, ואחותי </a:t>
            </a:r>
          </a:p>
          <a:p>
            <a:pPr marL="125100" indent="0">
              <a:buNone/>
            </a:pPr>
            <a:r>
              <a:rPr lang="he-IL" sz="1400" dirty="0">
                <a:latin typeface="David" panose="020E0502060401010101" pitchFamily="34" charset="-79"/>
                <a:cs typeface="David" panose="020E0502060401010101" pitchFamily="34" charset="-79"/>
              </a:rPr>
              <a:t>הבכורה סול-שולה עזרה בגידולנו. גם אני נרתמתי לפרנסת המשפחה ועבדתי בחנות נעליים</a:t>
            </a:r>
          </a:p>
          <a:p>
            <a:pPr marL="125100" indent="0">
              <a:buNone/>
            </a:pPr>
            <a:r>
              <a:rPr lang="he-IL" sz="1400" dirty="0">
                <a:latin typeface="David" panose="020E0502060401010101" pitchFamily="34" charset="-79"/>
                <a:cs typeface="David" panose="020E0502060401010101" pitchFamily="34" charset="-79"/>
              </a:rPr>
              <a:t> אצל משה בן סימון, ולמדתי  את רזי המקצוע והייתי תופר נעלים מבד מעוטרות ברקמה.</a:t>
            </a:r>
          </a:p>
          <a:p>
            <a:endParaRPr lang="he-IL" sz="1400" dirty="0">
              <a:latin typeface="David" panose="020E0502060401010101" pitchFamily="34" charset="-79"/>
              <a:cs typeface="David" panose="020E0502060401010101" pitchFamily="34" charset="-79"/>
            </a:endParaRPr>
          </a:p>
        </p:txBody>
      </p:sp>
      <p:pic>
        <p:nvPicPr>
          <p:cNvPr id="5" name="תמונה 4">
            <a:extLst>
              <a:ext uri="{FF2B5EF4-FFF2-40B4-BE49-F238E27FC236}">
                <a16:creationId xmlns:a16="http://schemas.microsoft.com/office/drawing/2014/main" id="{0B94918E-15FD-4B5D-B3E2-74DA3E489A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6243" y="1052736"/>
            <a:ext cx="2363925" cy="39202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784620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additive="base">
                                        <p:cTn id="5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additive="base">
                                        <p:cTn id="5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additive="base">
                                        <p:cTn id="6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 calcmode="lin" valueType="num">
                                      <p:cBhvr additive="base">
                                        <p:cTn id="6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anim calcmode="lin" valueType="num">
                                      <p:cBhvr additive="base">
                                        <p:cTn id="7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
                                            <p:txEl>
                                              <p:pRg st="11" end="11"/>
                                            </p:txEl>
                                          </p:spTgt>
                                        </p:tgtEl>
                                        <p:attrNameLst>
                                          <p:attrName>style.visibility</p:attrName>
                                        </p:attrNameLst>
                                      </p:cBhvr>
                                      <p:to>
                                        <p:strVal val="visible"/>
                                      </p:to>
                                    </p:set>
                                    <p:anim calcmode="lin" valueType="num">
                                      <p:cBhvr additive="base">
                                        <p:cTn id="8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
                                            <p:txEl>
                                              <p:pRg st="12" end="12"/>
                                            </p:txEl>
                                          </p:spTgt>
                                        </p:tgtEl>
                                        <p:attrNameLst>
                                          <p:attrName>style.visibility</p:attrName>
                                        </p:attrNameLst>
                                      </p:cBhvr>
                                      <p:to>
                                        <p:strVal val="visible"/>
                                      </p:to>
                                    </p:set>
                                    <p:anim calcmode="lin" valueType="num">
                                      <p:cBhvr additive="base">
                                        <p:cTn id="8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3">
                                            <p:txEl>
                                              <p:pRg st="13" end="13"/>
                                            </p:txEl>
                                          </p:spTgt>
                                        </p:tgtEl>
                                        <p:attrNameLst>
                                          <p:attrName>style.visibility</p:attrName>
                                        </p:attrNameLst>
                                      </p:cBhvr>
                                      <p:to>
                                        <p:strVal val="visible"/>
                                      </p:to>
                                    </p:set>
                                    <p:anim calcmode="lin" valueType="num">
                                      <p:cBhvr additive="base">
                                        <p:cTn id="9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4609244-A5C5-48C2-BAA0-9DD1ADB0651A}"/>
              </a:ext>
            </a:extLst>
          </p:cNvPr>
          <p:cNvSpPr>
            <a:spLocks noGrp="1"/>
          </p:cNvSpPr>
          <p:nvPr>
            <p:ph type="title"/>
          </p:nvPr>
        </p:nvSpPr>
        <p:spPr>
          <a:xfrm>
            <a:off x="457200" y="685800"/>
            <a:ext cx="8077200" cy="4615408"/>
          </a:xfrm>
        </p:spPr>
        <p:txBody>
          <a:bodyPr/>
          <a:lstStyle/>
          <a:p>
            <a:br>
              <a:rPr lang="he-IL" dirty="0"/>
            </a:br>
            <a:endParaRPr lang="he-IL" dirty="0"/>
          </a:p>
        </p:txBody>
      </p:sp>
      <p:sp>
        <p:nvSpPr>
          <p:cNvPr id="3" name="מלבן 2">
            <a:extLst>
              <a:ext uri="{FF2B5EF4-FFF2-40B4-BE49-F238E27FC236}">
                <a16:creationId xmlns:a16="http://schemas.microsoft.com/office/drawing/2014/main" id="{3778E493-D6C4-4D38-B2B6-AF16EE19CAF1}"/>
              </a:ext>
            </a:extLst>
          </p:cNvPr>
          <p:cNvSpPr/>
          <p:nvPr/>
        </p:nvSpPr>
        <p:spPr>
          <a:xfrm>
            <a:off x="2733855" y="332656"/>
            <a:ext cx="6044170" cy="6278642"/>
          </a:xfrm>
          <a:prstGeom prst="rect">
            <a:avLst/>
          </a:prstGeom>
        </p:spPr>
        <p:txBody>
          <a:bodyPr wrap="square">
            <a:spAutoFit/>
          </a:bodyPr>
          <a:lstStyle/>
          <a:p>
            <a:pPr algn="r">
              <a:lnSpc>
                <a:spcPct val="150000"/>
              </a:lnSpc>
            </a:pPr>
            <a:r>
              <a:rPr lang="he-IL" sz="1400" b="1" u="sng" dirty="0">
                <a:solidFill>
                  <a:srgbClr val="284C6A"/>
                </a:solidFill>
                <a:latin typeface="David" panose="020E0502060401010101" pitchFamily="34" charset="-79"/>
                <a:cs typeface="David" panose="020E0502060401010101" pitchFamily="34" charset="-79"/>
              </a:rPr>
              <a:t>ההחלטה על עזיבת מרוקו והדילמה:</a:t>
            </a:r>
          </a:p>
          <a:p>
            <a:pPr algn="r">
              <a:lnSpc>
                <a:spcPct val="150000"/>
              </a:lnSpc>
            </a:pPr>
            <a:r>
              <a:rPr lang="he-IL" sz="1400" dirty="0">
                <a:solidFill>
                  <a:srgbClr val="284C6A"/>
                </a:solidFill>
                <a:latin typeface="David" panose="020E0502060401010101" pitchFamily="34" charset="-79"/>
                <a:cs typeface="David" panose="020E0502060401010101" pitchFamily="34" charset="-79"/>
              </a:rPr>
              <a:t>בתחילת שנות ה-50 הגיעו אנשי הסוכנות היהודית למרוקו והציעו לילדים צעירים, לעלות לארץ ישראל,  מדינת ישראל נתנה עדיפות להעלות ארצה ילדים צעירים ללא משפחות, שמענו רבות  על ארץ ישראל, והזכרנו אותה כל יום בתפילות.</a:t>
            </a:r>
          </a:p>
          <a:p>
            <a:pPr algn="r">
              <a:lnSpc>
                <a:spcPct val="150000"/>
              </a:lnSpc>
            </a:pPr>
            <a:r>
              <a:rPr lang="he-IL" sz="1400" dirty="0">
                <a:solidFill>
                  <a:srgbClr val="284C6A"/>
                </a:solidFill>
                <a:latin typeface="David" panose="020E0502060401010101" pitchFamily="34" charset="-79"/>
                <a:cs typeface="David" panose="020E0502060401010101" pitchFamily="34" charset="-79"/>
              </a:rPr>
              <a:t>ההחלטה הייתה לא פשוטה ולא מובנת, למה להפריד משפחות? למה להעלות כל אח</a:t>
            </a:r>
          </a:p>
          <a:p>
            <a:pPr algn="r">
              <a:lnSpc>
                <a:spcPct val="150000"/>
              </a:lnSpc>
            </a:pPr>
            <a:r>
              <a:rPr lang="he-IL" sz="1400" dirty="0">
                <a:solidFill>
                  <a:srgbClr val="284C6A"/>
                </a:solidFill>
                <a:latin typeface="David" panose="020E0502060401010101" pitchFamily="34" charset="-79"/>
                <a:cs typeface="David" panose="020E0502060401010101" pitchFamily="34" charset="-79"/>
              </a:rPr>
              <a:t> ואחות בנפרד? למה לא העלו את כל המשפחה ביחד? למרות הדילמה הקשה, בהחלטה</a:t>
            </a:r>
            <a:r>
              <a:rPr lang="en-US" sz="1400" dirty="0">
                <a:solidFill>
                  <a:srgbClr val="284C6A"/>
                </a:solidFill>
                <a:latin typeface="David" panose="020E0502060401010101" pitchFamily="34" charset="-79"/>
                <a:cs typeface="David" panose="020E0502060401010101" pitchFamily="34" charset="-79"/>
              </a:rPr>
              <a:t> </a:t>
            </a:r>
            <a:endParaRPr lang="he-IL" sz="1400" dirty="0">
              <a:solidFill>
                <a:srgbClr val="284C6A"/>
              </a:solidFill>
              <a:latin typeface="David" panose="020E0502060401010101" pitchFamily="34" charset="-79"/>
              <a:cs typeface="David" panose="020E0502060401010101" pitchFamily="34" charset="-79"/>
            </a:endParaRPr>
          </a:p>
          <a:p>
            <a:pPr algn="r">
              <a:lnSpc>
                <a:spcPct val="150000"/>
              </a:lnSpc>
            </a:pPr>
            <a:r>
              <a:rPr lang="he-IL" sz="1400" dirty="0">
                <a:solidFill>
                  <a:srgbClr val="284C6A"/>
                </a:solidFill>
                <a:latin typeface="David" panose="020E0502060401010101" pitchFamily="34" charset="-79"/>
                <a:cs typeface="David" panose="020E0502060401010101" pitchFamily="34" charset="-79"/>
              </a:rPr>
              <a:t>משותפת עם המשפחה, כאמור אני בפעם הראשונה  בחיי בגיל צעיר מאוד, עוזב  את מקום הולדתי  ומשפחתי, ילד יתום שנוסע לבדו משאיר מאחוריו את המשפחה בידיעה שאני הולך למקום לא מוכר, היו חששות וספקות אך הרצון העז לעלות למולדת אבותיי גבר על הכל.</a:t>
            </a:r>
          </a:p>
          <a:p>
            <a:pPr algn="r">
              <a:lnSpc>
                <a:spcPct val="150000"/>
              </a:lnSpc>
            </a:pPr>
            <a:r>
              <a:rPr lang="he-IL" sz="1400" b="1" u="sng" dirty="0">
                <a:solidFill>
                  <a:srgbClr val="284C6A"/>
                </a:solidFill>
                <a:latin typeface="David" panose="020E0502060401010101" pitchFamily="34" charset="-79"/>
                <a:cs typeface="David" panose="020E0502060401010101" pitchFamily="34" charset="-79"/>
              </a:rPr>
              <a:t>תחילת המסע:</a:t>
            </a:r>
          </a:p>
          <a:p>
            <a:pPr algn="r">
              <a:lnSpc>
                <a:spcPct val="150000"/>
              </a:lnSpc>
            </a:pPr>
            <a:r>
              <a:rPr lang="he-IL" sz="1400" dirty="0">
                <a:solidFill>
                  <a:srgbClr val="284C6A"/>
                </a:solidFill>
                <a:latin typeface="David" panose="020E0502060401010101" pitchFamily="34" charset="-79"/>
                <a:cs typeface="David" panose="020E0502060401010101" pitchFamily="34" charset="-79"/>
              </a:rPr>
              <a:t>המסע היה לא פשוט אני זוכר את הגעגועים העזים לאחיי, נסענו מקזבלנקה במשך ימים</a:t>
            </a:r>
          </a:p>
          <a:p>
            <a:pPr algn="r">
              <a:lnSpc>
                <a:spcPct val="150000"/>
              </a:lnSpc>
            </a:pPr>
            <a:r>
              <a:rPr lang="he-IL" sz="1400" dirty="0">
                <a:solidFill>
                  <a:srgbClr val="284C6A"/>
                </a:solidFill>
                <a:latin typeface="David" panose="020E0502060401010101" pitchFamily="34" charset="-79"/>
                <a:cs typeface="David" panose="020E0502060401010101" pitchFamily="34" charset="-79"/>
              </a:rPr>
              <a:t>רבים, עד שהגענו למרסי בצרפת שם היה מחנה מעבר גדול לכל העולים ובתאריך 16.1.52 </a:t>
            </a:r>
            <a:endParaRPr lang="en-US" sz="1400" dirty="0">
              <a:solidFill>
                <a:srgbClr val="284C6A"/>
              </a:solidFill>
              <a:latin typeface="David" panose="020E0502060401010101" pitchFamily="34" charset="-79"/>
              <a:cs typeface="David" panose="020E0502060401010101" pitchFamily="34" charset="-79"/>
            </a:endParaRPr>
          </a:p>
          <a:p>
            <a:pPr algn="r">
              <a:lnSpc>
                <a:spcPct val="150000"/>
              </a:lnSpc>
            </a:pPr>
            <a:r>
              <a:rPr lang="he-IL" sz="1400" dirty="0">
                <a:solidFill>
                  <a:srgbClr val="284C6A"/>
                </a:solidFill>
                <a:latin typeface="David" panose="020E0502060401010101" pitchFamily="34" charset="-79"/>
                <a:cs typeface="David" panose="020E0502060401010101" pitchFamily="34" charset="-79"/>
              </a:rPr>
              <a:t>הוצאה לי תעודת מסע ומשם נסענו לא"י. בתעודת המסע שהונפקה, הופיעו מס' שגיאות, שם הורי ברישומי משרד הפנים  הם  רבקה ויוסף כאשר שמות הורי הם אליהו ורוחמה, גם שם המשפחה שונה כנראה הפקיד שרשם את תעודת המסע, רשם את מה ששמע "בנסימן", כאשר השם המקורי שנרשם על מצבת אבי הוא "בן שמול", בתקופה ההיא רשמו הכל ידנית, לא היה ממוחשב, וידוע שהיו המון שגיאות ברישומים. </a:t>
            </a:r>
          </a:p>
          <a:p>
            <a:pPr algn="r">
              <a:lnSpc>
                <a:spcPct val="150000"/>
              </a:lnSpc>
            </a:pPr>
            <a:endParaRPr lang="he-IL" dirty="0">
              <a:latin typeface="David" panose="020E0502060401010101" pitchFamily="34" charset="-79"/>
              <a:cs typeface="David" panose="020E0502060401010101" pitchFamily="34" charset="-79"/>
            </a:endParaRPr>
          </a:p>
          <a:p>
            <a:pPr algn="r"/>
            <a:r>
              <a:rPr lang="he-IL" dirty="0">
                <a:latin typeface="David" panose="020E0502060401010101" pitchFamily="34" charset="-79"/>
                <a:cs typeface="David" panose="020E0502060401010101" pitchFamily="34" charset="-79"/>
              </a:rPr>
              <a:t>.</a:t>
            </a:r>
          </a:p>
        </p:txBody>
      </p:sp>
      <p:pic>
        <p:nvPicPr>
          <p:cNvPr id="5" name="תמונה 4" descr="תמונה שמכילה טקסט&#10;&#10;תיאור שנוצר ברמת מהימנות גבוהה">
            <a:extLst>
              <a:ext uri="{FF2B5EF4-FFF2-40B4-BE49-F238E27FC236}">
                <a16:creationId xmlns:a16="http://schemas.microsoft.com/office/drawing/2014/main" id="{1B70A420-361E-4D26-8BEA-5C569C96D7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4846" y="836712"/>
            <a:ext cx="2759884" cy="381642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TextBox 3">
            <a:extLst>
              <a:ext uri="{FF2B5EF4-FFF2-40B4-BE49-F238E27FC236}">
                <a16:creationId xmlns:a16="http://schemas.microsoft.com/office/drawing/2014/main" id="{3EFD5584-3670-4AB6-A439-4AF13267B92D}"/>
              </a:ext>
            </a:extLst>
          </p:cNvPr>
          <p:cNvSpPr txBox="1"/>
          <p:nvPr/>
        </p:nvSpPr>
        <p:spPr>
          <a:xfrm>
            <a:off x="335388" y="5956756"/>
            <a:ext cx="2520280" cy="430887"/>
          </a:xfrm>
          <a:prstGeom prst="rect">
            <a:avLst/>
          </a:prstGeom>
          <a:noFill/>
        </p:spPr>
        <p:txBody>
          <a:bodyPr wrap="square" rtlCol="1">
            <a:spAutoFit/>
          </a:bodyPr>
          <a:lstStyle/>
          <a:p>
            <a:pPr algn="r"/>
            <a:r>
              <a:rPr lang="he-IL" sz="1100" dirty="0">
                <a:latin typeface="David" panose="020E0502060401010101" pitchFamily="34" charset="-79"/>
                <a:cs typeface="David" panose="020E0502060401010101" pitchFamily="34" charset="-79"/>
              </a:rPr>
              <a:t>תעודת עולה של סבי דוד בן שימול שעלה ארצה במרץ 1952 כשהוא נער במסגרת עליית הנוער</a:t>
            </a:r>
          </a:p>
        </p:txBody>
      </p:sp>
    </p:spTree>
    <p:extLst>
      <p:ext uri="{BB962C8B-B14F-4D97-AF65-F5344CB8AC3E}">
        <p14:creationId xmlns:p14="http://schemas.microsoft.com/office/powerpoint/2010/main" val="1489461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1" dur="500"/>
                                        <p:tgtEl>
                                          <p:spTgt spid="3">
                                            <p:txEl>
                                              <p:pRg st="6" end="6"/>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randombar(horizontal)">
                                      <p:cBhvr>
                                        <p:cTn id="15" dur="500"/>
                                        <p:tgtEl>
                                          <p:spTgt spid="3">
                                            <p:txEl>
                                              <p:pRg st="7" end="7"/>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randombar(horizontal)">
                                      <p:cBhvr>
                                        <p:cTn id="19" dur="500"/>
                                        <p:tgtEl>
                                          <p:spTgt spid="3">
                                            <p:txEl>
                                              <p:pRg st="8" end="8"/>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500"/>
                                        <p:tgtEl>
                                          <p:spTgt spid="3">
                                            <p:txEl>
                                              <p:pRg st="2" end="2"/>
                                            </p:txEl>
                                          </p:spTgt>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7" dur="500"/>
                                        <p:tgtEl>
                                          <p:spTgt spid="3">
                                            <p:txEl>
                                              <p:pRg st="0" end="0"/>
                                            </p:txEl>
                                          </p:spTgt>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1" dur="500"/>
                                        <p:tgtEl>
                                          <p:spTgt spid="3">
                                            <p:txEl>
                                              <p:pRg st="1" end="1"/>
                                            </p:txEl>
                                          </p:spTgt>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5" dur="500"/>
                                        <p:tgtEl>
                                          <p:spTgt spid="3">
                                            <p:txEl>
                                              <p:pRg st="3" end="3"/>
                                            </p:txEl>
                                          </p:spTgt>
                                        </p:tgtEl>
                                      </p:cBhvr>
                                    </p:animEffect>
                                  </p:childTnLst>
                                </p:cTn>
                              </p:par>
                            </p:childTnLst>
                          </p:cTn>
                        </p:par>
                        <p:par>
                          <p:cTn id="36" fill="hold">
                            <p:stCondLst>
                              <p:cond delay="4000"/>
                            </p:stCondLst>
                            <p:childTnLst>
                              <p:par>
                                <p:cTn id="37" presetID="14" presetClass="entr" presetSubtype="10" fill="hold"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9" dur="500"/>
                                        <p:tgtEl>
                                          <p:spTgt spid="3">
                                            <p:txEl>
                                              <p:pRg st="4" end="4"/>
                                            </p:txEl>
                                          </p:spTgt>
                                        </p:tgtEl>
                                      </p:cBhvr>
                                    </p:animEffect>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אחי מימון בחולצה המשובצת במחנה מעבר במרסיי בצרפת, לפני עלייתו לארץ בשנת 1951">
            <a:extLst>
              <a:ext uri="{FF2B5EF4-FFF2-40B4-BE49-F238E27FC236}">
                <a16:creationId xmlns:a16="http://schemas.microsoft.com/office/drawing/2014/main" id="{F1E7DC10-7AD8-4F53-9211-5D553B4121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520" y="3453986"/>
            <a:ext cx="3703601" cy="2520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כותרת 1">
            <a:extLst>
              <a:ext uri="{FF2B5EF4-FFF2-40B4-BE49-F238E27FC236}">
                <a16:creationId xmlns:a16="http://schemas.microsoft.com/office/drawing/2014/main" id="{0221AA69-468C-41DF-9F34-D2254709B926}"/>
              </a:ext>
            </a:extLst>
          </p:cNvPr>
          <p:cNvSpPr>
            <a:spLocks noGrp="1"/>
          </p:cNvSpPr>
          <p:nvPr>
            <p:ph type="title"/>
          </p:nvPr>
        </p:nvSpPr>
        <p:spPr>
          <a:xfrm>
            <a:off x="611560" y="206730"/>
            <a:ext cx="8077200" cy="5767536"/>
          </a:xfrm>
        </p:spPr>
        <p:txBody>
          <a:bodyPr/>
          <a:lstStyle/>
          <a:p>
            <a:pPr>
              <a:lnSpc>
                <a:spcPct val="150000"/>
              </a:lnSpc>
            </a:pPr>
            <a:r>
              <a:rPr lang="he-IL" sz="1400" b="1" u="sng" dirty="0">
                <a:latin typeface="David" panose="020E0502060401010101" pitchFamily="34" charset="-79"/>
                <a:cs typeface="David" panose="020E0502060401010101" pitchFamily="34" charset="-79"/>
              </a:rPr>
              <a:t>ההגעה לארץ ישראל:</a:t>
            </a:r>
            <a:br>
              <a:rPr lang="he-IL" sz="1400" dirty="0">
                <a:latin typeface="David" panose="020E0502060401010101" pitchFamily="34" charset="-79"/>
                <a:cs typeface="David" panose="020E0502060401010101" pitchFamily="34" charset="-79"/>
              </a:rPr>
            </a:br>
            <a:r>
              <a:rPr lang="he-IL" sz="1400" dirty="0">
                <a:latin typeface="David" panose="020E0502060401010101" pitchFamily="34" charset="-79"/>
                <a:cs typeface="David" panose="020E0502060401010101" pitchFamily="34" charset="-79"/>
              </a:rPr>
              <a:t>הגעתי לנמל חיפה בתאריך 2.3.52 באוניה "ארצה", למדינה צעירה בת ארבע שנים בלבד, </a:t>
            </a:r>
            <a:br>
              <a:rPr lang="he-IL" sz="1400" dirty="0">
                <a:latin typeface="David" panose="020E0502060401010101" pitchFamily="34" charset="-79"/>
                <a:cs typeface="David" panose="020E0502060401010101" pitchFamily="34" charset="-79"/>
              </a:rPr>
            </a:br>
            <a:r>
              <a:rPr lang="he-IL" sz="1400" dirty="0">
                <a:latin typeface="David" panose="020E0502060401010101" pitchFamily="34" charset="-79"/>
                <a:cs typeface="David" panose="020E0502060401010101" pitchFamily="34" charset="-79"/>
              </a:rPr>
              <a:t>מדינה שקלטה עשרות אלפים של עולים שהגיעו מכל קצווי תבל. הרגשתי שהגשמתי חלום להגיע</a:t>
            </a:r>
            <a:br>
              <a:rPr lang="he-IL" sz="1400" dirty="0">
                <a:latin typeface="David" panose="020E0502060401010101" pitchFamily="34" charset="-79"/>
                <a:cs typeface="David" panose="020E0502060401010101" pitchFamily="34" charset="-79"/>
              </a:rPr>
            </a:br>
            <a:r>
              <a:rPr lang="he-IL" sz="1400" dirty="0">
                <a:latin typeface="David" panose="020E0502060401010101" pitchFamily="34" charset="-79"/>
                <a:cs typeface="David" panose="020E0502060401010101" pitchFamily="34" charset="-79"/>
              </a:rPr>
              <a:t> לארץ אבותינו.  שהיתי במחנה עליית הנוער בנתניה, בתאריך 30.5.53 עברתי למוסד החינוכי ברמת הדסה, </a:t>
            </a:r>
            <a:br>
              <a:rPr lang="he-IL" sz="1400" dirty="0">
                <a:latin typeface="David" panose="020E0502060401010101" pitchFamily="34" charset="-79"/>
                <a:cs typeface="David" panose="020E0502060401010101" pitchFamily="34" charset="-79"/>
              </a:rPr>
            </a:br>
            <a:r>
              <a:rPr lang="he-IL" sz="1400" dirty="0">
                <a:latin typeface="David" panose="020E0502060401010101" pitchFamily="34" charset="-79"/>
                <a:cs typeface="David" panose="020E0502060401010101" pitchFamily="34" charset="-79"/>
              </a:rPr>
              <a:t>ולבסוף הועברתי לקיבוץ הדתי שדה אליהו שם שהיתי מס' שנים. ושם למדנו מקצועות כלליים </a:t>
            </a:r>
            <a:br>
              <a:rPr lang="he-IL" sz="1400" dirty="0">
                <a:latin typeface="David" panose="020E0502060401010101" pitchFamily="34" charset="-79"/>
                <a:cs typeface="David" panose="020E0502060401010101" pitchFamily="34" charset="-79"/>
              </a:rPr>
            </a:br>
            <a:r>
              <a:rPr lang="he-IL" sz="1400" dirty="0">
                <a:latin typeface="David" panose="020E0502060401010101" pitchFamily="34" charset="-79"/>
                <a:cs typeface="David" panose="020E0502060401010101" pitchFamily="34" charset="-79"/>
              </a:rPr>
              <a:t> לימודי חקלאות ולימודי קודש. מאוד אהבתי  ללמוד, למרות כל החששות השתלבתי די מהר </a:t>
            </a:r>
            <a:br>
              <a:rPr lang="he-IL" sz="1400" dirty="0">
                <a:latin typeface="David" panose="020E0502060401010101" pitchFamily="34" charset="-79"/>
                <a:cs typeface="David" panose="020E0502060401010101" pitchFamily="34" charset="-79"/>
              </a:rPr>
            </a:br>
            <a:r>
              <a:rPr lang="he-IL" sz="1400" dirty="0">
                <a:latin typeface="David" panose="020E0502060401010101" pitchFamily="34" charset="-79"/>
                <a:cs typeface="David" panose="020E0502060401010101" pitchFamily="34" charset="-79"/>
              </a:rPr>
              <a:t>במקום ואהבתי את חיי החברה, גדלתי והתחנכתי בקיבוץ הדתי שדה אליהו שנמצא בעמק </a:t>
            </a:r>
            <a:br>
              <a:rPr lang="he-IL" sz="1400" dirty="0">
                <a:latin typeface="David" panose="020E0502060401010101" pitchFamily="34" charset="-79"/>
                <a:cs typeface="David" panose="020E0502060401010101" pitchFamily="34" charset="-79"/>
              </a:rPr>
            </a:br>
            <a:r>
              <a:rPr lang="he-IL" sz="1400" dirty="0">
                <a:latin typeface="David" panose="020E0502060401010101" pitchFamily="34" charset="-79"/>
                <a:cs typeface="David" panose="020E0502060401010101" pitchFamily="34" charset="-79"/>
              </a:rPr>
              <a:t>בית שאן, ונשארתי שם עד  לגיוסי לצה"ל באוגוסט 1955.</a:t>
            </a:r>
            <a:br>
              <a:rPr lang="he-IL" sz="1400" dirty="0">
                <a:latin typeface="David" panose="020E0502060401010101" pitchFamily="34" charset="-79"/>
                <a:cs typeface="David" panose="020E0502060401010101" pitchFamily="34" charset="-79"/>
              </a:rPr>
            </a:br>
            <a:r>
              <a:rPr lang="he-IL" sz="1400" b="1" u="sng" dirty="0">
                <a:latin typeface="David" panose="020E0502060401010101" pitchFamily="34" charset="-79"/>
                <a:cs typeface="David" panose="020E0502060401010101" pitchFamily="34" charset="-79"/>
              </a:rPr>
              <a:t>איחוד משפחות בישראל:</a:t>
            </a:r>
            <a:br>
              <a:rPr lang="en-US" sz="1200" dirty="0">
                <a:latin typeface="David" panose="020E0502060401010101" pitchFamily="34" charset="-79"/>
                <a:cs typeface="David" panose="020E0502060401010101" pitchFamily="34" charset="-79"/>
              </a:rPr>
            </a:br>
            <a:r>
              <a:rPr lang="he-IL" sz="1400" dirty="0">
                <a:latin typeface="David" panose="020E0502060401010101" pitchFamily="34" charset="-79"/>
                <a:cs typeface="David" panose="020E0502060401010101" pitchFamily="34" charset="-79"/>
              </a:rPr>
              <a:t>מאחר והעלייה הייתה לא חוקית, לא יכולנו לעלות כמשפחה ביחד, </a:t>
            </a:r>
            <a:br>
              <a:rPr lang="he-IL" sz="1400" dirty="0">
                <a:latin typeface="David" panose="020E0502060401010101" pitchFamily="34" charset="-79"/>
                <a:cs typeface="David" panose="020E0502060401010101" pitchFamily="34" charset="-79"/>
              </a:rPr>
            </a:br>
            <a:r>
              <a:rPr lang="he-IL" sz="1400" dirty="0">
                <a:latin typeface="David" panose="020E0502060401010101" pitchFamily="34" charset="-79"/>
                <a:cs typeface="David" panose="020E0502060401010101" pitchFamily="34" charset="-79"/>
              </a:rPr>
              <a:t>כל אחד מאחי עלה בנפרד וזה גרם לנתק בין האחים. אני הגעתי ארצה </a:t>
            </a:r>
            <a:br>
              <a:rPr lang="he-IL" sz="1400" dirty="0">
                <a:latin typeface="David" panose="020E0502060401010101" pitchFamily="34" charset="-79"/>
                <a:cs typeface="David" panose="020E0502060401010101" pitchFamily="34" charset="-79"/>
              </a:rPr>
            </a:br>
            <a:r>
              <a:rPr lang="he-IL" sz="1400" dirty="0">
                <a:latin typeface="David" panose="020E0502060401010101" pitchFamily="34" charset="-79"/>
                <a:cs typeface="David" panose="020E0502060401010101" pitchFamily="34" charset="-79"/>
              </a:rPr>
              <a:t>במרץ 1952 לקיבוץ שדה אליהו, אחי מימון הגיע בספטמבר 1951 </a:t>
            </a:r>
            <a:br>
              <a:rPr lang="he-IL" sz="1400" dirty="0">
                <a:latin typeface="David" panose="020E0502060401010101" pitchFamily="34" charset="-79"/>
                <a:cs typeface="David" panose="020E0502060401010101" pitchFamily="34" charset="-79"/>
              </a:rPr>
            </a:br>
            <a:r>
              <a:rPr lang="he-IL" sz="1400" dirty="0">
                <a:latin typeface="David" panose="020E0502060401010101" pitchFamily="34" charset="-79"/>
                <a:cs typeface="David" panose="020E0502060401010101" pitchFamily="34" charset="-79"/>
              </a:rPr>
              <a:t>לישיבת שדה חמד, אחי עמרם הגיע ביוני 1956 והגיע לכפר סיטרין,</a:t>
            </a:r>
            <a:br>
              <a:rPr lang="he-IL" sz="1400" dirty="0">
                <a:latin typeface="David" panose="020E0502060401010101" pitchFamily="34" charset="-79"/>
                <a:cs typeface="David" panose="020E0502060401010101" pitchFamily="34" charset="-79"/>
              </a:rPr>
            </a:br>
            <a:r>
              <a:rPr lang="he-IL" sz="1400" dirty="0">
                <a:latin typeface="David" panose="020E0502060401010101" pitchFamily="34" charset="-79"/>
                <a:cs typeface="David" panose="020E0502060401010101" pitchFamily="34" charset="-79"/>
              </a:rPr>
              <a:t> אחותי שולה ואחי מאיר עלו ביחד בדצמבר 1956. כאשר אחותי הבכורה</a:t>
            </a:r>
            <a:br>
              <a:rPr lang="he-IL" sz="1400" dirty="0">
                <a:latin typeface="David" panose="020E0502060401010101" pitchFamily="34" charset="-79"/>
                <a:cs typeface="David" panose="020E0502060401010101" pitchFamily="34" charset="-79"/>
              </a:rPr>
            </a:br>
            <a:r>
              <a:rPr lang="he-IL" sz="1400" dirty="0">
                <a:latin typeface="David" panose="020E0502060401010101" pitchFamily="34" charset="-79"/>
                <a:cs typeface="David" panose="020E0502060401010101" pitchFamily="34" charset="-79"/>
              </a:rPr>
              <a:t> הגיעה לארץ, הייתי כבר בעת שירותי הצבאי, נפרדנו שהייתי ילד </a:t>
            </a:r>
            <a:br>
              <a:rPr lang="he-IL" sz="1400" dirty="0">
                <a:latin typeface="David" panose="020E0502060401010101" pitchFamily="34" charset="-79"/>
                <a:cs typeface="David" panose="020E0502060401010101" pitchFamily="34" charset="-79"/>
              </a:rPr>
            </a:br>
            <a:r>
              <a:rPr lang="he-IL" sz="1400" dirty="0">
                <a:latin typeface="David" panose="020E0502060401010101" pitchFamily="34" charset="-79"/>
                <a:cs typeface="David" panose="020E0502060401010101" pitchFamily="34" charset="-79"/>
              </a:rPr>
              <a:t>ולאחר  נתק של ארבע שנים שהגיעה לארץ היא עברה מישוב  לישוב </a:t>
            </a:r>
            <a:br>
              <a:rPr lang="he-IL" sz="1400" dirty="0">
                <a:latin typeface="David" panose="020E0502060401010101" pitchFamily="34" charset="-79"/>
                <a:cs typeface="David" panose="020E0502060401010101" pitchFamily="34" charset="-79"/>
              </a:rPr>
            </a:br>
            <a:r>
              <a:rPr lang="he-IL" sz="1400" dirty="0">
                <a:latin typeface="David" panose="020E0502060401010101" pitchFamily="34" charset="-79"/>
                <a:cs typeface="David" panose="020E0502060401010101" pitchFamily="34" charset="-79"/>
              </a:rPr>
              <a:t>ודאגה לאסוף את כולנו, וכך התאחדנו מחדש .</a:t>
            </a:r>
            <a:br>
              <a:rPr lang="he-IL" sz="1400" dirty="0">
                <a:latin typeface="David" panose="020E0502060401010101" pitchFamily="34" charset="-79"/>
                <a:cs typeface="David" panose="020E0502060401010101" pitchFamily="34" charset="-79"/>
              </a:rPr>
            </a:br>
            <a:br>
              <a:rPr lang="he-IL" sz="1400" dirty="0">
                <a:latin typeface="David" panose="020E0502060401010101" pitchFamily="34" charset="-79"/>
                <a:cs typeface="David" panose="020E0502060401010101" pitchFamily="34" charset="-79"/>
              </a:rPr>
            </a:br>
            <a:r>
              <a:rPr lang="he-IL" sz="1200" dirty="0">
                <a:latin typeface="David" panose="020E0502060401010101" pitchFamily="34" charset="-79"/>
                <a:cs typeface="David" panose="020E0502060401010101" pitchFamily="34" charset="-79"/>
              </a:rPr>
              <a:t>(סיפר: דוד בן שימול, הסיפור נלקח מעבודת שורשים)</a:t>
            </a:r>
            <a:endParaRPr lang="he-IL" sz="1200" dirty="0"/>
          </a:p>
        </p:txBody>
      </p:sp>
      <p:pic>
        <p:nvPicPr>
          <p:cNvPr id="4" name="תמונה 3" descr="תמונה שמכילה טקסט&#10;&#10;תיאור שנוצר ברמת מהימנות גבוהה מאוד">
            <a:extLst>
              <a:ext uri="{FF2B5EF4-FFF2-40B4-BE49-F238E27FC236}">
                <a16:creationId xmlns:a16="http://schemas.microsoft.com/office/drawing/2014/main" id="{A505BF3B-5034-4115-9289-3728D4635E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206730"/>
            <a:ext cx="2135889" cy="30638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6CB13F90-9288-47C7-9FC7-38577586F46C}"/>
              </a:ext>
            </a:extLst>
          </p:cNvPr>
          <p:cNvSpPr txBox="1"/>
          <p:nvPr/>
        </p:nvSpPr>
        <p:spPr>
          <a:xfrm>
            <a:off x="251519" y="6147767"/>
            <a:ext cx="3703601" cy="461665"/>
          </a:xfrm>
          <a:prstGeom prst="rect">
            <a:avLst/>
          </a:prstGeom>
          <a:noFill/>
        </p:spPr>
        <p:txBody>
          <a:bodyPr wrap="square" rtlCol="1">
            <a:spAutoFit/>
          </a:bodyPr>
          <a:lstStyle/>
          <a:p>
            <a:pPr algn="r"/>
            <a:r>
              <a:rPr lang="he-IL" sz="1200" dirty="0">
                <a:latin typeface="David" panose="020E0502060401010101" pitchFamily="34" charset="-79"/>
                <a:cs typeface="David" panose="020E0502060401010101" pitchFamily="34" charset="-79"/>
              </a:rPr>
              <a:t>אחי מימון בחולצה המשובצת עם משלחת נערים שעלו בספטמבר 1951 ארצה במסגרת עליית הנוער במחנה מעבר במרסיי בצרפת</a:t>
            </a:r>
          </a:p>
        </p:txBody>
      </p:sp>
    </p:spTree>
    <p:extLst>
      <p:ext uri="{BB962C8B-B14F-4D97-AF65-F5344CB8AC3E}">
        <p14:creationId xmlns:p14="http://schemas.microsoft.com/office/powerpoint/2010/main" val="23783404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שמכילה טקסט&#10;&#10;תיאור שנוצר ברמת מהימנות גבוהה מאוד">
            <a:extLst>
              <a:ext uri="{FF2B5EF4-FFF2-40B4-BE49-F238E27FC236}">
                <a16:creationId xmlns:a16="http://schemas.microsoft.com/office/drawing/2014/main" id="{B8A2CE06-42EA-46B4-9D53-E0EF78E75F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27984" y="531493"/>
            <a:ext cx="4541330" cy="5148145"/>
          </a:xfrm>
          <a:prstGeom prst="rect">
            <a:avLst/>
          </a:prstGeom>
          <a:ln>
            <a:noFill/>
          </a:ln>
          <a:effectLst>
            <a:outerShdw blurRad="292100" dist="139700" dir="2700000" algn="tl" rotWithShape="0">
              <a:srgbClr val="333333">
                <a:alpha val="65000"/>
              </a:srgbClr>
            </a:outerShdw>
          </a:effectLst>
        </p:spPr>
      </p:pic>
      <p:pic>
        <p:nvPicPr>
          <p:cNvPr id="5" name="תמונה 4" descr="תמונה שמכילה טקסט&#10;&#10;תיאור שנוצר ברמת מהימנות גבוהה מאוד">
            <a:extLst>
              <a:ext uri="{FF2B5EF4-FFF2-40B4-BE49-F238E27FC236}">
                <a16:creationId xmlns:a16="http://schemas.microsoft.com/office/drawing/2014/main" id="{1E3818F0-074F-443F-9DF3-5CACFBC5A3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4686" y="531493"/>
            <a:ext cx="4138202" cy="5122791"/>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1DF232CA-F5BB-420B-8807-185E58C4219D}"/>
              </a:ext>
            </a:extLst>
          </p:cNvPr>
          <p:cNvSpPr txBox="1"/>
          <p:nvPr/>
        </p:nvSpPr>
        <p:spPr>
          <a:xfrm>
            <a:off x="611560" y="5877272"/>
            <a:ext cx="8136904" cy="738664"/>
          </a:xfrm>
          <a:prstGeom prst="rect">
            <a:avLst/>
          </a:prstGeom>
          <a:noFill/>
        </p:spPr>
        <p:txBody>
          <a:bodyPr wrap="square" rtlCol="1">
            <a:spAutoFit/>
          </a:bodyPr>
          <a:lstStyle/>
          <a:p>
            <a:pPr algn="r"/>
            <a:r>
              <a:rPr lang="he-IL" sz="1400" dirty="0">
                <a:latin typeface="David" panose="020E0502060401010101" pitchFamily="34" charset="-79"/>
                <a:cs typeface="David" panose="020E0502060401010101" pitchFamily="34" charset="-79"/>
              </a:rPr>
              <a:t>סבי דוד הגיע בתאריך 2.3.52 באוניה "ארצה" לנמל חיפה, באוניה היו 305 עולים שהגיעו ממרוקו, טוניס וצרפת. </a:t>
            </a:r>
          </a:p>
          <a:p>
            <a:pPr algn="r"/>
            <a:r>
              <a:rPr lang="he-IL" sz="1400" dirty="0">
                <a:latin typeface="David" panose="020E0502060401010101" pitchFamily="34" charset="-79"/>
                <a:cs typeface="David" panose="020E0502060401010101" pitchFamily="34" charset="-79"/>
              </a:rPr>
              <a:t>מס' תעודת העולה הוא 83806 והוא הופנה לעליית הנוער בנתניה (ע.נ).</a:t>
            </a:r>
          </a:p>
          <a:p>
            <a:pPr algn="r"/>
            <a:r>
              <a:rPr lang="he-IL" sz="1400" dirty="0">
                <a:latin typeface="David" panose="020E0502060401010101" pitchFamily="34" charset="-79"/>
                <a:cs typeface="David" panose="020E0502060401010101" pitchFamily="34" charset="-79"/>
              </a:rPr>
              <a:t>תצלום הדפים נלקח מארכיון המדינה שם נמצאים מסמכים סרוקים.</a:t>
            </a:r>
          </a:p>
        </p:txBody>
      </p:sp>
    </p:spTree>
    <p:extLst>
      <p:ext uri="{BB962C8B-B14F-4D97-AF65-F5344CB8AC3E}">
        <p14:creationId xmlns:p14="http://schemas.microsoft.com/office/powerpoint/2010/main" val="14794267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תמונה שמכילה אדם, צילום, קבוצה, טניס&#10;&#10;תיאור שנוצר ברמת מהימנות גבוהה מאוד">
            <a:extLst>
              <a:ext uri="{FF2B5EF4-FFF2-40B4-BE49-F238E27FC236}">
                <a16:creationId xmlns:a16="http://schemas.microsoft.com/office/drawing/2014/main" id="{4FF9E1AC-36D1-471A-A3FE-D69CD7F69F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3528" y="260648"/>
            <a:ext cx="4093358" cy="26909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75C74411-9609-4345-B9E5-AC140F1B95F8}"/>
              </a:ext>
            </a:extLst>
          </p:cNvPr>
          <p:cNvSpPr txBox="1"/>
          <p:nvPr/>
        </p:nvSpPr>
        <p:spPr>
          <a:xfrm>
            <a:off x="888494" y="2951612"/>
            <a:ext cx="3528392" cy="430887"/>
          </a:xfrm>
          <a:prstGeom prst="rect">
            <a:avLst/>
          </a:prstGeom>
          <a:noFill/>
        </p:spPr>
        <p:txBody>
          <a:bodyPr wrap="square" rtlCol="1">
            <a:spAutoFit/>
          </a:bodyPr>
          <a:lstStyle/>
          <a:p>
            <a:pPr algn="r"/>
            <a:r>
              <a:rPr lang="he-IL" sz="1000" dirty="0">
                <a:latin typeface="David" panose="020E0502060401010101" pitchFamily="34" charset="-79"/>
                <a:cs typeface="David" panose="020E0502060401010101" pitchFamily="34" charset="-79"/>
              </a:rPr>
              <a:t>סבא דוד בקיבוץ הדתי שדה אליהו</a:t>
            </a:r>
          </a:p>
          <a:p>
            <a:pPr algn="r"/>
            <a:r>
              <a:rPr lang="he-IL" sz="1000" dirty="0">
                <a:latin typeface="David" panose="020E0502060401010101" pitchFamily="34" charset="-79"/>
                <a:cs typeface="David" panose="020E0502060401010101" pitchFamily="34" charset="-79"/>
              </a:rPr>
              <a:t>(בתמונה סבא דוד יושב בשורה הראשונה מצד ימין</a:t>
            </a:r>
            <a:r>
              <a:rPr lang="he-IL" sz="1200" dirty="0">
                <a:latin typeface="David" panose="020E0502060401010101" pitchFamily="34" charset="-79"/>
                <a:cs typeface="David" panose="020E0502060401010101" pitchFamily="34" charset="-79"/>
              </a:rPr>
              <a:t>).</a:t>
            </a:r>
          </a:p>
        </p:txBody>
      </p:sp>
      <p:pic>
        <p:nvPicPr>
          <p:cNvPr id="4" name="תמונה 3" descr="תמונה שמכילה צילום, חוץ, לדגמן, אדם&#10;&#10;תיאור שנוצר ברמת מהימנות גבוהה מאוד">
            <a:extLst>
              <a:ext uri="{FF2B5EF4-FFF2-40B4-BE49-F238E27FC236}">
                <a16:creationId xmlns:a16="http://schemas.microsoft.com/office/drawing/2014/main" id="{BCC932F3-7CB8-47BC-A226-A7EC1F7DC2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8" y="3383208"/>
            <a:ext cx="4093358" cy="279467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מלבן 5">
            <a:extLst>
              <a:ext uri="{FF2B5EF4-FFF2-40B4-BE49-F238E27FC236}">
                <a16:creationId xmlns:a16="http://schemas.microsoft.com/office/drawing/2014/main" id="{51794EBF-0485-4BD9-A364-19E2ACAA6E40}"/>
              </a:ext>
            </a:extLst>
          </p:cNvPr>
          <p:cNvSpPr/>
          <p:nvPr/>
        </p:nvSpPr>
        <p:spPr>
          <a:xfrm>
            <a:off x="960502" y="6209372"/>
            <a:ext cx="3456384" cy="400110"/>
          </a:xfrm>
          <a:prstGeom prst="rect">
            <a:avLst/>
          </a:prstGeom>
        </p:spPr>
        <p:txBody>
          <a:bodyPr wrap="square">
            <a:spAutoFit/>
          </a:bodyPr>
          <a:lstStyle/>
          <a:p>
            <a:pPr algn="r"/>
            <a:r>
              <a:rPr lang="he-IL" sz="1000" dirty="0">
                <a:latin typeface="David" panose="020E0502060401010101" pitchFamily="34" charset="-79"/>
                <a:cs typeface="David" panose="020E0502060401010101" pitchFamily="34" charset="-79"/>
              </a:rPr>
              <a:t>סבא דוד בטיול שנתי בקבר הברון, 1954 </a:t>
            </a:r>
          </a:p>
          <a:p>
            <a:pPr algn="r"/>
            <a:r>
              <a:rPr lang="he-IL" sz="1000" dirty="0">
                <a:latin typeface="David" panose="020E0502060401010101" pitchFamily="34" charset="-79"/>
                <a:cs typeface="David" panose="020E0502060401010101" pitchFamily="34" charset="-79"/>
              </a:rPr>
              <a:t>(בתמונה סבא דוד עומד בשורה האחרונה מצד ימין).</a:t>
            </a:r>
          </a:p>
        </p:txBody>
      </p:sp>
      <p:pic>
        <p:nvPicPr>
          <p:cNvPr id="10" name="תמונה 9" descr="תמונה שמכילה טקסט&#10;&#10;תיאור שנוצר ברמת מהימנות גבוהה מאוד">
            <a:extLst>
              <a:ext uri="{FF2B5EF4-FFF2-40B4-BE49-F238E27FC236}">
                <a16:creationId xmlns:a16="http://schemas.microsoft.com/office/drawing/2014/main" id="{EE64549B-BECC-4ED9-9B04-E03CCA059C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81852" y="473827"/>
            <a:ext cx="3919595" cy="2693228"/>
          </a:xfrm>
          <a:prstGeom prst="rect">
            <a:avLst/>
          </a:prstGeom>
        </p:spPr>
      </p:pic>
      <p:pic>
        <p:nvPicPr>
          <p:cNvPr id="12" name="תמונה 11" descr="תמונה שמכילה טקסט&#10;&#10;תיאור שנוצר ברמת מהימנות גבוהה">
            <a:extLst>
              <a:ext uri="{FF2B5EF4-FFF2-40B4-BE49-F238E27FC236}">
                <a16:creationId xmlns:a16="http://schemas.microsoft.com/office/drawing/2014/main" id="{284F324D-0306-4B97-A850-6DC87BF49B5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88211" y="3167055"/>
            <a:ext cx="3919595" cy="2732886"/>
          </a:xfrm>
          <a:prstGeom prst="rect">
            <a:avLst/>
          </a:prstGeom>
        </p:spPr>
      </p:pic>
      <p:sp>
        <p:nvSpPr>
          <p:cNvPr id="2" name="TextBox 1">
            <a:extLst>
              <a:ext uri="{FF2B5EF4-FFF2-40B4-BE49-F238E27FC236}">
                <a16:creationId xmlns:a16="http://schemas.microsoft.com/office/drawing/2014/main" id="{D24825EF-02BB-49E3-AB50-66CD5A9AD454}"/>
              </a:ext>
            </a:extLst>
          </p:cNvPr>
          <p:cNvSpPr txBox="1"/>
          <p:nvPr/>
        </p:nvSpPr>
        <p:spPr>
          <a:xfrm>
            <a:off x="5076056" y="6021288"/>
            <a:ext cx="3672408" cy="461665"/>
          </a:xfrm>
          <a:prstGeom prst="rect">
            <a:avLst/>
          </a:prstGeom>
          <a:noFill/>
        </p:spPr>
        <p:txBody>
          <a:bodyPr wrap="square" rtlCol="1">
            <a:spAutoFit/>
          </a:bodyPr>
          <a:lstStyle/>
          <a:p>
            <a:pPr algn="ctr"/>
            <a:r>
              <a:rPr lang="he-IL" sz="1200" dirty="0">
                <a:latin typeface="David" panose="020E0502060401010101" pitchFamily="34" charset="-79"/>
                <a:cs typeface="David" panose="020E0502060401010101" pitchFamily="34" charset="-79"/>
              </a:rPr>
              <a:t>תעודת מסע שהונפקה לסבי דוד במחנה מעבר</a:t>
            </a:r>
          </a:p>
          <a:p>
            <a:pPr algn="ctr"/>
            <a:r>
              <a:rPr lang="he-IL" sz="1200" dirty="0">
                <a:latin typeface="David" panose="020E0502060401010101" pitchFamily="34" charset="-79"/>
                <a:cs typeface="David" panose="020E0502060401010101" pitchFamily="34" charset="-79"/>
              </a:rPr>
              <a:t> במרסי שבצרפת</a:t>
            </a:r>
            <a:r>
              <a:rPr lang="en-US" sz="1200" dirty="0">
                <a:latin typeface="David" panose="020E0502060401010101" pitchFamily="34" charset="-79"/>
                <a:cs typeface="David" panose="020E0502060401010101" pitchFamily="34" charset="-79"/>
              </a:rPr>
              <a:t> </a:t>
            </a:r>
            <a:r>
              <a:rPr lang="he-IL" sz="1200" dirty="0">
                <a:latin typeface="David" panose="020E0502060401010101" pitchFamily="34" charset="-79"/>
                <a:cs typeface="David" panose="020E0502060401010101" pitchFamily="34" charset="-79"/>
              </a:rPr>
              <a:t>בתאריך 16.1.1952</a:t>
            </a:r>
          </a:p>
        </p:txBody>
      </p:sp>
    </p:spTree>
    <p:extLst>
      <p:ext uri="{BB962C8B-B14F-4D97-AF65-F5344CB8AC3E}">
        <p14:creationId xmlns:p14="http://schemas.microsoft.com/office/powerpoint/2010/main" val="9920057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Cloud skipper design template">
  <a:themeElements>
    <a:clrScheme name="כחול">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loud skipper design template">
      <a:majorFont>
        <a:latin typeface="Trebuchet MS"/>
        <a:ea typeface=""/>
        <a:cs typeface="Arial"/>
      </a:majorFont>
      <a:minorFont>
        <a:latin typeface="Trebuchet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1BA9F02-9A99-4488-AFAC-80FB3561A6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2185</TotalTime>
  <Words>3812</Words>
  <Application>Microsoft Office PowerPoint</Application>
  <PresentationFormat>‫הצגה על המסך (4:3)</PresentationFormat>
  <Paragraphs>190</Paragraphs>
  <Slides>25</Slides>
  <Notes>0</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25</vt:i4>
      </vt:variant>
    </vt:vector>
  </HeadingPairs>
  <TitlesOfParts>
    <vt:vector size="34" baseType="lpstr">
      <vt:lpstr>Arial</vt:lpstr>
      <vt:lpstr>Calibri</vt:lpstr>
      <vt:lpstr>David</vt:lpstr>
      <vt:lpstr>Guttman Stam1</vt:lpstr>
      <vt:lpstr>Guttman Yad-Brush</vt:lpstr>
      <vt:lpstr>Times New Roman</vt:lpstr>
      <vt:lpstr>Trebuchet MS</vt:lpstr>
      <vt:lpstr>Wingdings</vt:lpstr>
      <vt:lpstr>Cloud skipper design template</vt:lpstr>
      <vt:lpstr>70 שנה למדינת ישראל</vt:lpstr>
      <vt:lpstr>מי אני ?</vt:lpstr>
      <vt:lpstr>מ ב ו א העשור הראשון 1948-1958</vt:lpstr>
      <vt:lpstr>שעלו בעשור הראשון של מדינת ישראל </vt:lpstr>
      <vt:lpstr>סיפור העלייה שסיפר סבי דוד בן שימול</vt:lpstr>
      <vt:lpstr> </vt:lpstr>
      <vt:lpstr>ההגעה לארץ ישראל: הגעתי לנמל חיפה בתאריך 2.3.52 באוניה "ארצה", למדינה צעירה בת ארבע שנים בלבד,  מדינה שקלטה עשרות אלפים של עולים שהגיעו מכל קצווי תבל. הרגשתי שהגשמתי חלום להגיע  לארץ אבותינו.  שהיתי במחנה עליית הנוער בנתניה, בתאריך 30.5.53 עברתי למוסד החינוכי ברמת הדסה,  ולבסוף הועברתי לקיבוץ הדתי שדה אליהו שם שהיתי מס' שנים. ושם למדנו מקצועות כלליים   לימודי חקלאות ולימודי קודש. מאוד אהבתי  ללמוד, למרות כל החששות השתלבתי די מהר  במקום ואהבתי את חיי החברה, גדלתי והתחנכתי בקיבוץ הדתי שדה אליהו שנמצא בעמק  בית שאן, ונשארתי שם עד  לגיוסי לצה"ל באוגוסט 1955. איחוד משפחות בישראל: מאחר והעלייה הייתה לא חוקית, לא יכולנו לעלות כמשפחה ביחד,  כל אחד מאחי עלה בנפרד וזה גרם לנתק בין האחים. אני הגעתי ארצה  במרץ 1952 לקיבוץ שדה אליהו, אחי מימון הגיע בספטמבר 1951  לישיבת שדה חמד, אחי עמרם הגיע ביוני 1956 והגיע לכפר סיטרין,  אחותי שולה ואחי מאיר עלו ביחד בדצמבר 1956. כאשר אחותי הבכורה  הגיעה לארץ, הייתי כבר בעת שירותי הצבאי, נפרדנו שהייתי ילד  ולאחר  נתק של ארבע שנים שהגיעה לארץ היא עברה מישוב  לישוב  ודאגה לאסוף את כולנו, וכך התאחדנו מחדש .  (סיפר: דוד בן שימול, הסיפור נלקח מעבודת שורשים)</vt:lpstr>
      <vt:lpstr>מצגת של PowerPoint‏</vt:lpstr>
      <vt:lpstr>מצגת של PowerPoint‏</vt:lpstr>
      <vt:lpstr>סיפור העלייה שסיפרה סבתי שמחה-סימי בן שימול</vt:lpstr>
      <vt:lpstr>מצגת של PowerPoint‏</vt:lpstr>
      <vt:lpstr>מצגת של PowerPoint‏</vt:lpstr>
      <vt:lpstr>מצגת של PowerPoint‏</vt:lpstr>
      <vt:lpstr>מצגת של PowerPoint‏</vt:lpstr>
      <vt:lpstr> סבא וסבתא מספרים זיכרונות </vt:lpstr>
      <vt:lpstr>סיפורו האישי של סבי דוד בתקופת המעברות</vt:lpstr>
      <vt:lpstr>מצגת של PowerPoint‏</vt:lpstr>
      <vt:lpstr>מצגת של PowerPoint‏</vt:lpstr>
      <vt:lpstr>מצגת של PowerPoint‏</vt:lpstr>
      <vt:lpstr>מצגת של PowerPoint‏</vt:lpstr>
      <vt:lpstr>סבתא שמחה-סימי מספרת על ילדותה במרוקו והקליטה בארץ</vt:lpstr>
      <vt:lpstr>מצגת של PowerPoint‏</vt:lpstr>
      <vt:lpstr>מצגת של PowerPoint‏</vt:lpstr>
      <vt:lpstr>מצגת של PowerPoint‏</vt:lpstr>
      <vt:lpstr>סיכום אישי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 שנה למדינת ישראל</dc:title>
  <dc:creator>Refael</dc:creator>
  <cp:lastModifiedBy>orna</cp:lastModifiedBy>
  <cp:revision>268</cp:revision>
  <dcterms:created xsi:type="dcterms:W3CDTF">2017-10-21T05:50:29Z</dcterms:created>
  <dcterms:modified xsi:type="dcterms:W3CDTF">2017-12-13T13:26:43Z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TC062561681037</vt:lpwstr>
  </property>
</Properties>
</file>