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5"/>
  </p:notesMasterIdLst>
  <p:sldIdLst>
    <p:sldId id="256" r:id="rId2"/>
    <p:sldId id="275" r:id="rId3"/>
    <p:sldId id="257" r:id="rId4"/>
    <p:sldId id="258" r:id="rId5"/>
    <p:sldId id="259" r:id="rId6"/>
    <p:sldId id="260" r:id="rId7"/>
    <p:sldId id="261" r:id="rId8"/>
    <p:sldId id="266" r:id="rId9"/>
    <p:sldId id="262" r:id="rId10"/>
    <p:sldId id="263" r:id="rId11"/>
    <p:sldId id="264" r:id="rId12"/>
    <p:sldId id="265" r:id="rId13"/>
    <p:sldId id="272" r:id="rId14"/>
    <p:sldId id="267" r:id="rId15"/>
    <p:sldId id="268" r:id="rId16"/>
    <p:sldId id="269" r:id="rId17"/>
    <p:sldId id="271" r:id="rId18"/>
    <p:sldId id="273" r:id="rId19"/>
    <p:sldId id="274" r:id="rId20"/>
    <p:sldId id="277" r:id="rId21"/>
    <p:sldId id="278" r:id="rId22"/>
    <p:sldId id="279" r:id="rId23"/>
    <p:sldId id="276" r:id="rId2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6" d="100"/>
          <a:sy n="66" d="100"/>
        </p:scale>
        <p:origin x="-1278" y="-8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FFE5EE1-9750-4E0C-BE93-884BD61977EE}" type="datetimeFigureOut">
              <a:rPr lang="he-IL" smtClean="0"/>
              <a:pPr/>
              <a:t>כ"ה/כסלו/תשע"ח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4DB998-E65D-4959-8A3A-281895DD13EC}" type="slidenum">
              <a:rPr lang="he-IL" smtClean="0"/>
              <a:pPr/>
              <a:t>‹#›</a:t>
            </a:fld>
            <a:endParaRPr lang="he-IL"/>
          </a:p>
        </p:txBody>
      </p:sp>
    </p:spTree>
    <p:extLst>
      <p:ext uri="{BB962C8B-B14F-4D97-AF65-F5344CB8AC3E}">
        <p14:creationId xmlns="" xmlns:p14="http://schemas.microsoft.com/office/powerpoint/2010/main" val="2605669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A4DB998-E65D-4959-8A3A-281895DD13EC}" type="slidenum">
              <a:rPr lang="he-IL" smtClean="0"/>
              <a:pPr/>
              <a:t>3</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2">
        <a:schemeClr val="bg2"/>
      </p:bgRef>
    </p:bg>
    <p:spTree>
      <p:nvGrpSpPr>
        <p:cNvPr id="1" name=""/>
        <p:cNvGrpSpPr/>
        <p:nvPr/>
      </p:nvGrpSpPr>
      <p:grpSpPr>
        <a:xfrm>
          <a:off x="0" y="0"/>
          <a:ext cx="0" cy="0"/>
          <a:chOff x="0" y="0"/>
          <a:chExt cx="0" cy="0"/>
        </a:xfrm>
      </p:grpSpPr>
      <p:sp>
        <p:nvSpPr>
          <p:cNvPr id="9" name="כותרת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מציין מיקום של תאריך 29"/>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19" name="מציין מיקום של כותרת תחתונה 18"/>
          <p:cNvSpPr>
            <a:spLocks noGrp="1"/>
          </p:cNvSpPr>
          <p:nvPr>
            <p:ph type="ftr" sz="quarter" idx="11"/>
          </p:nvPr>
        </p:nvSpPr>
        <p:spPr/>
        <p:txBody>
          <a:bodyPr/>
          <a:lstStyle/>
          <a:p>
            <a:endParaRPr lang="he-IL"/>
          </a:p>
        </p:txBody>
      </p:sp>
      <p:sp>
        <p:nvSpPr>
          <p:cNvPr id="27" name="מציין מיקום של מספר שקופית 26"/>
          <p:cNvSpPr>
            <a:spLocks noGrp="1"/>
          </p:cNvSpPr>
          <p:nvPr>
            <p:ph type="sldNum" sz="quarter" idx="12"/>
          </p:nvPr>
        </p:nvSpPr>
        <p:spPr/>
        <p:txBody>
          <a:bodyPr/>
          <a:lstStyle/>
          <a:p>
            <a:fld id="{4E2E43C4-EE34-415C-940D-0A77B691FC32}"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2E43C4-EE34-415C-940D-0A77B691FC3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2E43C4-EE34-415C-940D-0A77B691FC3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2E43C4-EE34-415C-940D-0A77B691FC3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2E43C4-EE34-415C-940D-0A77B691FC32}"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2E43C4-EE34-415C-940D-0A77B691FC3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E2E43C4-EE34-415C-940D-0A77B691FC3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E2E43C4-EE34-415C-940D-0A77B691FC3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E2E43C4-EE34-415C-940D-0A77B691FC3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2E43C4-EE34-415C-940D-0A77B691FC3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לבן עם פינה יחידה חתוכה ומעוגלת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משולש ישר-זווית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כותרת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207ABA4-CDF4-4D32-9806-B05AA82B8273}" type="datetimeFigureOut">
              <a:rPr lang="he-IL" smtClean="0"/>
              <a:pPr/>
              <a:t>כ"ה/כסלו/תשע"ח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077200" y="6356350"/>
            <a:ext cx="609600" cy="365125"/>
          </a:xfrm>
        </p:spPr>
        <p:txBody>
          <a:bodyPr/>
          <a:lstStyle/>
          <a:p>
            <a:fld id="{4E2E43C4-EE34-415C-940D-0A77B691FC32}" type="slidenum">
              <a:rPr lang="he-IL" smtClean="0"/>
              <a:pPr/>
              <a:t>‹#›</a:t>
            </a:fld>
            <a:endParaRPr lang="he-IL"/>
          </a:p>
        </p:txBody>
      </p:sp>
      <p:sp>
        <p:nvSpPr>
          <p:cNvPr id="3" name="מציין מיקום של תמונה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10" name="צורה חופשית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צורה חופשית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צורה חופשית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צורה חופשית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מציין מיקום של כותרת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07ABA4-CDF4-4D32-9806-B05AA82B8273}" type="datetimeFigureOut">
              <a:rPr lang="he-IL" smtClean="0"/>
              <a:pPr/>
              <a:t>כ"ה/כסלו/תשע"ח</a:t>
            </a:fld>
            <a:endParaRPr lang="he-IL"/>
          </a:p>
        </p:txBody>
      </p:sp>
      <p:sp>
        <p:nvSpPr>
          <p:cNvPr id="22" name="מציין מיקום של כותרת תחתונה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מציין מיקום של מספר שקופית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2E43C4-EE34-415C-940D-0A77B691FC32}" type="slidenum">
              <a:rPr lang="he-IL" smtClean="0"/>
              <a:pPr/>
              <a:t>‹#›</a:t>
            </a:fld>
            <a:endParaRPr lang="he-IL"/>
          </a:p>
        </p:txBody>
      </p:sp>
      <p:grpSp>
        <p:nvGrpSpPr>
          <p:cNvPr id="2" name="קבוצה 1"/>
          <p:cNvGrpSpPr/>
          <p:nvPr/>
        </p:nvGrpSpPr>
        <p:grpSpPr>
          <a:xfrm>
            <a:off x="-19017" y="202408"/>
            <a:ext cx="9180548" cy="649224"/>
            <a:chOff x="-19045" y="216550"/>
            <a:chExt cx="9180548" cy="649224"/>
          </a:xfrm>
        </p:grpSpPr>
        <p:sp>
          <p:nvSpPr>
            <p:cNvPr id="12" name="צורה חופשית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צורה חופשית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latin typeface="David" pitchFamily="34" charset="-79"/>
                <a:cs typeface="David" pitchFamily="34" charset="-79"/>
              </a:rPr>
              <a:t>70 שנה לישראל</a:t>
            </a:r>
            <a:endParaRPr lang="he-IL" dirty="0">
              <a:latin typeface="David" pitchFamily="34" charset="-79"/>
              <a:cs typeface="David" pitchFamily="34" charset="-79"/>
            </a:endParaRPr>
          </a:p>
        </p:txBody>
      </p:sp>
      <p:sp>
        <p:nvSpPr>
          <p:cNvPr id="3" name="כותרת משנה 2"/>
          <p:cNvSpPr>
            <a:spLocks noGrp="1"/>
          </p:cNvSpPr>
          <p:nvPr>
            <p:ph type="subTitle" idx="1"/>
          </p:nvPr>
        </p:nvSpPr>
        <p:spPr/>
        <p:txBody>
          <a:bodyPr/>
          <a:lstStyle/>
          <a:p>
            <a:r>
              <a:rPr lang="he-IL" dirty="0" smtClean="0">
                <a:solidFill>
                  <a:schemeClr val="tx1"/>
                </a:solidFill>
                <a:latin typeface="David" pitchFamily="34" charset="-79"/>
                <a:cs typeface="David" pitchFamily="34" charset="-79"/>
              </a:rPr>
              <a:t>כתבה וערכה ליבי </a:t>
            </a:r>
            <a:r>
              <a:rPr lang="he-IL" dirty="0" err="1" smtClean="0">
                <a:solidFill>
                  <a:schemeClr val="tx1"/>
                </a:solidFill>
                <a:latin typeface="David" pitchFamily="34" charset="-79"/>
                <a:cs typeface="David" pitchFamily="34" charset="-79"/>
              </a:rPr>
              <a:t>פדידה</a:t>
            </a:r>
            <a:endParaRPr lang="he-IL" dirty="0" smtClean="0">
              <a:solidFill>
                <a:schemeClr val="tx1"/>
              </a:solidFill>
              <a:latin typeface="David" pitchFamily="34" charset="-79"/>
              <a:cs typeface="David" pitchFamily="34" charset="-79"/>
            </a:endParaRPr>
          </a:p>
          <a:p>
            <a:r>
              <a:rPr lang="he-IL" dirty="0" smtClean="0">
                <a:latin typeface="David" pitchFamily="34" charset="-79"/>
                <a:cs typeface="David" pitchFamily="34" charset="-79"/>
              </a:rPr>
              <a:t>שותפי לעבודה: אליהו </a:t>
            </a:r>
            <a:r>
              <a:rPr lang="he-IL" dirty="0" err="1" smtClean="0">
                <a:latin typeface="David" pitchFamily="34" charset="-79"/>
                <a:cs typeface="David" pitchFamily="34" charset="-79"/>
              </a:rPr>
              <a:t>פדידה</a:t>
            </a:r>
            <a:r>
              <a:rPr lang="he-IL" dirty="0" smtClean="0">
                <a:latin typeface="David" pitchFamily="34" charset="-79"/>
                <a:cs typeface="David" pitchFamily="34" charset="-79"/>
              </a:rPr>
              <a:t> סבא שלי </a:t>
            </a:r>
          </a:p>
          <a:p>
            <a:r>
              <a:rPr lang="he-IL" dirty="0" smtClean="0">
                <a:solidFill>
                  <a:schemeClr val="tx1"/>
                </a:solidFill>
                <a:latin typeface="David" pitchFamily="34" charset="-79"/>
                <a:cs typeface="David" pitchFamily="34" charset="-79"/>
              </a:rPr>
              <a:t>העשור שבחרתי: 1968 </a:t>
            </a:r>
            <a:r>
              <a:rPr lang="en-US" dirty="0" smtClean="0">
                <a:solidFill>
                  <a:schemeClr val="tx1"/>
                </a:solidFill>
                <a:latin typeface="David" pitchFamily="34" charset="-79"/>
                <a:cs typeface="David" pitchFamily="34" charset="-79"/>
              </a:rPr>
              <a:t>-</a:t>
            </a:r>
            <a:r>
              <a:rPr lang="he-IL" dirty="0" smtClean="0">
                <a:solidFill>
                  <a:schemeClr val="tx1"/>
                </a:solidFill>
                <a:latin typeface="David" pitchFamily="34" charset="-79"/>
                <a:cs typeface="David" pitchFamily="34" charset="-79"/>
              </a:rPr>
              <a:t>1978</a:t>
            </a:r>
            <a:endParaRPr lang="he-IL" dirty="0">
              <a:solidFill>
                <a:schemeClr val="tx1"/>
              </a:solidFill>
              <a:latin typeface="David" pitchFamily="34" charset="-79"/>
              <a:cs typeface="David" pitchFamily="34" charset="-79"/>
            </a:endParaRPr>
          </a:p>
        </p:txBody>
      </p:sp>
      <p:pic>
        <p:nvPicPr>
          <p:cNvPr id="1026" name="Picture 2" descr="C:\Users\user\Downloads\img-20171029-wa0007.jpg"/>
          <p:cNvPicPr>
            <a:picLocks noChangeAspect="1" noChangeArrowheads="1"/>
          </p:cNvPicPr>
          <p:nvPr/>
        </p:nvPicPr>
        <p:blipFill>
          <a:blip r:embed="rId2" cstate="print"/>
          <a:srcRect/>
          <a:stretch>
            <a:fillRect/>
          </a:stretch>
        </p:blipFill>
        <p:spPr bwMode="auto">
          <a:xfrm rot="20022371">
            <a:off x="29642" y="2057296"/>
            <a:ext cx="3873213" cy="2178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r>
              <a:rPr lang="he-IL" sz="3600" dirty="0" smtClean="0"/>
              <a:t>סבתי קלר </a:t>
            </a:r>
            <a:r>
              <a:rPr lang="he-IL" sz="3600" dirty="0" err="1" smtClean="0"/>
              <a:t>אקוקה</a:t>
            </a:r>
            <a:r>
              <a:rPr lang="he-IL" sz="3600" dirty="0" smtClean="0"/>
              <a:t> סיפרה לי: </a:t>
            </a:r>
            <a:r>
              <a:rPr lang="he-IL" sz="3600" dirty="0" smtClean="0">
                <a:latin typeface="David" pitchFamily="34" charset="-79"/>
                <a:cs typeface="David" pitchFamily="34" charset="-79"/>
              </a:rPr>
              <a:t>'בשעה שתיים  בצהריים שמענו רעש והמולה אנשים יצאו לרחובות והבנו שמשהו רע קורא הנשים נשארו בבתים בתקווה שהגבר יחזור הילדים רועדים מהלם לא יודעים מה קורה. אני הייתי עם תינוקת בת כמה חודשים בשם – רחל. הצעקות והרעש היו מאוד מבהילות לאחר מכן שמענו שהמלחמה החלה.  </a:t>
            </a:r>
            <a:endParaRPr lang="he-IL" sz="3600" dirty="0"/>
          </a:p>
        </p:txBody>
      </p:sp>
      <p:sp>
        <p:nvSpPr>
          <p:cNvPr id="5" name="כותרת 1"/>
          <p:cNvSpPr>
            <a:spLocks noGrp="1"/>
          </p:cNvSpPr>
          <p:nvPr>
            <p:ph type="title"/>
          </p:nvPr>
        </p:nvSpPr>
        <p:spPr>
          <a:xfrm>
            <a:off x="457200" y="704088"/>
            <a:ext cx="8229600" cy="1143000"/>
          </a:xfrm>
        </p:spPr>
        <p:txBody>
          <a:bodyPr>
            <a:normAutofit/>
          </a:bodyPr>
          <a:lstStyle/>
          <a:p>
            <a:r>
              <a:rPr lang="he-IL" b="1" dirty="0" smtClean="0"/>
              <a:t>1968-1978</a:t>
            </a:r>
            <a:endParaRPr lang="he-IL"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200" dirty="0" smtClean="0">
                <a:latin typeface="David" pitchFamily="34" charset="-79"/>
                <a:cs typeface="David" pitchFamily="34" charset="-79"/>
              </a:rPr>
              <a:t>'כשאבא חזר הילדים לא זיהו אותו והיו בוכים אי אפשר לשכוח. שהיו בומים המדפים היו נופלים כולם נבהלו וחיכו שזה יגמר  אני הרגשתי פשוט נורא אי אפשר לתאר את המקרה לא האמנתי שצריך לצאת לעוד מלחמה רציתי שבעלי יחזור זה קשה לחיות אם המחשבה הזאת שאולי בעלי לא יחזור הביתה לא ניראה אותו יותר לא כלום' </a:t>
            </a:r>
            <a:endParaRPr lang="he-IL" sz="3200" dirty="0">
              <a:latin typeface="David" pitchFamily="34" charset="-79"/>
              <a:cs typeface="David" pitchFamily="34" charset="-79"/>
            </a:endParaRPr>
          </a:p>
        </p:txBody>
      </p:sp>
      <p:sp>
        <p:nvSpPr>
          <p:cNvPr id="5" name="כותרת 1"/>
          <p:cNvSpPr>
            <a:spLocks noGrp="1"/>
          </p:cNvSpPr>
          <p:nvPr>
            <p:ph type="title"/>
          </p:nvPr>
        </p:nvSpPr>
        <p:spPr>
          <a:xfrm>
            <a:off x="457200" y="704088"/>
            <a:ext cx="8229600" cy="1143000"/>
          </a:xfrm>
        </p:spPr>
        <p:txBody>
          <a:bodyPr>
            <a:normAutofit/>
          </a:bodyPr>
          <a:lstStyle/>
          <a:p>
            <a:r>
              <a:rPr lang="he-IL" b="1" dirty="0" smtClean="0"/>
              <a:t>1968-1978</a:t>
            </a:r>
            <a:endParaRPr lang="he-IL"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buNone/>
            </a:pPr>
            <a:r>
              <a:rPr lang="he-IL" sz="3200" dirty="0" smtClean="0">
                <a:latin typeface="David" pitchFamily="34" charset="-79"/>
                <a:cs typeface="David" pitchFamily="34" charset="-79"/>
              </a:rPr>
              <a:t>אני לא היתי בצבא מעולם וביגלל זה לא יכולתי להבין איך הוא מרגיש הבעיה שזה היה קשה יותר מכיוון שזה בא לנו בהפתעה </a:t>
            </a:r>
            <a:r>
              <a:rPr lang="he-IL" sz="3200" dirty="0" err="1" smtClean="0">
                <a:latin typeface="David" pitchFamily="34" charset="-79"/>
                <a:cs typeface="David" pitchFamily="34" charset="-79"/>
              </a:rPr>
              <a:t>מיידית</a:t>
            </a:r>
            <a:r>
              <a:rPr lang="he-IL" sz="3200" dirty="0" smtClean="0">
                <a:latin typeface="David" pitchFamily="34" charset="-79"/>
                <a:cs typeface="David" pitchFamily="34" charset="-79"/>
              </a:rPr>
              <a:t>. לא התכוננו לא הודענו לילדים לא ידענו כלום פשוט כלום שהיינו במקלטים לא ידענו מתי אפשר לחזור שמענו צעקות וקולות של בכי לא יכולנו אפילו לישון זה היה קשה מאוד.</a:t>
            </a:r>
            <a:endParaRPr lang="he-IL" sz="3200" dirty="0">
              <a:latin typeface="David" pitchFamily="34" charset="-79"/>
              <a:cs typeface="David" pitchFamily="34" charset="-79"/>
            </a:endParaRPr>
          </a:p>
        </p:txBody>
      </p:sp>
      <p:sp>
        <p:nvSpPr>
          <p:cNvPr id="5" name="כותרת 1"/>
          <p:cNvSpPr>
            <a:spLocks noGrp="1"/>
          </p:cNvSpPr>
          <p:nvPr>
            <p:ph type="title"/>
          </p:nvPr>
        </p:nvSpPr>
        <p:spPr>
          <a:xfrm>
            <a:off x="457200" y="704088"/>
            <a:ext cx="8229600" cy="1143000"/>
          </a:xfrm>
        </p:spPr>
        <p:txBody>
          <a:bodyPr>
            <a:normAutofit/>
          </a:bodyPr>
          <a:lstStyle/>
          <a:p>
            <a:r>
              <a:rPr lang="he-IL" b="1" dirty="0" smtClean="0"/>
              <a:t>1968-1978</a:t>
            </a:r>
            <a:endParaRPr lang="he-IL"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2060848"/>
            <a:ext cx="8043890" cy="3312368"/>
          </a:xfrm>
        </p:spPr>
        <p:txBody>
          <a:bodyPr>
            <a:normAutofit/>
          </a:bodyPr>
          <a:lstStyle/>
          <a:p>
            <a:pPr marL="0" indent="0">
              <a:buNone/>
            </a:pPr>
            <a:r>
              <a:rPr lang="he-IL" sz="3200" dirty="0" smtClean="0">
                <a:latin typeface="David" pitchFamily="34" charset="-79"/>
                <a:cs typeface="David" pitchFamily="34" charset="-79"/>
              </a:rPr>
              <a:t>'כשחשבנו ללכת לקנות אוכל, היה מפחיד מאוד לא יכולנו לחשוב מה יקרה אם יפול טיל במקום שבו אנו קונים. קשה לעכל את זה שאנו יכולים לאבד את עצמנו והחשובים לנו מכול. הילדה שלי הייתה זקוקה לאוכל אבל אנו לא יכלנו לספק לה את זה' </a:t>
            </a:r>
            <a:endParaRPr lang="he-IL" sz="3200" dirty="0">
              <a:latin typeface="David" pitchFamily="34" charset="-79"/>
              <a:cs typeface="David" pitchFamily="34" charset="-79"/>
            </a:endParaRPr>
          </a:p>
        </p:txBody>
      </p:sp>
      <p:sp>
        <p:nvSpPr>
          <p:cNvPr id="5" name="כותרת 1"/>
          <p:cNvSpPr>
            <a:spLocks noGrp="1"/>
          </p:cNvSpPr>
          <p:nvPr>
            <p:ph type="title"/>
          </p:nvPr>
        </p:nvSpPr>
        <p:spPr>
          <a:xfrm>
            <a:off x="457200" y="704088"/>
            <a:ext cx="8229600" cy="1143000"/>
          </a:xfrm>
        </p:spPr>
        <p:txBody>
          <a:bodyPr>
            <a:normAutofit/>
          </a:bodyPr>
          <a:lstStyle/>
          <a:p>
            <a:r>
              <a:rPr lang="he-IL" b="1" dirty="0" smtClean="0"/>
              <a:t>1968-1978</a:t>
            </a:r>
            <a:endParaRPr lang="he-IL"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dirty="0" smtClean="0">
                <a:latin typeface="David" pitchFamily="34" charset="-79"/>
                <a:ea typeface="+mn-ea"/>
                <a:cs typeface="David" pitchFamily="34" charset="-79"/>
              </a:rPr>
              <a:t>גלויה מסבא לסבתא</a:t>
            </a:r>
            <a:endParaRPr lang="he-IL" sz="3200" dirty="0">
              <a:latin typeface="David" pitchFamily="34" charset="-79"/>
              <a:ea typeface="+mn-ea"/>
              <a:cs typeface="David" pitchFamily="34" charset="-79"/>
            </a:endParaRPr>
          </a:p>
        </p:txBody>
      </p:sp>
      <p:pic>
        <p:nvPicPr>
          <p:cNvPr id="4098" name="Picture 2" descr="C:\Users\user\Documents\Scan0009.jpg"/>
          <p:cNvPicPr>
            <a:picLocks noGrp="1" noChangeAspect="1" noChangeArrowheads="1"/>
          </p:cNvPicPr>
          <p:nvPr>
            <p:ph idx="1"/>
          </p:nvPr>
        </p:nvPicPr>
        <p:blipFill rotWithShape="1">
          <a:blip r:embed="rId2" cstate="print"/>
          <a:srcRect l="9516" t="57996" r="20633" b="5499"/>
          <a:stretch/>
        </p:blipFill>
        <p:spPr bwMode="auto">
          <a:xfrm rot="16200000">
            <a:off x="2945562" y="2391361"/>
            <a:ext cx="4909060" cy="3528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dirty="0" smtClean="0">
                <a:latin typeface="David" pitchFamily="34" charset="-79"/>
                <a:ea typeface="+mn-ea"/>
                <a:cs typeface="David" pitchFamily="34" charset="-79"/>
              </a:rPr>
              <a:t>גלויה מסבא לבן יצחק</a:t>
            </a:r>
            <a:endParaRPr lang="he-IL" sz="3200" dirty="0">
              <a:latin typeface="David" pitchFamily="34" charset="-79"/>
              <a:ea typeface="+mn-ea"/>
              <a:cs typeface="David" pitchFamily="34" charset="-79"/>
            </a:endParaRPr>
          </a:p>
        </p:txBody>
      </p:sp>
      <p:pic>
        <p:nvPicPr>
          <p:cNvPr id="5122" name="Picture 2" descr="C:\Users\user\Documents\Scan0010.jpg"/>
          <p:cNvPicPr>
            <a:picLocks noGrp="1" noChangeAspect="1" noChangeArrowheads="1"/>
          </p:cNvPicPr>
          <p:nvPr>
            <p:ph idx="1"/>
          </p:nvPr>
        </p:nvPicPr>
        <p:blipFill rotWithShape="1">
          <a:blip r:embed="rId2" cstate="print"/>
          <a:srcRect l="10837" t="61309" r="17039" b="1392"/>
          <a:stretch/>
        </p:blipFill>
        <p:spPr bwMode="auto">
          <a:xfrm rot="16200000">
            <a:off x="3405682" y="2003030"/>
            <a:ext cx="4034190" cy="3717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dirty="0" smtClean="0">
                <a:latin typeface="David" pitchFamily="34" charset="-79"/>
                <a:ea typeface="+mn-ea"/>
                <a:cs typeface="David" pitchFamily="34" charset="-79"/>
              </a:rPr>
              <a:t>גלויה מסבא לסבתא</a:t>
            </a:r>
            <a:endParaRPr lang="he-IL" sz="3200" dirty="0">
              <a:latin typeface="David" pitchFamily="34" charset="-79"/>
              <a:ea typeface="+mn-ea"/>
              <a:cs typeface="David" pitchFamily="34" charset="-79"/>
            </a:endParaRPr>
          </a:p>
        </p:txBody>
      </p:sp>
      <p:pic>
        <p:nvPicPr>
          <p:cNvPr id="6146" name="Picture 2" descr="C:\Users\user\Documents\Scan0011.jpg"/>
          <p:cNvPicPr>
            <a:picLocks noGrp="1" noChangeAspect="1" noChangeArrowheads="1"/>
          </p:cNvPicPr>
          <p:nvPr>
            <p:ph idx="1"/>
          </p:nvPr>
        </p:nvPicPr>
        <p:blipFill rotWithShape="1">
          <a:blip r:embed="rId2" cstate="print"/>
          <a:srcRect l="5347" t="66641" r="27916" b="-61"/>
          <a:stretch/>
        </p:blipFill>
        <p:spPr bwMode="auto">
          <a:xfrm rot="16200000">
            <a:off x="3274832" y="1402488"/>
            <a:ext cx="5307778" cy="4009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C:\Users\user\Documents\Scan0012.jpg"/>
          <p:cNvPicPr>
            <a:picLocks noChangeAspect="1" noChangeArrowheads="1"/>
          </p:cNvPicPr>
          <p:nvPr/>
        </p:nvPicPr>
        <p:blipFill rotWithShape="1">
          <a:blip r:embed="rId3" cstate="print"/>
          <a:srcRect l="18146" t="34326" r="12563" b="28375"/>
          <a:stretch/>
        </p:blipFill>
        <p:spPr bwMode="auto">
          <a:xfrm rot="16200000">
            <a:off x="-257904" y="2611274"/>
            <a:ext cx="4475232"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1472" y="357166"/>
            <a:ext cx="8229600" cy="1143000"/>
          </a:xfrm>
        </p:spPr>
        <p:txBody>
          <a:bodyPr>
            <a:normAutofit/>
          </a:bodyPr>
          <a:lstStyle/>
          <a:p>
            <a:r>
              <a:rPr lang="he-IL" sz="3200" dirty="0" smtClean="0">
                <a:latin typeface="David" pitchFamily="34" charset="-79"/>
                <a:ea typeface="+mn-ea"/>
                <a:cs typeface="David" pitchFamily="34" charset="-79"/>
              </a:rPr>
              <a:t>גלויה מסבא ליצחק בנו</a:t>
            </a:r>
            <a:endParaRPr lang="he-IL" sz="3200" dirty="0">
              <a:latin typeface="David" pitchFamily="34" charset="-79"/>
              <a:ea typeface="+mn-ea"/>
              <a:cs typeface="David" pitchFamily="34" charset="-79"/>
            </a:endParaRPr>
          </a:p>
        </p:txBody>
      </p:sp>
      <p:pic>
        <p:nvPicPr>
          <p:cNvPr id="8194" name="Picture 2" descr="C:\Users\user\Documents\Scan0013.jpg"/>
          <p:cNvPicPr>
            <a:picLocks noGrp="1" noChangeAspect="1" noChangeArrowheads="1"/>
          </p:cNvPicPr>
          <p:nvPr>
            <p:ph idx="1"/>
          </p:nvPr>
        </p:nvPicPr>
        <p:blipFill rotWithShape="1">
          <a:blip r:embed="rId2" cstate="print"/>
          <a:srcRect l="3415" t="46429" r="2197" b="1193"/>
          <a:stretch/>
        </p:blipFill>
        <p:spPr bwMode="auto">
          <a:xfrm rot="16200000">
            <a:off x="3505304" y="1687386"/>
            <a:ext cx="5355826" cy="408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dirty="0" smtClean="0">
                <a:latin typeface="David" pitchFamily="34" charset="-79"/>
                <a:ea typeface="+mn-ea"/>
                <a:cs typeface="David" pitchFamily="34" charset="-79"/>
              </a:rPr>
              <a:t>הסבר אל הגלויות </a:t>
            </a:r>
          </a:p>
        </p:txBody>
      </p:sp>
      <p:sp>
        <p:nvSpPr>
          <p:cNvPr id="3" name="מציין מיקום תוכן 2"/>
          <p:cNvSpPr>
            <a:spLocks noGrp="1"/>
          </p:cNvSpPr>
          <p:nvPr>
            <p:ph idx="1"/>
          </p:nvPr>
        </p:nvSpPr>
        <p:spPr/>
        <p:txBody>
          <a:bodyPr>
            <a:normAutofit/>
          </a:bodyPr>
          <a:lstStyle/>
          <a:p>
            <a:r>
              <a:rPr lang="he-IL" sz="3500" dirty="0" smtClean="0">
                <a:latin typeface="David" pitchFamily="34" charset="-79"/>
                <a:cs typeface="David" pitchFamily="34" charset="-79"/>
              </a:rPr>
              <a:t>סבי התגעגע מאוד למשפחתי וביקש מהמנהל שלו לקבל דפים בשביל לשלוח גלויות הגלויות נשלחו ותחילו להגיע מכתבים מהבית.</a:t>
            </a:r>
          </a:p>
          <a:p>
            <a:r>
              <a:rPr lang="he-IL" dirty="0" smtClean="0">
                <a:latin typeface="David" pitchFamily="34" charset="-79"/>
                <a:cs typeface="David" pitchFamily="34" charset="-79"/>
              </a:rPr>
              <a:t>המכתבים היו חשובים מאוד מכיוון שרק ככה הם יכלו לדבר ולדעת מה קורה אם השני סבתי ידעה מה קורה אם חבריו שהיו בגדודים אחרים אבל לא יכלה לספר לו כי זה היה קשה להגיד לו בשורה כזאת עצובה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latin typeface="David" pitchFamily="34" charset="-79"/>
                <a:cs typeface="David" pitchFamily="34" charset="-79"/>
              </a:rPr>
              <a:t>כשסבי חזר מהמלחמה...</a:t>
            </a: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lstStyle/>
          <a:p>
            <a:r>
              <a:rPr lang="he-IL" dirty="0" smtClean="0">
                <a:latin typeface="David" pitchFamily="34" charset="-79"/>
                <a:cs typeface="David" pitchFamily="34" charset="-79"/>
              </a:rPr>
              <a:t>כשסבי חזר מהמלחמה סבתי שמחה מאוד אבל הילדים שכחו מי זה והתינוקת כבר הייתה בת 3 לא הכירה אותו מעולם לא שהייתה בת שנה ולא שנתיים לאחר שבוע כולם התרגלו לאבא שהוא חזר הוא הבין כמה עבר וכמה מהחברים שלו אינם הבית היה הרוס אבל למרות הכל כולם היו שמחים שזה נגמר והיה להם הכי טוב להבין שאבא חזר הביתה בשלום הסיפורים על המלחמה נשארו בלב ובנשמה אי אפשר לשכוח חוויה כזאת.</a:t>
            </a:r>
            <a:endParaRPr lang="he-IL" dirty="0">
              <a:latin typeface="David" pitchFamily="34" charset="-79"/>
              <a:cs typeface="David" pitchFamily="34"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7158" y="928670"/>
            <a:ext cx="8229600" cy="1143000"/>
          </a:xfrm>
        </p:spPr>
        <p:txBody>
          <a:bodyPr/>
          <a:lstStyle/>
          <a:p>
            <a:pPr algn="ctr"/>
            <a:r>
              <a:rPr lang="he-IL" dirty="0" smtClean="0">
                <a:latin typeface="David" pitchFamily="34" charset="-79"/>
                <a:cs typeface="David" pitchFamily="34" charset="-79"/>
              </a:rPr>
              <a:t>אז מי אני</a:t>
            </a:r>
            <a:r>
              <a:rPr lang="en-US" dirty="0" smtClean="0">
                <a:latin typeface="David" pitchFamily="34" charset="-79"/>
                <a:cs typeface="David" pitchFamily="34" charset="-79"/>
              </a:rPr>
              <a:t>?</a:t>
            </a:r>
            <a:endParaRPr lang="he-IL" dirty="0" smtClean="0">
              <a:latin typeface="David" pitchFamily="34" charset="-79"/>
              <a:cs typeface="David" pitchFamily="34" charset="-79"/>
            </a:endParaRPr>
          </a:p>
        </p:txBody>
      </p:sp>
      <p:sp>
        <p:nvSpPr>
          <p:cNvPr id="3" name="מציין מיקום תוכן 2"/>
          <p:cNvSpPr>
            <a:spLocks noGrp="1"/>
          </p:cNvSpPr>
          <p:nvPr>
            <p:ph idx="1"/>
          </p:nvPr>
        </p:nvSpPr>
        <p:spPr/>
        <p:txBody>
          <a:bodyPr>
            <a:noAutofit/>
          </a:bodyPr>
          <a:lstStyle/>
          <a:p>
            <a:pPr>
              <a:buNone/>
            </a:pPr>
            <a:r>
              <a:rPr lang="he-IL" dirty="0" smtClean="0">
                <a:latin typeface="David" pitchFamily="34" charset="-79"/>
                <a:ea typeface="+mj-ea"/>
                <a:cs typeface="David" pitchFamily="34" charset="-79"/>
              </a:rPr>
              <a:t>היי ,</a:t>
            </a:r>
          </a:p>
          <a:p>
            <a:pPr>
              <a:buNone/>
            </a:pPr>
            <a:r>
              <a:rPr lang="he-IL" dirty="0">
                <a:latin typeface="David" pitchFamily="34" charset="-79"/>
                <a:ea typeface="+mj-ea"/>
                <a:cs typeface="David" pitchFamily="34" charset="-79"/>
              </a:rPr>
              <a:t> </a:t>
            </a:r>
            <a:r>
              <a:rPr lang="he-IL" dirty="0" smtClean="0">
                <a:latin typeface="David" pitchFamily="34" charset="-79"/>
                <a:ea typeface="+mj-ea"/>
                <a:cs typeface="David" pitchFamily="34" charset="-79"/>
              </a:rPr>
              <a:t>  אני ליבי . אספר לכם על סבא וסבתא שלי . מה שאספר לכם סיפר לי סבא שלי. </a:t>
            </a:r>
          </a:p>
          <a:p>
            <a:pPr>
              <a:buNone/>
            </a:pPr>
            <a:r>
              <a:rPr lang="he-IL" dirty="0">
                <a:latin typeface="David" pitchFamily="34" charset="-79"/>
                <a:ea typeface="+mj-ea"/>
                <a:cs typeface="David" pitchFamily="34" charset="-79"/>
              </a:rPr>
              <a:t> </a:t>
            </a:r>
            <a:r>
              <a:rPr lang="he-IL" dirty="0" smtClean="0">
                <a:latin typeface="David" pitchFamily="34" charset="-79"/>
                <a:ea typeface="+mj-ea"/>
                <a:cs typeface="David" pitchFamily="34" charset="-79"/>
              </a:rPr>
              <a:t>  </a:t>
            </a:r>
            <a:r>
              <a:rPr lang="he-IL" dirty="0" smtClean="0">
                <a:latin typeface="David" pitchFamily="34" charset="-79"/>
              </a:rPr>
              <a:t>אני </a:t>
            </a:r>
            <a:r>
              <a:rPr lang="he-IL" dirty="0">
                <a:latin typeface="David" pitchFamily="34" charset="-79"/>
              </a:rPr>
              <a:t>לומדת בבית ספר "קדימה</a:t>
            </a:r>
            <a:r>
              <a:rPr lang="he-IL" dirty="0" smtClean="0">
                <a:latin typeface="David" pitchFamily="34" charset="-79"/>
              </a:rPr>
              <a:t>"  בקרית ביאליק.</a:t>
            </a:r>
            <a:endParaRPr lang="he-IL" dirty="0" smtClean="0">
              <a:latin typeface="David" pitchFamily="34" charset="-79"/>
              <a:ea typeface="+mj-ea"/>
              <a:cs typeface="David" pitchFamily="34" charset="-79"/>
            </a:endParaRPr>
          </a:p>
          <a:p>
            <a:pPr>
              <a:buNone/>
            </a:pPr>
            <a:r>
              <a:rPr lang="he-IL" dirty="0" smtClean="0">
                <a:latin typeface="David" pitchFamily="34" charset="-79"/>
                <a:ea typeface="+mj-ea"/>
                <a:cs typeface="David" pitchFamily="34" charset="-79"/>
              </a:rPr>
              <a:t>    סבא שלי היה הרבה זמן בצבא גם אחרי המילואים .סבתי מעולם לא הייתה בצבא .אני הופתעתי מזה שהיא לא שרתה בצבא.</a:t>
            </a:r>
          </a:p>
          <a:p>
            <a:pPr>
              <a:buNone/>
            </a:pPr>
            <a:r>
              <a:rPr lang="he-IL" dirty="0" smtClean="0">
                <a:latin typeface="David" pitchFamily="34" charset="-79"/>
                <a:ea typeface="+mj-ea"/>
                <a:cs typeface="David" pitchFamily="34" charset="-79"/>
              </a:rPr>
              <a:t>   שניהם עלו ממרוקו אבל סבא שלי עלה בגיל 4 וסבתי בגיל 15 .הם התחתנו בגיל 20 .</a:t>
            </a:r>
          </a:p>
          <a:p>
            <a:pPr>
              <a:buNone/>
            </a:pPr>
            <a:r>
              <a:rPr lang="he-IL" dirty="0">
                <a:latin typeface="David" pitchFamily="34" charset="-79"/>
                <a:ea typeface="+mj-ea"/>
                <a:cs typeface="David" pitchFamily="34" charset="-79"/>
              </a:rPr>
              <a:t> </a:t>
            </a:r>
            <a:r>
              <a:rPr lang="he-IL" dirty="0" smtClean="0">
                <a:latin typeface="David" pitchFamily="34" charset="-79"/>
                <a:ea typeface="+mj-ea"/>
                <a:cs typeface="David" pitchFamily="34" charset="-79"/>
              </a:rPr>
              <a:t>   סבי היה מקבל מתנות רבות מהצבא לאחר  שירותו הצבאי.</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dirty="0" smtClean="0">
                <a:latin typeface="David" pitchFamily="34" charset="-79"/>
                <a:cs typeface="David" pitchFamily="34" charset="-79"/>
              </a:rPr>
              <a:t>תמונות מהמלחמה</a:t>
            </a:r>
          </a:p>
        </p:txBody>
      </p:sp>
      <p:pic>
        <p:nvPicPr>
          <p:cNvPr id="1026" name="Picture 2" descr="C:\Users\user\Documents\Scan0014.jpg"/>
          <p:cNvPicPr>
            <a:picLocks noGrp="1" noChangeAspect="1" noChangeArrowheads="1"/>
          </p:cNvPicPr>
          <p:nvPr>
            <p:ph idx="1"/>
          </p:nvPr>
        </p:nvPicPr>
        <p:blipFill>
          <a:blip r:embed="rId2" cstate="print"/>
          <a:srcRect l="33433" t="30778" r="29882" b="31790"/>
          <a:stretch>
            <a:fillRect/>
          </a:stretch>
        </p:blipFill>
        <p:spPr bwMode="auto">
          <a:xfrm>
            <a:off x="2127578" y="2214554"/>
            <a:ext cx="5488302"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dirty="0" smtClean="0">
                <a:latin typeface="David" pitchFamily="34" charset="-79"/>
                <a:cs typeface="David" pitchFamily="34" charset="-79"/>
              </a:rPr>
              <a:t>תמונות מהמלחמה</a:t>
            </a:r>
          </a:p>
        </p:txBody>
      </p:sp>
      <p:pic>
        <p:nvPicPr>
          <p:cNvPr id="2050" name="Picture 2" descr="C:\Users\user\Documents\Scan0015.jpg"/>
          <p:cNvPicPr>
            <a:picLocks noGrp="1" noChangeAspect="1" noChangeArrowheads="1"/>
          </p:cNvPicPr>
          <p:nvPr>
            <p:ph idx="1"/>
          </p:nvPr>
        </p:nvPicPr>
        <p:blipFill>
          <a:blip r:embed="rId2" cstate="print"/>
          <a:srcRect l="34497" t="31568" r="30371" b="33707"/>
          <a:stretch>
            <a:fillRect/>
          </a:stretch>
        </p:blipFill>
        <p:spPr bwMode="auto">
          <a:xfrm>
            <a:off x="1857356" y="2143116"/>
            <a:ext cx="5712920" cy="4105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הסבר ענן 2"/>
          <p:cNvSpPr/>
          <p:nvPr/>
        </p:nvSpPr>
        <p:spPr>
          <a:xfrm>
            <a:off x="6588224" y="1124744"/>
            <a:ext cx="1224136" cy="792088"/>
          </a:xfrm>
          <a:prstGeom prst="cloudCallout">
            <a:avLst>
              <a:gd name="adj1" fmla="val -193392"/>
              <a:gd name="adj2" fmla="val 185913"/>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smtClean="0"/>
              <a:t>סבא אליהו</a:t>
            </a:r>
            <a:endParaRPr lang="he-I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latin typeface="David" pitchFamily="34" charset="-79"/>
                <a:cs typeface="David" pitchFamily="34" charset="-79"/>
              </a:rPr>
              <a:t>תמונות מהמלחמה</a:t>
            </a:r>
            <a:endParaRPr lang="he-IL"/>
          </a:p>
        </p:txBody>
      </p:sp>
      <p:pic>
        <p:nvPicPr>
          <p:cNvPr id="3074" name="Picture 2" descr="C:\Users\user\Documents\Scan0016.jpg"/>
          <p:cNvPicPr>
            <a:picLocks noGrp="1" noChangeAspect="1" noChangeArrowheads="1"/>
          </p:cNvPicPr>
          <p:nvPr>
            <p:ph idx="1"/>
          </p:nvPr>
        </p:nvPicPr>
        <p:blipFill>
          <a:blip r:embed="rId2" cstate="print"/>
          <a:srcRect l="59181" t="23044" r="10979" b="41079"/>
          <a:stretch>
            <a:fillRect/>
          </a:stretch>
        </p:blipFill>
        <p:spPr bwMode="auto">
          <a:xfrm>
            <a:off x="1643042" y="1928802"/>
            <a:ext cx="5148004"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3600" dirty="0" smtClean="0">
                <a:latin typeface="David" pitchFamily="34" charset="-79"/>
                <a:cs typeface="David" pitchFamily="34" charset="-79"/>
              </a:rPr>
              <a:t>מה למדתי</a:t>
            </a:r>
            <a:r>
              <a:rPr lang="he-IL" dirty="0" smtClean="0"/>
              <a:t/>
            </a:r>
            <a:br>
              <a:rPr lang="he-IL" dirty="0" smtClean="0"/>
            </a:br>
            <a:endParaRPr lang="he-IL" dirty="0"/>
          </a:p>
        </p:txBody>
      </p:sp>
      <p:sp>
        <p:nvSpPr>
          <p:cNvPr id="3" name="מציין מיקום תוכן 2"/>
          <p:cNvSpPr>
            <a:spLocks noGrp="1"/>
          </p:cNvSpPr>
          <p:nvPr>
            <p:ph idx="1"/>
          </p:nvPr>
        </p:nvSpPr>
        <p:spPr/>
        <p:txBody>
          <a:bodyPr/>
          <a:lstStyle/>
          <a:p>
            <a:r>
              <a:rPr lang="he-IL" dirty="0" smtClean="0">
                <a:latin typeface="David" pitchFamily="34" charset="-79"/>
                <a:ea typeface="+mj-ea"/>
                <a:cs typeface="David" pitchFamily="34" charset="-79"/>
              </a:rPr>
              <a:t>למדתי במהלך אסיפת החומרים שסבא שלי הוא סיפור מעניין וגדול מאוד הוא עבר הרבה בחייו המדינה עצמה עברה המון אני לא מאמינה שאת כל זה סבא שלי עשה ועבר זה מכובד מאוד לחיות עם העובדה שאתה חלק ממשהו אחד גדול וחשוב ועוד במיוחד אם זה משהו בשביל המדינה שאותה אתה אוהב ומעריץ הבנתי שלהיות בצבא זה לא רק צחוקים של החברה אלא גם פעולה וכח רצון אמיתי </a:t>
            </a:r>
            <a:r>
              <a:rPr lang="he-IL" dirty="0" smtClean="0"/>
              <a:t>.</a:t>
            </a:r>
            <a:endParaRPr lang="he-I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smtClean="0">
                <a:latin typeface="David" pitchFamily="34" charset="-79"/>
                <a:cs typeface="David" pitchFamily="34" charset="-79"/>
              </a:rPr>
              <a:t>פדידה אליהו</a:t>
            </a:r>
            <a:br>
              <a:rPr lang="he-IL" dirty="0" smtClean="0">
                <a:latin typeface="David" pitchFamily="34" charset="-79"/>
                <a:cs typeface="David" pitchFamily="34" charset="-79"/>
              </a:rPr>
            </a:b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lstStyle/>
          <a:p>
            <a:pPr indent="-410400"/>
            <a:r>
              <a:rPr lang="he-IL" b="1" dirty="0" smtClean="0">
                <a:latin typeface="David" pitchFamily="34" charset="-79"/>
                <a:cs typeface="David" pitchFamily="34" charset="-79"/>
              </a:rPr>
              <a:t>שם מלא:אליהו פדידה</a:t>
            </a:r>
          </a:p>
          <a:p>
            <a:r>
              <a:rPr lang="he-IL" b="1" dirty="0" smtClean="0">
                <a:latin typeface="David" pitchFamily="34" charset="-79"/>
                <a:cs typeface="David" pitchFamily="34" charset="-79"/>
              </a:rPr>
              <a:t>מספר אישי:451576</a:t>
            </a:r>
          </a:p>
          <a:p>
            <a:r>
              <a:rPr lang="he-IL" b="1" dirty="0" smtClean="0">
                <a:latin typeface="David" pitchFamily="34" charset="-79"/>
                <a:cs typeface="David" pitchFamily="34" charset="-79"/>
              </a:rPr>
              <a:t>שם האב:יצחק פדידה</a:t>
            </a:r>
          </a:p>
          <a:p>
            <a:r>
              <a:rPr lang="he-IL" b="1" dirty="0" smtClean="0">
                <a:latin typeface="David" pitchFamily="34" charset="-79"/>
                <a:cs typeface="David" pitchFamily="34" charset="-79"/>
              </a:rPr>
              <a:t>שם האם:רחל פדידה</a:t>
            </a:r>
          </a:p>
          <a:p>
            <a:r>
              <a:rPr lang="he-IL" b="1" dirty="0" smtClean="0">
                <a:latin typeface="David" pitchFamily="34" charset="-79"/>
                <a:cs typeface="David" pitchFamily="34" charset="-79"/>
              </a:rPr>
              <a:t>מולדת:מרוקו</a:t>
            </a:r>
            <a:endParaRPr lang="he-IL" b="1"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החוגר של סבי</a:t>
            </a:r>
            <a:endParaRPr lang="he-IL" dirty="0"/>
          </a:p>
        </p:txBody>
      </p:sp>
      <p:pic>
        <p:nvPicPr>
          <p:cNvPr id="2054" name="Picture 6" descr="C:\Users\user\Desktop\תיקיה חדשה\Scan0001 (2).jpg"/>
          <p:cNvPicPr>
            <a:picLocks noGrp="1" noChangeAspect="1" noChangeArrowheads="1"/>
          </p:cNvPicPr>
          <p:nvPr>
            <p:ph sz="half" idx="1"/>
          </p:nvPr>
        </p:nvPicPr>
        <p:blipFill rotWithShape="1">
          <a:blip r:embed="rId2" cstate="print"/>
          <a:srcRect l="27001" t="38127" r="23075" b="15299"/>
          <a:stretch/>
        </p:blipFill>
        <p:spPr bwMode="auto">
          <a:xfrm>
            <a:off x="486492" y="2638832"/>
            <a:ext cx="4373539" cy="2967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Users\user\Desktop\תיקיה חדשה\Scan0001.jpg"/>
          <p:cNvPicPr>
            <a:picLocks noGrp="1" noChangeAspect="1" noChangeArrowheads="1"/>
          </p:cNvPicPr>
          <p:nvPr>
            <p:ph sz="half" idx="2"/>
          </p:nvPr>
        </p:nvPicPr>
        <p:blipFill rotWithShape="1">
          <a:blip r:embed="rId3" cstate="print"/>
          <a:srcRect l="44471" t="35676" r="9171" b="15299"/>
          <a:stretch/>
        </p:blipFill>
        <p:spPr bwMode="auto">
          <a:xfrm>
            <a:off x="5081829" y="2669048"/>
            <a:ext cx="3818804" cy="2937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dirty="0" smtClean="0">
                <a:latin typeface="David" pitchFamily="34" charset="-79"/>
                <a:cs typeface="David" pitchFamily="34" charset="-79"/>
              </a:rPr>
              <a:t>קלרה פדידה</a:t>
            </a:r>
            <a:endParaRPr lang="he-IL" dirty="0">
              <a:latin typeface="David" pitchFamily="34" charset="-79"/>
              <a:cs typeface="David" pitchFamily="34" charset="-79"/>
            </a:endParaRPr>
          </a:p>
        </p:txBody>
      </p:sp>
      <p:sp>
        <p:nvSpPr>
          <p:cNvPr id="3" name="מציין מיקום תוכן 2"/>
          <p:cNvSpPr>
            <a:spLocks noGrp="1"/>
          </p:cNvSpPr>
          <p:nvPr>
            <p:ph idx="1"/>
          </p:nvPr>
        </p:nvSpPr>
        <p:spPr/>
        <p:txBody>
          <a:bodyPr/>
          <a:lstStyle/>
          <a:p>
            <a:pPr indent="-410400">
              <a:buFont typeface="Wingdings" pitchFamily="2" charset="2"/>
              <a:buChar char="v"/>
            </a:pPr>
            <a:r>
              <a:rPr lang="he-IL" b="1" dirty="0" smtClean="0">
                <a:latin typeface="David" pitchFamily="34" charset="-79"/>
                <a:cs typeface="David" pitchFamily="34" charset="-79"/>
              </a:rPr>
              <a:t>שם מלא:קלר פדידה</a:t>
            </a:r>
            <a:r>
              <a:rPr lang="en-US" b="1" dirty="0" smtClean="0">
                <a:latin typeface="David" pitchFamily="34" charset="-79"/>
                <a:cs typeface="David" pitchFamily="34" charset="-79"/>
              </a:rPr>
              <a:t>/</a:t>
            </a:r>
            <a:r>
              <a:rPr lang="he-IL" b="1" dirty="0" smtClean="0">
                <a:latin typeface="David" pitchFamily="34" charset="-79"/>
                <a:cs typeface="David" pitchFamily="34" charset="-79"/>
              </a:rPr>
              <a:t>אקוקה</a:t>
            </a:r>
          </a:p>
          <a:p>
            <a:pPr>
              <a:buFont typeface="Wingdings" pitchFamily="2" charset="2"/>
              <a:buChar char="v"/>
            </a:pPr>
            <a:r>
              <a:rPr lang="he-IL" b="1" dirty="0" smtClean="0">
                <a:latin typeface="David" pitchFamily="34" charset="-79"/>
                <a:cs typeface="David" pitchFamily="34" charset="-79"/>
              </a:rPr>
              <a:t>  שם האם:חנה אקוקה</a:t>
            </a:r>
          </a:p>
          <a:p>
            <a:pPr>
              <a:buFont typeface="Wingdings" pitchFamily="2" charset="2"/>
              <a:buChar char="v"/>
            </a:pPr>
            <a:r>
              <a:rPr lang="he-IL" b="1" dirty="0" smtClean="0">
                <a:latin typeface="David" pitchFamily="34" charset="-79"/>
                <a:cs typeface="David" pitchFamily="34" charset="-79"/>
              </a:rPr>
              <a:t>  שם האב: מימון אקוקה</a:t>
            </a:r>
          </a:p>
          <a:p>
            <a:pPr>
              <a:buFont typeface="Wingdings" pitchFamily="2" charset="2"/>
              <a:buChar char="v"/>
            </a:pPr>
            <a:r>
              <a:rPr lang="he-IL" b="1" dirty="0" smtClean="0">
                <a:latin typeface="David" pitchFamily="34" charset="-79"/>
                <a:cs typeface="David" pitchFamily="34" charset="-79"/>
              </a:rPr>
              <a:t>   מולדת: מרוקו </a:t>
            </a:r>
          </a:p>
          <a:p>
            <a:endParaRPr lang="he-IL" b="1"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smtClean="0"/>
              <a:t>1968-1978</a:t>
            </a:r>
            <a:endParaRPr lang="he-IL" b="1" dirty="0"/>
          </a:p>
        </p:txBody>
      </p:sp>
      <p:sp>
        <p:nvSpPr>
          <p:cNvPr id="3" name="מציין מיקום תוכן 2"/>
          <p:cNvSpPr>
            <a:spLocks noGrp="1"/>
          </p:cNvSpPr>
          <p:nvPr>
            <p:ph idx="1"/>
          </p:nvPr>
        </p:nvSpPr>
        <p:spPr/>
        <p:txBody>
          <a:bodyPr>
            <a:normAutofit/>
          </a:bodyPr>
          <a:lstStyle/>
          <a:p>
            <a:pPr marL="0" indent="0">
              <a:buNone/>
            </a:pPr>
            <a:r>
              <a:rPr lang="he-IL" dirty="0" smtClean="0">
                <a:latin typeface="David" pitchFamily="34" charset="-79"/>
                <a:cs typeface="David" pitchFamily="34" charset="-79"/>
              </a:rPr>
              <a:t>סבא סיפר לי על מלחמת יום הכיפורים: 'המלחמה פרצה ביום הכיפורים אני הייתי באותו הזמן בבית הכנסת .</a:t>
            </a:r>
          </a:p>
          <a:p>
            <a:pPr marL="0" indent="0">
              <a:buNone/>
            </a:pPr>
            <a:r>
              <a:rPr lang="he-IL" dirty="0" smtClean="0">
                <a:latin typeface="David" pitchFamily="34" charset="-79"/>
                <a:cs typeface="David" pitchFamily="34" charset="-79"/>
              </a:rPr>
              <a:t> בשעה 14.00 בצהריים הגיע רכב של הג"א (אנשי צבא) ונתנו לכל אחד צו מלחמה. אני הייתי ביחידה 9 . לקחתי מעט דברים אפילו לא נפרדתי מהילדים </a:t>
            </a:r>
            <a:r>
              <a:rPr lang="he-IL" dirty="0">
                <a:latin typeface="David" pitchFamily="34" charset="-79"/>
                <a:cs typeface="David" pitchFamily="34" charset="-79"/>
              </a:rPr>
              <a:t>.</a:t>
            </a:r>
            <a:r>
              <a:rPr lang="he-IL" dirty="0" smtClean="0">
                <a:latin typeface="David" pitchFamily="34" charset="-79"/>
                <a:cs typeface="David" pitchFamily="34" charset="-79"/>
              </a:rPr>
              <a:t>לאחר מכן ,הגענו ליוקנעם ומשם יצאנו </a:t>
            </a:r>
            <a:r>
              <a:rPr lang="he-IL" dirty="0">
                <a:latin typeface="David" pitchFamily="34" charset="-79"/>
                <a:cs typeface="David" pitchFamily="34" charset="-79"/>
              </a:rPr>
              <a:t>ע</a:t>
            </a:r>
            <a:r>
              <a:rPr lang="he-IL" dirty="0" smtClean="0">
                <a:latin typeface="David" pitchFamily="34" charset="-79"/>
                <a:cs typeface="David" pitchFamily="34" charset="-79"/>
              </a:rPr>
              <a:t>ם טנק וציוד לרמת הגולן. הרגשנו לחץ רב והמון דאגה ובדיוק נולדה לי ילדה... שקוראים לה רחל. לא ראיתי אותה כמעט שנה .מאוד מאוד רציתי לראות אותה .חבר שלי חטף התקף צחוק והלם ומשם הלך לבית החולים מאז לא ראיתי אותו לעולם'.</a:t>
            </a:r>
            <a:endParaRPr lang="he-IL"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r>
              <a:rPr lang="he-IL" dirty="0" smtClean="0">
                <a:latin typeface="David" pitchFamily="34" charset="-79"/>
                <a:cs typeface="David" pitchFamily="34" charset="-79"/>
              </a:rPr>
              <a:t>בהמשך סיפר לי סבא שחברים רבים שלו נפלו בקרב וגם המג"ד שלו (מפקד הגדוד). הרבה פעמים קיבלנו פקודה באמצע הלילה לצאת לפעולה. הייתי אז בן 28 הסיכון הייה גדול. אחים שלי היו במלחמה בסיני למזלנו פינו את היהודים הרבה לפני. המלחמה נמשכה כמה חודשים חבר טוב מאוד של סבי הגן עליו מירי ומת במקומו. את סבי הזמינו להלוויה בעפולה כמובן אחרי המלחמה שלחו לסבי 10.000 שקל לכבוד לחימתו. </a:t>
            </a:r>
            <a:endParaRPr lang="he-IL" dirty="0">
              <a:latin typeface="David" pitchFamily="34" charset="-79"/>
              <a:cs typeface="David" pitchFamily="34" charset="-79"/>
            </a:endParaRPr>
          </a:p>
        </p:txBody>
      </p:sp>
      <p:sp>
        <p:nvSpPr>
          <p:cNvPr id="6" name="כותרת 1"/>
          <p:cNvSpPr>
            <a:spLocks noGrp="1"/>
          </p:cNvSpPr>
          <p:nvPr>
            <p:ph type="title"/>
          </p:nvPr>
        </p:nvSpPr>
        <p:spPr>
          <a:xfrm>
            <a:off x="457200" y="704088"/>
            <a:ext cx="8229600" cy="1143000"/>
          </a:xfrm>
        </p:spPr>
        <p:txBody>
          <a:bodyPr>
            <a:normAutofit/>
          </a:bodyPr>
          <a:lstStyle/>
          <a:p>
            <a:pPr algn="ctr"/>
            <a:r>
              <a:rPr lang="he-IL" b="1" dirty="0" smtClean="0"/>
              <a:t>1968-1978</a:t>
            </a:r>
            <a:endParaRPr lang="he-IL"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r>
              <a:rPr lang="he-IL" sz="3600" dirty="0" smtClean="0"/>
              <a:t>'במלחמה הרגשתי נורא לא רציתי לחשוב על כך שלא אחזור הביתה שלא יראה שוב את ילדי במיוחד שנולדה לי ילדה פחדתי על החברים שלי על אחי שבדיוק באותו הזמן היה במלחמה פעם אחת בזמן המלחמה עבר רגע שהרגשתי געגוע גדול מאוד למשפחה אני עדיין לא מאמין שהייתי בתוך מלחמה כזאת'.   </a:t>
            </a:r>
            <a:endParaRPr lang="he-IL" sz="3600" dirty="0"/>
          </a:p>
        </p:txBody>
      </p:sp>
      <p:sp>
        <p:nvSpPr>
          <p:cNvPr id="5" name="כותרת 1"/>
          <p:cNvSpPr>
            <a:spLocks noGrp="1"/>
          </p:cNvSpPr>
          <p:nvPr>
            <p:ph type="title"/>
          </p:nvPr>
        </p:nvSpPr>
        <p:spPr>
          <a:xfrm>
            <a:off x="457200" y="704088"/>
            <a:ext cx="8229600" cy="1143000"/>
          </a:xfrm>
        </p:spPr>
        <p:txBody>
          <a:bodyPr>
            <a:normAutofit/>
          </a:bodyPr>
          <a:lstStyle/>
          <a:p>
            <a:r>
              <a:rPr lang="he-IL" b="1" dirty="0" smtClean="0"/>
              <a:t>1968-1978</a:t>
            </a:r>
            <a:endParaRPr lang="he-IL"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393192" lvl="1" indent="0">
              <a:buNone/>
            </a:pPr>
            <a:r>
              <a:rPr lang="he-IL" sz="3200" dirty="0" smtClean="0">
                <a:latin typeface="David" pitchFamily="34" charset="-79"/>
                <a:cs typeface="David" pitchFamily="34" charset="-79"/>
              </a:rPr>
              <a:t>בהמשך פגשתי את בן דודי בזמן המלחמה, מאוד מאוד התרגשתי. ראיתי את העיר קוניטרה נהרסת בעקבות המלחמה. קוניטרה </a:t>
            </a:r>
            <a:r>
              <a:rPr lang="ar-AE" sz="3200" dirty="0" smtClean="0">
                <a:latin typeface="David" pitchFamily="34" charset="-79"/>
                <a:cs typeface="David" pitchFamily="34" charset="-79"/>
              </a:rPr>
              <a:t> </a:t>
            </a:r>
            <a:r>
              <a:rPr lang="he-IL" sz="3200" dirty="0" smtClean="0">
                <a:latin typeface="David" pitchFamily="34" charset="-79"/>
                <a:cs typeface="David" pitchFamily="34" charset="-79"/>
              </a:rPr>
              <a:t>הייתה עיר ברמת הגולן, על צומת הדרכים שבין הציר שמוליך מגשר בנות יעקב לדמשק והכביש שמוליך מדרום הגולן למסעדה, סמוך לקו הפסקת האש בין ישראל לסוריה.</a:t>
            </a:r>
          </a:p>
        </p:txBody>
      </p:sp>
      <p:sp>
        <p:nvSpPr>
          <p:cNvPr id="5" name="כותרת 1"/>
          <p:cNvSpPr>
            <a:spLocks noGrp="1"/>
          </p:cNvSpPr>
          <p:nvPr>
            <p:ph type="title"/>
          </p:nvPr>
        </p:nvSpPr>
        <p:spPr>
          <a:xfrm>
            <a:off x="457200" y="704088"/>
            <a:ext cx="8229600" cy="1143000"/>
          </a:xfrm>
        </p:spPr>
        <p:txBody>
          <a:bodyPr>
            <a:normAutofit/>
          </a:bodyPr>
          <a:lstStyle/>
          <a:p>
            <a:r>
              <a:rPr lang="he-IL" b="1" dirty="0" smtClean="0"/>
              <a:t>1968-1978</a:t>
            </a:r>
            <a:endParaRPr lang="he-IL"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585</TotalTime>
  <Words>856</Words>
  <Application>Microsoft Office PowerPoint</Application>
  <PresentationFormat>‫הצגה על המסך (4:3)</PresentationFormat>
  <Paragraphs>56</Paragraphs>
  <Slides>23</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23</vt:i4>
      </vt:variant>
    </vt:vector>
  </HeadingPairs>
  <TitlesOfParts>
    <vt:vector size="24" baseType="lpstr">
      <vt:lpstr>זרימה</vt:lpstr>
      <vt:lpstr>70 שנה לישראל</vt:lpstr>
      <vt:lpstr>אז מי אני?</vt:lpstr>
      <vt:lpstr>פדידה אליהו </vt:lpstr>
      <vt:lpstr>החוגר של סבי</vt:lpstr>
      <vt:lpstr>קלרה פדידה</vt:lpstr>
      <vt:lpstr>1968-1978</vt:lpstr>
      <vt:lpstr>1968-1978</vt:lpstr>
      <vt:lpstr>1968-1978</vt:lpstr>
      <vt:lpstr>1968-1978</vt:lpstr>
      <vt:lpstr>1968-1978</vt:lpstr>
      <vt:lpstr>1968-1978</vt:lpstr>
      <vt:lpstr>1968-1978</vt:lpstr>
      <vt:lpstr>1968-1978</vt:lpstr>
      <vt:lpstr>גלויה מסבא לסבתא</vt:lpstr>
      <vt:lpstr>גלויה מסבא לבן יצחק</vt:lpstr>
      <vt:lpstr>גלויה מסבא לסבתא</vt:lpstr>
      <vt:lpstr>גלויה מסבא ליצחק בנו</vt:lpstr>
      <vt:lpstr>הסבר אל הגלויות </vt:lpstr>
      <vt:lpstr>כשסבי חזר מהמלחמה...</vt:lpstr>
      <vt:lpstr>תמונות מהמלחמה</vt:lpstr>
      <vt:lpstr>תמונות מהמלחמה</vt:lpstr>
      <vt:lpstr>תמונות מהמלחמה</vt:lpstr>
      <vt:lpstr>מה למדתי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 שנה לישראל</dc:title>
  <dc:creator>user</dc:creator>
  <cp:lastModifiedBy>User</cp:lastModifiedBy>
  <cp:revision>65</cp:revision>
  <dcterms:created xsi:type="dcterms:W3CDTF">2017-09-09T09:26:24Z</dcterms:created>
  <dcterms:modified xsi:type="dcterms:W3CDTF">2017-12-13T08:19:15Z</dcterms:modified>
</cp:coreProperties>
</file>