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9" r:id="rId5"/>
    <p:sldId id="258"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82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6/18/2017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6/18/2017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6/18/2017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6/18/2017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6/18/2017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6/18/2017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6/18/2017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323018"/>
            <a:ext cx="8144134" cy="1373070"/>
          </a:xfrm>
        </p:spPr>
        <p:txBody>
          <a:bodyPr>
            <a:prstTxWarp prst="textCurveUp">
              <a:avLst/>
            </a:prstTxWarp>
            <a:scene3d>
              <a:camera prst="perspectiveFront"/>
              <a:lightRig rig="threePt" dir="t"/>
            </a:scene3d>
            <a:sp3d extrusionH="57150">
              <a:bevelT w="57150" h="38100" prst="hardEdge"/>
            </a:sp3d>
          </a:bodyPr>
          <a:lstStyle/>
          <a:p>
            <a:pPr algn="ctr"/>
            <a:r>
              <a:rPr lang="he-IL" b="1" dirty="0">
                <a:ln w="13462">
                  <a:solidFill>
                    <a:srgbClr val="FF0000"/>
                  </a:solidFill>
                  <a:prstDash val="solid"/>
                </a:ln>
                <a:solidFill>
                  <a:srgbClr val="C00000"/>
                </a:solidFill>
                <a:effectLst>
                  <a:glow rad="101600">
                    <a:schemeClr val="accent5">
                      <a:satMod val="175000"/>
                      <a:alpha val="40000"/>
                    </a:schemeClr>
                  </a:glow>
                  <a:innerShdw blurRad="63500" dist="50800" dir="16200000">
                    <a:prstClr val="black">
                      <a:alpha val="50000"/>
                    </a:prstClr>
                  </a:innerShdw>
                  <a:reflection blurRad="6350" stA="60000" endA="900" endPos="58000" dir="5400000" sy="-100000" algn="bl" rotWithShape="0"/>
                </a:effectLst>
              </a:rPr>
              <a:t>קשר רב דורי</a:t>
            </a:r>
            <a:endParaRPr lang="en-US" b="1" dirty="0">
              <a:ln w="13462">
                <a:solidFill>
                  <a:srgbClr val="FF0000"/>
                </a:solidFill>
                <a:prstDash val="solid"/>
              </a:ln>
              <a:solidFill>
                <a:srgbClr val="C00000"/>
              </a:solidFill>
              <a:effectLst>
                <a:glow rad="101600">
                  <a:schemeClr val="accent5">
                    <a:satMod val="175000"/>
                    <a:alpha val="40000"/>
                  </a:schemeClr>
                </a:glow>
                <a:innerShdw blurRad="63500" dist="50800" dir="16200000">
                  <a:prstClr val="black">
                    <a:alpha val="50000"/>
                  </a:prstClr>
                </a:innerShdw>
                <a:reflection blurRad="6350" stA="60000" endA="900" endPos="58000" dir="5400000" sy="-100000" algn="bl" rotWithShape="0"/>
              </a:effectLst>
            </a:endParaRPr>
          </a:p>
        </p:txBody>
      </p:sp>
      <p:sp>
        <p:nvSpPr>
          <p:cNvPr id="41" name="TextBox 40"/>
          <p:cNvSpPr txBox="1"/>
          <p:nvPr/>
        </p:nvSpPr>
        <p:spPr>
          <a:xfrm>
            <a:off x="2280862" y="4294599"/>
            <a:ext cx="7140539" cy="2677656"/>
          </a:xfrm>
          <a:prstGeom prst="rect">
            <a:avLst/>
          </a:prstGeom>
          <a:noFill/>
        </p:spPr>
        <p:txBody>
          <a:bodyPr wrap="square" rtlCol="0">
            <a:spAutoFit/>
          </a:bodyPr>
          <a:lstStyle/>
          <a:p>
            <a:pPr algn="r"/>
            <a:r>
              <a:rPr lang="he-IL" sz="3600" b="1" dirty="0">
                <a:ln w="13462">
                  <a:solidFill>
                    <a:srgbClr val="FFFF00"/>
                  </a:solidFill>
                  <a:prstDash val="solid"/>
                </a:ln>
                <a:solidFill>
                  <a:schemeClr val="accent2"/>
                </a:solidFill>
                <a:effectLst>
                  <a:innerShdw blurRad="63500" dist="50800" dir="16200000">
                    <a:prstClr val="black">
                      <a:alpha val="50000"/>
                    </a:prstClr>
                  </a:innerShdw>
                </a:effectLst>
              </a:rPr>
              <a:t>נושא: הכנה לבר – מצווה</a:t>
            </a:r>
          </a:p>
          <a:p>
            <a:pPr algn="r"/>
            <a:r>
              <a:rPr lang="he-IL" sz="2800" b="1" u="sng" dirty="0">
                <a:ln w="13462">
                  <a:solidFill>
                    <a:srgbClr val="FFFF00"/>
                  </a:solidFill>
                  <a:prstDash val="solid"/>
                </a:ln>
                <a:solidFill>
                  <a:schemeClr val="accent2"/>
                </a:solidFill>
                <a:effectLst>
                  <a:innerShdw blurRad="63500" dist="50800" dir="16200000">
                    <a:prstClr val="black">
                      <a:alpha val="50000"/>
                    </a:prstClr>
                  </a:innerShdw>
                </a:effectLst>
              </a:rPr>
              <a:t>סבא: ר' שמעון בן פורת</a:t>
            </a:r>
            <a:endParaRPr lang="en-US" sz="2800" b="1" u="sng" dirty="0">
              <a:ln w="13462">
                <a:solidFill>
                  <a:srgbClr val="FFFF00"/>
                </a:solidFill>
                <a:prstDash val="solid"/>
              </a:ln>
              <a:solidFill>
                <a:schemeClr val="accent2"/>
              </a:solidFill>
              <a:effectLst>
                <a:innerShdw blurRad="63500" dist="50800" dir="16200000">
                  <a:prstClr val="black">
                    <a:alpha val="50000"/>
                  </a:prstClr>
                </a:innerShdw>
              </a:effectLst>
            </a:endParaRPr>
          </a:p>
          <a:p>
            <a:pPr algn="r"/>
            <a:r>
              <a:rPr lang="he-IL" sz="2800" b="1" u="sng" dirty="0">
                <a:ln w="13462">
                  <a:solidFill>
                    <a:srgbClr val="FFFF00"/>
                  </a:solidFill>
                  <a:prstDash val="solid"/>
                </a:ln>
                <a:solidFill>
                  <a:schemeClr val="accent2"/>
                </a:solidFill>
                <a:effectLst>
                  <a:innerShdw blurRad="63500" dist="50800" dir="16200000">
                    <a:prstClr val="black">
                      <a:alpha val="50000"/>
                    </a:prstClr>
                  </a:innerShdw>
                </a:effectLst>
              </a:rPr>
              <a:t>ארץ מוצא: עירק</a:t>
            </a:r>
          </a:p>
          <a:p>
            <a:pPr algn="r"/>
            <a:r>
              <a:rPr lang="he-IL" sz="2800" b="1" u="sng" dirty="0">
                <a:ln w="13462">
                  <a:solidFill>
                    <a:srgbClr val="FFFF00"/>
                  </a:solidFill>
                  <a:prstDash val="solid"/>
                </a:ln>
                <a:solidFill>
                  <a:schemeClr val="accent2"/>
                </a:solidFill>
                <a:effectLst>
                  <a:innerShdw blurRad="63500" dist="50800" dir="16200000">
                    <a:prstClr val="black">
                      <a:alpha val="50000"/>
                    </a:prstClr>
                  </a:innerShdw>
                </a:effectLst>
              </a:rPr>
              <a:t>מגיש: דביר </a:t>
            </a:r>
            <a:r>
              <a:rPr lang="he-IL" sz="2800" b="1" u="sng" dirty="0" err="1">
                <a:ln w="13462">
                  <a:solidFill>
                    <a:srgbClr val="FFFF00"/>
                  </a:solidFill>
                  <a:prstDash val="solid"/>
                </a:ln>
                <a:solidFill>
                  <a:schemeClr val="accent2"/>
                </a:solidFill>
                <a:effectLst>
                  <a:innerShdw blurRad="63500" dist="50800" dir="16200000">
                    <a:prstClr val="black">
                      <a:alpha val="50000"/>
                    </a:prstClr>
                  </a:innerShdw>
                </a:effectLst>
              </a:rPr>
              <a:t>איצ’ר</a:t>
            </a:r>
            <a:endParaRPr lang="he-IL" sz="2800" b="1" u="sng" dirty="0">
              <a:ln w="13462">
                <a:solidFill>
                  <a:srgbClr val="FFFF00"/>
                </a:solidFill>
                <a:prstDash val="solid"/>
              </a:ln>
              <a:solidFill>
                <a:schemeClr val="accent2"/>
              </a:solidFill>
              <a:effectLst>
                <a:innerShdw blurRad="63500" dist="50800" dir="16200000">
                  <a:prstClr val="black">
                    <a:alpha val="50000"/>
                  </a:prstClr>
                </a:innerShdw>
              </a:effectLst>
            </a:endParaRPr>
          </a:p>
          <a:p>
            <a:pPr algn="r"/>
            <a:r>
              <a:rPr lang="he-IL" sz="2800" b="1" u="sng" dirty="0">
                <a:ln w="13462">
                  <a:solidFill>
                    <a:srgbClr val="FFFF00"/>
                  </a:solidFill>
                  <a:prstDash val="solid"/>
                </a:ln>
                <a:solidFill>
                  <a:schemeClr val="accent2"/>
                </a:solidFill>
                <a:effectLst>
                  <a:innerShdw blurRad="63500" dist="50800" dir="16200000">
                    <a:prstClr val="black">
                      <a:alpha val="50000"/>
                    </a:prstClr>
                  </a:innerShdw>
                </a:effectLst>
              </a:rPr>
              <a:t>מחנך: הרב </a:t>
            </a:r>
            <a:r>
              <a:rPr lang="he-IL" sz="2800" b="1" u="sng" dirty="0" err="1">
                <a:ln w="13462">
                  <a:solidFill>
                    <a:srgbClr val="FFFF00"/>
                  </a:solidFill>
                  <a:prstDash val="solid"/>
                </a:ln>
                <a:solidFill>
                  <a:schemeClr val="accent2"/>
                </a:solidFill>
                <a:effectLst>
                  <a:innerShdw blurRad="63500" dist="50800" dir="16200000">
                    <a:prstClr val="black">
                      <a:alpha val="50000"/>
                    </a:prstClr>
                  </a:innerShdw>
                </a:effectLst>
              </a:rPr>
              <a:t>גולדשמיד</a:t>
            </a:r>
            <a:r>
              <a:rPr lang="he-IL" sz="2800" b="1" u="sng" dirty="0">
                <a:ln w="13462">
                  <a:solidFill>
                    <a:srgbClr val="FFFF00"/>
                  </a:solidFill>
                  <a:prstDash val="solid"/>
                </a:ln>
                <a:solidFill>
                  <a:schemeClr val="accent2"/>
                </a:solidFill>
                <a:effectLst>
                  <a:innerShdw blurRad="63500" dist="50800" dir="16200000">
                    <a:prstClr val="black">
                      <a:alpha val="50000"/>
                    </a:prstClr>
                  </a:innerShdw>
                </a:effectLst>
              </a:rPr>
              <a:t>, ביה"ס "אהבת ישראל" </a:t>
            </a:r>
          </a:p>
          <a:p>
            <a:pPr algn="r"/>
            <a:endParaRPr lang="en-US" sz="2000" b="1" dirty="0">
              <a:ln w="13462">
                <a:solidFill>
                  <a:srgbClr val="FFFF00"/>
                </a:solidFill>
                <a:prstDash val="solid"/>
              </a:ln>
              <a:solidFill>
                <a:srgbClr val="C00000"/>
              </a:solidFill>
              <a:effectLst>
                <a:innerShdw blurRad="63500" dist="50800" dir="16200000">
                  <a:prstClr val="black">
                    <a:alpha val="50000"/>
                  </a:prstClr>
                </a:innerShdw>
              </a:effectLst>
            </a:endParaRPr>
          </a:p>
        </p:txBody>
      </p:sp>
      <p:sp>
        <p:nvSpPr>
          <p:cNvPr id="4" name="Subtitle 3"/>
          <p:cNvSpPr>
            <a:spLocks noGrp="1"/>
          </p:cNvSpPr>
          <p:nvPr>
            <p:ph type="subTitle" idx="1"/>
          </p:nvPr>
        </p:nvSpPr>
        <p:spPr>
          <a:xfrm>
            <a:off x="579961" y="2928024"/>
            <a:ext cx="8144134" cy="1253558"/>
          </a:xfrm>
        </p:spPr>
        <p:txBody>
          <a:bodyPr>
            <a:prstTxWarp prst="textCurveUp">
              <a:avLst/>
            </a:prstTxWarp>
            <a:noAutofit/>
            <a:scene3d>
              <a:camera prst="perspectiveFront"/>
              <a:lightRig rig="threePt" dir="t"/>
            </a:scene3d>
            <a:sp3d extrusionH="57150">
              <a:bevelT w="57150" h="38100" prst="hardEdge"/>
            </a:sp3d>
          </a:bodyPr>
          <a:lstStyle/>
          <a:p>
            <a:r>
              <a:rPr lang="he-IL" sz="8800" b="1" dirty="0">
                <a:ln w="13462">
                  <a:solidFill>
                    <a:srgbClr val="00B050"/>
                  </a:solidFill>
                  <a:prstDash val="solid"/>
                </a:ln>
                <a:solidFill>
                  <a:srgbClr val="92D050"/>
                </a:solidFill>
                <a:effectLst>
                  <a:glow rad="101600">
                    <a:schemeClr val="accent5">
                      <a:satMod val="175000"/>
                      <a:alpha val="40000"/>
                    </a:schemeClr>
                  </a:glow>
                  <a:innerShdw blurRad="63500" dist="50800" dir="16200000">
                    <a:prstClr val="black">
                      <a:alpha val="50000"/>
                    </a:prstClr>
                  </a:innerShdw>
                  <a:reflection blurRad="6350" stA="60000" endA="900" endPos="58000" dir="5400000" sy="-100000" algn="bl" rotWithShape="0"/>
                </a:effectLst>
              </a:rPr>
              <a:t>עבודת שורשים</a:t>
            </a:r>
            <a:endParaRPr lang="en-US" sz="8800" b="1" dirty="0">
              <a:ln w="13462">
                <a:solidFill>
                  <a:srgbClr val="00B050"/>
                </a:solidFill>
                <a:prstDash val="solid"/>
              </a:ln>
              <a:solidFill>
                <a:srgbClr val="92D050"/>
              </a:solidFill>
              <a:effectLst>
                <a:glow rad="101600">
                  <a:schemeClr val="accent5">
                    <a:satMod val="175000"/>
                    <a:alpha val="40000"/>
                  </a:schemeClr>
                </a:glow>
                <a:innerShdw blurRad="63500" dist="50800" dir="16200000">
                  <a:prstClr val="black">
                    <a:alpha val="50000"/>
                  </a:prstClr>
                </a:innerShdw>
                <a:reflection blurRad="6350" stA="60000" endA="900" endPos="58000" dir="5400000" sy="-100000" algn="bl" rotWithShape="0"/>
              </a:effectLst>
            </a:endParaRPr>
          </a:p>
        </p:txBody>
      </p:sp>
    </p:spTree>
    <p:extLst>
      <p:ext uri="{BB962C8B-B14F-4D97-AF65-F5344CB8AC3E}">
        <p14:creationId xmlns:p14="http://schemas.microsoft.com/office/powerpoint/2010/main" val="2031873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2000"/>
                                        <p:tgtEl>
                                          <p:spTgt spid="4">
                                            <p:txEl>
                                              <p:pRg st="0" end="0"/>
                                            </p:txEl>
                                          </p:spTgt>
                                        </p:tgtEl>
                                      </p:cBhvr>
                                    </p:animEffect>
                                    <p:anim calcmode="lin" valueType="num">
                                      <p:cBhvr>
                                        <p:cTn id="26"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41">
                                            <p:txEl>
                                              <p:pRg st="0" end="0"/>
                                            </p:txEl>
                                          </p:spTgt>
                                        </p:tgtEl>
                                        <p:attrNameLst>
                                          <p:attrName>style.visibility</p:attrName>
                                        </p:attrNameLst>
                                      </p:cBhvr>
                                      <p:to>
                                        <p:strVal val="visible"/>
                                      </p:to>
                                    </p:set>
                                    <p:anim calcmode="lin" valueType="num">
                                      <p:cBhvr>
                                        <p:cTn id="32" dur="10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33" dur="1000" fill="hold"/>
                                        <p:tgtEl>
                                          <p:spTgt spid="41">
                                            <p:txEl>
                                              <p:pRg st="0" end="0"/>
                                            </p:txEl>
                                          </p:spTgt>
                                        </p:tgtEl>
                                        <p:attrNameLst>
                                          <p:attrName>ppt_h</p:attrName>
                                        </p:attrNameLst>
                                      </p:cBhvr>
                                      <p:tavLst>
                                        <p:tav tm="0">
                                          <p:val>
                                            <p:fltVal val="0"/>
                                          </p:val>
                                        </p:tav>
                                        <p:tav tm="100000">
                                          <p:val>
                                            <p:strVal val="#ppt_h"/>
                                          </p:val>
                                        </p:tav>
                                      </p:tavLst>
                                    </p:anim>
                                    <p:anim calcmode="lin" valueType="num">
                                      <p:cBhvr>
                                        <p:cTn id="34" dur="1000" fill="hold"/>
                                        <p:tgtEl>
                                          <p:spTgt spid="41">
                                            <p:txEl>
                                              <p:pRg st="0" end="0"/>
                                            </p:txEl>
                                          </p:spTgt>
                                        </p:tgtEl>
                                        <p:attrNameLst>
                                          <p:attrName>style.rotation</p:attrName>
                                        </p:attrNameLst>
                                      </p:cBhvr>
                                      <p:tavLst>
                                        <p:tav tm="0">
                                          <p:val>
                                            <p:fltVal val="90"/>
                                          </p:val>
                                        </p:tav>
                                        <p:tav tm="100000">
                                          <p:val>
                                            <p:fltVal val="0"/>
                                          </p:val>
                                        </p:tav>
                                      </p:tavLst>
                                    </p:anim>
                                    <p:animEffect transition="in" filter="fade">
                                      <p:cBhvr>
                                        <p:cTn id="35" dur="1000"/>
                                        <p:tgtEl>
                                          <p:spTgt spid="41">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41">
                                            <p:txEl>
                                              <p:pRg st="1" end="1"/>
                                            </p:txEl>
                                          </p:spTgt>
                                        </p:tgtEl>
                                        <p:attrNameLst>
                                          <p:attrName>style.visibility</p:attrName>
                                        </p:attrNameLst>
                                      </p:cBhvr>
                                      <p:to>
                                        <p:strVal val="visible"/>
                                      </p:to>
                                    </p:set>
                                    <p:anim calcmode="lin" valueType="num">
                                      <p:cBhvr>
                                        <p:cTn id="40" dur="1000" fill="hold"/>
                                        <p:tgtEl>
                                          <p:spTgt spid="41">
                                            <p:txEl>
                                              <p:pRg st="1" end="1"/>
                                            </p:txEl>
                                          </p:spTgt>
                                        </p:tgtEl>
                                        <p:attrNameLst>
                                          <p:attrName>ppt_w</p:attrName>
                                        </p:attrNameLst>
                                      </p:cBhvr>
                                      <p:tavLst>
                                        <p:tav tm="0">
                                          <p:val>
                                            <p:fltVal val="0"/>
                                          </p:val>
                                        </p:tav>
                                        <p:tav tm="100000">
                                          <p:val>
                                            <p:strVal val="#ppt_w"/>
                                          </p:val>
                                        </p:tav>
                                      </p:tavLst>
                                    </p:anim>
                                    <p:anim calcmode="lin" valueType="num">
                                      <p:cBhvr>
                                        <p:cTn id="41" dur="1000" fill="hold"/>
                                        <p:tgtEl>
                                          <p:spTgt spid="41">
                                            <p:txEl>
                                              <p:pRg st="1" end="1"/>
                                            </p:txEl>
                                          </p:spTgt>
                                        </p:tgtEl>
                                        <p:attrNameLst>
                                          <p:attrName>ppt_h</p:attrName>
                                        </p:attrNameLst>
                                      </p:cBhvr>
                                      <p:tavLst>
                                        <p:tav tm="0">
                                          <p:val>
                                            <p:fltVal val="0"/>
                                          </p:val>
                                        </p:tav>
                                        <p:tav tm="100000">
                                          <p:val>
                                            <p:strVal val="#ppt_h"/>
                                          </p:val>
                                        </p:tav>
                                      </p:tavLst>
                                    </p:anim>
                                    <p:anim calcmode="lin" valueType="num">
                                      <p:cBhvr>
                                        <p:cTn id="42" dur="1000" fill="hold"/>
                                        <p:tgtEl>
                                          <p:spTgt spid="41">
                                            <p:txEl>
                                              <p:pRg st="1" end="1"/>
                                            </p:txEl>
                                          </p:spTgt>
                                        </p:tgtEl>
                                        <p:attrNameLst>
                                          <p:attrName>style.rotation</p:attrName>
                                        </p:attrNameLst>
                                      </p:cBhvr>
                                      <p:tavLst>
                                        <p:tav tm="0">
                                          <p:val>
                                            <p:fltVal val="90"/>
                                          </p:val>
                                        </p:tav>
                                        <p:tav tm="100000">
                                          <p:val>
                                            <p:fltVal val="0"/>
                                          </p:val>
                                        </p:tav>
                                      </p:tavLst>
                                    </p:anim>
                                    <p:animEffect transition="in" filter="fade">
                                      <p:cBhvr>
                                        <p:cTn id="43" dur="1000"/>
                                        <p:tgtEl>
                                          <p:spTgt spid="41">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41">
                                            <p:txEl>
                                              <p:pRg st="2" end="2"/>
                                            </p:txEl>
                                          </p:spTgt>
                                        </p:tgtEl>
                                        <p:attrNameLst>
                                          <p:attrName>style.visibility</p:attrName>
                                        </p:attrNameLst>
                                      </p:cBhvr>
                                      <p:to>
                                        <p:strVal val="visible"/>
                                      </p:to>
                                    </p:set>
                                    <p:anim calcmode="lin" valueType="num">
                                      <p:cBhvr>
                                        <p:cTn id="48" dur="1000" fill="hold"/>
                                        <p:tgtEl>
                                          <p:spTgt spid="41">
                                            <p:txEl>
                                              <p:pRg st="2" end="2"/>
                                            </p:txEl>
                                          </p:spTgt>
                                        </p:tgtEl>
                                        <p:attrNameLst>
                                          <p:attrName>ppt_w</p:attrName>
                                        </p:attrNameLst>
                                      </p:cBhvr>
                                      <p:tavLst>
                                        <p:tav tm="0">
                                          <p:val>
                                            <p:fltVal val="0"/>
                                          </p:val>
                                        </p:tav>
                                        <p:tav tm="100000">
                                          <p:val>
                                            <p:strVal val="#ppt_w"/>
                                          </p:val>
                                        </p:tav>
                                      </p:tavLst>
                                    </p:anim>
                                    <p:anim calcmode="lin" valueType="num">
                                      <p:cBhvr>
                                        <p:cTn id="49" dur="1000" fill="hold"/>
                                        <p:tgtEl>
                                          <p:spTgt spid="41">
                                            <p:txEl>
                                              <p:pRg st="2" end="2"/>
                                            </p:txEl>
                                          </p:spTgt>
                                        </p:tgtEl>
                                        <p:attrNameLst>
                                          <p:attrName>ppt_h</p:attrName>
                                        </p:attrNameLst>
                                      </p:cBhvr>
                                      <p:tavLst>
                                        <p:tav tm="0">
                                          <p:val>
                                            <p:fltVal val="0"/>
                                          </p:val>
                                        </p:tav>
                                        <p:tav tm="100000">
                                          <p:val>
                                            <p:strVal val="#ppt_h"/>
                                          </p:val>
                                        </p:tav>
                                      </p:tavLst>
                                    </p:anim>
                                    <p:anim calcmode="lin" valueType="num">
                                      <p:cBhvr>
                                        <p:cTn id="50" dur="1000" fill="hold"/>
                                        <p:tgtEl>
                                          <p:spTgt spid="41">
                                            <p:txEl>
                                              <p:pRg st="2" end="2"/>
                                            </p:txEl>
                                          </p:spTgt>
                                        </p:tgtEl>
                                        <p:attrNameLst>
                                          <p:attrName>style.rotation</p:attrName>
                                        </p:attrNameLst>
                                      </p:cBhvr>
                                      <p:tavLst>
                                        <p:tav tm="0">
                                          <p:val>
                                            <p:fltVal val="90"/>
                                          </p:val>
                                        </p:tav>
                                        <p:tav tm="100000">
                                          <p:val>
                                            <p:fltVal val="0"/>
                                          </p:val>
                                        </p:tav>
                                      </p:tavLst>
                                    </p:anim>
                                    <p:animEffect transition="in" filter="fade">
                                      <p:cBhvr>
                                        <p:cTn id="51" dur="1000"/>
                                        <p:tgtEl>
                                          <p:spTgt spid="41">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41">
                                            <p:txEl>
                                              <p:pRg st="3" end="3"/>
                                            </p:txEl>
                                          </p:spTgt>
                                        </p:tgtEl>
                                        <p:attrNameLst>
                                          <p:attrName>style.visibility</p:attrName>
                                        </p:attrNameLst>
                                      </p:cBhvr>
                                      <p:to>
                                        <p:strVal val="visible"/>
                                      </p:to>
                                    </p:set>
                                    <p:anim calcmode="lin" valueType="num">
                                      <p:cBhvr>
                                        <p:cTn id="56" dur="1000" fill="hold"/>
                                        <p:tgtEl>
                                          <p:spTgt spid="41">
                                            <p:txEl>
                                              <p:pRg st="3" end="3"/>
                                            </p:txEl>
                                          </p:spTgt>
                                        </p:tgtEl>
                                        <p:attrNameLst>
                                          <p:attrName>ppt_w</p:attrName>
                                        </p:attrNameLst>
                                      </p:cBhvr>
                                      <p:tavLst>
                                        <p:tav tm="0">
                                          <p:val>
                                            <p:fltVal val="0"/>
                                          </p:val>
                                        </p:tav>
                                        <p:tav tm="100000">
                                          <p:val>
                                            <p:strVal val="#ppt_w"/>
                                          </p:val>
                                        </p:tav>
                                      </p:tavLst>
                                    </p:anim>
                                    <p:anim calcmode="lin" valueType="num">
                                      <p:cBhvr>
                                        <p:cTn id="57" dur="1000" fill="hold"/>
                                        <p:tgtEl>
                                          <p:spTgt spid="41">
                                            <p:txEl>
                                              <p:pRg st="3" end="3"/>
                                            </p:txEl>
                                          </p:spTgt>
                                        </p:tgtEl>
                                        <p:attrNameLst>
                                          <p:attrName>ppt_h</p:attrName>
                                        </p:attrNameLst>
                                      </p:cBhvr>
                                      <p:tavLst>
                                        <p:tav tm="0">
                                          <p:val>
                                            <p:fltVal val="0"/>
                                          </p:val>
                                        </p:tav>
                                        <p:tav tm="100000">
                                          <p:val>
                                            <p:strVal val="#ppt_h"/>
                                          </p:val>
                                        </p:tav>
                                      </p:tavLst>
                                    </p:anim>
                                    <p:anim calcmode="lin" valueType="num">
                                      <p:cBhvr>
                                        <p:cTn id="58" dur="1000" fill="hold"/>
                                        <p:tgtEl>
                                          <p:spTgt spid="41">
                                            <p:txEl>
                                              <p:pRg st="3" end="3"/>
                                            </p:txEl>
                                          </p:spTgt>
                                        </p:tgtEl>
                                        <p:attrNameLst>
                                          <p:attrName>style.rotation</p:attrName>
                                        </p:attrNameLst>
                                      </p:cBhvr>
                                      <p:tavLst>
                                        <p:tav tm="0">
                                          <p:val>
                                            <p:fltVal val="90"/>
                                          </p:val>
                                        </p:tav>
                                        <p:tav tm="100000">
                                          <p:val>
                                            <p:fltVal val="0"/>
                                          </p:val>
                                        </p:tav>
                                      </p:tavLst>
                                    </p:anim>
                                    <p:animEffect transition="in" filter="fade">
                                      <p:cBhvr>
                                        <p:cTn id="59" dur="1000"/>
                                        <p:tgtEl>
                                          <p:spTgt spid="41">
                                            <p:txEl>
                                              <p:pRg st="3" end="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41">
                                            <p:txEl>
                                              <p:pRg st="4" end="4"/>
                                            </p:txEl>
                                          </p:spTgt>
                                        </p:tgtEl>
                                        <p:attrNameLst>
                                          <p:attrName>style.visibility</p:attrName>
                                        </p:attrNameLst>
                                      </p:cBhvr>
                                      <p:to>
                                        <p:strVal val="visible"/>
                                      </p:to>
                                    </p:set>
                                    <p:anim calcmode="lin" valueType="num">
                                      <p:cBhvr>
                                        <p:cTn id="64" dur="1000" fill="hold"/>
                                        <p:tgtEl>
                                          <p:spTgt spid="41">
                                            <p:txEl>
                                              <p:pRg st="4" end="4"/>
                                            </p:txEl>
                                          </p:spTgt>
                                        </p:tgtEl>
                                        <p:attrNameLst>
                                          <p:attrName>ppt_w</p:attrName>
                                        </p:attrNameLst>
                                      </p:cBhvr>
                                      <p:tavLst>
                                        <p:tav tm="0">
                                          <p:val>
                                            <p:fltVal val="0"/>
                                          </p:val>
                                        </p:tav>
                                        <p:tav tm="100000">
                                          <p:val>
                                            <p:strVal val="#ppt_w"/>
                                          </p:val>
                                        </p:tav>
                                      </p:tavLst>
                                    </p:anim>
                                    <p:anim calcmode="lin" valueType="num">
                                      <p:cBhvr>
                                        <p:cTn id="65" dur="1000" fill="hold"/>
                                        <p:tgtEl>
                                          <p:spTgt spid="41">
                                            <p:txEl>
                                              <p:pRg st="4" end="4"/>
                                            </p:txEl>
                                          </p:spTgt>
                                        </p:tgtEl>
                                        <p:attrNameLst>
                                          <p:attrName>ppt_h</p:attrName>
                                        </p:attrNameLst>
                                      </p:cBhvr>
                                      <p:tavLst>
                                        <p:tav tm="0">
                                          <p:val>
                                            <p:fltVal val="0"/>
                                          </p:val>
                                        </p:tav>
                                        <p:tav tm="100000">
                                          <p:val>
                                            <p:strVal val="#ppt_h"/>
                                          </p:val>
                                        </p:tav>
                                      </p:tavLst>
                                    </p:anim>
                                    <p:anim calcmode="lin" valueType="num">
                                      <p:cBhvr>
                                        <p:cTn id="66" dur="1000" fill="hold"/>
                                        <p:tgtEl>
                                          <p:spTgt spid="41">
                                            <p:txEl>
                                              <p:pRg st="4" end="4"/>
                                            </p:txEl>
                                          </p:spTgt>
                                        </p:tgtEl>
                                        <p:attrNameLst>
                                          <p:attrName>style.rotation</p:attrName>
                                        </p:attrNameLst>
                                      </p:cBhvr>
                                      <p:tavLst>
                                        <p:tav tm="0">
                                          <p:val>
                                            <p:fltVal val="90"/>
                                          </p:val>
                                        </p:tav>
                                        <p:tav tm="100000">
                                          <p:val>
                                            <p:fltVal val="0"/>
                                          </p:val>
                                        </p:tav>
                                      </p:tavLst>
                                    </p:anim>
                                    <p:animEffect transition="in" filter="fade">
                                      <p:cBhvr>
                                        <p:cTn id="67" dur="1000"/>
                                        <p:tgtEl>
                                          <p:spTgt spid="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62323299"/>
              </p:ext>
            </p:extLst>
          </p:nvPr>
        </p:nvGraphicFramePr>
        <p:xfrm>
          <a:off x="1046376" y="311085"/>
          <a:ext cx="9113625" cy="6089720"/>
        </p:xfrm>
        <a:graphic>
          <a:graphicData uri="http://schemas.openxmlformats.org/drawingml/2006/table">
            <a:tbl>
              <a:tblPr firstRow="1" bandRow="1">
                <a:tableStyleId>{E269D01E-BC32-4049-B463-5C60D7B0CCD2}</a:tableStyleId>
              </a:tblPr>
              <a:tblGrid>
                <a:gridCol w="3037875">
                  <a:extLst>
                    <a:ext uri="{9D8B030D-6E8A-4147-A177-3AD203B41FA5}">
                      <a16:colId xmlns:a16="http://schemas.microsoft.com/office/drawing/2014/main" val="20000"/>
                    </a:ext>
                  </a:extLst>
                </a:gridCol>
                <a:gridCol w="3037875">
                  <a:extLst>
                    <a:ext uri="{9D8B030D-6E8A-4147-A177-3AD203B41FA5}">
                      <a16:colId xmlns:a16="http://schemas.microsoft.com/office/drawing/2014/main" val="20001"/>
                    </a:ext>
                  </a:extLst>
                </a:gridCol>
                <a:gridCol w="3037875">
                  <a:extLst>
                    <a:ext uri="{9D8B030D-6E8A-4147-A177-3AD203B41FA5}">
                      <a16:colId xmlns:a16="http://schemas.microsoft.com/office/drawing/2014/main" val="20002"/>
                    </a:ext>
                  </a:extLst>
                </a:gridCol>
              </a:tblGrid>
              <a:tr h="608972">
                <a:tc>
                  <a:txBody>
                    <a:bodyPr/>
                    <a:lstStyle/>
                    <a:p>
                      <a:pPr algn="ctr" rtl="1"/>
                      <a:r>
                        <a:rPr lang="he-IL" sz="3200" b="1" dirty="0">
                          <a:solidFill>
                            <a:schemeClr val="accent4">
                              <a:lumMod val="50000"/>
                            </a:schemeClr>
                          </a:solidFill>
                        </a:rPr>
                        <a:t>המרואיין</a:t>
                      </a:r>
                      <a:endParaRPr lang="en-US" sz="3200" b="1" dirty="0">
                        <a:solidFill>
                          <a:schemeClr val="accent4">
                            <a:lumMod val="50000"/>
                          </a:schemeClr>
                        </a:solidFill>
                      </a:endParaRPr>
                    </a:p>
                  </a:txBody>
                  <a:tcPr/>
                </a:tc>
                <a:tc>
                  <a:txBody>
                    <a:bodyPr/>
                    <a:lstStyle/>
                    <a:p>
                      <a:pPr algn="ctr" rtl="1"/>
                      <a:r>
                        <a:rPr lang="he-IL" sz="3200" b="1" dirty="0">
                          <a:solidFill>
                            <a:schemeClr val="accent4">
                              <a:lumMod val="50000"/>
                            </a:schemeClr>
                          </a:solidFill>
                        </a:rPr>
                        <a:t>המראיין </a:t>
                      </a:r>
                      <a:endParaRPr lang="en-US" sz="3200" b="1" dirty="0">
                        <a:solidFill>
                          <a:schemeClr val="accent4">
                            <a:lumMod val="50000"/>
                          </a:schemeClr>
                        </a:solidFill>
                      </a:endParaRPr>
                    </a:p>
                  </a:txBody>
                  <a:tcPr/>
                </a:tc>
                <a:tc>
                  <a:txBody>
                    <a:bodyPr/>
                    <a:lstStyle/>
                    <a:p>
                      <a:pPr algn="r" rtl="1"/>
                      <a:endParaRPr lang="en-US" dirty="0"/>
                    </a:p>
                  </a:txBody>
                  <a:tcPr/>
                </a:tc>
                <a:extLst>
                  <a:ext uri="{0D108BD9-81ED-4DB2-BD59-A6C34878D82A}">
                    <a16:rowId xmlns:a16="http://schemas.microsoft.com/office/drawing/2014/main" val="10000"/>
                  </a:ext>
                </a:extLst>
              </a:tr>
              <a:tr h="608972">
                <a:tc>
                  <a:txBody>
                    <a:bodyPr/>
                    <a:lstStyle/>
                    <a:p>
                      <a:pPr algn="ctr" rtl="1"/>
                      <a:r>
                        <a:rPr lang="he-IL" dirty="0"/>
                        <a:t>ישראל</a:t>
                      </a:r>
                      <a:endParaRPr lang="en-US" dirty="0"/>
                    </a:p>
                  </a:txBody>
                  <a:tcPr/>
                </a:tc>
                <a:tc>
                  <a:txBody>
                    <a:bodyPr/>
                    <a:lstStyle/>
                    <a:p>
                      <a:pPr algn="ctr" rtl="1"/>
                      <a:r>
                        <a:rPr lang="he-IL" dirty="0"/>
                        <a:t>ישראל</a:t>
                      </a:r>
                      <a:endParaRPr lang="en-US" dirty="0"/>
                    </a:p>
                  </a:txBody>
                  <a:tcPr/>
                </a:tc>
                <a:tc>
                  <a:txBody>
                    <a:bodyPr/>
                    <a:lstStyle/>
                    <a:p>
                      <a:pPr algn="ctr" rtl="1"/>
                      <a:r>
                        <a:rPr lang="he-IL" sz="2400" b="1" dirty="0">
                          <a:solidFill>
                            <a:schemeClr val="bg1">
                              <a:lumMod val="65000"/>
                              <a:lumOff val="35000"/>
                            </a:schemeClr>
                          </a:solidFill>
                        </a:rPr>
                        <a:t>ארץ</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1"/>
                  </a:ext>
                </a:extLst>
              </a:tr>
              <a:tr h="608972">
                <a:tc>
                  <a:txBody>
                    <a:bodyPr/>
                    <a:lstStyle/>
                    <a:p>
                      <a:pPr algn="ctr" rtl="1"/>
                      <a:r>
                        <a:rPr lang="he-IL" dirty="0"/>
                        <a:t>ירושלים</a:t>
                      </a:r>
                      <a:endParaRPr lang="en-US" dirty="0"/>
                    </a:p>
                  </a:txBody>
                  <a:tcPr/>
                </a:tc>
                <a:tc>
                  <a:txBody>
                    <a:bodyPr/>
                    <a:lstStyle/>
                    <a:p>
                      <a:pPr algn="ctr" rtl="1"/>
                      <a:r>
                        <a:rPr lang="he-IL" dirty="0"/>
                        <a:t>ירושלים</a:t>
                      </a:r>
                      <a:endParaRPr lang="en-US" dirty="0"/>
                    </a:p>
                  </a:txBody>
                  <a:tcPr/>
                </a:tc>
                <a:tc>
                  <a:txBody>
                    <a:bodyPr/>
                    <a:lstStyle/>
                    <a:p>
                      <a:pPr algn="ctr" rtl="1"/>
                      <a:r>
                        <a:rPr lang="he-IL" sz="2400" b="1" dirty="0">
                          <a:solidFill>
                            <a:schemeClr val="bg1">
                              <a:lumMod val="65000"/>
                              <a:lumOff val="35000"/>
                            </a:schemeClr>
                          </a:solidFill>
                        </a:rPr>
                        <a:t>ישוב</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2"/>
                  </a:ext>
                </a:extLst>
              </a:tr>
              <a:tr h="608972">
                <a:tc>
                  <a:txBody>
                    <a:bodyPr/>
                    <a:lstStyle/>
                    <a:p>
                      <a:pPr algn="ctr" rtl="1"/>
                      <a:r>
                        <a:rPr lang="he-IL" dirty="0"/>
                        <a:t>הר-נוף</a:t>
                      </a:r>
                      <a:endParaRPr lang="en-US" dirty="0"/>
                    </a:p>
                  </a:txBody>
                  <a:tcPr/>
                </a:tc>
                <a:tc>
                  <a:txBody>
                    <a:bodyPr/>
                    <a:lstStyle/>
                    <a:p>
                      <a:pPr algn="ctr" rtl="1"/>
                      <a:r>
                        <a:rPr lang="he-IL" dirty="0"/>
                        <a:t>רמות </a:t>
                      </a:r>
                      <a:endParaRPr lang="en-US" dirty="0"/>
                    </a:p>
                  </a:txBody>
                  <a:tcPr/>
                </a:tc>
                <a:tc>
                  <a:txBody>
                    <a:bodyPr/>
                    <a:lstStyle/>
                    <a:p>
                      <a:pPr algn="ctr" rtl="1"/>
                      <a:r>
                        <a:rPr lang="he-IL" sz="2400" b="1" dirty="0">
                          <a:solidFill>
                            <a:schemeClr val="bg1">
                              <a:lumMod val="65000"/>
                              <a:lumOff val="35000"/>
                            </a:schemeClr>
                          </a:solidFill>
                        </a:rPr>
                        <a:t>שכונה</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3"/>
                  </a:ext>
                </a:extLst>
              </a:tr>
              <a:tr h="608972">
                <a:tc>
                  <a:txBody>
                    <a:bodyPr/>
                    <a:lstStyle/>
                    <a:p>
                      <a:pPr algn="ctr" rtl="1"/>
                      <a:r>
                        <a:rPr lang="he-IL" dirty="0"/>
                        <a:t>שאולזון</a:t>
                      </a:r>
                      <a:endParaRPr lang="en-US" dirty="0"/>
                    </a:p>
                  </a:txBody>
                  <a:tcPr/>
                </a:tc>
                <a:tc>
                  <a:txBody>
                    <a:bodyPr/>
                    <a:lstStyle/>
                    <a:p>
                      <a:pPr algn="ctr" rtl="1"/>
                      <a:r>
                        <a:rPr lang="he-IL" dirty="0"/>
                        <a:t>עליית הנוער</a:t>
                      </a:r>
                      <a:endParaRPr lang="en-US" dirty="0"/>
                    </a:p>
                  </a:txBody>
                  <a:tcPr/>
                </a:tc>
                <a:tc>
                  <a:txBody>
                    <a:bodyPr/>
                    <a:lstStyle/>
                    <a:p>
                      <a:pPr algn="ctr" rtl="1"/>
                      <a:r>
                        <a:rPr lang="he-IL" sz="2400" b="1" dirty="0">
                          <a:solidFill>
                            <a:schemeClr val="bg1">
                              <a:lumMod val="65000"/>
                              <a:lumOff val="35000"/>
                            </a:schemeClr>
                          </a:solidFill>
                        </a:rPr>
                        <a:t>רחוב</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4"/>
                  </a:ext>
                </a:extLst>
              </a:tr>
              <a:tr h="608972">
                <a:tc>
                  <a:txBody>
                    <a:bodyPr/>
                    <a:lstStyle/>
                    <a:p>
                      <a:pPr algn="ctr" rtl="1"/>
                      <a:r>
                        <a:rPr lang="he-IL" dirty="0"/>
                        <a:t>שמעון</a:t>
                      </a:r>
                      <a:endParaRPr lang="en-US" dirty="0"/>
                    </a:p>
                  </a:txBody>
                  <a:tcPr/>
                </a:tc>
                <a:tc>
                  <a:txBody>
                    <a:bodyPr/>
                    <a:lstStyle/>
                    <a:p>
                      <a:pPr algn="ctr" rtl="1"/>
                      <a:r>
                        <a:rPr lang="he-IL" dirty="0"/>
                        <a:t>דביר</a:t>
                      </a:r>
                      <a:endParaRPr lang="en-US" dirty="0"/>
                    </a:p>
                  </a:txBody>
                  <a:tcPr/>
                </a:tc>
                <a:tc>
                  <a:txBody>
                    <a:bodyPr/>
                    <a:lstStyle/>
                    <a:p>
                      <a:pPr algn="ctr" rtl="1"/>
                      <a:r>
                        <a:rPr lang="he-IL" sz="2400" b="1" dirty="0">
                          <a:solidFill>
                            <a:schemeClr val="bg1">
                              <a:lumMod val="65000"/>
                              <a:lumOff val="35000"/>
                            </a:schemeClr>
                          </a:solidFill>
                        </a:rPr>
                        <a:t>שם</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5"/>
                  </a:ext>
                </a:extLst>
              </a:tr>
              <a:tr h="608972">
                <a:tc>
                  <a:txBody>
                    <a:bodyPr/>
                    <a:lstStyle/>
                    <a:p>
                      <a:pPr algn="ctr" rtl="1"/>
                      <a:r>
                        <a:rPr lang="he-IL" dirty="0"/>
                        <a:t>בן-פורת</a:t>
                      </a:r>
                      <a:endParaRPr lang="en-US" dirty="0"/>
                    </a:p>
                  </a:txBody>
                  <a:tcPr/>
                </a:tc>
                <a:tc>
                  <a:txBody>
                    <a:bodyPr/>
                    <a:lstStyle/>
                    <a:p>
                      <a:pPr algn="ctr" rtl="1"/>
                      <a:r>
                        <a:rPr lang="he-IL" dirty="0"/>
                        <a:t>איצ'ר</a:t>
                      </a:r>
                      <a:endParaRPr lang="en-US" dirty="0"/>
                    </a:p>
                  </a:txBody>
                  <a:tcPr/>
                </a:tc>
                <a:tc>
                  <a:txBody>
                    <a:bodyPr/>
                    <a:lstStyle/>
                    <a:p>
                      <a:pPr algn="ctr" rtl="1"/>
                      <a:r>
                        <a:rPr lang="he-IL" sz="2400" b="1" dirty="0">
                          <a:solidFill>
                            <a:schemeClr val="bg1">
                              <a:lumMod val="65000"/>
                              <a:lumOff val="35000"/>
                            </a:schemeClr>
                          </a:solidFill>
                        </a:rPr>
                        <a:t>שם משפחה</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6"/>
                  </a:ext>
                </a:extLst>
              </a:tr>
              <a:tr h="608972">
                <a:tc>
                  <a:txBody>
                    <a:bodyPr/>
                    <a:lstStyle/>
                    <a:p>
                      <a:pPr algn="ctr" rtl="1"/>
                      <a:r>
                        <a:rPr lang="he-IL" dirty="0"/>
                        <a:t>ספרדי</a:t>
                      </a:r>
                      <a:endParaRPr lang="en-US" dirty="0"/>
                    </a:p>
                  </a:txBody>
                  <a:tcPr/>
                </a:tc>
                <a:tc>
                  <a:txBody>
                    <a:bodyPr/>
                    <a:lstStyle/>
                    <a:p>
                      <a:pPr algn="ctr" rtl="1"/>
                      <a:r>
                        <a:rPr lang="he-IL" dirty="0"/>
                        <a:t>ספרדי</a:t>
                      </a:r>
                      <a:endParaRPr lang="en-US" dirty="0"/>
                    </a:p>
                  </a:txBody>
                  <a:tcPr/>
                </a:tc>
                <a:tc>
                  <a:txBody>
                    <a:bodyPr/>
                    <a:lstStyle/>
                    <a:p>
                      <a:pPr algn="ctr" rtl="1"/>
                      <a:r>
                        <a:rPr lang="he-IL" sz="2400" b="1" dirty="0">
                          <a:solidFill>
                            <a:schemeClr val="bg1">
                              <a:lumMod val="65000"/>
                              <a:lumOff val="35000"/>
                            </a:schemeClr>
                          </a:solidFill>
                        </a:rPr>
                        <a:t>עדה</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7"/>
                  </a:ext>
                </a:extLst>
              </a:tr>
              <a:tr h="608972">
                <a:tc>
                  <a:txBody>
                    <a:bodyPr/>
                    <a:lstStyle/>
                    <a:p>
                      <a:pPr algn="ctr" rtl="1"/>
                      <a:r>
                        <a:rPr lang="he-IL" dirty="0"/>
                        <a:t>עירק</a:t>
                      </a:r>
                      <a:endParaRPr lang="en-US" dirty="0"/>
                    </a:p>
                  </a:txBody>
                  <a:tcPr/>
                </a:tc>
                <a:tc>
                  <a:txBody>
                    <a:bodyPr/>
                    <a:lstStyle/>
                    <a:p>
                      <a:pPr algn="ctr" rtl="1"/>
                      <a:r>
                        <a:rPr lang="he-IL" dirty="0"/>
                        <a:t>ישראל</a:t>
                      </a:r>
                      <a:endParaRPr lang="en-US" dirty="0"/>
                    </a:p>
                  </a:txBody>
                  <a:tcPr/>
                </a:tc>
                <a:tc>
                  <a:txBody>
                    <a:bodyPr/>
                    <a:lstStyle/>
                    <a:p>
                      <a:pPr algn="ctr" rtl="1"/>
                      <a:r>
                        <a:rPr lang="he-IL" sz="2400" b="1" dirty="0">
                          <a:solidFill>
                            <a:schemeClr val="bg1">
                              <a:lumMod val="65000"/>
                              <a:lumOff val="35000"/>
                            </a:schemeClr>
                          </a:solidFill>
                        </a:rPr>
                        <a:t>מדינת מוצא</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8"/>
                  </a:ext>
                </a:extLst>
              </a:tr>
              <a:tr h="608972">
                <a:tc>
                  <a:txBody>
                    <a:bodyPr/>
                    <a:lstStyle/>
                    <a:p>
                      <a:pPr algn="ctr" rtl="1"/>
                      <a:r>
                        <a:rPr lang="he-IL" dirty="0"/>
                        <a:t>67</a:t>
                      </a:r>
                      <a:endParaRPr lang="en-US" dirty="0"/>
                    </a:p>
                  </a:txBody>
                  <a:tcPr/>
                </a:tc>
                <a:tc>
                  <a:txBody>
                    <a:bodyPr/>
                    <a:lstStyle/>
                    <a:p>
                      <a:pPr algn="ctr" rtl="1"/>
                      <a:r>
                        <a:rPr lang="he-IL" dirty="0"/>
                        <a:t>12</a:t>
                      </a:r>
                      <a:endParaRPr lang="en-US" dirty="0"/>
                    </a:p>
                  </a:txBody>
                  <a:tcPr/>
                </a:tc>
                <a:tc>
                  <a:txBody>
                    <a:bodyPr/>
                    <a:lstStyle/>
                    <a:p>
                      <a:pPr algn="ctr" rtl="1"/>
                      <a:r>
                        <a:rPr lang="he-IL" sz="2400" b="1" dirty="0">
                          <a:solidFill>
                            <a:schemeClr val="bg1">
                              <a:lumMod val="65000"/>
                              <a:lumOff val="35000"/>
                            </a:schemeClr>
                          </a:solidFill>
                        </a:rPr>
                        <a:t>גיל</a:t>
                      </a:r>
                      <a:endParaRPr lang="en-US" sz="2400" b="1" dirty="0">
                        <a:solidFill>
                          <a:schemeClr val="bg1">
                            <a:lumMod val="65000"/>
                            <a:lumOff val="35000"/>
                          </a:schemeClr>
                        </a:solidFill>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83823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636850"/>
            <a:ext cx="9613861" cy="1080938"/>
          </a:xfrm>
        </p:spPr>
        <p:txBody>
          <a:bodyPr>
            <a:prstTxWarp prst="textCurveUp">
              <a:avLst/>
            </a:prstTxWarp>
            <a:noAutofit/>
            <a:scene3d>
              <a:camera prst="perspectiveFront"/>
              <a:lightRig rig="threePt" dir="t"/>
            </a:scene3d>
            <a:sp3d extrusionH="57150">
              <a:bevelT w="57150" h="38100" prst="hardEdge"/>
            </a:sp3d>
          </a:bodyPr>
          <a:lstStyle/>
          <a:p>
            <a:pPr algn="ctr"/>
            <a:r>
              <a:rPr lang="he-IL" sz="8800" b="1" dirty="0">
                <a:ln w="13462">
                  <a:solidFill>
                    <a:srgbClr val="0070C0"/>
                  </a:solidFill>
                  <a:prstDash val="solid"/>
                </a:ln>
                <a:solidFill>
                  <a:srgbClr val="00B0F0"/>
                </a:solidFill>
                <a:effectLst>
                  <a:glow rad="101600">
                    <a:schemeClr val="accent5">
                      <a:satMod val="175000"/>
                      <a:alpha val="40000"/>
                    </a:schemeClr>
                  </a:glow>
                  <a:innerShdw blurRad="63500" dist="50800" dir="16200000">
                    <a:prstClr val="black">
                      <a:alpha val="50000"/>
                    </a:prstClr>
                  </a:innerShdw>
                  <a:reflection blurRad="6350" stA="60000" endA="900" endPos="58000" dir="5400000" sy="-100000" algn="bl" rotWithShape="0"/>
                </a:effectLst>
              </a:rPr>
              <a:t>למה בחרתי בנושא זה?</a:t>
            </a:r>
            <a:endParaRPr lang="en-US" sz="8800" b="1" dirty="0">
              <a:ln w="13462">
                <a:solidFill>
                  <a:srgbClr val="0070C0"/>
                </a:solidFill>
                <a:prstDash val="solid"/>
              </a:ln>
              <a:solidFill>
                <a:srgbClr val="00B0F0"/>
              </a:solidFill>
              <a:effectLst>
                <a:glow rad="101600">
                  <a:schemeClr val="accent5">
                    <a:satMod val="175000"/>
                    <a:alpha val="40000"/>
                  </a:schemeClr>
                </a:glow>
                <a:innerShdw blurRad="63500" dist="50800" dir="16200000">
                  <a:prstClr val="black">
                    <a:alpha val="50000"/>
                  </a:prstClr>
                </a:innerShdw>
                <a:reflection blurRad="6350" stA="60000" endA="900" endPos="58000" dir="5400000" sy="-100000" algn="bl" rotWithShape="0"/>
              </a:effectLst>
            </a:endParaRPr>
          </a:p>
        </p:txBody>
      </p:sp>
      <p:sp>
        <p:nvSpPr>
          <p:cNvPr id="3" name="Content Placeholder 2"/>
          <p:cNvSpPr>
            <a:spLocks noGrp="1"/>
          </p:cNvSpPr>
          <p:nvPr>
            <p:ph idx="1"/>
          </p:nvPr>
        </p:nvSpPr>
        <p:spPr>
          <a:xfrm>
            <a:off x="198571" y="1900719"/>
            <a:ext cx="10357658" cy="4911047"/>
          </a:xfrm>
        </p:spPr>
        <p:txBody>
          <a:bodyPr>
            <a:noAutofit/>
          </a:bodyPr>
          <a:lstStyle/>
          <a:p>
            <a:pPr algn="r" rtl="1"/>
            <a:r>
              <a:rPr lang="he-IL" b="1" dirty="0">
                <a:solidFill>
                  <a:srgbClr val="FFC000"/>
                </a:solidFill>
              </a:rPr>
              <a:t>לקראת הבר מצווה שלי אני הולך ללמוד אצל סבא,                                                           וסבא מספר: במשך שנות חיי לימדתי הרבה ילדים שהיו רחוקים (או קרובים מעט) משמירת התורה להכנתם לבר–המצווה ואת אופן הקריאה בתורה והנחת תפילין וטלית. </a:t>
            </a:r>
            <a:br>
              <a:rPr lang="en-US" b="1" dirty="0">
                <a:solidFill>
                  <a:srgbClr val="FFC000"/>
                </a:solidFill>
              </a:rPr>
            </a:br>
            <a:r>
              <a:rPr lang="he-IL" b="1" dirty="0">
                <a:solidFill>
                  <a:srgbClr val="FFC000"/>
                </a:solidFill>
              </a:rPr>
              <a:t>במשך השנים קרה שפגשתי תלמידים לאחר שנים רבות והם שאלו אותי אם אני זוכר אותם, אמרתי להם להזכיר לי את שמותיהם ומהיכן מכירים אותי, והם אמרו שאני הייתי המורה  והמכין לבר–המצווה שלהם, ואחרי שיחה קצרה נזכרתי בתלמידים ומאוד נהנתי לראותם גדולים וחלקם אף שומרי מצוות (לא כולם), וזה ההנאה שלי לאורך הימים.</a:t>
            </a:r>
            <a:br>
              <a:rPr lang="en-US" b="1" dirty="0">
                <a:solidFill>
                  <a:srgbClr val="FFC000"/>
                </a:solidFill>
              </a:rPr>
            </a:br>
            <a:r>
              <a:rPr lang="he-IL" b="1" dirty="0">
                <a:solidFill>
                  <a:srgbClr val="FFC000"/>
                </a:solidFill>
              </a:rPr>
              <a:t>לפעמים זהו הקשר היחיד שיש לילד עם יהדותו, וחשוב לי שיראה את היהדות בצורה טובה ושמחה, ושיעריך את המצווה של הנחת תפילין.</a:t>
            </a:r>
          </a:p>
          <a:p>
            <a:pPr algn="r" rtl="1"/>
            <a:r>
              <a:rPr lang="he-IL" b="1" u="sng" dirty="0">
                <a:solidFill>
                  <a:srgbClr val="FFC000"/>
                </a:solidFill>
              </a:rPr>
              <a:t>בקיצור</a:t>
            </a:r>
            <a:r>
              <a:rPr lang="he-IL" b="1" dirty="0">
                <a:solidFill>
                  <a:srgbClr val="FFC000"/>
                </a:solidFill>
              </a:rPr>
              <a:t>: למה בחרתי בנושא זה?                                                                                      כי אני אוהב ללמד ולקרב ליהדות ילדים רכים שמתחילים להכיר ולהבין את החיים וזה דבר חשוב לקדם ילדים בתורה ובמצוות.[וגם בגלל ההבטחה (כמו שתראו בהקדמה)].</a:t>
            </a:r>
            <a:r>
              <a:rPr lang="he-IL" dirty="0">
                <a:solidFill>
                  <a:srgbClr val="C00000"/>
                </a:solidFill>
              </a:rPr>
              <a:t> </a:t>
            </a:r>
            <a:endParaRPr lang="en-US" dirty="0">
              <a:solidFill>
                <a:srgbClr val="C00000"/>
              </a:solidFill>
            </a:endParaRPr>
          </a:p>
        </p:txBody>
      </p:sp>
    </p:spTree>
    <p:extLst>
      <p:ext uri="{BB962C8B-B14F-4D97-AF65-F5344CB8AC3E}">
        <p14:creationId xmlns:p14="http://schemas.microsoft.com/office/powerpoint/2010/main" val="31033958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0" y="803105"/>
            <a:ext cx="9613861" cy="1080938"/>
          </a:xfrm>
        </p:spPr>
        <p:txBody>
          <a:bodyPr>
            <a:prstTxWarp prst="textCurveUp">
              <a:avLst/>
            </a:prstTxWarp>
            <a:noAutofit/>
            <a:scene3d>
              <a:camera prst="perspectiveFront"/>
              <a:lightRig rig="threePt" dir="t"/>
            </a:scene3d>
            <a:sp3d extrusionH="57150">
              <a:bevelT w="57150" h="38100" prst="hardEdge"/>
            </a:sp3d>
          </a:bodyPr>
          <a:lstStyle/>
          <a:p>
            <a:pPr algn="ctr"/>
            <a:r>
              <a:rPr lang="he-IL" sz="8000" b="1" dirty="0">
                <a:ln w="13462">
                  <a:solidFill>
                    <a:srgbClr val="7030A0"/>
                  </a:solidFill>
                  <a:prstDash val="solid"/>
                </a:ln>
                <a:solidFill>
                  <a:srgbClr val="002060"/>
                </a:solidFill>
                <a:effectLst>
                  <a:glow rad="101600">
                    <a:schemeClr val="accent5">
                      <a:satMod val="175000"/>
                      <a:alpha val="40000"/>
                    </a:schemeClr>
                  </a:glow>
                  <a:innerShdw blurRad="63500" dist="50800" dir="16200000">
                    <a:prstClr val="black">
                      <a:alpha val="50000"/>
                    </a:prstClr>
                  </a:innerShdw>
                </a:effectLst>
              </a:rPr>
              <a:t>הקדמה</a:t>
            </a:r>
            <a:endParaRPr lang="en-US" sz="8000" b="1" dirty="0">
              <a:ln w="13462">
                <a:solidFill>
                  <a:srgbClr val="7030A0"/>
                </a:solidFill>
                <a:prstDash val="solid"/>
              </a:ln>
              <a:solidFill>
                <a:srgbClr val="002060"/>
              </a:solidFill>
              <a:effectLst>
                <a:glow rad="101600">
                  <a:schemeClr val="accent5">
                    <a:satMod val="175000"/>
                    <a:alpha val="40000"/>
                  </a:schemeClr>
                </a:glow>
                <a:innerShdw blurRad="63500" dist="50800" dir="16200000">
                  <a:prstClr val="black">
                    <a:alpha val="50000"/>
                  </a:prstClr>
                </a:innerShdw>
              </a:effectLst>
            </a:endParaRPr>
          </a:p>
        </p:txBody>
      </p:sp>
      <p:sp>
        <p:nvSpPr>
          <p:cNvPr id="3" name="Content Placeholder 2"/>
          <p:cNvSpPr>
            <a:spLocks noGrp="1"/>
          </p:cNvSpPr>
          <p:nvPr>
            <p:ph idx="1"/>
          </p:nvPr>
        </p:nvSpPr>
        <p:spPr/>
        <p:txBody>
          <a:bodyPr>
            <a:normAutofit/>
          </a:bodyPr>
          <a:lstStyle/>
          <a:p>
            <a:pPr algn="r" rtl="1"/>
            <a:r>
              <a:rPr lang="he-IL" sz="3600" i="1" dirty="0">
                <a:solidFill>
                  <a:schemeClr val="accent2"/>
                </a:solidFill>
              </a:rPr>
              <a:t>כמו שכתבתי לכם בשקופית הקודמת, אני ניצלתי ממלחמת ששת הימים ומלחמת יום כיפור בניסים גלויים ממש. באמצע המלחמה אני הבטחתי לה' שאם אנצל אני אלמד ילדים (כמו שתיראו למטה) להתכונן לבר-מצווה, ובאמת ניצלתי כמו שאתם רואים, זאת אחת הסיבות שבגללה אני בחרתי לספר לכם את הסיפור שלי.</a:t>
            </a:r>
            <a:endParaRPr lang="en-US" sz="3600" i="1" dirty="0">
              <a:solidFill>
                <a:schemeClr val="accent2"/>
              </a:solidFill>
            </a:endParaRPr>
          </a:p>
        </p:txBody>
      </p:sp>
    </p:spTree>
    <p:extLst>
      <p:ext uri="{BB962C8B-B14F-4D97-AF65-F5344CB8AC3E}">
        <p14:creationId xmlns:p14="http://schemas.microsoft.com/office/powerpoint/2010/main" val="40770056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e-IL" sz="8000" b="1" dirty="0">
                <a:ln w="13462">
                  <a:solidFill>
                    <a:srgbClr val="FF0000"/>
                  </a:solidFill>
                  <a:prstDash val="solid"/>
                </a:ln>
                <a:solidFill>
                  <a:srgbClr val="C00000"/>
                </a:solidFill>
                <a:effectLst>
                  <a:innerShdw blurRad="63500" dist="50800" dir="16200000">
                    <a:prstClr val="black">
                      <a:alpha val="50000"/>
                    </a:prstClr>
                  </a:innerShdw>
                </a:effectLst>
              </a:rPr>
              <a:t>אופן ההכנה לבר-המצוה</a:t>
            </a:r>
            <a:endParaRPr lang="en-US" sz="8000" b="1" dirty="0">
              <a:ln w="13462">
                <a:solidFill>
                  <a:srgbClr val="FF0000"/>
                </a:solidFill>
                <a:prstDash val="solid"/>
              </a:ln>
              <a:solidFill>
                <a:srgbClr val="C00000"/>
              </a:solidFill>
              <a:effectLst>
                <a:innerShdw blurRad="63500" dist="50800" dir="16200000">
                  <a:prstClr val="black">
                    <a:alpha val="50000"/>
                  </a:prstClr>
                </a:innerShdw>
              </a:effectLst>
            </a:endParaRPr>
          </a:p>
        </p:txBody>
      </p:sp>
      <p:sp>
        <p:nvSpPr>
          <p:cNvPr id="3" name="Content Placeholder 2"/>
          <p:cNvSpPr>
            <a:spLocks noGrp="1"/>
          </p:cNvSpPr>
          <p:nvPr>
            <p:ph idx="1"/>
          </p:nvPr>
        </p:nvSpPr>
        <p:spPr>
          <a:xfrm>
            <a:off x="680321" y="1993187"/>
            <a:ext cx="9613861" cy="3943002"/>
          </a:xfrm>
        </p:spPr>
        <p:txBody>
          <a:bodyPr>
            <a:noAutofit/>
          </a:bodyPr>
          <a:lstStyle/>
          <a:p>
            <a:pPr algn="r" rtl="1">
              <a:lnSpc>
                <a:spcPct val="110000"/>
              </a:lnSpc>
            </a:pPr>
            <a:r>
              <a:rPr lang="he-IL" b="1" dirty="0">
                <a:solidFill>
                  <a:srgbClr val="FFFF00"/>
                </a:solidFill>
              </a:rPr>
              <a:t>כאשר מגיע אלי תלמיד כדי ללמוד להכנה לבר-המצוה, בעקבות שיחה או היכרות עם ההורים או בדרכים שונות, אני מקבל את התלמיד עם ההורים שלו לשיחה ראשונית והיכרות ושיחה עם התלמיד.</a:t>
            </a:r>
            <a:br>
              <a:rPr lang="en-US" b="1" dirty="0">
                <a:solidFill>
                  <a:srgbClr val="FFFF00"/>
                </a:solidFill>
              </a:rPr>
            </a:br>
            <a:r>
              <a:rPr lang="he-IL" b="1" dirty="0">
                <a:solidFill>
                  <a:srgbClr val="FFFF00"/>
                </a:solidFill>
              </a:rPr>
              <a:t>אני בודק את ידיעותיו בקריאה, בהבנת הנקרא ובניקוד הנכון, לאחר מכן אני   מבקש מהתלמיד להתמקד על עניין מסוים כמו הטעמים וקובע עם התלמיד פגישות לפי ידיעותיו.</a:t>
            </a:r>
            <a:br>
              <a:rPr lang="en-US" b="1" dirty="0">
                <a:solidFill>
                  <a:srgbClr val="FFFF00"/>
                </a:solidFill>
              </a:rPr>
            </a:br>
            <a:r>
              <a:rPr lang="he-IL" b="1" dirty="0">
                <a:solidFill>
                  <a:srgbClr val="FFFF00"/>
                </a:solidFill>
              </a:rPr>
              <a:t>את הלימוד אני מתחיל מבסיס  הטעמים - ללמוד את הטעמיים בשמותים ובמיקום הטעמים בטקסט בשלב אחר שלב כך עד שהתלמיד יודע היטב את הטעמים, את אופן ההתאמה והמיקום שלהם בחומש, לאחר מכן ניגשים לביצוע הטעמים לפי דרישת החומש/התורה. אחר כך אנו חוזרים על הכול מהתחלה, במפגשים נוספים וחזרה של התלמיד בבית. לאחר שאני רואה שהתלמיד מוכן לקריאת התורה אנו עוברים להכנת התפילין וההנחה.</a:t>
            </a:r>
            <a:endParaRPr lang="en-US" b="1" dirty="0">
              <a:solidFill>
                <a:srgbClr val="FFFF00"/>
              </a:solidFill>
            </a:endParaRPr>
          </a:p>
        </p:txBody>
      </p:sp>
    </p:spTree>
    <p:extLst>
      <p:ext uri="{BB962C8B-B14F-4D97-AF65-F5344CB8AC3E}">
        <p14:creationId xmlns:p14="http://schemas.microsoft.com/office/powerpoint/2010/main" val="7217161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e-IL" sz="8000" b="1" dirty="0">
                <a:ln w="13462">
                  <a:solidFill>
                    <a:srgbClr val="FFFF00"/>
                  </a:solidFill>
                  <a:prstDash val="solid"/>
                </a:ln>
                <a:solidFill>
                  <a:srgbClr val="FFC000"/>
                </a:solidFill>
                <a:effectLst>
                  <a:outerShdw dist="38100" dir="2700000" algn="bl" rotWithShape="0">
                    <a:schemeClr val="accent5"/>
                  </a:outerShdw>
                  <a:reflection blurRad="6350" stA="60000" endA="900" endPos="58000" dir="5400000" sy="-100000" algn="bl" rotWithShape="0"/>
                </a:effectLst>
              </a:rPr>
              <a:t>המשך</a:t>
            </a:r>
            <a:endParaRPr lang="en-US" sz="8000" b="1" dirty="0">
              <a:ln w="13462">
                <a:solidFill>
                  <a:srgbClr val="FFFF00"/>
                </a:solidFill>
                <a:prstDash val="solid"/>
              </a:ln>
              <a:solidFill>
                <a:srgbClr val="FFC000"/>
              </a:solidFill>
              <a:effectLst>
                <a:outerShdw dist="38100" dir="2700000" algn="bl" rotWithShape="0">
                  <a:schemeClr val="accent5"/>
                </a:outerShdw>
                <a:reflection blurRad="6350" stA="60000" endA="900" endPos="58000" dir="5400000" sy="-100000" algn="bl" rotWithShape="0"/>
              </a:effectLst>
            </a:endParaRPr>
          </a:p>
        </p:txBody>
      </p:sp>
      <p:sp>
        <p:nvSpPr>
          <p:cNvPr id="3" name="Content Placeholder 2"/>
          <p:cNvSpPr>
            <a:spLocks noGrp="1"/>
          </p:cNvSpPr>
          <p:nvPr>
            <p:ph idx="1"/>
          </p:nvPr>
        </p:nvSpPr>
        <p:spPr>
          <a:xfrm>
            <a:off x="680321" y="1962364"/>
            <a:ext cx="9613861" cy="4717215"/>
          </a:xfrm>
        </p:spPr>
        <p:txBody>
          <a:bodyPr>
            <a:normAutofit fontScale="92500" lnSpcReduction="10000"/>
          </a:bodyPr>
          <a:lstStyle/>
          <a:p>
            <a:pPr algn="r" rtl="1"/>
            <a:r>
              <a:rPr lang="he-IL" b="1" i="1" u="sng" dirty="0">
                <a:solidFill>
                  <a:schemeClr val="bg1"/>
                </a:solidFill>
              </a:rPr>
              <a:t>הכנת התפילין: </a:t>
            </a:r>
            <a:r>
              <a:rPr lang="he-IL" b="1" dirty="0">
                <a:solidFill>
                  <a:srgbClr val="FFFF00"/>
                </a:solidFill>
              </a:rPr>
              <a:t>אני שולח את ההורים לסופר סת"ם ירא שמיים כדי שיקנו תפילין מהודרות, שיישארו עם הילד לכל החיים ועוזר להם גם בקניית טלית וסידור.</a:t>
            </a:r>
          </a:p>
          <a:p>
            <a:pPr algn="r" rtl="1"/>
            <a:r>
              <a:rPr lang="he-IL" b="1" i="1" u="sng" dirty="0">
                <a:solidFill>
                  <a:schemeClr val="bg1"/>
                </a:solidFill>
              </a:rPr>
              <a:t>סדר הנחת התפילין:</a:t>
            </a:r>
            <a:r>
              <a:rPr lang="he-IL" b="1" i="1" dirty="0">
                <a:solidFill>
                  <a:schemeClr val="bg1"/>
                </a:solidFill>
              </a:rPr>
              <a:t> </a:t>
            </a:r>
            <a:r>
              <a:rPr lang="he-IL" b="1" dirty="0">
                <a:solidFill>
                  <a:srgbClr val="FFFF00"/>
                </a:solidFill>
              </a:rPr>
              <a:t>סדר ההנחה הוא קודם תפילין של יד על הזרוע הכהה. שמים את בית התפילין על המקום התפוח ביד הכהה, מעבירים את הרצועה על היד וכאן מברכים את הברכה של התפילין : "ברוך אתה ה' אלוקנו מלך העולם אשר קדשנו במצוותיו וצונו להניח תפילין"</a:t>
            </a:r>
            <a:r>
              <a:rPr lang="en-US" b="1" dirty="0">
                <a:solidFill>
                  <a:srgbClr val="FFFF00"/>
                </a:solidFill>
              </a:rPr>
              <a:t>.</a:t>
            </a:r>
            <a:br>
              <a:rPr lang="en-US" b="1" dirty="0">
                <a:solidFill>
                  <a:srgbClr val="FFFF00"/>
                </a:solidFill>
              </a:rPr>
            </a:br>
            <a:r>
              <a:rPr lang="he-IL" b="1" dirty="0">
                <a:solidFill>
                  <a:srgbClr val="FFFF00"/>
                </a:solidFill>
              </a:rPr>
              <a:t>מעבירים את הרצועות לכיוון הזרוע ועושים שבעה היקפים על הזרוע (לא כולל החצי ההיקף הקודם), משאירים את הרצועה על היד ועוברים להנחת תפילין של ראש.</a:t>
            </a:r>
            <a:br>
              <a:rPr lang="en-US" b="1" dirty="0">
                <a:solidFill>
                  <a:srgbClr val="FFFF00"/>
                </a:solidFill>
              </a:rPr>
            </a:br>
            <a:r>
              <a:rPr lang="he-IL" b="1" dirty="0">
                <a:solidFill>
                  <a:srgbClr val="FFFF00"/>
                </a:solidFill>
              </a:rPr>
              <a:t>את התפילין של הראש שמים על קצה גדילת השער לכיוון המצח ואת הד' (הקשר) של התפילין של ראש שמים בתעלת העורף. לאחר מכן חוזרים ליד, מלפפים ליפוף אחד בפרק האמצעי של האצבע ושני ליפופים בחלק התחתון, ואת כל שאר הרצועה קושרים בכף היד.</a:t>
            </a:r>
          </a:p>
          <a:p>
            <a:pPr algn="r" rtl="1"/>
            <a:r>
              <a:rPr lang="he-IL" b="1" dirty="0">
                <a:solidFill>
                  <a:srgbClr val="FFFF00"/>
                </a:solidFill>
              </a:rPr>
              <a:t>כך הבחור מוכן לתפילה, וכל יום עושים חזרות על הכל עד שהבחור מוכן לקריאת התורה, לברכות התורה לפני הקריאה ולהנחת תפילין.</a:t>
            </a:r>
          </a:p>
          <a:p>
            <a:pPr algn="r" rtl="1"/>
            <a:r>
              <a:rPr lang="he-IL" b="1" i="1" u="sng" dirty="0">
                <a:solidFill>
                  <a:schemeClr val="bg1"/>
                </a:solidFill>
              </a:rPr>
              <a:t>נ"ב:</a:t>
            </a:r>
            <a:r>
              <a:rPr lang="he-IL" b="1" u="sng" dirty="0">
                <a:solidFill>
                  <a:srgbClr val="FFFF00"/>
                </a:solidFill>
              </a:rPr>
              <a:t>לפני הנחת תפילין מתעטפים בטלית.</a:t>
            </a:r>
            <a:endParaRPr lang="en-US" b="1" u="sng" dirty="0">
              <a:solidFill>
                <a:srgbClr val="FFFF00"/>
              </a:solidFill>
            </a:endParaRPr>
          </a:p>
        </p:txBody>
      </p:sp>
    </p:spTree>
    <p:extLst>
      <p:ext uri="{BB962C8B-B14F-4D97-AF65-F5344CB8AC3E}">
        <p14:creationId xmlns:p14="http://schemas.microsoft.com/office/powerpoint/2010/main" val="27503582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80">
                                          <p:stCondLst>
                                            <p:cond delay="0"/>
                                          </p:stCondLst>
                                        </p:cTn>
                                        <p:tgtEl>
                                          <p:spTgt spid="3">
                                            <p:txEl>
                                              <p:pRg st="2" end="2"/>
                                            </p:txEl>
                                          </p:spTgt>
                                        </p:tgtEl>
                                      </p:cBhvr>
                                    </p:animEffect>
                                    <p:anim calcmode="lin" valueType="num">
                                      <p:cBhvr>
                                        <p:cTn id="3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2" end="2"/>
                                            </p:txEl>
                                          </p:spTgt>
                                        </p:tgtEl>
                                      </p:cBhvr>
                                      <p:to x="100000" y="60000"/>
                                    </p:animScale>
                                    <p:animScale>
                                      <p:cBhvr>
                                        <p:cTn id="36" dur="166" decel="50000">
                                          <p:stCondLst>
                                            <p:cond delay="676"/>
                                          </p:stCondLst>
                                        </p:cTn>
                                        <p:tgtEl>
                                          <p:spTgt spid="3">
                                            <p:txEl>
                                              <p:pRg st="2" end="2"/>
                                            </p:txEl>
                                          </p:spTgt>
                                        </p:tgtEl>
                                      </p:cBhvr>
                                      <p:to x="100000" y="100000"/>
                                    </p:animScale>
                                    <p:animScale>
                                      <p:cBhvr>
                                        <p:cTn id="37" dur="26">
                                          <p:stCondLst>
                                            <p:cond delay="1312"/>
                                          </p:stCondLst>
                                        </p:cTn>
                                        <p:tgtEl>
                                          <p:spTgt spid="3">
                                            <p:txEl>
                                              <p:pRg st="2" end="2"/>
                                            </p:txEl>
                                          </p:spTgt>
                                        </p:tgtEl>
                                      </p:cBhvr>
                                      <p:to x="100000" y="80000"/>
                                    </p:animScale>
                                    <p:animScale>
                                      <p:cBhvr>
                                        <p:cTn id="38" dur="166" decel="50000">
                                          <p:stCondLst>
                                            <p:cond delay="1338"/>
                                          </p:stCondLst>
                                        </p:cTn>
                                        <p:tgtEl>
                                          <p:spTgt spid="3">
                                            <p:txEl>
                                              <p:pRg st="2" end="2"/>
                                            </p:txEl>
                                          </p:spTgt>
                                        </p:tgtEl>
                                      </p:cBhvr>
                                      <p:to x="100000" y="100000"/>
                                    </p:animScale>
                                    <p:animScale>
                                      <p:cBhvr>
                                        <p:cTn id="39" dur="26">
                                          <p:stCondLst>
                                            <p:cond delay="1642"/>
                                          </p:stCondLst>
                                        </p:cTn>
                                        <p:tgtEl>
                                          <p:spTgt spid="3">
                                            <p:txEl>
                                              <p:pRg st="2" end="2"/>
                                            </p:txEl>
                                          </p:spTgt>
                                        </p:tgtEl>
                                      </p:cBhvr>
                                      <p:to x="100000" y="90000"/>
                                    </p:animScale>
                                    <p:animScale>
                                      <p:cBhvr>
                                        <p:cTn id="40" dur="166" decel="50000">
                                          <p:stCondLst>
                                            <p:cond delay="1668"/>
                                          </p:stCondLst>
                                        </p:cTn>
                                        <p:tgtEl>
                                          <p:spTgt spid="3">
                                            <p:txEl>
                                              <p:pRg st="2" end="2"/>
                                            </p:txEl>
                                          </p:spTgt>
                                        </p:tgtEl>
                                      </p:cBhvr>
                                      <p:to x="100000" y="100000"/>
                                    </p:animScale>
                                    <p:animScale>
                                      <p:cBhvr>
                                        <p:cTn id="41" dur="26">
                                          <p:stCondLst>
                                            <p:cond delay="1808"/>
                                          </p:stCondLst>
                                        </p:cTn>
                                        <p:tgtEl>
                                          <p:spTgt spid="3">
                                            <p:txEl>
                                              <p:pRg st="2" end="2"/>
                                            </p:txEl>
                                          </p:spTgt>
                                        </p:tgtEl>
                                      </p:cBhvr>
                                      <p:to x="100000" y="95000"/>
                                    </p:animScale>
                                    <p:animScale>
                                      <p:cBhvr>
                                        <p:cTn id="42" dur="166" decel="50000">
                                          <p:stCondLst>
                                            <p:cond delay="1834"/>
                                          </p:stCondLst>
                                        </p:cTn>
                                        <p:tgtEl>
                                          <p:spTgt spid="3">
                                            <p:txEl>
                                              <p:pRg st="2" end="2"/>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wipe(down)">
                                      <p:cBhvr>
                                        <p:cTn id="47" dur="580">
                                          <p:stCondLst>
                                            <p:cond delay="0"/>
                                          </p:stCondLst>
                                        </p:cTn>
                                        <p:tgtEl>
                                          <p:spTgt spid="3">
                                            <p:txEl>
                                              <p:pRg st="0" end="0"/>
                                            </p:txEl>
                                          </p:spTgt>
                                        </p:tgtEl>
                                      </p:cBhvr>
                                    </p:animEffect>
                                    <p:anim calcmode="lin" valueType="num">
                                      <p:cBhvr>
                                        <p:cTn id="4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0" end="0"/>
                                            </p:txEl>
                                          </p:spTgt>
                                        </p:tgtEl>
                                      </p:cBhvr>
                                      <p:to x="100000" y="60000"/>
                                    </p:animScale>
                                    <p:animScale>
                                      <p:cBhvr>
                                        <p:cTn id="54" dur="166" decel="50000">
                                          <p:stCondLst>
                                            <p:cond delay="676"/>
                                          </p:stCondLst>
                                        </p:cTn>
                                        <p:tgtEl>
                                          <p:spTgt spid="3">
                                            <p:txEl>
                                              <p:pRg st="0" end="0"/>
                                            </p:txEl>
                                          </p:spTgt>
                                        </p:tgtEl>
                                      </p:cBhvr>
                                      <p:to x="100000" y="100000"/>
                                    </p:animScale>
                                    <p:animScale>
                                      <p:cBhvr>
                                        <p:cTn id="55" dur="26">
                                          <p:stCondLst>
                                            <p:cond delay="1312"/>
                                          </p:stCondLst>
                                        </p:cTn>
                                        <p:tgtEl>
                                          <p:spTgt spid="3">
                                            <p:txEl>
                                              <p:pRg st="0" end="0"/>
                                            </p:txEl>
                                          </p:spTgt>
                                        </p:tgtEl>
                                      </p:cBhvr>
                                      <p:to x="100000" y="80000"/>
                                    </p:animScale>
                                    <p:animScale>
                                      <p:cBhvr>
                                        <p:cTn id="56" dur="166" decel="50000">
                                          <p:stCondLst>
                                            <p:cond delay="1338"/>
                                          </p:stCondLst>
                                        </p:cTn>
                                        <p:tgtEl>
                                          <p:spTgt spid="3">
                                            <p:txEl>
                                              <p:pRg st="0" end="0"/>
                                            </p:txEl>
                                          </p:spTgt>
                                        </p:tgtEl>
                                      </p:cBhvr>
                                      <p:to x="100000" y="100000"/>
                                    </p:animScale>
                                    <p:animScale>
                                      <p:cBhvr>
                                        <p:cTn id="57" dur="26">
                                          <p:stCondLst>
                                            <p:cond delay="1642"/>
                                          </p:stCondLst>
                                        </p:cTn>
                                        <p:tgtEl>
                                          <p:spTgt spid="3">
                                            <p:txEl>
                                              <p:pRg st="0" end="0"/>
                                            </p:txEl>
                                          </p:spTgt>
                                        </p:tgtEl>
                                      </p:cBhvr>
                                      <p:to x="100000" y="90000"/>
                                    </p:animScale>
                                    <p:animScale>
                                      <p:cBhvr>
                                        <p:cTn id="58" dur="166" decel="50000">
                                          <p:stCondLst>
                                            <p:cond delay="1668"/>
                                          </p:stCondLst>
                                        </p:cTn>
                                        <p:tgtEl>
                                          <p:spTgt spid="3">
                                            <p:txEl>
                                              <p:pRg st="0" end="0"/>
                                            </p:txEl>
                                          </p:spTgt>
                                        </p:tgtEl>
                                      </p:cBhvr>
                                      <p:to x="100000" y="100000"/>
                                    </p:animScale>
                                    <p:animScale>
                                      <p:cBhvr>
                                        <p:cTn id="59" dur="26">
                                          <p:stCondLst>
                                            <p:cond delay="1808"/>
                                          </p:stCondLst>
                                        </p:cTn>
                                        <p:tgtEl>
                                          <p:spTgt spid="3">
                                            <p:txEl>
                                              <p:pRg st="0" end="0"/>
                                            </p:txEl>
                                          </p:spTgt>
                                        </p:tgtEl>
                                      </p:cBhvr>
                                      <p:to x="100000" y="95000"/>
                                    </p:animScale>
                                    <p:animScale>
                                      <p:cBhvr>
                                        <p:cTn id="60" dur="166" decel="50000">
                                          <p:stCondLst>
                                            <p:cond delay="1834"/>
                                          </p:stCondLst>
                                        </p:cTn>
                                        <p:tgtEl>
                                          <p:spTgt spid="3">
                                            <p:txEl>
                                              <p:pRg st="0" end="0"/>
                                            </p:txEl>
                                          </p:spTgt>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nodeType="clickEffect">
                                  <p:stCondLst>
                                    <p:cond delay="0"/>
                                  </p:stCondLst>
                                  <p:childTnLst>
                                    <p:set>
                                      <p:cBhvr>
                                        <p:cTn id="64" dur="1" fill="hold">
                                          <p:stCondLst>
                                            <p:cond delay="0"/>
                                          </p:stCondLst>
                                        </p:cTn>
                                        <p:tgtEl>
                                          <p:spTgt spid="3">
                                            <p:txEl>
                                              <p:pRg st="3" end="3"/>
                                            </p:txEl>
                                          </p:spTgt>
                                        </p:tgtEl>
                                        <p:attrNameLst>
                                          <p:attrName>style.visibility</p:attrName>
                                        </p:attrNameLst>
                                      </p:cBhvr>
                                      <p:to>
                                        <p:strVal val="visible"/>
                                      </p:to>
                                    </p:set>
                                    <p:animEffect transition="in" filter="fade">
                                      <p:cBhvr>
                                        <p:cTn id="65" dur="2000"/>
                                        <p:tgtEl>
                                          <p:spTgt spid="3">
                                            <p:txEl>
                                              <p:pRg st="3" end="3"/>
                                            </p:txEl>
                                          </p:spTgt>
                                        </p:tgtEl>
                                      </p:cBhvr>
                                    </p:animEffect>
                                    <p:anim calcmode="lin" valueType="num">
                                      <p:cBhvr>
                                        <p:cTn id="6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6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e-IL" sz="8000" b="1" dirty="0">
                <a:ln w="13462">
                  <a:solidFill>
                    <a:srgbClr val="00B050"/>
                  </a:solidFill>
                  <a:prstDash val="solid"/>
                </a:ln>
                <a:solidFill>
                  <a:srgbClr val="92D050"/>
                </a:solidFill>
                <a:effectLst>
                  <a:glow rad="101600">
                    <a:schemeClr val="accent5">
                      <a:satMod val="175000"/>
                      <a:alpha val="40000"/>
                    </a:schemeClr>
                  </a:glow>
                  <a:outerShdw dist="38100" dir="2700000" algn="bl" rotWithShape="0">
                    <a:schemeClr val="accent5"/>
                  </a:outerShdw>
                </a:effectLst>
              </a:rPr>
              <a:t>מה מלמד אותי הסיפור?</a:t>
            </a:r>
            <a:endParaRPr lang="en-US" sz="8000" b="1" dirty="0">
              <a:ln w="13462">
                <a:solidFill>
                  <a:srgbClr val="00B050"/>
                </a:solidFill>
                <a:prstDash val="solid"/>
              </a:ln>
              <a:solidFill>
                <a:srgbClr val="92D050"/>
              </a:solidFill>
              <a:effectLst>
                <a:glow rad="101600">
                  <a:schemeClr val="accent5">
                    <a:satMod val="175000"/>
                    <a:alpha val="40000"/>
                  </a:schemeClr>
                </a:glow>
                <a:outerShdw dist="38100" dir="2700000" algn="bl" rotWithShape="0">
                  <a:schemeClr val="accent5"/>
                </a:outerShdw>
              </a:effectLst>
            </a:endParaRPr>
          </a:p>
        </p:txBody>
      </p:sp>
      <p:sp>
        <p:nvSpPr>
          <p:cNvPr id="3" name="Content Placeholder 2"/>
          <p:cNvSpPr>
            <a:spLocks noGrp="1"/>
          </p:cNvSpPr>
          <p:nvPr>
            <p:ph idx="1"/>
          </p:nvPr>
        </p:nvSpPr>
        <p:spPr/>
        <p:txBody>
          <a:bodyPr>
            <a:noAutofit/>
          </a:bodyPr>
          <a:lstStyle/>
          <a:p>
            <a:pPr algn="r" rtl="1"/>
            <a:r>
              <a:rPr lang="he-IL" sz="3600" b="1" i="1" dirty="0">
                <a:solidFill>
                  <a:srgbClr val="FFFF00"/>
                </a:solidFill>
              </a:rPr>
              <a:t>שמאוד חשוב ללמד תורה ברבים,                                                וחשוב לפנות גם לאנשים שקצת יותר רחוקים, להכיר להם את המצוות. </a:t>
            </a:r>
            <a:br>
              <a:rPr lang="en-US" sz="3600" b="1" i="1" dirty="0">
                <a:solidFill>
                  <a:srgbClr val="FFFF00"/>
                </a:solidFill>
              </a:rPr>
            </a:br>
            <a:r>
              <a:rPr lang="he-IL" sz="3600" b="1" i="1" dirty="0">
                <a:solidFill>
                  <a:schemeClr val="accent1">
                    <a:lumMod val="20000"/>
                    <a:lumOff val="80000"/>
                  </a:schemeClr>
                </a:solidFill>
              </a:rPr>
              <a:t>לפעמים רואים מישהו ואנחנו לא יודעים מה                      הבן-אדם עושה בחיים ואז מגלים על הרבה דברים טובים שעשה</a:t>
            </a:r>
            <a:r>
              <a:rPr lang="he-IL" sz="3600" b="1" i="1" dirty="0">
                <a:solidFill>
                  <a:srgbClr val="FFFF00"/>
                </a:solidFill>
              </a:rPr>
              <a:t>. </a:t>
            </a:r>
            <a:br>
              <a:rPr lang="en-US" sz="3600" b="1" i="1" dirty="0">
                <a:solidFill>
                  <a:srgbClr val="FFFF00"/>
                </a:solidFill>
              </a:rPr>
            </a:br>
            <a:r>
              <a:rPr lang="he-IL" sz="3600" b="1" i="1" dirty="0">
                <a:solidFill>
                  <a:schemeClr val="accent2"/>
                </a:solidFill>
              </a:rPr>
              <a:t>לא משנה מה נעשה בחיים לפרנסתנו, הכי חשוב זה להעריך את התורה וללמד אותה לרבים.</a:t>
            </a:r>
            <a:endParaRPr lang="en-US" sz="3600" b="1" i="1" dirty="0">
              <a:solidFill>
                <a:schemeClr val="accent2"/>
              </a:solidFill>
            </a:endParaRPr>
          </a:p>
        </p:txBody>
      </p:sp>
    </p:spTree>
    <p:extLst>
      <p:ext uri="{BB962C8B-B14F-4D97-AF65-F5344CB8AC3E}">
        <p14:creationId xmlns:p14="http://schemas.microsoft.com/office/powerpoint/2010/main" val="18552926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886</TotalTime>
  <Words>311</Words>
  <Application>Microsoft Office PowerPoint</Application>
  <PresentationFormat>מסך רחב</PresentationFormat>
  <Paragraphs>50</Paragraphs>
  <Slides>7</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7</vt:i4>
      </vt:variant>
    </vt:vector>
  </HeadingPairs>
  <TitlesOfParts>
    <vt:vector size="11" baseType="lpstr">
      <vt:lpstr>Arial</vt:lpstr>
      <vt:lpstr>Times New Roman</vt:lpstr>
      <vt:lpstr>Trebuchet MS</vt:lpstr>
      <vt:lpstr>Berlin</vt:lpstr>
      <vt:lpstr>קשר רב דורי</vt:lpstr>
      <vt:lpstr>מצגת של PowerPoint‏</vt:lpstr>
      <vt:lpstr>למה בחרתי בנושא זה?</vt:lpstr>
      <vt:lpstr>הקדמה</vt:lpstr>
      <vt:lpstr>אופן ההכנה לבר-המצוה</vt:lpstr>
      <vt:lpstr>המשך</vt:lpstr>
      <vt:lpstr>מה מלמד אותי הסיפור?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קשר רב דורי</dc:title>
  <dc:creator>iris itcher</dc:creator>
  <cp:lastModifiedBy>owner</cp:lastModifiedBy>
  <cp:revision>54</cp:revision>
  <dcterms:created xsi:type="dcterms:W3CDTF">2017-02-20T15:08:27Z</dcterms:created>
  <dcterms:modified xsi:type="dcterms:W3CDTF">2017-06-18T06:56:43Z</dcterms:modified>
</cp:coreProperties>
</file>