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72" r:id="rId12"/>
    <p:sldId id="271" r:id="rId13"/>
    <p:sldId id="274" r:id="rId14"/>
    <p:sldId id="275" r:id="rId15"/>
    <p:sldId id="273" r:id="rId16"/>
    <p:sldId id="270"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4" d="100"/>
          <a:sy n="124" d="100"/>
        </p:scale>
        <p:origin x="50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74838C0-066A-4DBD-99BC-ADBE6A18498C}" type="datetimeFigureOut">
              <a:rPr lang="en-US" smtClean="0"/>
              <a:pPr/>
              <a:t>6/7/2017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23B9E3-EB8E-46FF-A69F-EA6B8711653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4838C0-066A-4DBD-99BC-ADBE6A18498C}" type="datetimeFigureOut">
              <a:rPr lang="en-US" smtClean="0"/>
              <a:pPr/>
              <a:t>6/7/2017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23B9E3-EB8E-46FF-A69F-EA6B8711653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4838C0-066A-4DBD-99BC-ADBE6A18498C}" type="datetimeFigureOut">
              <a:rPr lang="en-US" smtClean="0"/>
              <a:pPr/>
              <a:t>6/7/2017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23B9E3-EB8E-46FF-A69F-EA6B8711653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4838C0-066A-4DBD-99BC-ADBE6A18498C}" type="datetimeFigureOut">
              <a:rPr lang="en-US" smtClean="0"/>
              <a:pPr/>
              <a:t>6/7/2017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23B9E3-EB8E-46FF-A69F-EA6B8711653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4838C0-066A-4DBD-99BC-ADBE6A18498C}" type="datetimeFigureOut">
              <a:rPr lang="en-US" smtClean="0"/>
              <a:pPr/>
              <a:t>6/7/2017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23B9E3-EB8E-46FF-A69F-EA6B8711653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4838C0-066A-4DBD-99BC-ADBE6A18498C}" type="datetimeFigureOut">
              <a:rPr lang="en-US" smtClean="0"/>
              <a:pPr/>
              <a:t>6/7/2017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23B9E3-EB8E-46FF-A69F-EA6B8711653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4838C0-066A-4DBD-99BC-ADBE6A18498C}" type="datetimeFigureOut">
              <a:rPr lang="en-US" smtClean="0"/>
              <a:pPr/>
              <a:t>6/7/2017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23B9E3-EB8E-46FF-A69F-EA6B8711653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4838C0-066A-4DBD-99BC-ADBE6A18498C}" type="datetimeFigureOut">
              <a:rPr lang="en-US" smtClean="0"/>
              <a:pPr/>
              <a:t>6/7/2017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23B9E3-EB8E-46FF-A69F-EA6B8711653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4838C0-066A-4DBD-99BC-ADBE6A18498C}" type="datetimeFigureOut">
              <a:rPr lang="en-US" smtClean="0"/>
              <a:pPr/>
              <a:t>6/7/2017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23B9E3-EB8E-46FF-A69F-EA6B8711653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4838C0-066A-4DBD-99BC-ADBE6A18498C}" type="datetimeFigureOut">
              <a:rPr lang="en-US" smtClean="0"/>
              <a:pPr/>
              <a:t>6/7/2017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23B9E3-EB8E-46FF-A69F-EA6B8711653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4838C0-066A-4DBD-99BC-ADBE6A18498C}" type="datetimeFigureOut">
              <a:rPr lang="en-US" smtClean="0"/>
              <a:pPr/>
              <a:t>6/7/2017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23B9E3-EB8E-46FF-A69F-EA6B8711653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4838C0-066A-4DBD-99BC-ADBE6A18498C}" type="datetimeFigureOut">
              <a:rPr lang="en-US" smtClean="0"/>
              <a:pPr/>
              <a:t>6/7/2017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23B9E3-EB8E-46FF-A69F-EA6B8711653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914400"/>
            <a:ext cx="4572000" cy="2343630"/>
          </a:xfrm>
        </p:spPr>
        <p:txBody>
          <a:bodyPr>
            <a:normAutofit fontScale="90000"/>
          </a:bodyPr>
          <a:lstStyle/>
          <a:p>
            <a:pPr algn="r"/>
            <a:br>
              <a:rPr lang="he-IL" b="1" u="sng" dirty="0"/>
            </a:br>
            <a:br>
              <a:rPr lang="he-IL" b="1" u="sng" dirty="0"/>
            </a:br>
            <a:br>
              <a:rPr lang="he-IL" b="1" u="sng" dirty="0"/>
            </a:br>
            <a:br>
              <a:rPr lang="he-IL" b="1" u="sng" dirty="0"/>
            </a:br>
            <a:br>
              <a:rPr lang="he-IL" b="1" u="sng" dirty="0"/>
            </a:br>
            <a:br>
              <a:rPr lang="he-IL" b="1" u="sng" dirty="0"/>
            </a:br>
            <a:br>
              <a:rPr lang="he-IL" b="1" u="sng" dirty="0"/>
            </a:br>
            <a:br>
              <a:rPr lang="he-IL" b="1" u="sng" dirty="0"/>
            </a:br>
            <a:br>
              <a:rPr lang="he-IL" b="1" u="sng" dirty="0"/>
            </a:br>
            <a:br>
              <a:rPr lang="he-IL" b="1" u="sng" dirty="0"/>
            </a:br>
            <a:br>
              <a:rPr lang="he-IL" b="1" u="sng" dirty="0"/>
            </a:br>
            <a:br>
              <a:rPr lang="he-IL" b="1" u="sng" dirty="0"/>
            </a:br>
            <a:br>
              <a:rPr lang="he-IL" b="1" u="sng" dirty="0"/>
            </a:br>
            <a:br>
              <a:rPr lang="he-IL" b="1" u="sng" dirty="0"/>
            </a:br>
            <a:br>
              <a:rPr lang="he-IL" b="1" u="sng" dirty="0"/>
            </a:br>
            <a:br>
              <a:rPr lang="he-IL" b="1" u="sng" dirty="0"/>
            </a:br>
            <a:br>
              <a:rPr lang="he-IL" b="1" u="sng" dirty="0"/>
            </a:br>
            <a:br>
              <a:rPr lang="he-IL" b="1" u="sng" dirty="0"/>
            </a:br>
            <a:br>
              <a:rPr lang="he-IL" b="1" u="sng" dirty="0"/>
            </a:br>
            <a:r>
              <a:rPr lang="he-IL" b="1" dirty="0">
                <a:cs typeface="+mn-cs"/>
              </a:rPr>
              <a:t>הסיפור של סבא רבא ולטר שהקים את קיבוץ "בית הערבה</a:t>
            </a:r>
            <a:r>
              <a:rPr lang="he-IL" sz="5300" b="1" dirty="0">
                <a:cs typeface="+mn-cs"/>
              </a:rPr>
              <a:t>"</a:t>
            </a:r>
            <a:br>
              <a:rPr lang="he-IL" sz="5300" b="1" dirty="0">
                <a:cs typeface="+mn-cs"/>
              </a:rPr>
            </a:br>
            <a:br>
              <a:rPr lang="he-IL" sz="5300" b="1" dirty="0">
                <a:cs typeface="+mn-cs"/>
              </a:rPr>
            </a:br>
            <a:r>
              <a:rPr lang="he-IL" sz="2200" b="1" dirty="0"/>
              <a:t>כתבו: ענת ארצי</a:t>
            </a:r>
            <a:br>
              <a:rPr lang="he-IL" sz="2200" b="1" dirty="0"/>
            </a:br>
            <a:r>
              <a:rPr lang="he-IL" sz="2200" b="1" dirty="0"/>
              <a:t>ונועם לוזון</a:t>
            </a:r>
            <a:br>
              <a:rPr lang="he-IL" sz="2200" b="1" dirty="0"/>
            </a:br>
            <a:r>
              <a:rPr lang="he-IL" sz="2200" b="1" dirty="0"/>
              <a:t>הקשר הרב דורי</a:t>
            </a:r>
            <a:br>
              <a:rPr lang="he-IL" sz="2200" b="1" dirty="0"/>
            </a:br>
            <a:r>
              <a:rPr lang="he-IL" sz="2200" b="1" dirty="0"/>
              <a:t>בית ספר "ויצמן"</a:t>
            </a:r>
            <a:br>
              <a:rPr lang="he-IL" sz="2200" b="1" dirty="0"/>
            </a:br>
            <a:r>
              <a:rPr lang="he-IL" sz="2200" b="1" dirty="0"/>
              <a:t>2017</a:t>
            </a:r>
            <a:br>
              <a:rPr lang="he-IL" sz="2200" b="1" dirty="0"/>
            </a:br>
            <a:br>
              <a:rPr lang="he-IL" sz="2200" b="1" dirty="0"/>
            </a:br>
            <a:br>
              <a:rPr lang="he-IL" sz="5300" b="1" dirty="0">
                <a:cs typeface="+mn-cs"/>
              </a:rPr>
            </a:br>
            <a:br>
              <a:rPr lang="he-IL" sz="5300" b="1" dirty="0">
                <a:cs typeface="+mn-cs"/>
              </a:rPr>
            </a:br>
            <a:br>
              <a:rPr lang="he-IL" sz="5300" b="1" dirty="0">
                <a:cs typeface="+mn-cs"/>
              </a:rPr>
            </a:br>
            <a:br>
              <a:rPr lang="he-IL" sz="5300" b="1" dirty="0">
                <a:cs typeface="+mn-cs"/>
              </a:rPr>
            </a:br>
            <a:br>
              <a:rPr lang="he-IL" sz="5300" b="1" dirty="0">
                <a:cs typeface="+mn-cs"/>
              </a:rPr>
            </a:br>
            <a:br>
              <a:rPr lang="he-IL" sz="5300" b="1" dirty="0">
                <a:cs typeface="+mn-cs"/>
              </a:rPr>
            </a:br>
            <a:br>
              <a:rPr lang="he-IL" sz="5300" b="1" dirty="0">
                <a:cs typeface="+mn-cs"/>
              </a:rPr>
            </a:br>
            <a:br>
              <a:rPr lang="en-US" sz="5300" dirty="0">
                <a:cs typeface="+mn-cs"/>
              </a:rPr>
            </a:br>
            <a:br>
              <a:rPr lang="en-US" sz="5300" dirty="0">
                <a:cs typeface="+mn-cs"/>
              </a:rPr>
            </a:br>
            <a:endParaRPr lang="en-US" sz="3600" dirty="0">
              <a:cs typeface="+mn-cs"/>
            </a:endParaRPr>
          </a:p>
        </p:txBody>
      </p:sp>
      <p:sp>
        <p:nvSpPr>
          <p:cNvPr id="4" name="Rounded Rectangle 3"/>
          <p:cNvSpPr/>
          <p:nvPr/>
        </p:nvSpPr>
        <p:spPr>
          <a:xfrm>
            <a:off x="228600" y="457200"/>
            <a:ext cx="8686800" cy="6172200"/>
          </a:xfrm>
          <a:prstGeom prst="roundRect">
            <a:avLst/>
          </a:prstGeom>
          <a:no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295400" y="316468"/>
            <a:ext cx="2667000" cy="369332"/>
          </a:xfrm>
          <a:prstGeom prst="rect">
            <a:avLst/>
          </a:prstGeom>
          <a:solidFill>
            <a:schemeClr val="bg1"/>
          </a:solidFill>
          <a:ln w="28575">
            <a:solidFill>
              <a:srgbClr val="0070C0"/>
            </a:solidFill>
          </a:ln>
        </p:spPr>
        <p:txBody>
          <a:bodyPr wrap="square" rtlCol="0">
            <a:spAutoFit/>
          </a:bodyPr>
          <a:lstStyle/>
          <a:p>
            <a:pPr algn="ctr"/>
            <a:r>
              <a:rPr lang="he-IL" dirty="0">
                <a:latin typeface="Guttman Yad-Brush" pitchFamily="2" charset="-79"/>
                <a:cs typeface="Guttman Yad-Brush" pitchFamily="2" charset="-79"/>
              </a:rPr>
              <a:t>הסיפור של נועם לוזון</a:t>
            </a:r>
            <a:endParaRPr lang="en-US" dirty="0">
              <a:cs typeface="Guttman Yad-Brush" pitchFamily="2" charset="-79"/>
            </a:endParaRPr>
          </a:p>
        </p:txBody>
      </p:sp>
      <p:pic>
        <p:nvPicPr>
          <p:cNvPr id="7" name="תמונה 6">
            <a:extLst>
              <a:ext uri="{FF2B5EF4-FFF2-40B4-BE49-F238E27FC236}">
                <a16:creationId xmlns:a16="http://schemas.microsoft.com/office/drawing/2014/main" id="{FF9C3200-DE6D-4E67-ABEE-57A9DB3861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541" y="1447801"/>
            <a:ext cx="3431459" cy="4572000"/>
          </a:xfrm>
          <a:prstGeom prst="rect">
            <a:avLst/>
          </a:prstGeom>
        </p:spPr>
      </p:pic>
      <p:sp>
        <p:nvSpPr>
          <p:cNvPr id="11" name="TextBox 10">
            <a:extLst>
              <a:ext uri="{FF2B5EF4-FFF2-40B4-BE49-F238E27FC236}">
                <a16:creationId xmlns:a16="http://schemas.microsoft.com/office/drawing/2014/main" id="{A60F8942-C1E5-47B9-B96D-026FEE021AF6}"/>
              </a:ext>
            </a:extLst>
          </p:cNvPr>
          <p:cNvSpPr txBox="1"/>
          <p:nvPr/>
        </p:nvSpPr>
        <p:spPr>
          <a:xfrm>
            <a:off x="3810000" y="4953000"/>
            <a:ext cx="1524000" cy="445532"/>
          </a:xfrm>
          <a:prstGeom prst="rect">
            <a:avLst/>
          </a:prstGeom>
          <a:noFill/>
        </p:spPr>
        <p:txBody>
          <a:bodyPr wrap="square" rtlCol="1">
            <a:spAutoFit/>
          </a:bodyPr>
          <a:lstStyle/>
          <a:p>
            <a:endParaRPr lang="he-IL"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381000"/>
            <a:ext cx="8686800" cy="6248400"/>
          </a:xfrm>
          <a:prstGeom prst="roundRect">
            <a:avLst/>
          </a:prstGeom>
          <a:no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295400" y="152400"/>
            <a:ext cx="2667000" cy="369332"/>
          </a:xfrm>
          <a:prstGeom prst="rect">
            <a:avLst/>
          </a:prstGeom>
          <a:solidFill>
            <a:schemeClr val="bg1"/>
          </a:solidFill>
          <a:ln w="28575">
            <a:solidFill>
              <a:srgbClr val="0070C0"/>
            </a:solidFill>
          </a:ln>
        </p:spPr>
        <p:txBody>
          <a:bodyPr wrap="square" rtlCol="0">
            <a:spAutoFit/>
          </a:bodyPr>
          <a:lstStyle/>
          <a:p>
            <a:pPr algn="ctr"/>
            <a:r>
              <a:rPr lang="he-IL" dirty="0">
                <a:latin typeface="Guttman Yad-Brush" pitchFamily="2" charset="-79"/>
                <a:cs typeface="Guttman Yad-Brush" pitchFamily="2" charset="-79"/>
              </a:rPr>
              <a:t>הסיפור של נועם לוזון</a:t>
            </a:r>
            <a:endParaRPr lang="en-US" dirty="0">
              <a:cs typeface="Guttman Yad-Brush" pitchFamily="2" charset="-79"/>
            </a:endParaRPr>
          </a:p>
        </p:txBody>
      </p:sp>
      <p:pic>
        <p:nvPicPr>
          <p:cNvPr id="6" name="Picture 5" descr="D:\נועם\2017-01-07_2310.png"/>
          <p:cNvPicPr/>
          <p:nvPr/>
        </p:nvPicPr>
        <p:blipFill>
          <a:blip r:embed="rId2" cstate="print"/>
          <a:srcRect/>
          <a:stretch>
            <a:fillRect/>
          </a:stretch>
        </p:blipFill>
        <p:spPr bwMode="auto">
          <a:xfrm>
            <a:off x="3810000" y="1066800"/>
            <a:ext cx="4876800" cy="3276600"/>
          </a:xfrm>
          <a:prstGeom prst="rect">
            <a:avLst/>
          </a:prstGeom>
          <a:noFill/>
          <a:ln w="9525">
            <a:noFill/>
            <a:miter lim="800000"/>
            <a:headEnd/>
            <a:tailEnd/>
          </a:ln>
        </p:spPr>
      </p:pic>
      <p:pic>
        <p:nvPicPr>
          <p:cNvPr id="7" name="תמונה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124200"/>
            <a:ext cx="5029200" cy="3157855"/>
          </a:xfrm>
          <a:prstGeom prst="rect">
            <a:avLst/>
          </a:prstGeom>
          <a:noFill/>
        </p:spPr>
      </p:pic>
      <p:sp>
        <p:nvSpPr>
          <p:cNvPr id="8" name="TextBox 7"/>
          <p:cNvSpPr txBox="1"/>
          <p:nvPr/>
        </p:nvSpPr>
        <p:spPr>
          <a:xfrm>
            <a:off x="2133600" y="533400"/>
            <a:ext cx="6375463" cy="461665"/>
          </a:xfrm>
          <a:prstGeom prst="rect">
            <a:avLst/>
          </a:prstGeom>
          <a:noFill/>
        </p:spPr>
        <p:txBody>
          <a:bodyPr wrap="none" rtlCol="0">
            <a:spAutoFit/>
          </a:bodyPr>
          <a:lstStyle/>
          <a:p>
            <a:pPr rtl="1"/>
            <a:r>
              <a:rPr lang="he-IL" sz="2400" dirty="0"/>
              <a:t>היתה גם רפת והבנות השתתפו באופן שווה בעבודות</a:t>
            </a:r>
            <a:r>
              <a:rPr lang="he-IL" dirty="0"/>
              <a:t>.</a:t>
            </a:r>
            <a:endParaRPr lang="en-US" dirty="0"/>
          </a:p>
        </p:txBody>
      </p:sp>
      <p:sp>
        <p:nvSpPr>
          <p:cNvPr id="12" name="TextBox 11"/>
          <p:cNvSpPr txBox="1"/>
          <p:nvPr/>
        </p:nvSpPr>
        <p:spPr>
          <a:xfrm>
            <a:off x="304800" y="2286000"/>
            <a:ext cx="4368504" cy="830997"/>
          </a:xfrm>
          <a:prstGeom prst="rect">
            <a:avLst/>
          </a:prstGeom>
          <a:solidFill>
            <a:schemeClr val="bg1"/>
          </a:solidFill>
        </p:spPr>
        <p:txBody>
          <a:bodyPr wrap="none" rtlCol="0">
            <a:spAutoFit/>
          </a:bodyPr>
          <a:lstStyle/>
          <a:p>
            <a:r>
              <a:rPr lang="he-IL" sz="2400" dirty="0"/>
              <a:t>בנינו צריף מיוחד עבור בית הילדים, </a:t>
            </a:r>
          </a:p>
          <a:p>
            <a:pPr algn="ctr"/>
            <a:r>
              <a:rPr lang="he-IL" sz="2400" dirty="0"/>
              <a:t>שבו גם ישנו וגם שיחקו</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par>
                                <p:cTn id="8" presetID="4"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i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381000"/>
            <a:ext cx="8686800" cy="6248400"/>
          </a:xfrm>
          <a:prstGeom prst="roundRect">
            <a:avLst/>
          </a:prstGeom>
          <a:no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295400" y="152400"/>
            <a:ext cx="2667000" cy="369332"/>
          </a:xfrm>
          <a:prstGeom prst="rect">
            <a:avLst/>
          </a:prstGeom>
          <a:solidFill>
            <a:schemeClr val="bg1"/>
          </a:solidFill>
          <a:ln w="28575">
            <a:solidFill>
              <a:srgbClr val="0070C0"/>
            </a:solidFill>
          </a:ln>
        </p:spPr>
        <p:txBody>
          <a:bodyPr wrap="square" rtlCol="0">
            <a:spAutoFit/>
          </a:bodyPr>
          <a:lstStyle/>
          <a:p>
            <a:pPr algn="ctr"/>
            <a:r>
              <a:rPr lang="he-IL" dirty="0">
                <a:latin typeface="Guttman Yad-Brush" pitchFamily="2" charset="-79"/>
                <a:cs typeface="Guttman Yad-Brush" pitchFamily="2" charset="-79"/>
              </a:rPr>
              <a:t>הסיפור של נועם לוזון</a:t>
            </a:r>
            <a:endParaRPr lang="en-US" dirty="0">
              <a:cs typeface="Guttman Yad-Brush" pitchFamily="2" charset="-79"/>
            </a:endParaRPr>
          </a:p>
        </p:txBody>
      </p:sp>
      <p:pic>
        <p:nvPicPr>
          <p:cNvPr id="6" name="Picture 5" descr="http://www.ynet.co.il/PicServer2/01082004/556862/22_ot.jpg"/>
          <p:cNvPicPr/>
          <p:nvPr/>
        </p:nvPicPr>
        <p:blipFill>
          <a:blip r:embed="rId2" cstate="print"/>
          <a:srcRect/>
          <a:stretch>
            <a:fillRect/>
          </a:stretch>
        </p:blipFill>
        <p:spPr bwMode="auto">
          <a:xfrm>
            <a:off x="1600200" y="2590800"/>
            <a:ext cx="5867400" cy="3999865"/>
          </a:xfrm>
          <a:prstGeom prst="rect">
            <a:avLst/>
          </a:prstGeom>
          <a:noFill/>
        </p:spPr>
      </p:pic>
      <p:sp>
        <p:nvSpPr>
          <p:cNvPr id="10" name="Content Placeholder 2"/>
          <p:cNvSpPr>
            <a:spLocks noGrp="1"/>
          </p:cNvSpPr>
          <p:nvPr>
            <p:ph idx="1"/>
          </p:nvPr>
        </p:nvSpPr>
        <p:spPr>
          <a:xfrm>
            <a:off x="533400" y="533400"/>
            <a:ext cx="8229600" cy="2590799"/>
          </a:xfrm>
        </p:spPr>
        <p:txBody>
          <a:bodyPr>
            <a:normAutofit fontScale="70000" lnSpcReduction="20000"/>
          </a:bodyPr>
          <a:lstStyle/>
          <a:p>
            <a:pPr algn="r" rtl="1"/>
            <a:r>
              <a:rPr lang="he-IL" dirty="0"/>
              <a:t>במאי 1948 לאחר פרוץ מילחמת השיחרור נחסמה הדרך בין בית הערבה לירושלים.   הקשר היחיד נשמר באמצעות מטוסים קלים. החשש לגורל הקיבוץ גבר. </a:t>
            </a:r>
            <a:endParaRPr lang="en-US" dirty="0"/>
          </a:p>
          <a:p>
            <a:pPr algn="r" rtl="1"/>
            <a:r>
              <a:rPr lang="he-IL" dirty="0"/>
              <a:t>ב-15 למאי 1948 מתקבלת פקודה להוציא את האוכלוסיה הבלתי לוחמת מבית הערבה. </a:t>
            </a:r>
          </a:p>
          <a:p>
            <a:pPr algn="r" rtl="1"/>
            <a:r>
              <a:rPr lang="he-IL" dirty="0"/>
              <a:t>שלושה ימים אחר כך ניתנת פקודת ה"הגנה" לפנות את בית הערבה ומתחיל פינוי אווירי של החברים למרכז הארץ</a:t>
            </a:r>
            <a:endParaRPr lang="en-US" dirty="0"/>
          </a:p>
          <a:p>
            <a:pPr algn="r" rtl="1"/>
            <a:r>
              <a:rPr lang="he-IL" dirty="0"/>
              <a:t>עם פרוץ מלחמת העצמאות פונו ילדי בית הערבה דרך ירושלים. </a:t>
            </a:r>
            <a:endParaRPr lang="en-US" dirty="0"/>
          </a:p>
          <a:p>
            <a:pPr algn="r" rtl="1"/>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19600" y="762000"/>
            <a:ext cx="4267200" cy="6248400"/>
          </a:xfrm>
        </p:spPr>
        <p:txBody>
          <a:bodyPr>
            <a:normAutofit fontScale="77500" lnSpcReduction="20000"/>
          </a:bodyPr>
          <a:lstStyle/>
          <a:p>
            <a:pPr algn="r" rtl="1"/>
            <a:r>
              <a:rPr lang="he-IL" dirty="0"/>
              <a:t>באותה תקופה התחוללה בעולם מלחמת העולם השניה.</a:t>
            </a:r>
            <a:endParaRPr lang="en-US" dirty="0"/>
          </a:p>
          <a:p>
            <a:pPr algn="r" rtl="1"/>
            <a:r>
              <a:rPr lang="he-IL" dirty="0"/>
              <a:t>צבאות הצורר הגרמני התקדמו אל עבר ארץ ישראל במטרה לכבוש אותה. </a:t>
            </a:r>
            <a:endParaRPr lang="en-US" dirty="0"/>
          </a:p>
          <a:p>
            <a:pPr algn="r" rtl="1"/>
            <a:r>
              <a:rPr lang="he-IL" dirty="0"/>
              <a:t>אני החלטתי שברצוני להתנדב לצבא הבריטי בכדי לעזור בהגנה על המולדת שלי.</a:t>
            </a:r>
            <a:endParaRPr lang="en-US" dirty="0"/>
          </a:p>
          <a:p>
            <a:pPr algn="r" rtl="1"/>
            <a:r>
              <a:rPr lang="he-IL" dirty="0"/>
              <a:t>הייתי צריך לשכנע את סבתא יפה, אישתי, שכמובן בכתה ובכתה כדי שלא אלך לצבא, אבל אני התעקשתי והתגייסתי לצבא הבריטי, לחיל הנהגים. </a:t>
            </a:r>
            <a:endParaRPr lang="en-US" dirty="0"/>
          </a:p>
          <a:p>
            <a:pPr algn="r" rtl="1"/>
            <a:r>
              <a:rPr lang="he-IL" dirty="0"/>
              <a:t>נישלחנו להילחם במידבר המערבי שנמצא בין לוב למיצריים.</a:t>
            </a:r>
            <a:endParaRPr lang="en-US" dirty="0"/>
          </a:p>
          <a:p>
            <a:pPr algn="r" rtl="1"/>
            <a:endParaRPr lang="en-US" dirty="0"/>
          </a:p>
        </p:txBody>
      </p:sp>
      <p:sp>
        <p:nvSpPr>
          <p:cNvPr id="4" name="Rounded Rectangle 3"/>
          <p:cNvSpPr/>
          <p:nvPr/>
        </p:nvSpPr>
        <p:spPr>
          <a:xfrm>
            <a:off x="228600" y="381000"/>
            <a:ext cx="8686800" cy="6248400"/>
          </a:xfrm>
          <a:prstGeom prst="roundRect">
            <a:avLst/>
          </a:prstGeom>
          <a:no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295400" y="152400"/>
            <a:ext cx="2667000" cy="369332"/>
          </a:xfrm>
          <a:prstGeom prst="rect">
            <a:avLst/>
          </a:prstGeom>
          <a:solidFill>
            <a:schemeClr val="bg1"/>
          </a:solidFill>
          <a:ln w="28575">
            <a:solidFill>
              <a:srgbClr val="0070C0"/>
            </a:solidFill>
          </a:ln>
        </p:spPr>
        <p:txBody>
          <a:bodyPr wrap="square" rtlCol="0">
            <a:spAutoFit/>
          </a:bodyPr>
          <a:lstStyle/>
          <a:p>
            <a:pPr algn="ctr"/>
            <a:r>
              <a:rPr lang="he-IL" dirty="0">
                <a:latin typeface="Guttman Yad-Brush" pitchFamily="2" charset="-79"/>
                <a:cs typeface="Guttman Yad-Brush" pitchFamily="2" charset="-79"/>
              </a:rPr>
              <a:t>הסיפור של נועם לוזון</a:t>
            </a:r>
            <a:endParaRPr lang="en-US" dirty="0">
              <a:cs typeface="Guttman Yad-Brush" pitchFamily="2" charset="-79"/>
            </a:endParaRPr>
          </a:p>
        </p:txBody>
      </p:sp>
      <p:pic>
        <p:nvPicPr>
          <p:cNvPr id="6" name="תמונה 2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685800"/>
            <a:ext cx="3962400" cy="55626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85800"/>
            <a:ext cx="7772400" cy="6019800"/>
          </a:xfrm>
        </p:spPr>
        <p:txBody>
          <a:bodyPr>
            <a:normAutofit fontScale="92500" lnSpcReduction="10000"/>
          </a:bodyPr>
          <a:lstStyle/>
          <a:p>
            <a:pPr algn="r" rtl="1"/>
            <a:r>
              <a:rPr lang="he-IL" dirty="0"/>
              <a:t>יום אחד היפציצו מטוסים גרמניים את השיירה שבה נהגתי. כל כלי הרכב בשיירה ניפגעו קשה וכל הנהגים והלוחמים נהרגו או ניפצעו והתפזרו לכל הכיוונים </a:t>
            </a:r>
            <a:endParaRPr lang="en-US" dirty="0"/>
          </a:p>
          <a:p>
            <a:pPr algn="r" rtl="1"/>
            <a:r>
              <a:rPr lang="he-IL" dirty="0"/>
              <a:t>כשהתעוררתי לאחר כחודשיים מצאתי את עצמי בבית חולים בעיר אלכסנדריה שבמצרים.</a:t>
            </a:r>
          </a:p>
          <a:p>
            <a:pPr algn="r" rtl="1"/>
            <a:r>
              <a:rPr lang="he-IL" dirty="0"/>
              <a:t> לא ידעתי שבזמן שישנתי חשבו בבית  שנהרגתי. </a:t>
            </a:r>
            <a:endParaRPr lang="en-US" dirty="0"/>
          </a:p>
          <a:p>
            <a:pPr algn="r" rtl="1"/>
            <a:r>
              <a:rPr lang="he-IL" dirty="0"/>
              <a:t>כשהרמתי את הסדין שכיסה אותי גיליתי שחסרה לי חצי רגל ימין . </a:t>
            </a:r>
            <a:endParaRPr lang="en-US" dirty="0"/>
          </a:p>
          <a:p>
            <a:pPr algn="r" rtl="1"/>
            <a:r>
              <a:rPr lang="he-IL" dirty="0"/>
              <a:t>הפצוע ששכב במיטה ליידי שאל אותי אם המישפחה שלי יודעת שניפצעתי. הוא היציע לכתוב  בשמי מיכתב למישפחתי כדי שידעו שאני חי ופצוע.</a:t>
            </a:r>
            <a:endParaRPr lang="en-US" dirty="0"/>
          </a:p>
        </p:txBody>
      </p:sp>
      <p:sp>
        <p:nvSpPr>
          <p:cNvPr id="4" name="Rounded Rectangle 3"/>
          <p:cNvSpPr/>
          <p:nvPr/>
        </p:nvSpPr>
        <p:spPr>
          <a:xfrm>
            <a:off x="228600" y="381000"/>
            <a:ext cx="8686800" cy="6248400"/>
          </a:xfrm>
          <a:prstGeom prst="roundRect">
            <a:avLst/>
          </a:prstGeom>
          <a:no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295400" y="152400"/>
            <a:ext cx="2667000" cy="369332"/>
          </a:xfrm>
          <a:prstGeom prst="rect">
            <a:avLst/>
          </a:prstGeom>
          <a:solidFill>
            <a:schemeClr val="bg1"/>
          </a:solidFill>
          <a:ln w="28575">
            <a:solidFill>
              <a:srgbClr val="0070C0"/>
            </a:solidFill>
          </a:ln>
        </p:spPr>
        <p:txBody>
          <a:bodyPr wrap="square" rtlCol="0">
            <a:spAutoFit/>
          </a:bodyPr>
          <a:lstStyle/>
          <a:p>
            <a:pPr algn="ctr"/>
            <a:r>
              <a:rPr lang="he-IL" dirty="0">
                <a:latin typeface="Guttman Yad-Brush" pitchFamily="2" charset="-79"/>
                <a:cs typeface="Guttman Yad-Brush" pitchFamily="2" charset="-79"/>
              </a:rPr>
              <a:t>הסיפור של נועם לוזון</a:t>
            </a:r>
            <a:endParaRPr lang="en-US" dirty="0">
              <a:cs typeface="Guttman Yad-Brush" pitchFamily="2" charset="-79"/>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457200"/>
            <a:ext cx="8686800" cy="6172200"/>
          </a:xfrm>
          <a:prstGeom prst="roundRect">
            <a:avLst/>
          </a:prstGeom>
          <a:no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295400" y="316468"/>
            <a:ext cx="2667000" cy="369332"/>
          </a:xfrm>
          <a:prstGeom prst="rect">
            <a:avLst/>
          </a:prstGeom>
          <a:solidFill>
            <a:schemeClr val="bg1"/>
          </a:solidFill>
          <a:ln w="28575">
            <a:solidFill>
              <a:srgbClr val="0070C0"/>
            </a:solidFill>
          </a:ln>
        </p:spPr>
        <p:txBody>
          <a:bodyPr wrap="square" rtlCol="0">
            <a:spAutoFit/>
          </a:bodyPr>
          <a:lstStyle/>
          <a:p>
            <a:pPr algn="ctr"/>
            <a:r>
              <a:rPr lang="he-IL" dirty="0">
                <a:latin typeface="Guttman Yad-Brush" pitchFamily="2" charset="-79"/>
                <a:cs typeface="Guttman Yad-Brush" pitchFamily="2" charset="-79"/>
              </a:rPr>
              <a:t>הסיפור של נועם לוזון</a:t>
            </a:r>
            <a:endParaRPr lang="en-US" dirty="0">
              <a:cs typeface="Guttman Yad-Brush" pitchFamily="2" charset="-79"/>
            </a:endParaRPr>
          </a:p>
        </p:txBody>
      </p:sp>
      <p:pic>
        <p:nvPicPr>
          <p:cNvPr id="7" name="תמונה 27" descr="X:\תשעז\הקשר הרב דורי\נעם לוזון\תמונות\שורשים\IMG_532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762000"/>
            <a:ext cx="4343400" cy="5791200"/>
          </a:xfrm>
          <a:prstGeom prst="rect">
            <a:avLst/>
          </a:prstGeom>
          <a:noFill/>
          <a:ln>
            <a:noFill/>
          </a:ln>
        </p:spPr>
      </p:pic>
      <p:sp>
        <p:nvSpPr>
          <p:cNvPr id="8" name="TextBox 7"/>
          <p:cNvSpPr txBox="1"/>
          <p:nvPr/>
        </p:nvSpPr>
        <p:spPr>
          <a:xfrm>
            <a:off x="5029200" y="533400"/>
            <a:ext cx="3470822" cy="2246769"/>
          </a:xfrm>
          <a:prstGeom prst="rect">
            <a:avLst/>
          </a:prstGeom>
          <a:noFill/>
        </p:spPr>
        <p:txBody>
          <a:bodyPr wrap="square" rtlCol="0">
            <a:spAutoFit/>
          </a:bodyPr>
          <a:lstStyle/>
          <a:p>
            <a:pPr algn="r"/>
            <a:r>
              <a:rPr lang="he-IL" sz="2800" dirty="0"/>
              <a:t>זה המכתב שחברי לחדר בבית החולים</a:t>
            </a:r>
          </a:p>
          <a:p>
            <a:pPr algn="r"/>
            <a:r>
              <a:rPr lang="he-IL" sz="2800" dirty="0"/>
              <a:t>כתב למשפחתי והודיע להם</a:t>
            </a:r>
          </a:p>
          <a:p>
            <a:pPr algn="r"/>
            <a:r>
              <a:rPr lang="he-IL" sz="2800" dirty="0"/>
              <a:t>שאני חי אבל פצוע</a:t>
            </a:r>
          </a:p>
        </p:txBody>
      </p:sp>
      <p:sp>
        <p:nvSpPr>
          <p:cNvPr id="9" name="TextBox 8"/>
          <p:cNvSpPr txBox="1"/>
          <p:nvPr/>
        </p:nvSpPr>
        <p:spPr>
          <a:xfrm>
            <a:off x="4876800" y="673179"/>
            <a:ext cx="3928763" cy="6032421"/>
          </a:xfrm>
          <a:prstGeom prst="rect">
            <a:avLst/>
          </a:prstGeom>
          <a:solidFill>
            <a:schemeClr val="bg1"/>
          </a:solidFill>
        </p:spPr>
        <p:txBody>
          <a:bodyPr wrap="square" rtlCol="0">
            <a:spAutoFit/>
          </a:bodyPr>
          <a:lstStyle/>
          <a:p>
            <a:pPr algn="r"/>
            <a:r>
              <a:rPr lang="he-IL" sz="1600" dirty="0">
                <a:latin typeface="Guttman Yad-Brush" pitchFamily="2" charset="-79"/>
                <a:cs typeface="Guttman Yad-Brush" pitchFamily="2" charset="-79"/>
              </a:rPr>
              <a:t>27/11/42</a:t>
            </a:r>
          </a:p>
          <a:p>
            <a:pPr algn="r"/>
            <a:r>
              <a:rPr lang="he-IL" sz="1600" dirty="0">
                <a:latin typeface="Guttman Yad-Brush" pitchFamily="2" charset="-79"/>
                <a:cs typeface="Guttman Yad-Brush" pitchFamily="2" charset="-79"/>
              </a:rPr>
              <a:t>שלום!</a:t>
            </a:r>
          </a:p>
          <a:p>
            <a:pPr algn="r"/>
            <a:r>
              <a:rPr lang="he-IL" sz="1600" dirty="0">
                <a:latin typeface="Guttman Yad-Brush" pitchFamily="2" charset="-79"/>
                <a:cs typeface="Guttman Yad-Brush" pitchFamily="2" charset="-79"/>
              </a:rPr>
              <a:t>אני שוכב עתה יחד עם הירש</a:t>
            </a:r>
          </a:p>
          <a:p>
            <a:pPr algn="r"/>
            <a:r>
              <a:rPr lang="he-IL" sz="1600" dirty="0">
                <a:latin typeface="Guttman Yad-Brush" pitchFamily="2" charset="-79"/>
                <a:cs typeface="Guttman Yad-Brush" pitchFamily="2" charset="-79"/>
              </a:rPr>
              <a:t> בבית חולים אחד ומכיוון שעדיין </a:t>
            </a:r>
          </a:p>
          <a:p>
            <a:pPr algn="r"/>
            <a:r>
              <a:rPr lang="he-IL" sz="1600" dirty="0">
                <a:latin typeface="Guttman Yad-Brush" pitchFamily="2" charset="-79"/>
                <a:cs typeface="Guttman Yad-Brush" pitchFamily="2" charset="-79"/>
              </a:rPr>
              <a:t>אינו יכול לכתוב בשכיבה אמסור לךדרישת שלום ממנו. </a:t>
            </a:r>
          </a:p>
          <a:p>
            <a:pPr algn="r"/>
            <a:r>
              <a:rPr lang="he-IL" sz="1600" dirty="0">
                <a:latin typeface="Guttman Yad-Brush" pitchFamily="2" charset="-79"/>
                <a:cs typeface="Guttman Yad-Brush" pitchFamily="2" charset="-79"/>
              </a:rPr>
              <a:t> אינני יודע באם את מכירה אותי </a:t>
            </a:r>
          </a:p>
          <a:p>
            <a:pPr algn="r"/>
            <a:r>
              <a:rPr lang="he-IL" sz="1600" dirty="0">
                <a:latin typeface="Guttman Yad-Brush" pitchFamily="2" charset="-79"/>
                <a:cs typeface="Guttman Yad-Brush" pitchFamily="2" charset="-79"/>
              </a:rPr>
              <a:t>אבל זה לא חשוב ולא מענין כרגע.  </a:t>
            </a:r>
          </a:p>
          <a:p>
            <a:pPr algn="r"/>
            <a:r>
              <a:rPr lang="he-IL" sz="1600" dirty="0">
                <a:latin typeface="Guttman Yad-Brush" pitchFamily="2" charset="-79"/>
                <a:cs typeface="Guttman Yad-Brush" pitchFamily="2" charset="-79"/>
              </a:rPr>
              <a:t>באחד הערבים היינו מטרה להפצצות של אחד מאוירוני האוייב. </a:t>
            </a:r>
          </a:p>
          <a:p>
            <a:pPr algn="r" rtl="1"/>
            <a:r>
              <a:rPr lang="he-IL" sz="1600" dirty="0">
                <a:latin typeface="Guttman Yad-Brush" pitchFamily="2" charset="-79"/>
                <a:cs typeface="Guttman Yad-Brush" pitchFamily="2" charset="-79"/>
              </a:rPr>
              <a:t> שנינו, הירש ואני שכבנו אז באוהל אחד והוא נפצע.  פגע רסיס ברגלו הימנית למטה מן הפרק והיה הכרח להוריד את החלק הזה.  השתדלי לקבל אתהפציעה פשוט ככל האפשר. הוא יחזור ארצה בעוד כמה זמן, איש אינו יודע מתי כי זה  תלוי באפשרות של טרנספורט, וכן כשיתרפא הפצע ירכיבו לו את החלק החסר בצורה שזה יהיה בהחלט בלתי מורגש.</a:t>
            </a:r>
          </a:p>
          <a:p>
            <a:pPr algn="r" rtl="1"/>
            <a:r>
              <a:rPr lang="he-IL" sz="1600" dirty="0">
                <a:latin typeface="Guttman Yad-Brush" pitchFamily="2" charset="-79"/>
                <a:cs typeface="Guttman Yad-Brush" pitchFamily="2" charset="-79"/>
              </a:rPr>
              <a:t>סילחי לי כי אינני כותב יותר פרטים כי קשה לי מאוד לכתוב.</a:t>
            </a:r>
          </a:p>
          <a:p>
            <a:pPr algn="r" rtl="1"/>
            <a:r>
              <a:rPr lang="he-IL" sz="1600" dirty="0">
                <a:latin typeface="Guttman Yad-Brush" pitchFamily="2" charset="-79"/>
                <a:cs typeface="Guttman Yad-Brush" pitchFamily="2" charset="-79"/>
              </a:rPr>
              <a:t>בידידות</a:t>
            </a:r>
          </a:p>
          <a:p>
            <a:pPr algn="r" rtl="1"/>
            <a:r>
              <a:rPr lang="he-IL" sz="1600" dirty="0">
                <a:latin typeface="Guttman Yad-Brush" pitchFamily="2" charset="-79"/>
                <a:cs typeface="Guttman Yad-Brush" pitchFamily="2" charset="-79"/>
              </a:rPr>
              <a:t>אמציה עמרמי</a:t>
            </a:r>
            <a:endParaRPr lang="en-US" sz="1600" dirty="0">
              <a:cs typeface="Guttman Yad-Brush" pitchFamily="2" charset="-79"/>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4400" y="762000"/>
            <a:ext cx="4038600" cy="6477000"/>
          </a:xfrm>
        </p:spPr>
        <p:txBody>
          <a:bodyPr>
            <a:normAutofit fontScale="77500" lnSpcReduction="20000"/>
          </a:bodyPr>
          <a:lstStyle/>
          <a:p>
            <a:pPr algn="r" rtl="1"/>
            <a:r>
              <a:rPr lang="he-IL" dirty="0"/>
              <a:t>השמחה היתה גדולה כשנודע שאני חי, ואבא שלי, יצא מיד לאלכסנדריה ברכבת כדי לפגוש אותי ולדאוג להביא אותי לארץ. </a:t>
            </a:r>
            <a:endParaRPr lang="en-US" dirty="0"/>
          </a:p>
          <a:p>
            <a:pPr algn="r" rtl="1"/>
            <a:r>
              <a:rPr lang="he-IL" dirty="0"/>
              <a:t>שמחתי מאוד ליפגוש את אבא ואמא שלי ובעיקר את אישתי, יפה ,שקיבלה את פני בשימחה רבה לאחר שחשבה שאני כבר לא בין החיים.</a:t>
            </a:r>
            <a:endParaRPr lang="en-US" dirty="0"/>
          </a:p>
          <a:p>
            <a:pPr algn="r" rtl="1"/>
            <a:r>
              <a:rPr lang="he-IL" dirty="0"/>
              <a:t> בארץ המשכתי בשיקום וחזרתי לאט לאט לחיים, </a:t>
            </a:r>
            <a:endParaRPr lang="en-US" dirty="0"/>
          </a:p>
          <a:p>
            <a:pPr algn="r" rtl="1"/>
            <a:r>
              <a:rPr lang="he-IL" dirty="0"/>
              <a:t>לא יכולתי לחזור לתנאי החיים הקשים בבית הערבה ובצער רב עזבנו את הקיבוץ, אך שמרנו על קשר הדוק ובאנו מדי פעם לבקר. </a:t>
            </a:r>
            <a:endParaRPr lang="en-US" dirty="0"/>
          </a:p>
          <a:p>
            <a:pPr algn="r" rtl="1"/>
            <a:endParaRPr lang="en-US" dirty="0"/>
          </a:p>
        </p:txBody>
      </p:sp>
      <p:sp>
        <p:nvSpPr>
          <p:cNvPr id="4" name="Rounded Rectangle 3"/>
          <p:cNvSpPr/>
          <p:nvPr/>
        </p:nvSpPr>
        <p:spPr>
          <a:xfrm>
            <a:off x="228600" y="381000"/>
            <a:ext cx="8686800" cy="6248400"/>
          </a:xfrm>
          <a:prstGeom prst="roundRect">
            <a:avLst/>
          </a:prstGeom>
          <a:no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295400" y="152400"/>
            <a:ext cx="2667000" cy="369332"/>
          </a:xfrm>
          <a:prstGeom prst="rect">
            <a:avLst/>
          </a:prstGeom>
          <a:solidFill>
            <a:schemeClr val="bg1"/>
          </a:solidFill>
          <a:ln w="28575">
            <a:solidFill>
              <a:srgbClr val="0070C0"/>
            </a:solidFill>
          </a:ln>
        </p:spPr>
        <p:txBody>
          <a:bodyPr wrap="square" rtlCol="0">
            <a:spAutoFit/>
          </a:bodyPr>
          <a:lstStyle/>
          <a:p>
            <a:pPr algn="ctr"/>
            <a:r>
              <a:rPr lang="he-IL" dirty="0">
                <a:latin typeface="Guttman Yad-Brush" pitchFamily="2" charset="-79"/>
                <a:cs typeface="Guttman Yad-Brush" pitchFamily="2" charset="-79"/>
              </a:rPr>
              <a:t>הסיפור של נועם לוזון</a:t>
            </a:r>
            <a:endParaRPr lang="en-US" dirty="0">
              <a:cs typeface="Guttman Yad-Brush" pitchFamily="2" charset="-79"/>
            </a:endParaRPr>
          </a:p>
        </p:txBody>
      </p:sp>
      <p:pic>
        <p:nvPicPr>
          <p:cNvPr id="6" name="Picture 5" descr="D:\נועם\קטוע רגל.jpg"/>
          <p:cNvPicPr/>
          <p:nvPr/>
        </p:nvPicPr>
        <p:blipFill>
          <a:blip r:embed="rId2" cstate="print"/>
          <a:srcRect/>
          <a:stretch>
            <a:fillRect/>
          </a:stretch>
        </p:blipFill>
        <p:spPr bwMode="auto">
          <a:xfrm>
            <a:off x="381000" y="838200"/>
            <a:ext cx="4419600" cy="53340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0" y="914400"/>
            <a:ext cx="3276600" cy="4038600"/>
          </a:xfrm>
        </p:spPr>
        <p:txBody>
          <a:bodyPr>
            <a:normAutofit/>
          </a:bodyPr>
          <a:lstStyle/>
          <a:p>
            <a:pPr algn="r" rtl="1">
              <a:buNone/>
            </a:pPr>
            <a:r>
              <a:rPr lang="he-IL" dirty="0"/>
              <a:t>   לאחר שעזבנו את קיבוץ "בית הערבה" עברנו להתגורר בחיפה, שם נולדה לנו ביתנו היחידה ענת, שהיא סבתא של נועם.  </a:t>
            </a:r>
            <a:endParaRPr lang="en-US" dirty="0"/>
          </a:p>
          <a:p>
            <a:pPr algn="r" rtl="1"/>
            <a:endParaRPr lang="en-US" dirty="0"/>
          </a:p>
        </p:txBody>
      </p:sp>
      <p:sp>
        <p:nvSpPr>
          <p:cNvPr id="4" name="Rounded Rectangle 3"/>
          <p:cNvSpPr/>
          <p:nvPr/>
        </p:nvSpPr>
        <p:spPr>
          <a:xfrm>
            <a:off x="228600" y="381000"/>
            <a:ext cx="8686800" cy="6248400"/>
          </a:xfrm>
          <a:prstGeom prst="roundRect">
            <a:avLst/>
          </a:prstGeom>
          <a:no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295400" y="152400"/>
            <a:ext cx="2667000" cy="369332"/>
          </a:xfrm>
          <a:prstGeom prst="rect">
            <a:avLst/>
          </a:prstGeom>
          <a:solidFill>
            <a:schemeClr val="bg1"/>
          </a:solidFill>
          <a:ln w="28575">
            <a:solidFill>
              <a:srgbClr val="0070C0"/>
            </a:solidFill>
          </a:ln>
        </p:spPr>
        <p:txBody>
          <a:bodyPr wrap="square" rtlCol="0">
            <a:spAutoFit/>
          </a:bodyPr>
          <a:lstStyle/>
          <a:p>
            <a:pPr algn="ctr"/>
            <a:r>
              <a:rPr lang="he-IL" dirty="0">
                <a:latin typeface="Guttman Yad-Brush" pitchFamily="2" charset="-79"/>
                <a:cs typeface="Guttman Yad-Brush" pitchFamily="2" charset="-79"/>
              </a:rPr>
              <a:t>הסיפור של נועם לוזון</a:t>
            </a:r>
            <a:endParaRPr lang="en-US" dirty="0">
              <a:cs typeface="Guttman Yad-Brush" pitchFamily="2" charset="-79"/>
            </a:endParaRPr>
          </a:p>
        </p:txBody>
      </p:sp>
      <p:pic>
        <p:nvPicPr>
          <p:cNvPr id="6" name="תמונה 15" descr="X:\תשעז\הקשר הרב דורי\נעם לוזון\תמונות\שורשים\IMG_531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609600"/>
            <a:ext cx="4343400" cy="5791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4400" y="838200"/>
            <a:ext cx="4038600" cy="5486400"/>
          </a:xfrm>
        </p:spPr>
        <p:txBody>
          <a:bodyPr>
            <a:normAutofit fontScale="92500"/>
          </a:bodyPr>
          <a:lstStyle/>
          <a:p>
            <a:pPr algn="r" rtl="1"/>
            <a:r>
              <a:rPr lang="he-IL" sz="2800" dirty="0"/>
              <a:t>נולדתי בגרמניה בעיר היידלברג. </a:t>
            </a:r>
          </a:p>
          <a:p>
            <a:pPr algn="r" rtl="1"/>
            <a:r>
              <a:rPr lang="he-IL" sz="2800" dirty="0"/>
              <a:t>אבא שלי היה רופא ילדים ידוע, אך כשהיטלר עלה לשילטון בשנת 1933 הבין אבא שלי מיד שמצב היהודים עומד להיות גרוע מאוד ומיד החליט לעלות עם כל המשפחה לארץ ישראל</a:t>
            </a:r>
          </a:p>
          <a:p>
            <a:pPr algn="r" rtl="1"/>
            <a:r>
              <a:rPr lang="he-IL" sz="2800" dirty="0"/>
              <a:t> וכך, בגיל 12 הגעתי עם </a:t>
            </a:r>
          </a:p>
          <a:p>
            <a:pPr algn="r" rtl="1">
              <a:buNone/>
            </a:pPr>
            <a:r>
              <a:rPr lang="he-IL" sz="2800" dirty="0"/>
              <a:t>    הורי ושלוש אחיותי לחיפה. </a:t>
            </a:r>
            <a:endParaRPr lang="en-US" sz="2800" dirty="0"/>
          </a:p>
          <a:p>
            <a:pPr algn="r" rtl="1"/>
            <a:r>
              <a:rPr lang="he-IL" sz="2800" dirty="0"/>
              <a:t>כך נראיתי כשעליתי לארץ.</a:t>
            </a:r>
            <a:endParaRPr lang="en-US" sz="2800" dirty="0"/>
          </a:p>
        </p:txBody>
      </p:sp>
      <p:sp>
        <p:nvSpPr>
          <p:cNvPr id="4" name="Rounded Rectangle 3"/>
          <p:cNvSpPr/>
          <p:nvPr/>
        </p:nvSpPr>
        <p:spPr>
          <a:xfrm>
            <a:off x="228600" y="457200"/>
            <a:ext cx="8686800" cy="6172200"/>
          </a:xfrm>
          <a:prstGeom prst="roundRect">
            <a:avLst/>
          </a:prstGeom>
          <a:no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295400" y="316468"/>
            <a:ext cx="2667000" cy="369332"/>
          </a:xfrm>
          <a:prstGeom prst="rect">
            <a:avLst/>
          </a:prstGeom>
          <a:solidFill>
            <a:schemeClr val="bg1"/>
          </a:solidFill>
          <a:ln w="28575">
            <a:solidFill>
              <a:srgbClr val="0070C0"/>
            </a:solidFill>
          </a:ln>
        </p:spPr>
        <p:txBody>
          <a:bodyPr wrap="square" rtlCol="0">
            <a:spAutoFit/>
          </a:bodyPr>
          <a:lstStyle/>
          <a:p>
            <a:pPr algn="ctr"/>
            <a:r>
              <a:rPr lang="he-IL" dirty="0">
                <a:latin typeface="Guttman Yad-Brush" pitchFamily="2" charset="-79"/>
                <a:cs typeface="Guttman Yad-Brush" pitchFamily="2" charset="-79"/>
              </a:rPr>
              <a:t>הסיפור של נועם לוזון</a:t>
            </a:r>
            <a:endParaRPr lang="en-US" dirty="0">
              <a:cs typeface="Guttman Yad-Brush" pitchFamily="2" charset="-79"/>
            </a:endParaRPr>
          </a:p>
        </p:txBody>
      </p:sp>
      <p:pic>
        <p:nvPicPr>
          <p:cNvPr id="6" name="Picture 5" descr="D:\נועם\וולטר בבן שמן.jpg"/>
          <p:cNvPicPr/>
          <p:nvPr/>
        </p:nvPicPr>
        <p:blipFill>
          <a:blip r:embed="rId2" cstate="print"/>
          <a:srcRect/>
          <a:stretch>
            <a:fillRect/>
          </a:stretch>
        </p:blipFill>
        <p:spPr bwMode="auto">
          <a:xfrm>
            <a:off x="381000" y="990600"/>
            <a:ext cx="4343400" cy="52578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457200"/>
            <a:ext cx="8686800" cy="6172200"/>
          </a:xfrm>
          <a:prstGeom prst="roundRect">
            <a:avLst/>
          </a:prstGeom>
          <a:no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295400" y="316468"/>
            <a:ext cx="2667000" cy="369332"/>
          </a:xfrm>
          <a:prstGeom prst="rect">
            <a:avLst/>
          </a:prstGeom>
          <a:solidFill>
            <a:schemeClr val="bg1"/>
          </a:solidFill>
          <a:ln w="28575">
            <a:solidFill>
              <a:srgbClr val="0070C0"/>
            </a:solidFill>
          </a:ln>
        </p:spPr>
        <p:txBody>
          <a:bodyPr wrap="square" rtlCol="0">
            <a:spAutoFit/>
          </a:bodyPr>
          <a:lstStyle/>
          <a:p>
            <a:pPr algn="ctr"/>
            <a:r>
              <a:rPr lang="he-IL" dirty="0">
                <a:latin typeface="Guttman Yad-Brush" pitchFamily="2" charset="-79"/>
                <a:cs typeface="Guttman Yad-Brush" pitchFamily="2" charset="-79"/>
              </a:rPr>
              <a:t>הסיפור של נועם לוזון</a:t>
            </a:r>
            <a:endParaRPr lang="en-US" dirty="0">
              <a:cs typeface="Guttman Yad-Brush" pitchFamily="2" charset="-79"/>
            </a:endParaRPr>
          </a:p>
        </p:txBody>
      </p:sp>
      <p:pic>
        <p:nvPicPr>
          <p:cNvPr id="6" name="תמונה 26" descr="X:\תשעז\הקשר הרב דורי\נעם לוזון\תמונות\שורשים\IMG_531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990600"/>
            <a:ext cx="4114800" cy="5181600"/>
          </a:xfrm>
          <a:prstGeom prst="rect">
            <a:avLst/>
          </a:prstGeom>
          <a:noFill/>
          <a:ln>
            <a:noFill/>
          </a:ln>
        </p:spPr>
      </p:pic>
      <p:sp>
        <p:nvSpPr>
          <p:cNvPr id="8" name="Content Placeholder 2"/>
          <p:cNvSpPr txBox="1">
            <a:spLocks/>
          </p:cNvSpPr>
          <p:nvPr/>
        </p:nvSpPr>
        <p:spPr>
          <a:xfrm>
            <a:off x="4038600" y="838200"/>
            <a:ext cx="4648200" cy="6400800"/>
          </a:xfrm>
          <a:prstGeom prst="rect">
            <a:avLst/>
          </a:prstGeom>
        </p:spPr>
        <p:txBody>
          <a:bodyPr vert="horz" lIns="91440" tIns="45720" rIns="91440" bIns="45720" rtlCol="0">
            <a:normAutofit fontScale="70000" lnSpcReduction="20000"/>
          </a:bodyPr>
          <a:lstStyle/>
          <a:p>
            <a:pPr marL="342900" marR="0" lvl="0" indent="-342900" algn="r"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3200" b="0" i="0" u="none" strike="noStrike" kern="1200" cap="none" spc="0" normalizeH="0" baseline="0" noProof="0" dirty="0">
                <a:ln>
                  <a:noFill/>
                </a:ln>
                <a:solidFill>
                  <a:schemeClr val="tx1"/>
                </a:solidFill>
                <a:effectLst/>
                <a:uLnTx/>
                <a:uFillTx/>
                <a:latin typeface="+mn-lt"/>
                <a:ea typeface="+mn-ea"/>
                <a:cs typeface="+mn-cs"/>
              </a:rPr>
              <a:t>כשהייתי צעיר מאוד בן 19 בשנת 1940, פגשתי את אמא של  ענת, יפה</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3200" b="0" i="0" u="none" strike="noStrike" kern="1200" cap="none" spc="0" normalizeH="0" baseline="0" noProof="0" dirty="0">
                <a:ln>
                  <a:noFill/>
                </a:ln>
                <a:solidFill>
                  <a:schemeClr val="tx1"/>
                </a:solidFill>
                <a:effectLst/>
                <a:uLnTx/>
                <a:uFillTx/>
                <a:latin typeface="+mn-lt"/>
                <a:ea typeface="+mn-ea"/>
                <a:cs typeface="+mn-cs"/>
              </a:rPr>
              <a:t>ויחד החלטנו להקים קיבוץ </a:t>
            </a: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None/>
              <a:tabLst/>
              <a:defRPr/>
            </a:pPr>
            <a:r>
              <a:rPr kumimoji="0" lang="he-IL" sz="3200" b="0" i="0" u="none" strike="noStrike" kern="1200" cap="none" spc="0" normalizeH="0" baseline="0" noProof="0" dirty="0">
                <a:ln>
                  <a:noFill/>
                </a:ln>
                <a:solidFill>
                  <a:schemeClr val="tx1"/>
                </a:solidFill>
                <a:effectLst/>
                <a:uLnTx/>
                <a:uFillTx/>
                <a:latin typeface="+mn-lt"/>
                <a:ea typeface="+mn-ea"/>
                <a:cs typeface="+mn-cs"/>
              </a:rPr>
              <a:t>    והמקום היחידי שהציעו לנו היה ליד ים המלח.</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3200" b="0" i="0" u="none" strike="noStrike" kern="1200" cap="none" spc="0" normalizeH="0" baseline="0" noProof="0" dirty="0">
                <a:ln>
                  <a:noFill/>
                </a:ln>
                <a:solidFill>
                  <a:schemeClr val="tx1"/>
                </a:solidFill>
                <a:effectLst/>
                <a:uLnTx/>
                <a:uFillTx/>
                <a:latin typeface="+mn-lt"/>
                <a:ea typeface="+mn-ea"/>
                <a:cs typeface="+mn-cs"/>
              </a:rPr>
              <a:t>היינו חברים בתנועת הנוער "המחנות העולים" </a:t>
            </a: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3200" b="0" i="0" u="none" strike="noStrike" kern="1200" cap="none" spc="0" normalizeH="0" baseline="0" noProof="0" dirty="0">
                <a:ln>
                  <a:noFill/>
                </a:ln>
                <a:solidFill>
                  <a:schemeClr val="tx1"/>
                </a:solidFill>
                <a:effectLst/>
                <a:uLnTx/>
                <a:uFillTx/>
                <a:latin typeface="+mn-lt"/>
                <a:ea typeface="+mn-ea"/>
                <a:cs typeface="+mn-cs"/>
              </a:rPr>
              <a:t>נערכו דיונים סוערים סביב השאלה:</a:t>
            </a: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None/>
              <a:tabLst/>
              <a:defRPr/>
            </a:pPr>
            <a:r>
              <a:rPr kumimoji="0" lang="he-IL" sz="3200" b="0" i="0" u="none" strike="noStrike" kern="1200" cap="none" spc="0" normalizeH="0" baseline="0" noProof="0" dirty="0">
                <a:ln>
                  <a:noFill/>
                </a:ln>
                <a:solidFill>
                  <a:schemeClr val="tx1"/>
                </a:solidFill>
                <a:effectLst/>
                <a:uLnTx/>
                <a:uFillTx/>
                <a:latin typeface="+mn-lt"/>
                <a:ea typeface="+mn-ea"/>
                <a:cs typeface="+mn-cs"/>
              </a:rPr>
              <a:t>   איך נקים קיבוץ חקלאי במקום כל כך חם, </a:t>
            </a: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None/>
              <a:tabLst/>
              <a:defRPr/>
            </a:pPr>
            <a:r>
              <a:rPr kumimoji="0" lang="he-IL" sz="3200" b="0" i="0" u="none" strike="noStrike" kern="1200" cap="none" spc="0" normalizeH="0" baseline="0" noProof="0" dirty="0">
                <a:ln>
                  <a:noFill/>
                </a:ln>
                <a:solidFill>
                  <a:schemeClr val="tx1"/>
                </a:solidFill>
                <a:effectLst/>
                <a:uLnTx/>
                <a:uFillTx/>
                <a:latin typeface="+mn-lt"/>
                <a:ea typeface="+mn-ea"/>
                <a:cs typeface="+mn-cs"/>
              </a:rPr>
              <a:t>  יבש ומלוח? נערכה הצבעה בין  כל החברים </a:t>
            </a: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None/>
              <a:tabLst/>
              <a:defRPr/>
            </a:pPr>
            <a:r>
              <a:rPr kumimoji="0" lang="he-IL" sz="3200" b="0" i="0" u="none" strike="noStrike" kern="1200" cap="none" spc="0" normalizeH="0" baseline="0" noProof="0" dirty="0">
                <a:ln>
                  <a:noFill/>
                </a:ln>
                <a:solidFill>
                  <a:schemeClr val="tx1"/>
                </a:solidFill>
                <a:effectLst/>
                <a:uLnTx/>
                <a:uFillTx/>
                <a:latin typeface="+mn-lt"/>
                <a:ea typeface="+mn-ea"/>
                <a:cs typeface="+mn-cs"/>
              </a:rPr>
              <a:t>   והרוב קבע ש.......  למרות כל  הקשיים </a:t>
            </a: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None/>
              <a:tabLst/>
              <a:defRPr/>
            </a:pPr>
            <a:r>
              <a:rPr kumimoji="0" lang="he-IL" sz="3200" b="0" i="0" u="none" strike="noStrike" kern="1200" cap="none" spc="0" normalizeH="0" baseline="0" noProof="0" dirty="0">
                <a:ln>
                  <a:noFill/>
                </a:ln>
                <a:solidFill>
                  <a:schemeClr val="tx1"/>
                </a:solidFill>
                <a:effectLst/>
                <a:uLnTx/>
                <a:uFillTx/>
                <a:latin typeface="+mn-lt"/>
                <a:ea typeface="+mn-ea"/>
                <a:cs typeface="+mn-cs"/>
              </a:rPr>
              <a:t>   והחששות נעלה על הקרקע, נתגבר על הקשיים </a:t>
            </a: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None/>
              <a:tabLst/>
              <a:defRPr/>
            </a:pPr>
            <a:r>
              <a:rPr kumimoji="0" lang="he-IL" sz="3200" b="0" i="0" u="none" strike="noStrike" kern="1200" cap="none" spc="0" normalizeH="0" baseline="0" noProof="0" dirty="0">
                <a:ln>
                  <a:noFill/>
                </a:ln>
                <a:solidFill>
                  <a:schemeClr val="tx1"/>
                </a:solidFill>
                <a:effectLst/>
                <a:uLnTx/>
                <a:uFillTx/>
                <a:latin typeface="+mn-lt"/>
                <a:ea typeface="+mn-ea"/>
                <a:cs typeface="+mn-cs"/>
              </a:rPr>
              <a:t>    ונקים קיבוץ. סיסמתנו  היתה: </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None/>
              <a:tabLst/>
              <a:defRPr/>
            </a:pPr>
            <a:r>
              <a:rPr kumimoji="0" lang="he-IL" sz="4100" b="1" i="0" u="none" strike="noStrike" kern="1200" cap="none" spc="0" normalizeH="0" baseline="0" noProof="0" dirty="0">
                <a:ln>
                  <a:noFill/>
                </a:ln>
                <a:solidFill>
                  <a:srgbClr val="0070C0"/>
                </a:solidFill>
                <a:effectLst/>
                <a:uLnTx/>
                <a:uFillTx/>
                <a:latin typeface="+mn-lt"/>
                <a:ea typeface="+mn-ea"/>
                <a:cs typeface="+mn-cs"/>
              </a:rPr>
              <a:t>          "עלה נעלה!"</a:t>
            </a:r>
            <a:endParaRPr kumimoji="0" lang="en-US" sz="4100" b="1" i="0" u="none" strike="noStrike" kern="1200" cap="none" spc="0" normalizeH="0" baseline="0" noProof="0" dirty="0">
              <a:ln>
                <a:noFill/>
              </a:ln>
              <a:solidFill>
                <a:srgbClr val="0070C0"/>
              </a:solidFill>
              <a:effectLst/>
              <a:uLnTx/>
              <a:uFillTx/>
              <a:latin typeface="+mn-lt"/>
              <a:ea typeface="+mn-ea"/>
              <a:cs typeface="+mn-cs"/>
            </a:endParaRPr>
          </a:p>
          <a:p>
            <a:pPr marL="342900" marR="0" lvl="0" indent="-342900" algn="r"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xEl>
                                              <p:pRg st="10" end="10"/>
                                            </p:txEl>
                                          </p:spTgt>
                                        </p:tgtEl>
                                        <p:attrNameLst>
                                          <p:attrName>style.visibility</p:attrName>
                                        </p:attrNameLst>
                                      </p:cBhvr>
                                      <p:to>
                                        <p:strVal val="visible"/>
                                      </p:to>
                                    </p:set>
                                    <p:animEffect transition="in" filter="box(in)">
                                      <p:cBhvr>
                                        <p:cTn id="7"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6800" y="685800"/>
            <a:ext cx="3886200" cy="5867400"/>
          </a:xfrm>
        </p:spPr>
        <p:txBody>
          <a:bodyPr>
            <a:normAutofit fontScale="92500" lnSpcReduction="10000"/>
          </a:bodyPr>
          <a:lstStyle/>
          <a:p>
            <a:pPr algn="r" rtl="1"/>
            <a:r>
              <a:rPr lang="he-IL" sz="2400" dirty="0"/>
              <a:t>אגלה לכם סוד שהחברה שלי </a:t>
            </a:r>
          </a:p>
          <a:p>
            <a:pPr algn="r" rtl="1">
              <a:buNone/>
            </a:pPr>
            <a:r>
              <a:rPr lang="he-IL" sz="2400" dirty="0"/>
              <a:t>   (סבתא יפה) לא היתה בעד, </a:t>
            </a:r>
          </a:p>
          <a:p>
            <a:pPr algn="r" rtl="1">
              <a:buNone/>
            </a:pPr>
            <a:r>
              <a:rPr lang="he-IL" sz="2400" dirty="0"/>
              <a:t>   אבל בגלל שאני מאוד האמנתי</a:t>
            </a:r>
          </a:p>
          <a:p>
            <a:pPr algn="r" rtl="1">
              <a:buNone/>
            </a:pPr>
            <a:r>
              <a:rPr lang="he-IL" sz="2400" dirty="0"/>
              <a:t>   ברעיון ורציתי מאוד להקים את הקיבוץ </a:t>
            </a:r>
          </a:p>
          <a:p>
            <a:pPr algn="r" rtl="1">
              <a:buNone/>
            </a:pPr>
            <a:r>
              <a:rPr lang="he-IL" sz="2400" dirty="0"/>
              <a:t>  היא הסכימה  לבוא איתי מתוך אהבה.</a:t>
            </a:r>
            <a:endParaRPr lang="en-US" sz="2400" dirty="0"/>
          </a:p>
          <a:p>
            <a:pPr algn="r" rtl="1"/>
            <a:r>
              <a:rPr lang="he-IL" sz="2400" dirty="0"/>
              <a:t>בינתיים היתחתנו והפכנו למשפחה קטנה</a:t>
            </a:r>
          </a:p>
          <a:p>
            <a:pPr algn="r" rtl="1">
              <a:buNone/>
            </a:pPr>
            <a:r>
              <a:rPr lang="he-IL" sz="2400" dirty="0"/>
              <a:t>   בתוך משפחה גדולה,</a:t>
            </a:r>
          </a:p>
          <a:p>
            <a:pPr algn="r" rtl="1">
              <a:buNone/>
            </a:pPr>
            <a:r>
              <a:rPr lang="he-IL" sz="2400" dirty="0"/>
              <a:t>    משפחת הקיבוץ אשר ברוב קולות </a:t>
            </a:r>
          </a:p>
          <a:p>
            <a:pPr algn="r" rtl="1">
              <a:buNone/>
            </a:pPr>
            <a:r>
              <a:rPr lang="he-IL" sz="2400" dirty="0"/>
              <a:t>   ניבחר שמו: </a:t>
            </a:r>
            <a:r>
              <a:rPr lang="he-IL" sz="2400" b="1" u="sng" dirty="0"/>
              <a:t>בית הערבה.</a:t>
            </a:r>
            <a:r>
              <a:rPr lang="he-IL" sz="2400" u="sng" dirty="0"/>
              <a:t>  </a:t>
            </a:r>
            <a:endParaRPr lang="en-US" sz="2400" dirty="0"/>
          </a:p>
          <a:p>
            <a:pPr algn="r" rtl="1"/>
            <a:r>
              <a:rPr lang="he-IL" sz="2400" dirty="0"/>
              <a:t>תוכלו ליראות  במפה שהקמנו </a:t>
            </a:r>
          </a:p>
          <a:p>
            <a:pPr algn="r" rtl="1">
              <a:buNone/>
            </a:pPr>
            <a:r>
              <a:rPr lang="he-IL" sz="2400" dirty="0"/>
              <a:t>   את הקיבוץ שלנו מצפון לים המלח.</a:t>
            </a:r>
            <a:endParaRPr lang="en-US" sz="2400" dirty="0"/>
          </a:p>
        </p:txBody>
      </p:sp>
      <p:sp>
        <p:nvSpPr>
          <p:cNvPr id="4" name="Rounded Rectangle 3"/>
          <p:cNvSpPr/>
          <p:nvPr/>
        </p:nvSpPr>
        <p:spPr>
          <a:xfrm>
            <a:off x="228600" y="381000"/>
            <a:ext cx="8686800" cy="6248400"/>
          </a:xfrm>
          <a:prstGeom prst="roundRect">
            <a:avLst/>
          </a:prstGeom>
          <a:no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295400" y="152400"/>
            <a:ext cx="2667000" cy="369332"/>
          </a:xfrm>
          <a:prstGeom prst="rect">
            <a:avLst/>
          </a:prstGeom>
          <a:solidFill>
            <a:schemeClr val="bg1"/>
          </a:solidFill>
          <a:ln w="28575">
            <a:solidFill>
              <a:srgbClr val="0070C0"/>
            </a:solidFill>
          </a:ln>
        </p:spPr>
        <p:txBody>
          <a:bodyPr wrap="square" rtlCol="0">
            <a:spAutoFit/>
          </a:bodyPr>
          <a:lstStyle/>
          <a:p>
            <a:pPr algn="ctr"/>
            <a:r>
              <a:rPr lang="he-IL" dirty="0">
                <a:latin typeface="Guttman Yad-Brush" pitchFamily="2" charset="-79"/>
                <a:cs typeface="Guttman Yad-Brush" pitchFamily="2" charset="-79"/>
              </a:rPr>
              <a:t>הסיפור של נועם לוזון</a:t>
            </a:r>
            <a:endParaRPr lang="en-US" dirty="0">
              <a:cs typeface="Guttman Yad-Brush" pitchFamily="2" charset="-79"/>
            </a:endParaRPr>
          </a:p>
        </p:txBody>
      </p:sp>
      <p:pic>
        <p:nvPicPr>
          <p:cNvPr id="6" name="תמונה 1" descr="E:\נועם\מפת ים המלח ובית הערבה.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066800"/>
            <a:ext cx="4876800" cy="4876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2400" y="762000"/>
            <a:ext cx="4724400" cy="6096000"/>
          </a:xfrm>
        </p:spPr>
        <p:txBody>
          <a:bodyPr>
            <a:normAutofit fontScale="70000" lnSpcReduction="20000"/>
          </a:bodyPr>
          <a:lstStyle/>
          <a:p>
            <a:pPr algn="r" rtl="1"/>
            <a:r>
              <a:rPr lang="he-IL" dirty="0"/>
              <a:t>בהתחלה גרנו באוהלים</a:t>
            </a:r>
          </a:p>
          <a:p>
            <a:pPr algn="r" rtl="1"/>
            <a:r>
              <a:rPr lang="he-IL" dirty="0"/>
              <a:t>אבל מהר מאוד בנינו צריפים</a:t>
            </a:r>
          </a:p>
          <a:p>
            <a:pPr algn="r" rtl="1">
              <a:buNone/>
            </a:pPr>
            <a:r>
              <a:rPr lang="he-IL" dirty="0"/>
              <a:t>   עם רעפים בצבע...  </a:t>
            </a:r>
          </a:p>
          <a:p>
            <a:pPr algn="r" rtl="1">
              <a:buNone/>
            </a:pPr>
            <a:r>
              <a:rPr lang="he-IL" dirty="0"/>
              <a:t>   היו ויכוחים סוערים, באיזה צבע יהיו הרעפים,</a:t>
            </a:r>
          </a:p>
          <a:p>
            <a:pPr algn="r" rtl="1">
              <a:buNone/>
            </a:pPr>
            <a:r>
              <a:rPr lang="he-IL" dirty="0"/>
              <a:t>    האם אדום או ירוק או חום? לבסוף הוחלט.... אדום. </a:t>
            </a:r>
            <a:endParaRPr lang="en-US" dirty="0"/>
          </a:p>
          <a:p>
            <a:pPr algn="r" rtl="1"/>
            <a:r>
              <a:rPr lang="he-IL" dirty="0"/>
              <a:t>התנאים היו קשים מאוד: </a:t>
            </a:r>
          </a:p>
          <a:p>
            <a:pPr algn="r" rtl="1">
              <a:buNone/>
            </a:pPr>
            <a:r>
              <a:rPr lang="he-IL" dirty="0"/>
              <a:t>   בקיץ הטמפרטורות הגיעו ל-40 מעלות </a:t>
            </a:r>
          </a:p>
          <a:p>
            <a:pPr algn="r" rtl="1">
              <a:buNone/>
            </a:pPr>
            <a:r>
              <a:rPr lang="he-IL" dirty="0"/>
              <a:t>   ובחורף לא ירד ביכלל גשם. </a:t>
            </a:r>
          </a:p>
          <a:p>
            <a:pPr algn="r" rtl="1">
              <a:buNone/>
            </a:pPr>
            <a:r>
              <a:rPr lang="he-IL" dirty="0"/>
              <a:t>  האדמה היתה מלוחה מאוד ולא מתאימה בכלל  לגידולים חקלאיים.</a:t>
            </a:r>
            <a:endParaRPr lang="en-US" dirty="0"/>
          </a:p>
          <a:p>
            <a:pPr algn="r" rtl="1"/>
            <a:r>
              <a:rPr lang="he-IL" dirty="0"/>
              <a:t>אברהם הרצפלד, ממנהיגי התנועה אמר: </a:t>
            </a:r>
          </a:p>
          <a:p>
            <a:pPr algn="r" rtl="1">
              <a:buNone/>
            </a:pPr>
            <a:endParaRPr lang="he-IL" dirty="0"/>
          </a:p>
          <a:p>
            <a:pPr algn="r" rtl="1">
              <a:buNone/>
            </a:pPr>
            <a:r>
              <a:rPr lang="he-IL" dirty="0">
                <a:solidFill>
                  <a:srgbClr val="FF0000"/>
                </a:solidFill>
              </a:rPr>
              <a:t> "</a:t>
            </a:r>
            <a:r>
              <a:rPr lang="he-IL" b="1" dirty="0">
                <a:solidFill>
                  <a:srgbClr val="FF0000"/>
                </a:solidFill>
              </a:rPr>
              <a:t>רק אם יגדלו לי  שערות על כף היד </a:t>
            </a:r>
          </a:p>
          <a:p>
            <a:pPr algn="r" rtl="1">
              <a:buNone/>
            </a:pPr>
            <a:r>
              <a:rPr lang="he-IL" b="1" dirty="0">
                <a:solidFill>
                  <a:srgbClr val="FF0000"/>
                </a:solidFill>
              </a:rPr>
              <a:t> – אז אתם תצליחו לגדל משהו באדמה הזאת!!!</a:t>
            </a:r>
            <a:endParaRPr lang="en-US" dirty="0">
              <a:solidFill>
                <a:srgbClr val="FF0000"/>
              </a:solidFill>
            </a:endParaRPr>
          </a:p>
          <a:p>
            <a:pPr algn="r" rtl="1">
              <a:buNone/>
            </a:pPr>
            <a:endParaRPr lang="en-US" dirty="0"/>
          </a:p>
        </p:txBody>
      </p:sp>
      <p:sp>
        <p:nvSpPr>
          <p:cNvPr id="4" name="Rounded Rectangle 3"/>
          <p:cNvSpPr/>
          <p:nvPr/>
        </p:nvSpPr>
        <p:spPr>
          <a:xfrm>
            <a:off x="228600" y="381000"/>
            <a:ext cx="8686800" cy="6248400"/>
          </a:xfrm>
          <a:prstGeom prst="roundRect">
            <a:avLst/>
          </a:prstGeom>
          <a:no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295400" y="152400"/>
            <a:ext cx="2667000" cy="369332"/>
          </a:xfrm>
          <a:prstGeom prst="rect">
            <a:avLst/>
          </a:prstGeom>
          <a:solidFill>
            <a:schemeClr val="bg1"/>
          </a:solidFill>
          <a:ln w="28575">
            <a:solidFill>
              <a:srgbClr val="0070C0"/>
            </a:solidFill>
          </a:ln>
        </p:spPr>
        <p:txBody>
          <a:bodyPr wrap="square" rtlCol="0">
            <a:spAutoFit/>
          </a:bodyPr>
          <a:lstStyle/>
          <a:p>
            <a:pPr algn="ctr"/>
            <a:r>
              <a:rPr lang="he-IL" dirty="0">
                <a:latin typeface="Guttman Yad-Brush" pitchFamily="2" charset="-79"/>
                <a:cs typeface="Guttman Yad-Brush" pitchFamily="2" charset="-79"/>
              </a:rPr>
              <a:t>הסיפור של נועם לוזון</a:t>
            </a:r>
            <a:endParaRPr lang="en-US" dirty="0">
              <a:cs typeface="Guttman Yad-Brush" pitchFamily="2" charset="-79"/>
            </a:endParaRPr>
          </a:p>
        </p:txBody>
      </p:sp>
      <p:pic>
        <p:nvPicPr>
          <p:cNvPr id="6" name="תמונה 19" descr="E:\נועם\2017-01-07_2311.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609600"/>
            <a:ext cx="3200400" cy="3733800"/>
          </a:xfrm>
          <a:prstGeom prst="rect">
            <a:avLst/>
          </a:prstGeom>
          <a:noFill/>
          <a:ln>
            <a:noFill/>
          </a:ln>
        </p:spPr>
      </p:pic>
      <p:pic>
        <p:nvPicPr>
          <p:cNvPr id="7" name="Picture 6" descr="Avraham Herzfeld.jpg"/>
          <p:cNvPicPr/>
          <p:nvPr/>
        </p:nvPicPr>
        <p:blipFill>
          <a:blip r:embed="rId3" cstate="print"/>
          <a:srcRect/>
          <a:stretch>
            <a:fillRect/>
          </a:stretch>
        </p:blipFill>
        <p:spPr bwMode="auto">
          <a:xfrm>
            <a:off x="1600200" y="3733800"/>
            <a:ext cx="1905000" cy="274594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Effect transition="in" filter="box(in)">
                                      <p:cBhvr>
                                        <p:cTn id="7" dur="500"/>
                                        <p:tgtEl>
                                          <p:spTgt spid="3">
                                            <p:txEl>
                                              <p:pRg st="9" end="9"/>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3">
                                            <p:txEl>
                                              <p:pRg st="11" end="11"/>
                                            </p:txEl>
                                          </p:spTgt>
                                        </p:tgtEl>
                                        <p:attrNameLst>
                                          <p:attrName>style.visibility</p:attrName>
                                        </p:attrNameLst>
                                      </p:cBhvr>
                                      <p:to>
                                        <p:strVal val="visible"/>
                                      </p:to>
                                    </p:set>
                                    <p:animEffect transition="in" filter="box(in)">
                                      <p:cBhvr>
                                        <p:cTn id="10" dur="500"/>
                                        <p:tgtEl>
                                          <p:spTgt spid="3">
                                            <p:txEl>
                                              <p:pRg st="11" end="11"/>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animEffect transition="in" filter="box(in)">
                                      <p:cBhvr>
                                        <p:cTn id="13" dur="500"/>
                                        <p:tgtEl>
                                          <p:spTgt spid="3">
                                            <p:txEl>
                                              <p:pRg st="12" end="1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ox(i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85800"/>
            <a:ext cx="8077200" cy="2209800"/>
          </a:xfrm>
        </p:spPr>
        <p:txBody>
          <a:bodyPr>
            <a:normAutofit fontScale="70000" lnSpcReduction="20000"/>
          </a:bodyPr>
          <a:lstStyle/>
          <a:p>
            <a:pPr algn="r" rtl="1"/>
            <a:r>
              <a:rPr lang="he-IL" dirty="0"/>
              <a:t>היה צריך ליפתור את הבעיה העיקרית של החקלאות: מליחות הקרקע.</a:t>
            </a:r>
            <a:endParaRPr lang="en-US" dirty="0"/>
          </a:p>
          <a:p>
            <a:pPr algn="r" rtl="1"/>
            <a:r>
              <a:rPr lang="he-IL" dirty="0"/>
              <a:t>הפיתרון שעלה בראשי ניראה קצת משוגע אבל הבאתי אותו לאספת החברים. </a:t>
            </a:r>
            <a:endParaRPr lang="en-US" dirty="0"/>
          </a:p>
          <a:p>
            <a:pPr algn="r" rtl="1"/>
            <a:r>
              <a:rPr lang="he-IL" dirty="0"/>
              <a:t>כשטילנו ליד נהר הירדן שמתי לב שליד המים המתוקים יש צימחיה. מאחר שהירדן נישפך אל ים המלח, עלה על דעתי שנוכל להישתמש במים המתוקים לישטוף בהם את האדמה המלוחה! ואז גם לנו תהיה צמחיה. רעיון מבריק, לא?</a:t>
            </a:r>
            <a:endParaRPr lang="en-US" dirty="0"/>
          </a:p>
          <a:p>
            <a:pPr algn="r" rtl="1"/>
            <a:endParaRPr lang="en-US" dirty="0"/>
          </a:p>
        </p:txBody>
      </p:sp>
      <p:sp>
        <p:nvSpPr>
          <p:cNvPr id="4" name="Rounded Rectangle 3"/>
          <p:cNvSpPr/>
          <p:nvPr/>
        </p:nvSpPr>
        <p:spPr>
          <a:xfrm>
            <a:off x="228600" y="381000"/>
            <a:ext cx="8686800" cy="6248400"/>
          </a:xfrm>
          <a:prstGeom prst="roundRect">
            <a:avLst/>
          </a:prstGeom>
          <a:no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295400" y="152400"/>
            <a:ext cx="2667000" cy="369332"/>
          </a:xfrm>
          <a:prstGeom prst="rect">
            <a:avLst/>
          </a:prstGeom>
          <a:solidFill>
            <a:schemeClr val="bg1"/>
          </a:solidFill>
          <a:ln w="28575">
            <a:solidFill>
              <a:srgbClr val="0070C0"/>
            </a:solidFill>
          </a:ln>
        </p:spPr>
        <p:txBody>
          <a:bodyPr wrap="square" rtlCol="0">
            <a:spAutoFit/>
          </a:bodyPr>
          <a:lstStyle/>
          <a:p>
            <a:pPr algn="ctr"/>
            <a:r>
              <a:rPr lang="he-IL" dirty="0">
                <a:latin typeface="Guttman Yad-Brush" pitchFamily="2" charset="-79"/>
                <a:cs typeface="Guttman Yad-Brush" pitchFamily="2" charset="-79"/>
              </a:rPr>
              <a:t>הסיפור של נועם לוזון</a:t>
            </a:r>
            <a:endParaRPr lang="en-US" dirty="0">
              <a:cs typeface="Guttman Yad-Brush" pitchFamily="2" charset="-79"/>
            </a:endParaRPr>
          </a:p>
        </p:txBody>
      </p:sp>
      <p:pic>
        <p:nvPicPr>
          <p:cNvPr id="6" name="תמונה 2" descr="E:\נועם\2017-01-07_2257.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2743200"/>
            <a:ext cx="4953000" cy="3429000"/>
          </a:xfrm>
          <a:prstGeom prst="rect">
            <a:avLst/>
          </a:prstGeom>
          <a:noFill/>
          <a:ln>
            <a:noFill/>
          </a:ln>
        </p:spPr>
      </p:pic>
      <p:sp>
        <p:nvSpPr>
          <p:cNvPr id="5121" name="Rectangle 1"/>
          <p:cNvSpPr>
            <a:spLocks noChangeArrowheads="1"/>
          </p:cNvSpPr>
          <p:nvPr/>
        </p:nvSpPr>
        <p:spPr bwMode="auto">
          <a:xfrm>
            <a:off x="3124200" y="6172200"/>
            <a:ext cx="2587567"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b="1" i="1" u="none" strike="noStrike" cap="none" normalizeH="0" baseline="0" dirty="0">
                <a:ln>
                  <a:noFill/>
                </a:ln>
                <a:solidFill>
                  <a:schemeClr val="tx1"/>
                </a:solidFill>
                <a:effectLst/>
                <a:latin typeface="Calibri" pitchFamily="34" charset="0"/>
                <a:ea typeface="Calibri" pitchFamily="34" charset="0"/>
                <a:cs typeface="Arial" pitchFamily="34" charset="0"/>
              </a:rPr>
              <a:t>שפך נהר הירדן לים המלח</a:t>
            </a:r>
            <a:endParaRPr kumimoji="0" lang="he-IL"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38201"/>
            <a:ext cx="8229600" cy="1676399"/>
          </a:xfrm>
        </p:spPr>
        <p:txBody>
          <a:bodyPr>
            <a:normAutofit fontScale="77500" lnSpcReduction="20000"/>
          </a:bodyPr>
          <a:lstStyle/>
          <a:p>
            <a:pPr algn="r" rtl="1">
              <a:buNone/>
            </a:pPr>
            <a:r>
              <a:rPr lang="he-IL" dirty="0"/>
              <a:t>חפרנו תעלות רבות באדמה, הבאנו מים מתוקים במיכלים מן הירדן והיזרמנו אותם בתעלות.  </a:t>
            </a:r>
          </a:p>
          <a:p>
            <a:pPr algn="r" rtl="1">
              <a:buNone/>
            </a:pPr>
            <a:r>
              <a:rPr lang="he-IL" dirty="0"/>
              <a:t>כך נשטפה האדמה והמים המלוחים זרמו ישירות לים המלח.</a:t>
            </a:r>
            <a:endParaRPr lang="en-US" dirty="0"/>
          </a:p>
          <a:p>
            <a:pPr algn="r" rtl="1">
              <a:buNone/>
            </a:pPr>
            <a:r>
              <a:rPr lang="he-IL" dirty="0"/>
              <a:t>                אפשר ליראות בתמונה איך אני עומד כשרגלי במים</a:t>
            </a:r>
            <a:endParaRPr lang="en-US" dirty="0"/>
          </a:p>
          <a:p>
            <a:pPr algn="l" rtl="1"/>
            <a:endParaRPr lang="en-US" dirty="0"/>
          </a:p>
        </p:txBody>
      </p:sp>
      <p:sp>
        <p:nvSpPr>
          <p:cNvPr id="4" name="Rounded Rectangle 3"/>
          <p:cNvSpPr/>
          <p:nvPr/>
        </p:nvSpPr>
        <p:spPr>
          <a:xfrm>
            <a:off x="228600" y="381000"/>
            <a:ext cx="8686800" cy="6248400"/>
          </a:xfrm>
          <a:prstGeom prst="roundRect">
            <a:avLst/>
          </a:prstGeom>
          <a:no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295400" y="152400"/>
            <a:ext cx="2667000" cy="369332"/>
          </a:xfrm>
          <a:prstGeom prst="rect">
            <a:avLst/>
          </a:prstGeom>
          <a:solidFill>
            <a:schemeClr val="bg1"/>
          </a:solidFill>
          <a:ln w="28575">
            <a:solidFill>
              <a:srgbClr val="0070C0"/>
            </a:solidFill>
          </a:ln>
        </p:spPr>
        <p:txBody>
          <a:bodyPr wrap="square" rtlCol="0">
            <a:spAutoFit/>
          </a:bodyPr>
          <a:lstStyle/>
          <a:p>
            <a:pPr algn="ctr"/>
            <a:r>
              <a:rPr lang="he-IL" dirty="0">
                <a:latin typeface="Guttman Yad-Brush" pitchFamily="2" charset="-79"/>
                <a:cs typeface="Guttman Yad-Brush" pitchFamily="2" charset="-79"/>
              </a:rPr>
              <a:t>הסיפור של נועם לוזון</a:t>
            </a:r>
            <a:endParaRPr lang="en-US" dirty="0">
              <a:cs typeface="Guttman Yad-Brush" pitchFamily="2" charset="-79"/>
            </a:endParaRPr>
          </a:p>
        </p:txBody>
      </p:sp>
      <p:pic>
        <p:nvPicPr>
          <p:cNvPr id="10" name="תמונה 1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2590800"/>
            <a:ext cx="4876800" cy="3429000"/>
          </a:xfrm>
          <a:prstGeom prst="rect">
            <a:avLst/>
          </a:prstGeom>
          <a:noFill/>
        </p:spPr>
      </p:pic>
      <p:pic>
        <p:nvPicPr>
          <p:cNvPr id="11" name="תמונה 1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590800"/>
            <a:ext cx="4724400" cy="35052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400" y="609600"/>
            <a:ext cx="4343400" cy="3962400"/>
          </a:xfrm>
        </p:spPr>
        <p:txBody>
          <a:bodyPr>
            <a:normAutofit fontScale="47500" lnSpcReduction="20000"/>
          </a:bodyPr>
          <a:lstStyle/>
          <a:p>
            <a:pPr algn="r" rtl="1">
              <a:buNone/>
            </a:pPr>
            <a:r>
              <a:rPr lang="he-IL" sz="5100" dirty="0"/>
              <a:t>ערכנו ניסוי: הגידול הראשון שזרענו היה: עגבניות.  זרענו וחיכינו במתח רב – האם יצמחו העגבניות???? </a:t>
            </a:r>
          </a:p>
          <a:p>
            <a:pPr algn="r" rtl="1">
              <a:buNone/>
            </a:pPr>
            <a:r>
              <a:rPr lang="he-IL" sz="5100" dirty="0">
                <a:solidFill>
                  <a:srgbClr val="FF0000"/>
                </a:solidFill>
              </a:rPr>
              <a:t>והאם יצמחו להרצפלד שערות על כף היד?! </a:t>
            </a:r>
            <a:endParaRPr lang="en-US" sz="5100" dirty="0">
              <a:solidFill>
                <a:srgbClr val="FF0000"/>
              </a:solidFill>
            </a:endParaRPr>
          </a:p>
          <a:p>
            <a:pPr algn="r" rtl="1">
              <a:buNone/>
            </a:pPr>
            <a:r>
              <a:rPr lang="he-IL" sz="5100" dirty="0"/>
              <a:t>עם בוא האביב החלו לצוץ הנבטים הראשונים</a:t>
            </a:r>
          </a:p>
          <a:p>
            <a:pPr algn="r" rtl="1">
              <a:buNone/>
            </a:pPr>
            <a:r>
              <a:rPr lang="he-IL" sz="5100" dirty="0"/>
              <a:t>ותוך מספר שבועות ראינו את העגבניות הראשונות.</a:t>
            </a:r>
            <a:endParaRPr lang="en-US" sz="5100" dirty="0"/>
          </a:p>
          <a:p>
            <a:pPr algn="r" rtl="1">
              <a:buNone/>
            </a:pPr>
            <a:r>
              <a:rPr lang="he-IL" sz="5100" dirty="0"/>
              <a:t>השמחה היתה אדירה!!!</a:t>
            </a:r>
            <a:endParaRPr lang="en-US" sz="5100" dirty="0"/>
          </a:p>
          <a:p>
            <a:pPr algn="r" rtl="1">
              <a:buNone/>
            </a:pPr>
            <a:endParaRPr lang="he-IL" dirty="0"/>
          </a:p>
          <a:p>
            <a:pPr algn="r" rtl="1">
              <a:buNone/>
            </a:pPr>
            <a:endParaRPr lang="he-IL" dirty="0"/>
          </a:p>
          <a:p>
            <a:pPr algn="r" rtl="1">
              <a:buNone/>
            </a:pPr>
            <a:endParaRPr lang="he-IL" dirty="0"/>
          </a:p>
          <a:p>
            <a:pPr algn="r" rtl="1">
              <a:buNone/>
            </a:pPr>
            <a:endParaRPr lang="he-IL" dirty="0"/>
          </a:p>
          <a:p>
            <a:pPr algn="r" rtl="1">
              <a:buNone/>
            </a:pPr>
            <a:endParaRPr lang="he-IL" dirty="0"/>
          </a:p>
          <a:p>
            <a:pPr algn="r" rtl="1">
              <a:buNone/>
            </a:pPr>
            <a:endParaRPr lang="he-IL" dirty="0"/>
          </a:p>
          <a:p>
            <a:pPr algn="r" rtl="1">
              <a:buNone/>
            </a:pPr>
            <a:endParaRPr lang="he-IL" dirty="0"/>
          </a:p>
          <a:p>
            <a:pPr algn="r" rtl="1">
              <a:buNone/>
            </a:pPr>
            <a:endParaRPr lang="he-IL" dirty="0"/>
          </a:p>
          <a:p>
            <a:pPr algn="r" rtl="1">
              <a:buNone/>
            </a:pPr>
            <a:endParaRPr lang="he-IL" dirty="0"/>
          </a:p>
          <a:p>
            <a:pPr algn="r" rtl="1">
              <a:buNone/>
            </a:pPr>
            <a:endParaRPr lang="he-IL" dirty="0"/>
          </a:p>
          <a:p>
            <a:pPr algn="r" rtl="1"/>
            <a:endParaRPr lang="en-US" dirty="0"/>
          </a:p>
        </p:txBody>
      </p:sp>
      <p:sp>
        <p:nvSpPr>
          <p:cNvPr id="4" name="Rounded Rectangle 3"/>
          <p:cNvSpPr/>
          <p:nvPr/>
        </p:nvSpPr>
        <p:spPr>
          <a:xfrm>
            <a:off x="228600" y="381000"/>
            <a:ext cx="8686800" cy="6248400"/>
          </a:xfrm>
          <a:prstGeom prst="roundRect">
            <a:avLst/>
          </a:prstGeom>
          <a:no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295400" y="152400"/>
            <a:ext cx="2667000" cy="369332"/>
          </a:xfrm>
          <a:prstGeom prst="rect">
            <a:avLst/>
          </a:prstGeom>
          <a:solidFill>
            <a:schemeClr val="bg1"/>
          </a:solidFill>
          <a:ln w="28575">
            <a:solidFill>
              <a:srgbClr val="0070C0"/>
            </a:solidFill>
          </a:ln>
        </p:spPr>
        <p:txBody>
          <a:bodyPr wrap="square" rtlCol="0">
            <a:spAutoFit/>
          </a:bodyPr>
          <a:lstStyle/>
          <a:p>
            <a:pPr algn="ctr"/>
            <a:r>
              <a:rPr lang="he-IL" dirty="0">
                <a:latin typeface="Guttman Yad-Brush" pitchFamily="2" charset="-79"/>
                <a:cs typeface="Guttman Yad-Brush" pitchFamily="2" charset="-79"/>
              </a:rPr>
              <a:t>הסיפור של נועם לוזון</a:t>
            </a:r>
            <a:endParaRPr lang="en-US" dirty="0">
              <a:cs typeface="Guttman Yad-Brush" pitchFamily="2" charset="-79"/>
            </a:endParaRPr>
          </a:p>
        </p:txBody>
      </p:sp>
      <p:pic>
        <p:nvPicPr>
          <p:cNvPr id="6" name="תמונה 1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533400"/>
            <a:ext cx="3810000" cy="2819400"/>
          </a:xfrm>
          <a:prstGeom prst="rect">
            <a:avLst/>
          </a:prstGeom>
          <a:noFill/>
        </p:spPr>
      </p:pic>
      <p:pic>
        <p:nvPicPr>
          <p:cNvPr id="8" name="תמונה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2895600"/>
            <a:ext cx="2743200" cy="3613601"/>
          </a:xfrm>
          <a:prstGeom prst="rect">
            <a:avLst/>
          </a:prstGeom>
          <a:noFill/>
        </p:spPr>
      </p:pic>
      <p:sp>
        <p:nvSpPr>
          <p:cNvPr id="10" name="TextBox 9"/>
          <p:cNvSpPr txBox="1"/>
          <p:nvPr/>
        </p:nvSpPr>
        <p:spPr>
          <a:xfrm>
            <a:off x="4046121" y="4401741"/>
            <a:ext cx="4107279" cy="1846659"/>
          </a:xfrm>
          <a:prstGeom prst="rect">
            <a:avLst/>
          </a:prstGeom>
          <a:noFill/>
        </p:spPr>
        <p:txBody>
          <a:bodyPr wrap="none" rtlCol="0">
            <a:spAutoFit/>
          </a:bodyPr>
          <a:lstStyle/>
          <a:p>
            <a:pPr algn="r"/>
            <a:r>
              <a:rPr lang="he-IL" sz="2400" b="1" dirty="0">
                <a:solidFill>
                  <a:srgbClr val="0070C0"/>
                </a:solidFill>
              </a:rPr>
              <a:t>העגבניות נישלחו לצפון הארץ </a:t>
            </a:r>
          </a:p>
          <a:p>
            <a:pPr algn="r"/>
            <a:r>
              <a:rPr lang="he-IL" sz="2400" b="1" dirty="0">
                <a:solidFill>
                  <a:srgbClr val="0070C0"/>
                </a:solidFill>
              </a:rPr>
              <a:t>בזמן שבמקומות אחרים בארץ</a:t>
            </a:r>
          </a:p>
          <a:p>
            <a:pPr algn="r"/>
            <a:r>
              <a:rPr lang="he-IL" sz="2400" b="1" dirty="0">
                <a:solidFill>
                  <a:srgbClr val="0070C0"/>
                </a:solidFill>
              </a:rPr>
              <a:t> עוד לא הבשילו הפירות,</a:t>
            </a:r>
          </a:p>
          <a:p>
            <a:pPr algn="r"/>
            <a:r>
              <a:rPr lang="he-IL" sz="2400" b="1" dirty="0">
                <a:solidFill>
                  <a:srgbClr val="0070C0"/>
                </a:solidFill>
              </a:rPr>
              <a:t> ועל כן קיבלנו עבורן מחיר מצוין</a:t>
            </a:r>
            <a:r>
              <a:rPr lang="he-IL" sz="2400" dirty="0"/>
              <a:t>.</a:t>
            </a:r>
            <a:endParaRPr lang="en-US" sz="2400" dirty="0"/>
          </a:p>
          <a:p>
            <a:pPr algn="r"/>
            <a:endParaRPr lang="en-US" dirty="0"/>
          </a:p>
        </p:txBody>
      </p:sp>
      <p:sp>
        <p:nvSpPr>
          <p:cNvPr id="11" name="Right Arrow 10"/>
          <p:cNvSpPr/>
          <p:nvPr/>
        </p:nvSpPr>
        <p:spPr>
          <a:xfrm rot="10800000">
            <a:off x="3505200" y="3657599"/>
            <a:ext cx="4648200" cy="3048000"/>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500"/>
                                        <p:tgtEl>
                                          <p:spTgt spid="10"/>
                                        </p:tgtEl>
                                      </p:cBhvr>
                                    </p:animEffect>
                                  </p:childTnLst>
                                </p:cTn>
                              </p:par>
                              <p:par>
                                <p:cTn id="11" presetID="4"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ox(i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381000"/>
            <a:ext cx="8686800" cy="6248400"/>
          </a:xfrm>
          <a:prstGeom prst="roundRect">
            <a:avLst/>
          </a:prstGeom>
          <a:no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295400" y="152400"/>
            <a:ext cx="2667000" cy="369332"/>
          </a:xfrm>
          <a:prstGeom prst="rect">
            <a:avLst/>
          </a:prstGeom>
          <a:solidFill>
            <a:schemeClr val="bg1"/>
          </a:solidFill>
          <a:ln w="28575">
            <a:solidFill>
              <a:srgbClr val="0070C0"/>
            </a:solidFill>
          </a:ln>
        </p:spPr>
        <p:txBody>
          <a:bodyPr wrap="square" rtlCol="0">
            <a:spAutoFit/>
          </a:bodyPr>
          <a:lstStyle/>
          <a:p>
            <a:pPr algn="ctr"/>
            <a:r>
              <a:rPr lang="he-IL" dirty="0">
                <a:latin typeface="Guttman Yad-Brush" pitchFamily="2" charset="-79"/>
                <a:cs typeface="Guttman Yad-Brush" pitchFamily="2" charset="-79"/>
              </a:rPr>
              <a:t>הסיפור של נועם לוזון</a:t>
            </a:r>
            <a:endParaRPr lang="en-US" dirty="0">
              <a:cs typeface="Guttman Yad-Brush" pitchFamily="2" charset="-79"/>
            </a:endParaRPr>
          </a:p>
        </p:txBody>
      </p:sp>
      <p:pic>
        <p:nvPicPr>
          <p:cNvPr id="6" name="תמונה 16" descr="E:\נועם\וולטר עם קילשון.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1066800"/>
            <a:ext cx="3352800" cy="5334001"/>
          </a:xfrm>
          <a:prstGeom prst="rect">
            <a:avLst/>
          </a:prstGeom>
          <a:noFill/>
          <a:ln>
            <a:noFill/>
          </a:ln>
        </p:spPr>
      </p:pic>
      <p:sp>
        <p:nvSpPr>
          <p:cNvPr id="7" name="TextBox 6"/>
          <p:cNvSpPr txBox="1"/>
          <p:nvPr/>
        </p:nvSpPr>
        <p:spPr>
          <a:xfrm>
            <a:off x="5257800" y="609600"/>
            <a:ext cx="3137397" cy="461665"/>
          </a:xfrm>
          <a:prstGeom prst="rect">
            <a:avLst/>
          </a:prstGeom>
          <a:noFill/>
        </p:spPr>
        <p:txBody>
          <a:bodyPr wrap="none" rtlCol="0">
            <a:spAutoFit/>
          </a:bodyPr>
          <a:lstStyle/>
          <a:p>
            <a:r>
              <a:rPr lang="he-IL" sz="2400" dirty="0"/>
              <a:t>אני קוצר בעזרת החרמש</a:t>
            </a:r>
            <a:r>
              <a:rPr lang="he-IL" dirty="0"/>
              <a:t>.</a:t>
            </a:r>
            <a:endParaRPr lang="en-US" dirty="0"/>
          </a:p>
        </p:txBody>
      </p:sp>
      <p:pic>
        <p:nvPicPr>
          <p:cNvPr id="8" name="תמונה 4" descr="E:\נועם\2017-01-07_2304.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689422"/>
            <a:ext cx="5562600" cy="4177978"/>
          </a:xfrm>
          <a:prstGeom prst="rect">
            <a:avLst/>
          </a:prstGeom>
          <a:noFill/>
          <a:ln>
            <a:noFill/>
          </a:ln>
        </p:spPr>
      </p:pic>
      <p:sp>
        <p:nvSpPr>
          <p:cNvPr id="10" name="TextBox 9"/>
          <p:cNvSpPr txBox="1"/>
          <p:nvPr/>
        </p:nvSpPr>
        <p:spPr>
          <a:xfrm>
            <a:off x="1143000" y="762000"/>
            <a:ext cx="3505199" cy="1107996"/>
          </a:xfrm>
          <a:prstGeom prst="rect">
            <a:avLst/>
          </a:prstGeom>
          <a:noFill/>
        </p:spPr>
        <p:txBody>
          <a:bodyPr wrap="square" rtlCol="0">
            <a:spAutoFit/>
          </a:bodyPr>
          <a:lstStyle/>
          <a:p>
            <a:pPr algn="ctr"/>
            <a:r>
              <a:rPr lang="he-IL" sz="2400" dirty="0"/>
              <a:t>חיפשנו ענף חקלאי נוסף</a:t>
            </a:r>
          </a:p>
          <a:p>
            <a:r>
              <a:rPr lang="he-IL" sz="2400" dirty="0"/>
              <a:t>והוחלט להתחיל לגדל דגים</a:t>
            </a:r>
            <a:endParaRPr lang="en-US" sz="2400"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798</TotalTime>
  <Words>1049</Words>
  <Application>Microsoft Office PowerPoint</Application>
  <PresentationFormat>‫הצגה על המסך (4:3)</PresentationFormat>
  <Paragraphs>122</Paragraphs>
  <Slides>16</Slides>
  <Notes>0</Notes>
  <HiddenSlides>0</HiddenSlides>
  <MMClips>0</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16</vt:i4>
      </vt:variant>
    </vt:vector>
  </HeadingPairs>
  <TitlesOfParts>
    <vt:vector size="21" baseType="lpstr">
      <vt:lpstr>Arial</vt:lpstr>
      <vt:lpstr>Calibri</vt:lpstr>
      <vt:lpstr>Guttman Yad-Brush</vt:lpstr>
      <vt:lpstr>Times New Roman</vt:lpstr>
      <vt:lpstr>Office Theme</vt:lpstr>
      <vt:lpstr>                   הסיפור של סבא רבא ולטר שהקים את קיבוץ "בית הערבה"  כתבו: ענת ארצי ונועם לוזון הקשר הרב דורי בית ספר "ויצמן" 2017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לביאה צנגוט - מחנכת ב'3 תשע"ז</cp:lastModifiedBy>
  <cp:revision>56</cp:revision>
  <dcterms:created xsi:type="dcterms:W3CDTF">2017-04-05T07:27:41Z</dcterms:created>
  <dcterms:modified xsi:type="dcterms:W3CDTF">2017-06-07T17:00:20Z</dcterms:modified>
</cp:coreProperties>
</file>