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handoutMasterIdLst>
    <p:handoutMasterId r:id="rId15"/>
  </p:handoutMasterIdLst>
  <p:sldIdLst>
    <p:sldId id="256" r:id="rId2"/>
    <p:sldId id="258" r:id="rId3"/>
    <p:sldId id="260" r:id="rId4"/>
    <p:sldId id="261" r:id="rId5"/>
    <p:sldId id="262" r:id="rId6"/>
    <p:sldId id="263" r:id="rId7"/>
    <p:sldId id="264" r:id="rId8"/>
    <p:sldId id="265" r:id="rId9"/>
    <p:sldId id="271" r:id="rId10"/>
    <p:sldId id="266" r:id="rId11"/>
    <p:sldId id="267" r:id="rId12"/>
    <p:sldId id="272" r:id="rId13"/>
    <p:sldId id="273"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FE2FF"/>
    <a:srgbClr val="FFFF75"/>
    <a:srgbClr val="FFDC6D"/>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00" autoAdjust="0"/>
    <p:restoredTop sz="94660"/>
  </p:normalViewPr>
  <p:slideViewPr>
    <p:cSldViewPr snapToGrid="0">
      <p:cViewPr varScale="1">
        <p:scale>
          <a:sx n="103" d="100"/>
          <a:sy n="103" d="100"/>
        </p:scale>
        <p:origin x="132" y="720"/>
      </p:cViewPr>
      <p:guideLst/>
    </p:cSldViewPr>
  </p:slideViewPr>
  <p:notesTextViewPr>
    <p:cViewPr>
      <p:scale>
        <a:sx n="1" d="1"/>
        <a:sy n="1" d="1"/>
      </p:scale>
      <p:origin x="0" y="0"/>
    </p:cViewPr>
  </p:notesTextViewPr>
  <p:notesViewPr>
    <p:cSldViewPr snapToGrid="0">
      <p:cViewPr varScale="1">
        <p:scale>
          <a:sx n="51" d="100"/>
          <a:sy n="51" d="100"/>
        </p:scale>
        <p:origin x="225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sz="quarter" idx="1"/>
          </p:nvPr>
        </p:nvSpPr>
        <p:spPr>
          <a:xfrm>
            <a:off x="1588" y="0"/>
            <a:ext cx="2971800" cy="458788"/>
          </a:xfrm>
          <a:prstGeom prst="rect">
            <a:avLst/>
          </a:prstGeom>
        </p:spPr>
        <p:txBody>
          <a:bodyPr vert="horz" lIns="91440" tIns="45720" rIns="91440" bIns="45720" rtlCol="1"/>
          <a:lstStyle>
            <a:lvl1pPr algn="l">
              <a:defRPr sz="1200"/>
            </a:lvl1pPr>
          </a:lstStyle>
          <a:p>
            <a:fld id="{CDB2B7D2-AC79-4CEE-9BEE-8061C3C858E6}" type="datetimeFigureOut">
              <a:rPr lang="he-IL" smtClean="0"/>
              <a:t>י"ג/סיון/תשע"ז</a:t>
            </a:fld>
            <a:endParaRPr lang="he-IL"/>
          </a:p>
        </p:txBody>
      </p:sp>
      <p:sp>
        <p:nvSpPr>
          <p:cNvPr id="4" name="מציין מיקום של כותרת תחתונה 3"/>
          <p:cNvSpPr>
            <a:spLocks noGrp="1"/>
          </p:cNvSpPr>
          <p:nvPr>
            <p:ph type="ftr" sz="quarter" idx="2"/>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5" name="מציין מיקום של מספר שקופית 4"/>
          <p:cNvSpPr>
            <a:spLocks noGrp="1"/>
          </p:cNvSpPr>
          <p:nvPr>
            <p:ph type="sldNum" sz="quarter" idx="3"/>
          </p:nvPr>
        </p:nvSpPr>
        <p:spPr>
          <a:xfrm>
            <a:off x="1588" y="8685213"/>
            <a:ext cx="2971800" cy="458787"/>
          </a:xfrm>
          <a:prstGeom prst="rect">
            <a:avLst/>
          </a:prstGeom>
        </p:spPr>
        <p:txBody>
          <a:bodyPr vert="horz" lIns="91440" tIns="45720" rIns="91440" bIns="45720" rtlCol="1" anchor="b"/>
          <a:lstStyle>
            <a:lvl1pPr algn="l">
              <a:defRPr sz="1200"/>
            </a:lvl1pPr>
          </a:lstStyle>
          <a:p>
            <a:fld id="{6E7EF9B9-129D-4BCC-A51D-AD468F8714C3}" type="slidenum">
              <a:rPr lang="he-IL" smtClean="0"/>
              <a:t>‹#›</a:t>
            </a:fld>
            <a:endParaRPr lang="he-IL"/>
          </a:p>
        </p:txBody>
      </p:sp>
    </p:spTree>
    <p:extLst>
      <p:ext uri="{BB962C8B-B14F-4D97-AF65-F5344CB8AC3E}">
        <p14:creationId xmlns:p14="http://schemas.microsoft.com/office/powerpoint/2010/main" val="2212564581"/>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dirty="0"/>
              <a:pPr/>
              <a:t>6/7/2017</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תמונה פנורמית עם כיתוב">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ערוך סגנונות טקסט של תבנית בסיס</a:t>
            </a:r>
          </a:p>
        </p:txBody>
      </p:sp>
      <p:sp>
        <p:nvSpPr>
          <p:cNvPr id="5" name="Date Placeholder 4"/>
          <p:cNvSpPr>
            <a:spLocks noGrp="1"/>
          </p:cNvSpPr>
          <p:nvPr>
            <p:ph type="dt" sz="half" idx="10"/>
          </p:nvPr>
        </p:nvSpPr>
        <p:spPr/>
        <p:txBody>
          <a:bodyPr/>
          <a:lstStyle/>
          <a:p>
            <a:fld id="{B61BEF0D-F0BB-DE4B-95CE-6DB70DBA9567}" type="datetimeFigureOut">
              <a:rPr lang="en-US" dirty="0"/>
              <a:pPr/>
              <a:t>6/7/2017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כותרת וכיתוב">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ערוך סגנונות טקסט של תבנית בסיס</a:t>
            </a:r>
          </a:p>
        </p:txBody>
      </p:sp>
      <p:sp>
        <p:nvSpPr>
          <p:cNvPr id="4" name="Date Placeholder 3"/>
          <p:cNvSpPr>
            <a:spLocks noGrp="1"/>
          </p:cNvSpPr>
          <p:nvPr>
            <p:ph type="dt" sz="half" idx="10"/>
          </p:nvPr>
        </p:nvSpPr>
        <p:spPr/>
        <p:txBody>
          <a:bodyPr/>
          <a:lstStyle/>
          <a:p>
            <a:fld id="{B61BEF0D-F0BB-DE4B-95CE-6DB70DBA9567}" type="datetimeFigureOut">
              <a:rPr lang="en-US" dirty="0"/>
              <a:pPr/>
              <a:t>6/7/2017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ציטוט עם כיתוב">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he-IL"/>
              <a:t>לחץ כדי לערוך סגנון כותרת של תבנית בסיס</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e-IL"/>
              <a:t>ערוך סגנונות טקסט של תבנית בסיס</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ערוך סגנונות טקסט של תבנית בסיס</a:t>
            </a:r>
          </a:p>
        </p:txBody>
      </p:sp>
      <p:sp>
        <p:nvSpPr>
          <p:cNvPr id="4" name="Date Placeholder 3"/>
          <p:cNvSpPr>
            <a:spLocks noGrp="1"/>
          </p:cNvSpPr>
          <p:nvPr>
            <p:ph type="dt" sz="half" idx="10"/>
          </p:nvPr>
        </p:nvSpPr>
        <p:spPr/>
        <p:txBody>
          <a:bodyPr/>
          <a:lstStyle/>
          <a:p>
            <a:fld id="{B61BEF0D-F0BB-DE4B-95CE-6DB70DBA9567}" type="datetimeFigureOut">
              <a:rPr lang="en-US" dirty="0"/>
              <a:pPr/>
              <a:t>6/7/2017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כרטיס שם">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ערוך סגנונות טקסט של תבנית בסיס</a:t>
            </a:r>
          </a:p>
        </p:txBody>
      </p:sp>
      <p:sp>
        <p:nvSpPr>
          <p:cNvPr id="4" name="Date Placeholder 3"/>
          <p:cNvSpPr>
            <a:spLocks noGrp="1"/>
          </p:cNvSpPr>
          <p:nvPr>
            <p:ph type="dt" sz="half" idx="10"/>
          </p:nvPr>
        </p:nvSpPr>
        <p:spPr/>
        <p:txBody>
          <a:bodyPr/>
          <a:lstStyle/>
          <a:p>
            <a:fld id="{B61BEF0D-F0BB-DE4B-95CE-6DB70DBA9567}" type="datetimeFigureOut">
              <a:rPr lang="en-US" dirty="0"/>
              <a:pPr/>
              <a:t>6/7/2017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כרטיס שם עם ציטוט">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he-IL"/>
              <a:t>לחץ כדי לערוך סגנון כותרת של תבנית בסיס</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he-IL"/>
              <a:t>ערוך סגנונות טקסט של תבנית בסיס</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ערוך סגנונות טקסט של תבנית בסיס</a:t>
            </a:r>
          </a:p>
        </p:txBody>
      </p:sp>
      <p:sp>
        <p:nvSpPr>
          <p:cNvPr id="4" name="Date Placeholder 3"/>
          <p:cNvSpPr>
            <a:spLocks noGrp="1"/>
          </p:cNvSpPr>
          <p:nvPr>
            <p:ph type="dt" sz="half" idx="10"/>
          </p:nvPr>
        </p:nvSpPr>
        <p:spPr/>
        <p:txBody>
          <a:bodyPr/>
          <a:lstStyle/>
          <a:p>
            <a:fld id="{B61BEF0D-F0BB-DE4B-95CE-6DB70DBA9567}" type="datetimeFigureOut">
              <a:rPr lang="en-US" dirty="0"/>
              <a:pPr/>
              <a:t>6/7/2017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או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he-IL"/>
              <a:t>לחץ כדי לערוך סגנון כותרת של תבנית בסיס</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he-IL"/>
              <a:t>ערוך סגנונות טקסט של תבנית בסיס</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ערוך סגנונות טקסט של תבנית בסיס</a:t>
            </a:r>
          </a:p>
        </p:txBody>
      </p:sp>
      <p:sp>
        <p:nvSpPr>
          <p:cNvPr id="4" name="Date Placeholder 3"/>
          <p:cNvSpPr>
            <a:spLocks noGrp="1"/>
          </p:cNvSpPr>
          <p:nvPr>
            <p:ph type="dt" sz="half" idx="10"/>
          </p:nvPr>
        </p:nvSpPr>
        <p:spPr/>
        <p:txBody>
          <a:bodyPr/>
          <a:lstStyle/>
          <a:p>
            <a:fld id="{B61BEF0D-F0BB-DE4B-95CE-6DB70DBA9567}" type="datetimeFigureOut">
              <a:rPr lang="en-US" dirty="0"/>
              <a:pPr/>
              <a:t>6/7/2017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8" name="Title 1"/>
          <p:cNvSpPr>
            <a:spLocks noGrp="1"/>
          </p:cNvSpPr>
          <p:nvPr>
            <p:ph type="title"/>
          </p:nvPr>
        </p:nvSpPr>
        <p:spPr>
          <a:xfrm>
            <a:off x="685801" y="609600"/>
            <a:ext cx="10131425" cy="1456267"/>
          </a:xfrm>
        </p:spPr>
        <p:txBody>
          <a:bodyPr/>
          <a:lstStyle/>
          <a:p>
            <a:r>
              <a:rPr lang="he-IL"/>
              <a:t>לחץ כדי לערוך סגנון כותרת של תבנית בסיס</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p:txBody>
          <a:bodyPr anchor="ct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ערוך סגנונות טקסט של תבנית בסיס</a:t>
            </a:r>
          </a:p>
        </p:txBody>
      </p:sp>
      <p:sp>
        <p:nvSpPr>
          <p:cNvPr id="4" name="Date Placeholder 3"/>
          <p:cNvSpPr>
            <a:spLocks noGrp="1"/>
          </p:cNvSpPr>
          <p:nvPr>
            <p:ph type="dt" sz="half" idx="10"/>
          </p:nvPr>
        </p:nvSpPr>
        <p:spPr/>
        <p:txBody>
          <a:bodyPr/>
          <a:lstStyle/>
          <a:p>
            <a:fld id="{B61BEF0D-F0BB-DE4B-95CE-6DB70DBA9567}" type="datetimeFigureOut">
              <a:rPr lang="en-US" dirty="0"/>
              <a:pPr/>
              <a:t>6/7/2017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6/7/2017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he-IL"/>
              <a:t>לחץ כדי לערוך סגנון כותרת של תבנית בסיס</a:t>
            </a:r>
            <a:endParaRPr lang="en-US" dirty="0"/>
          </a:p>
        </p:txBody>
      </p:sp>
      <p:sp>
        <p:nvSpPr>
          <p:cNvPr id="3" name="Text Placeholder 2"/>
          <p:cNvSpPr>
            <a:spLocks noGrp="1"/>
          </p:cNvSpPr>
          <p:nvPr>
            <p:ph type="body" idx="1" hasCustomPrompt="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hasCustomPrompt="1"/>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6/7/2017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6/7/2017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dirty="0"/>
              <a:pPr/>
              <a:t>6/7/2017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ערוך סגנונות טקסט של תבנית בסיס</a:t>
            </a:r>
          </a:p>
        </p:txBody>
      </p:sp>
      <p:sp>
        <p:nvSpPr>
          <p:cNvPr id="5" name="Date Placeholder 4"/>
          <p:cNvSpPr>
            <a:spLocks noGrp="1"/>
          </p:cNvSpPr>
          <p:nvPr>
            <p:ph type="dt" sz="half" idx="10"/>
          </p:nvPr>
        </p:nvSpPr>
        <p:spPr/>
        <p:txBody>
          <a:bodyPr/>
          <a:lstStyle/>
          <a:p>
            <a:fld id="{B61BEF0D-F0BB-DE4B-95CE-6DB70DBA9567}" type="datetimeFigureOut">
              <a:rPr lang="en-US" dirty="0"/>
              <a:pPr/>
              <a:t>6/7/2017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he-IL"/>
              <a:t>לחץ כדי לערוך סגנון כותרת של תבנית בסיס</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dirty="0"/>
              <a:t>ערוך סגנונות טקסט של תבנית בסיס</a:t>
            </a:r>
          </a:p>
        </p:txBody>
      </p:sp>
      <p:sp>
        <p:nvSpPr>
          <p:cNvPr id="5" name="Date Placeholder 4"/>
          <p:cNvSpPr>
            <a:spLocks noGrp="1"/>
          </p:cNvSpPr>
          <p:nvPr>
            <p:ph type="dt" sz="half" idx="10"/>
          </p:nvPr>
        </p:nvSpPr>
        <p:spPr/>
        <p:txBody>
          <a:bodyPr/>
          <a:lstStyle/>
          <a:p>
            <a:fld id="{B61BEF0D-F0BB-DE4B-95CE-6DB70DBA9567}" type="datetimeFigureOut">
              <a:rPr lang="en-US" dirty="0"/>
              <a:pPr/>
              <a:t>6/7/2017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98000">
              <a:srgbClr val="FF0000"/>
            </a:gs>
            <a:gs pos="0">
              <a:srgbClr val="FFFF00"/>
            </a:gs>
            <a:gs pos="55000">
              <a:schemeClr val="accent5"/>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bg1"/>
                </a:solidFill>
                <a:effectLst/>
                <a:latin typeface="+mn-lt"/>
              </a:defRPr>
            </a:lvl1pPr>
          </a:lstStyle>
          <a:p>
            <a:fld id="{B61BEF0D-F0BB-DE4B-95CE-6DB70DBA9567}" type="datetimeFigureOut">
              <a:rPr lang="en-US" smtClean="0"/>
              <a:pPr/>
              <a:t>6/7/2017</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bg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bg1"/>
                </a:solidFill>
                <a:effectLst/>
                <a:latin typeface="+mn-lt"/>
              </a:defRPr>
            </a:lvl1pPr>
          </a:lstStyle>
          <a:p>
            <a:fld id="{D57F1E4F-1CFF-5643-939E-217C01CDF565}"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8" r:id="rId14"/>
    <p:sldLayoutId id="2147483667" r:id="rId15"/>
    <p:sldLayoutId id="2147483658" r:id="rId16"/>
    <p:sldLayoutId id="2147483659" r:id="rId17"/>
  </p:sldLayoutIdLst>
  <p:txStyles>
    <p:titleStyle>
      <a:lvl1pPr algn="l" defTabSz="457200" rtl="1" eaLnBrk="1" latinLnBrk="0" hangingPunct="1">
        <a:spcBef>
          <a:spcPct val="0"/>
        </a:spcBef>
        <a:buNone/>
        <a:defRPr sz="3600" kern="1200" cap="all">
          <a:ln w="3175" cmpd="sng">
            <a:noFill/>
          </a:ln>
          <a:solidFill>
            <a:schemeClr val="bg1"/>
          </a:solidFill>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285750" indent="-285750" algn="r" defTabSz="457200" rtl="1" eaLnBrk="1" latinLnBrk="0" hangingPunct="1">
        <a:spcBef>
          <a:spcPts val="0"/>
        </a:spcBef>
        <a:spcAft>
          <a:spcPts val="1000"/>
        </a:spcAft>
        <a:buClr>
          <a:schemeClr val="tx1"/>
        </a:buClr>
        <a:buSzPct val="100000"/>
        <a:buFont typeface="Arial"/>
        <a:buChar char="•"/>
        <a:defRPr sz="1800" kern="1200" cap="none">
          <a:solidFill>
            <a:schemeClr val="bg1"/>
          </a:solidFill>
          <a:effectLst/>
          <a:latin typeface="+mn-lt"/>
          <a:ea typeface="+mn-ea"/>
          <a:cs typeface="+mn-cs"/>
        </a:defRPr>
      </a:lvl1pPr>
      <a:lvl2pPr marL="742950" indent="-285750" algn="r" defTabSz="457200" rtl="1" eaLnBrk="1" latinLnBrk="0" hangingPunct="1">
        <a:spcBef>
          <a:spcPts val="0"/>
        </a:spcBef>
        <a:spcAft>
          <a:spcPts val="1000"/>
        </a:spcAft>
        <a:buClr>
          <a:schemeClr val="tx1"/>
        </a:buClr>
        <a:buSzPct val="100000"/>
        <a:buFont typeface="Arial"/>
        <a:buChar char="•"/>
        <a:defRPr sz="1600" kern="1200" cap="none">
          <a:solidFill>
            <a:schemeClr val="bg1"/>
          </a:solidFill>
          <a:effectLst/>
          <a:latin typeface="+mn-lt"/>
          <a:ea typeface="+mn-ea"/>
          <a:cs typeface="+mn-cs"/>
        </a:defRPr>
      </a:lvl2pPr>
      <a:lvl3pPr marL="1200150" indent="-285750" algn="r" defTabSz="457200" rtl="1" eaLnBrk="1" latinLnBrk="0" hangingPunct="1">
        <a:spcBef>
          <a:spcPts val="0"/>
        </a:spcBef>
        <a:spcAft>
          <a:spcPts val="1000"/>
        </a:spcAft>
        <a:buClr>
          <a:schemeClr val="tx1"/>
        </a:buClr>
        <a:buSzPct val="100000"/>
        <a:buFont typeface="Arial"/>
        <a:buChar char="•"/>
        <a:defRPr sz="1400" kern="1200" cap="none">
          <a:solidFill>
            <a:schemeClr val="bg1"/>
          </a:solidFill>
          <a:effectLst/>
          <a:latin typeface="+mn-lt"/>
          <a:ea typeface="+mn-ea"/>
          <a:cs typeface="+mn-cs"/>
        </a:defRPr>
      </a:lvl3pPr>
      <a:lvl4pPr marL="1543050" indent="-171450" algn="r" defTabSz="457200" rtl="1" eaLnBrk="1" latinLnBrk="0" hangingPunct="1">
        <a:spcBef>
          <a:spcPts val="0"/>
        </a:spcBef>
        <a:spcAft>
          <a:spcPts val="1000"/>
        </a:spcAft>
        <a:buClr>
          <a:schemeClr val="tx1"/>
        </a:buClr>
        <a:buSzPct val="100000"/>
        <a:buFont typeface="Arial"/>
        <a:buChar char="•"/>
        <a:defRPr sz="1200" kern="1200" cap="none">
          <a:solidFill>
            <a:schemeClr val="bg1"/>
          </a:solidFill>
          <a:effectLst/>
          <a:latin typeface="+mn-lt"/>
          <a:ea typeface="+mn-ea"/>
          <a:cs typeface="+mn-cs"/>
        </a:defRPr>
      </a:lvl4pPr>
      <a:lvl5pPr marL="2000250" indent="-171450" algn="r" defTabSz="457200" rtl="1" eaLnBrk="1" latinLnBrk="0" hangingPunct="1">
        <a:spcBef>
          <a:spcPts val="0"/>
        </a:spcBef>
        <a:spcAft>
          <a:spcPts val="1000"/>
        </a:spcAft>
        <a:buClr>
          <a:schemeClr val="tx1"/>
        </a:buClr>
        <a:buSzPct val="100000"/>
        <a:buFont typeface="Arial"/>
        <a:buChar char="•"/>
        <a:defRPr sz="1200" kern="1200" cap="none">
          <a:solidFill>
            <a:schemeClr val="bg1"/>
          </a:solidFill>
          <a:effectLst/>
          <a:latin typeface="+mn-lt"/>
          <a:ea typeface="+mn-ea"/>
          <a:cs typeface="+mn-cs"/>
        </a:defRPr>
      </a:lvl5pPr>
      <a:lvl6pPr marL="2514600" indent="-228600" algn="r" defTabSz="457200" rtl="1"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r" defTabSz="457200" rtl="1"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r" defTabSz="457200" rtl="1"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r" defTabSz="457200" rtl="1"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ctrTitle"/>
          </p:nvPr>
        </p:nvSpPr>
        <p:spPr>
          <a:xfrm>
            <a:off x="2596307" y="388854"/>
            <a:ext cx="7197726" cy="1043338"/>
          </a:xfrm>
        </p:spPr>
        <p:txBody>
          <a:bodyPr>
            <a:normAutofit/>
          </a:bodyPr>
          <a:lstStyle/>
          <a:p>
            <a:pPr algn="ctr"/>
            <a:r>
              <a:rPr lang="he-IL" sz="6000" b="1" dirty="0">
                <a:solidFill>
                  <a:schemeClr val="bg1"/>
                </a:solidFill>
              </a:rPr>
              <a:t>העלייה ממרוקו לישראל</a:t>
            </a:r>
          </a:p>
        </p:txBody>
      </p:sp>
      <p:sp>
        <p:nvSpPr>
          <p:cNvPr id="3" name="כותרת משנה 2"/>
          <p:cNvSpPr>
            <a:spLocks noGrp="1"/>
          </p:cNvSpPr>
          <p:nvPr>
            <p:ph type="subTitle" idx="1"/>
          </p:nvPr>
        </p:nvSpPr>
        <p:spPr>
          <a:xfrm>
            <a:off x="2420037" y="5452533"/>
            <a:ext cx="7197726" cy="1405467"/>
          </a:xfrm>
        </p:spPr>
        <p:txBody>
          <a:bodyPr>
            <a:normAutofit/>
          </a:bodyPr>
          <a:lstStyle/>
          <a:p>
            <a:pPr algn="ctr"/>
            <a:r>
              <a:rPr lang="he-IL" sz="3200" dirty="0">
                <a:solidFill>
                  <a:schemeClr val="bg1"/>
                </a:solidFill>
              </a:rPr>
              <a:t>אהרון </a:t>
            </a:r>
            <a:r>
              <a:rPr lang="he-IL" sz="3200" dirty="0" err="1">
                <a:solidFill>
                  <a:schemeClr val="bg1"/>
                </a:solidFill>
              </a:rPr>
              <a:t>ויהלי</a:t>
            </a:r>
            <a:r>
              <a:rPr lang="he-IL" sz="3200" dirty="0">
                <a:solidFill>
                  <a:schemeClr val="bg1"/>
                </a:solidFill>
              </a:rPr>
              <a:t> אילוז</a:t>
            </a:r>
          </a:p>
          <a:p>
            <a:pPr algn="ctr"/>
            <a:r>
              <a:rPr lang="he-IL" sz="3200" dirty="0">
                <a:solidFill>
                  <a:schemeClr val="bg1"/>
                </a:solidFill>
              </a:rPr>
              <a:t>בית ספר "ויצמן", הקשר הרב דורי 2017</a:t>
            </a:r>
          </a:p>
        </p:txBody>
      </p:sp>
      <p:pic>
        <p:nvPicPr>
          <p:cNvPr id="11266" name="Picture 2" descr="תוצאת תמונה עבור מרוקו העתיקה">
            <a:extLst>
              <a:ext uri="{FF2B5EF4-FFF2-40B4-BE49-F238E27FC236}">
                <a16:creationId xmlns:a16="http://schemas.microsoft.com/office/drawing/2014/main" id="{8643E7E3-593D-4194-8726-47B23EB23AA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333500" y="2076450"/>
            <a:ext cx="9525000" cy="2705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08173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טקסט 3"/>
          <p:cNvSpPr>
            <a:spLocks noGrp="1"/>
          </p:cNvSpPr>
          <p:nvPr>
            <p:ph type="body" sz="half" idx="2"/>
          </p:nvPr>
        </p:nvSpPr>
        <p:spPr>
          <a:xfrm>
            <a:off x="7036904" y="1939606"/>
            <a:ext cx="4756610" cy="4593716"/>
          </a:xfrm>
          <a:solidFill>
            <a:schemeClr val="tx1">
              <a:alpha val="75000"/>
            </a:schemeClr>
          </a:solidFill>
        </p:spPr>
        <p:txBody>
          <a:bodyPr>
            <a:normAutofit/>
          </a:bodyPr>
          <a:lstStyle/>
          <a:p>
            <a:pPr>
              <a:lnSpc>
                <a:spcPct val="107000"/>
              </a:lnSpc>
              <a:spcAft>
                <a:spcPts val="0"/>
              </a:spcAft>
            </a:pPr>
            <a:r>
              <a:rPr lang="he-IL" sz="2800" dirty="0"/>
              <a:t>כעבור זמן מה הגיע אלי מכתב המאשר את קבלתי לביה"ס </a:t>
            </a:r>
            <a:r>
              <a:rPr lang="en-US" sz="2800" dirty="0"/>
              <a:t>Ecole normal de  Paris</a:t>
            </a:r>
            <a:r>
              <a:rPr lang="he-IL" sz="2800" dirty="0"/>
              <a:t>. אולם בגלל הסתייגותה של אמי ולאחר ששקלתי שוב את העניין קבלתי החלטה סופית לוותר ולהשתלב בארץ למרות כל הקשיים.</a:t>
            </a:r>
            <a:endParaRPr lang="en-US" sz="2000" dirty="0">
              <a:latin typeface="Calibri" panose="020F0502020204030204" pitchFamily="34" charset="0"/>
              <a:ea typeface="Calibri" panose="020F0502020204030204" pitchFamily="34" charset="0"/>
              <a:cs typeface="Arial" panose="020B0604020202020204" pitchFamily="34" charset="0"/>
            </a:endParaRPr>
          </a:p>
          <a:p>
            <a:pPr>
              <a:lnSpc>
                <a:spcPct val="150000"/>
              </a:lnSpc>
            </a:pPr>
            <a:endParaRPr lang="he-IL" sz="2800" dirty="0">
              <a:solidFill>
                <a:schemeClr val="bg1"/>
              </a:solidFill>
            </a:endParaRPr>
          </a:p>
        </p:txBody>
      </p:sp>
      <p:sp>
        <p:nvSpPr>
          <p:cNvPr id="7" name="מלבן 6">
            <a:extLst>
              <a:ext uri="{FF2B5EF4-FFF2-40B4-BE49-F238E27FC236}">
                <a16:creationId xmlns:a16="http://schemas.microsoft.com/office/drawing/2014/main" id="{9BEC0E70-AFD2-4FDF-8FF9-CF5CC2595BEC}"/>
              </a:ext>
            </a:extLst>
          </p:cNvPr>
          <p:cNvSpPr/>
          <p:nvPr/>
        </p:nvSpPr>
        <p:spPr>
          <a:xfrm>
            <a:off x="1816075" y="243066"/>
            <a:ext cx="8050601" cy="923330"/>
          </a:xfrm>
          <a:prstGeom prst="rect">
            <a:avLst/>
          </a:prstGeom>
          <a:noFill/>
        </p:spPr>
        <p:txBody>
          <a:bodyPr wrap="none" lIns="91440" tIns="45720" rIns="91440" bIns="45720">
            <a:spAutoFit/>
          </a:bodyPr>
          <a:lstStyle/>
          <a:p>
            <a:pPr algn="ctr"/>
            <a:r>
              <a:rPr lang="he-IL" sz="5400" b="1" dirty="0"/>
              <a:t>התשובה החיובית של ביה"ס</a:t>
            </a:r>
          </a:p>
        </p:txBody>
      </p:sp>
      <p:pic>
        <p:nvPicPr>
          <p:cNvPr id="10" name="תמונה 9">
            <a:extLst>
              <a:ext uri="{FF2B5EF4-FFF2-40B4-BE49-F238E27FC236}">
                <a16:creationId xmlns:a16="http://schemas.microsoft.com/office/drawing/2014/main" id="{56814AC7-4B59-4129-8509-ADECF6393352}"/>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202095" y="1756117"/>
            <a:ext cx="6503505" cy="4877629"/>
          </a:xfrm>
          <a:prstGeom prst="rect">
            <a:avLst/>
          </a:prstGeom>
        </p:spPr>
      </p:pic>
    </p:spTree>
    <p:extLst>
      <p:ext uri="{BB962C8B-B14F-4D97-AF65-F5344CB8AC3E}">
        <p14:creationId xmlns:p14="http://schemas.microsoft.com/office/powerpoint/2010/main" val="151423872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מציין מיקום של תמונה 8">
            <a:extLst>
              <a:ext uri="{FF2B5EF4-FFF2-40B4-BE49-F238E27FC236}">
                <a16:creationId xmlns:a16="http://schemas.microsoft.com/office/drawing/2014/main" id="{81497906-EE11-4757-9C8C-B17ECDED0F29}"/>
              </a:ext>
            </a:extLst>
          </p:cNvPr>
          <p:cNvPicPr>
            <a:picLocks noGrp="1" noChangeAspect="1"/>
          </p:cNvPicPr>
          <p:nvPr>
            <p:ph type="pic" idx="1"/>
          </p:nvPr>
        </p:nvPicPr>
        <p:blipFill>
          <a:blip r:embed="rId2"/>
          <a:srcRect t="2130" b="2130"/>
          <a:stretch>
            <a:fillRect/>
          </a:stretch>
        </p:blipFill>
        <p:spPr>
          <a:xfrm>
            <a:off x="160890" y="2027104"/>
            <a:ext cx="6216438" cy="4463748"/>
          </a:xfrm>
        </p:spPr>
      </p:pic>
      <p:sp>
        <p:nvSpPr>
          <p:cNvPr id="4" name="מציין מיקום טקסט 3"/>
          <p:cNvSpPr>
            <a:spLocks noGrp="1"/>
          </p:cNvSpPr>
          <p:nvPr>
            <p:ph type="body" sz="half" idx="2"/>
          </p:nvPr>
        </p:nvSpPr>
        <p:spPr>
          <a:xfrm>
            <a:off x="6692348" y="2027104"/>
            <a:ext cx="4421633" cy="4651992"/>
          </a:xfrm>
          <a:solidFill>
            <a:schemeClr val="tx1">
              <a:alpha val="75000"/>
            </a:schemeClr>
          </a:solidFill>
        </p:spPr>
        <p:txBody>
          <a:bodyPr>
            <a:normAutofit/>
          </a:bodyPr>
          <a:lstStyle/>
          <a:p>
            <a:pPr>
              <a:lnSpc>
                <a:spcPct val="150000"/>
              </a:lnSpc>
            </a:pPr>
            <a:r>
              <a:rPr lang="he-IL" sz="2400" dirty="0"/>
              <a:t>בהתחלה עבדתי בחקלאות </a:t>
            </a:r>
            <a:r>
              <a:rPr lang="he-IL" sz="2400" dirty="0" err="1"/>
              <a:t>ובבנין</a:t>
            </a:r>
            <a:r>
              <a:rPr lang="he-IL" sz="2400" dirty="0"/>
              <a:t> ולאחר מכן הצטרפתי לגרעין מהנוער . העובד שעלה להתיישב בקיבוץ </a:t>
            </a:r>
            <a:r>
              <a:rPr lang="he-IL" sz="2400" dirty="0" err="1"/>
              <a:t>חוקוק</a:t>
            </a:r>
            <a:r>
              <a:rPr lang="he-IL" sz="2400" dirty="0"/>
              <a:t>, בעקבות הקריאה של המדינה לנוער להתנדב לחיזוק ההתיישבות החקלאית בארץ.</a:t>
            </a:r>
            <a:endParaRPr lang="en-US" sz="2400" dirty="0"/>
          </a:p>
          <a:p>
            <a:pPr>
              <a:lnSpc>
                <a:spcPct val="150000"/>
              </a:lnSpc>
            </a:pPr>
            <a:endParaRPr lang="he-IL" sz="2800" dirty="0">
              <a:solidFill>
                <a:schemeClr val="bg1"/>
              </a:solidFill>
            </a:endParaRPr>
          </a:p>
        </p:txBody>
      </p:sp>
      <p:sp>
        <p:nvSpPr>
          <p:cNvPr id="7" name="מלבן 6">
            <a:extLst>
              <a:ext uri="{FF2B5EF4-FFF2-40B4-BE49-F238E27FC236}">
                <a16:creationId xmlns:a16="http://schemas.microsoft.com/office/drawing/2014/main" id="{CFAD9C34-3ED2-4028-AA5D-0E49069DE92F}"/>
              </a:ext>
            </a:extLst>
          </p:cNvPr>
          <p:cNvSpPr/>
          <p:nvPr/>
        </p:nvSpPr>
        <p:spPr>
          <a:xfrm>
            <a:off x="3472569" y="746649"/>
            <a:ext cx="6857968" cy="923330"/>
          </a:xfrm>
          <a:prstGeom prst="rect">
            <a:avLst/>
          </a:prstGeom>
          <a:noFill/>
        </p:spPr>
        <p:txBody>
          <a:bodyPr wrap="none" lIns="91440" tIns="45720" rIns="91440" bIns="45720">
            <a:spAutoFit/>
          </a:bodyPr>
          <a:lstStyle/>
          <a:p>
            <a:pPr algn="ctr"/>
            <a:r>
              <a:rPr lang="he-IL" sz="5400" b="1" dirty="0" err="1"/>
              <a:t>נסיונות</a:t>
            </a:r>
            <a:r>
              <a:rPr lang="he-IL" sz="5400" b="1" dirty="0"/>
              <a:t> השתלבות בארץ</a:t>
            </a:r>
          </a:p>
        </p:txBody>
      </p:sp>
    </p:spTree>
    <p:extLst>
      <p:ext uri="{BB962C8B-B14F-4D97-AF65-F5344CB8AC3E}">
        <p14:creationId xmlns:p14="http://schemas.microsoft.com/office/powerpoint/2010/main" val="213732914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מציין מיקום של תמונה 9">
            <a:extLst>
              <a:ext uri="{FF2B5EF4-FFF2-40B4-BE49-F238E27FC236}">
                <a16:creationId xmlns:a16="http://schemas.microsoft.com/office/drawing/2014/main" id="{1DFC2E46-6A8F-44C5-A40F-E1984D09B316}"/>
              </a:ext>
            </a:extLst>
          </p:cNvPr>
          <p:cNvPicPr>
            <a:picLocks noGrp="1" noChangeAspect="1"/>
          </p:cNvPicPr>
          <p:nvPr>
            <p:ph type="pic" idx="1"/>
          </p:nvPr>
        </p:nvPicPr>
        <p:blipFill rotWithShape="1">
          <a:blip r:embed="rId2"/>
          <a:srcRect l="11843" t="25356" r="4389" b="11262"/>
          <a:stretch/>
        </p:blipFill>
        <p:spPr>
          <a:xfrm>
            <a:off x="1948542" y="2895600"/>
            <a:ext cx="7711464" cy="4376058"/>
          </a:xfrm>
        </p:spPr>
      </p:pic>
      <p:sp>
        <p:nvSpPr>
          <p:cNvPr id="4" name="מציין מיקום טקסט 3"/>
          <p:cNvSpPr>
            <a:spLocks noGrp="1"/>
          </p:cNvSpPr>
          <p:nvPr>
            <p:ph type="body" sz="half" idx="2"/>
          </p:nvPr>
        </p:nvSpPr>
        <p:spPr>
          <a:xfrm>
            <a:off x="522513" y="923330"/>
            <a:ext cx="10954367" cy="1791414"/>
          </a:xfrm>
          <a:solidFill>
            <a:schemeClr val="tx1">
              <a:alpha val="75000"/>
            </a:schemeClr>
          </a:solidFill>
        </p:spPr>
        <p:txBody>
          <a:bodyPr>
            <a:noAutofit/>
          </a:bodyPr>
          <a:lstStyle/>
          <a:p>
            <a:pPr>
              <a:lnSpc>
                <a:spcPct val="150000"/>
              </a:lnSpc>
            </a:pPr>
            <a:r>
              <a:rPr lang="he-IL" sz="2800" dirty="0"/>
              <a:t>לפני גיוסי לצה"ל התנדבתי לגדנ"ע-ים לתקופה של 6 חודשים ובהמשכה </a:t>
            </a:r>
            <a:r>
              <a:rPr lang="he-IL" sz="2800" dirty="0" err="1"/>
              <a:t>שרתתי</a:t>
            </a:r>
            <a:r>
              <a:rPr lang="he-IL" sz="2800" dirty="0"/>
              <a:t> בחיל הים. ב-1955 נשלחתי כחייל מצטיין לבית הנשיא יצחק בן צבי לטקס החיילים המצטיינים של צה"ל  בהשתתפות הרמטכ"ל משה דיין.</a:t>
            </a:r>
            <a:endParaRPr lang="he-IL" sz="2800" dirty="0">
              <a:solidFill>
                <a:schemeClr val="bg1"/>
              </a:solidFill>
            </a:endParaRPr>
          </a:p>
        </p:txBody>
      </p:sp>
      <p:sp>
        <p:nvSpPr>
          <p:cNvPr id="7" name="מלבן 6">
            <a:extLst>
              <a:ext uri="{FF2B5EF4-FFF2-40B4-BE49-F238E27FC236}">
                <a16:creationId xmlns:a16="http://schemas.microsoft.com/office/drawing/2014/main" id="{CFAD9C34-3ED2-4028-AA5D-0E49069DE92F}"/>
              </a:ext>
            </a:extLst>
          </p:cNvPr>
          <p:cNvSpPr/>
          <p:nvPr/>
        </p:nvSpPr>
        <p:spPr>
          <a:xfrm>
            <a:off x="4101110" y="0"/>
            <a:ext cx="4163320" cy="923330"/>
          </a:xfrm>
          <a:prstGeom prst="rect">
            <a:avLst/>
          </a:prstGeom>
          <a:noFill/>
        </p:spPr>
        <p:txBody>
          <a:bodyPr wrap="none" lIns="91440" tIns="45720" rIns="91440" bIns="45720">
            <a:spAutoFit/>
          </a:bodyPr>
          <a:lstStyle/>
          <a:p>
            <a:pPr algn="ctr"/>
            <a:r>
              <a:rPr lang="he-IL" sz="5400" b="1" dirty="0"/>
              <a:t>השרות בצה"ל</a:t>
            </a:r>
          </a:p>
        </p:txBody>
      </p:sp>
    </p:spTree>
    <p:extLst>
      <p:ext uri="{BB962C8B-B14F-4D97-AF65-F5344CB8AC3E}">
        <p14:creationId xmlns:p14="http://schemas.microsoft.com/office/powerpoint/2010/main" val="342652760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טקסט 3"/>
          <p:cNvSpPr>
            <a:spLocks noGrp="1"/>
          </p:cNvSpPr>
          <p:nvPr>
            <p:ph type="body" sz="half" idx="2"/>
          </p:nvPr>
        </p:nvSpPr>
        <p:spPr>
          <a:xfrm>
            <a:off x="8560399" y="1401955"/>
            <a:ext cx="3490871" cy="4504324"/>
          </a:xfrm>
          <a:solidFill>
            <a:schemeClr val="tx1">
              <a:alpha val="75000"/>
            </a:schemeClr>
          </a:solidFill>
        </p:spPr>
        <p:txBody>
          <a:bodyPr>
            <a:normAutofit/>
          </a:bodyPr>
          <a:lstStyle/>
          <a:p>
            <a:pPr>
              <a:lnSpc>
                <a:spcPct val="150000"/>
              </a:lnSpc>
            </a:pPr>
            <a:r>
              <a:rPr lang="he-IL" sz="2400" dirty="0"/>
              <a:t>היום לאחר 68 שנים שאני חי בארץ ושמתוכם 55 שנות נישואים עם רעיתי ויולט יש לנו 3 ילדים, שתי כלות וחתן ו-10 נכדים ונכדות חמודים ומוכשרים. </a:t>
            </a:r>
            <a:r>
              <a:rPr lang="he-IL" sz="2400" dirty="0">
                <a:solidFill>
                  <a:schemeClr val="bg1"/>
                </a:solidFill>
              </a:rPr>
              <a:t>כל המשפחה חיה </a:t>
            </a:r>
            <a:r>
              <a:rPr lang="he-IL" sz="2400" dirty="0"/>
              <a:t>בארץ באושר ובאהבה.</a:t>
            </a:r>
            <a:endParaRPr lang="he-IL" sz="2400" dirty="0">
              <a:solidFill>
                <a:schemeClr val="bg1"/>
              </a:solidFill>
            </a:endParaRPr>
          </a:p>
        </p:txBody>
      </p:sp>
      <p:sp>
        <p:nvSpPr>
          <p:cNvPr id="7" name="מלבן 6">
            <a:extLst>
              <a:ext uri="{FF2B5EF4-FFF2-40B4-BE49-F238E27FC236}">
                <a16:creationId xmlns:a16="http://schemas.microsoft.com/office/drawing/2014/main" id="{CFAD9C34-3ED2-4028-AA5D-0E49069DE92F}"/>
              </a:ext>
            </a:extLst>
          </p:cNvPr>
          <p:cNvSpPr/>
          <p:nvPr/>
        </p:nvSpPr>
        <p:spPr>
          <a:xfrm>
            <a:off x="6809599" y="354763"/>
            <a:ext cx="1750800" cy="923330"/>
          </a:xfrm>
          <a:prstGeom prst="rect">
            <a:avLst/>
          </a:prstGeom>
          <a:noFill/>
        </p:spPr>
        <p:txBody>
          <a:bodyPr wrap="none" lIns="91440" tIns="45720" rIns="91440" bIns="45720">
            <a:spAutoFit/>
          </a:bodyPr>
          <a:lstStyle/>
          <a:p>
            <a:pPr algn="ctr"/>
            <a:r>
              <a:rPr lang="he-IL" sz="5400" b="1" dirty="0"/>
              <a:t>סיכום</a:t>
            </a:r>
          </a:p>
        </p:txBody>
      </p:sp>
      <p:pic>
        <p:nvPicPr>
          <p:cNvPr id="5" name="תמונה 4">
            <a:extLst>
              <a:ext uri="{FF2B5EF4-FFF2-40B4-BE49-F238E27FC236}">
                <a16:creationId xmlns:a16="http://schemas.microsoft.com/office/drawing/2014/main" id="{1E39C681-A873-41A4-BE03-09C4A897F809}"/>
              </a:ext>
            </a:extLst>
          </p:cNvPr>
          <p:cNvPicPr>
            <a:picLocks noChangeAspect="1"/>
          </p:cNvPicPr>
          <p:nvPr/>
        </p:nvPicPr>
        <p:blipFill>
          <a:blip r:embed="rId2"/>
          <a:stretch>
            <a:fillRect/>
          </a:stretch>
        </p:blipFill>
        <p:spPr>
          <a:xfrm>
            <a:off x="177281" y="1401954"/>
            <a:ext cx="8018825" cy="4504324"/>
          </a:xfrm>
          <a:prstGeom prst="rect">
            <a:avLst/>
          </a:prstGeom>
        </p:spPr>
      </p:pic>
    </p:spTree>
    <p:extLst>
      <p:ext uri="{BB962C8B-B14F-4D97-AF65-F5344CB8AC3E}">
        <p14:creationId xmlns:p14="http://schemas.microsoft.com/office/powerpoint/2010/main" val="89549681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טקסט 3"/>
          <p:cNvSpPr>
            <a:spLocks noGrp="1"/>
          </p:cNvSpPr>
          <p:nvPr>
            <p:ph type="body" sz="half" idx="2"/>
          </p:nvPr>
        </p:nvSpPr>
        <p:spPr>
          <a:xfrm>
            <a:off x="6965185" y="1259162"/>
            <a:ext cx="4462809" cy="5188021"/>
          </a:xfrm>
          <a:solidFill>
            <a:schemeClr val="tx1">
              <a:alpha val="75000"/>
            </a:schemeClr>
          </a:solidFill>
        </p:spPr>
        <p:txBody>
          <a:bodyPr>
            <a:noAutofit/>
          </a:bodyPr>
          <a:lstStyle/>
          <a:p>
            <a:pPr>
              <a:lnSpc>
                <a:spcPct val="150000"/>
              </a:lnSpc>
            </a:pPr>
            <a:r>
              <a:rPr lang="he-IL" sz="2800" dirty="0">
                <a:solidFill>
                  <a:schemeClr val="bg1"/>
                </a:solidFill>
              </a:rPr>
              <a:t>בשנת 1947 במסגרת גח"ל אחי הגדול גויס על ידי שליח מהארץ לעלות לישראל בהיותו רק בן 17.</a:t>
            </a:r>
            <a:r>
              <a:rPr lang="he-IL" sz="2800" dirty="0"/>
              <a:t> בהגיעו לחיפה, לאחר אימון צבאי קצר הוא צורף לחטיבת גבעתי כלוחם בחזית המצרית, בקרבות הקשים שהיו במשטרת נגבה.</a:t>
            </a:r>
          </a:p>
        </p:txBody>
      </p:sp>
      <p:sp>
        <p:nvSpPr>
          <p:cNvPr id="7" name="מלבן 6">
            <a:extLst>
              <a:ext uri="{FF2B5EF4-FFF2-40B4-BE49-F238E27FC236}">
                <a16:creationId xmlns:a16="http://schemas.microsoft.com/office/drawing/2014/main" id="{0BA33DFB-0C43-4D4E-BF95-F23CA6B2E165}"/>
              </a:ext>
            </a:extLst>
          </p:cNvPr>
          <p:cNvSpPr/>
          <p:nvPr/>
        </p:nvSpPr>
        <p:spPr>
          <a:xfrm>
            <a:off x="1293464" y="243066"/>
            <a:ext cx="7903126" cy="923330"/>
          </a:xfrm>
          <a:prstGeom prst="rect">
            <a:avLst/>
          </a:prstGeom>
          <a:noFill/>
        </p:spPr>
        <p:txBody>
          <a:bodyPr wrap="none" lIns="91440" tIns="45720" rIns="91440" bIns="45720">
            <a:spAutoFit/>
          </a:bodyPr>
          <a:lstStyle/>
          <a:p>
            <a:pPr algn="ctr"/>
            <a:r>
              <a:rPr lang="he-IL" sz="5400" b="0" cap="none" spc="0" dirty="0">
                <a:ln w="0"/>
                <a:solidFill>
                  <a:schemeClr val="tx1"/>
                </a:solidFill>
                <a:effectLst>
                  <a:outerShdw blurRad="38100" dist="19050" dir="2700000" algn="tl" rotWithShape="0">
                    <a:schemeClr val="dk1">
                      <a:alpha val="40000"/>
                    </a:schemeClr>
                  </a:outerShdw>
                </a:effectLst>
              </a:rPr>
              <a:t>1947- העלייה של אחי הגדול</a:t>
            </a:r>
          </a:p>
        </p:txBody>
      </p:sp>
      <p:pic>
        <p:nvPicPr>
          <p:cNvPr id="10242" name="Picture 2" descr="תוצאת תמונה עבור גיוס גחל 1947">
            <a:extLst>
              <a:ext uri="{FF2B5EF4-FFF2-40B4-BE49-F238E27FC236}">
                <a16:creationId xmlns:a16="http://schemas.microsoft.com/office/drawing/2014/main" id="{EF6A04C2-A786-4B13-967F-1F54C40B1C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072" y="2093842"/>
            <a:ext cx="5620648" cy="4008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6294560"/>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טקסט 3"/>
          <p:cNvSpPr>
            <a:spLocks noGrp="1"/>
          </p:cNvSpPr>
          <p:nvPr>
            <p:ph type="body" sz="half" idx="2"/>
          </p:nvPr>
        </p:nvSpPr>
        <p:spPr>
          <a:xfrm>
            <a:off x="7089912" y="1775313"/>
            <a:ext cx="4620416" cy="4751383"/>
          </a:xfrm>
          <a:solidFill>
            <a:schemeClr val="tx1">
              <a:alpha val="75000"/>
            </a:schemeClr>
          </a:solidFill>
        </p:spPr>
        <p:txBody>
          <a:bodyPr>
            <a:normAutofit fontScale="85000" lnSpcReduction="10000"/>
          </a:bodyPr>
          <a:lstStyle/>
          <a:p>
            <a:pPr>
              <a:lnSpc>
                <a:spcPct val="150000"/>
              </a:lnSpc>
            </a:pPr>
            <a:r>
              <a:rPr lang="he-IL" sz="2800" dirty="0"/>
              <a:t>לאחר ההכרזה על הקמת מדינת ישראל על ידי בן גוריון ההורים החליטו לעלות אליה למרות האיסור שחל על  היהודים באותה תקופה לצאת ממרוקו,</a:t>
            </a:r>
            <a:r>
              <a:rPr lang="he-IL" dirty="0"/>
              <a:t> </a:t>
            </a:r>
            <a:r>
              <a:rPr lang="he-IL" sz="2800" dirty="0"/>
              <a:t>מאחר ולאבי לא היה מספיק זמן להתארגן ולחסל את עסקיו עד 31/12/1948 הוחלט שכל המשפחה תתקדם ואבי יצטרף בהמשך.</a:t>
            </a:r>
            <a:endParaRPr lang="en-US" sz="2800" dirty="0"/>
          </a:p>
          <a:p>
            <a:pPr>
              <a:lnSpc>
                <a:spcPct val="150000"/>
              </a:lnSpc>
            </a:pPr>
            <a:endParaRPr lang="he-IL" sz="2800" dirty="0">
              <a:solidFill>
                <a:schemeClr val="bg1"/>
              </a:solidFill>
            </a:endParaRPr>
          </a:p>
        </p:txBody>
      </p:sp>
      <p:sp>
        <p:nvSpPr>
          <p:cNvPr id="7" name="מלבן 6">
            <a:extLst>
              <a:ext uri="{FF2B5EF4-FFF2-40B4-BE49-F238E27FC236}">
                <a16:creationId xmlns:a16="http://schemas.microsoft.com/office/drawing/2014/main" id="{45FB6765-F159-49D8-B994-A5D5AED07899}"/>
              </a:ext>
            </a:extLst>
          </p:cNvPr>
          <p:cNvSpPr/>
          <p:nvPr/>
        </p:nvSpPr>
        <p:spPr>
          <a:xfrm>
            <a:off x="1972154" y="746649"/>
            <a:ext cx="9858789" cy="923330"/>
          </a:xfrm>
          <a:prstGeom prst="rect">
            <a:avLst/>
          </a:prstGeom>
          <a:noFill/>
        </p:spPr>
        <p:txBody>
          <a:bodyPr wrap="none" lIns="91440" tIns="45720" rIns="91440" bIns="45720">
            <a:spAutoFit/>
          </a:bodyPr>
          <a:lstStyle/>
          <a:p>
            <a:pPr algn="ctr"/>
            <a:r>
              <a:rPr lang="he-IL" sz="5400" dirty="0">
                <a:ln w="0"/>
                <a:effectLst>
                  <a:outerShdw blurRad="38100" dist="19050" dir="2700000" algn="tl" rotWithShape="0">
                    <a:schemeClr val="dk1">
                      <a:alpha val="40000"/>
                    </a:schemeClr>
                  </a:outerShdw>
                </a:effectLst>
              </a:rPr>
              <a:t>1948- היציאה של המשפחה ממרוקו</a:t>
            </a:r>
          </a:p>
        </p:txBody>
      </p:sp>
      <p:pic>
        <p:nvPicPr>
          <p:cNvPr id="9" name="תמונה 8">
            <a:extLst>
              <a:ext uri="{FF2B5EF4-FFF2-40B4-BE49-F238E27FC236}">
                <a16:creationId xmlns:a16="http://schemas.microsoft.com/office/drawing/2014/main" id="{01F1B71F-C3C9-45F5-880C-20FB0D124BDF}"/>
              </a:ext>
            </a:extLst>
          </p:cNvPr>
          <p:cNvPicPr>
            <a:picLocks noChangeAspect="1"/>
          </p:cNvPicPr>
          <p:nvPr/>
        </p:nvPicPr>
        <p:blipFill>
          <a:blip r:embed="rId2"/>
          <a:stretch>
            <a:fillRect/>
          </a:stretch>
        </p:blipFill>
        <p:spPr>
          <a:xfrm>
            <a:off x="891207" y="2583695"/>
            <a:ext cx="5179571" cy="3470313"/>
          </a:xfrm>
          <a:prstGeom prst="rect">
            <a:avLst/>
          </a:prstGeom>
        </p:spPr>
      </p:pic>
    </p:spTree>
    <p:extLst>
      <p:ext uri="{BB962C8B-B14F-4D97-AF65-F5344CB8AC3E}">
        <p14:creationId xmlns:p14="http://schemas.microsoft.com/office/powerpoint/2010/main" val="1959361114"/>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טקסט 3"/>
          <p:cNvSpPr>
            <a:spLocks noGrp="1"/>
          </p:cNvSpPr>
          <p:nvPr>
            <p:ph type="body" sz="half" idx="2"/>
          </p:nvPr>
        </p:nvSpPr>
        <p:spPr>
          <a:xfrm>
            <a:off x="4949328" y="2027104"/>
            <a:ext cx="6164653" cy="3470313"/>
          </a:xfrm>
          <a:solidFill>
            <a:schemeClr val="tx1">
              <a:alpha val="75000"/>
            </a:schemeClr>
          </a:solidFill>
        </p:spPr>
        <p:txBody>
          <a:bodyPr>
            <a:normAutofit/>
          </a:bodyPr>
          <a:lstStyle/>
          <a:p>
            <a:pPr>
              <a:lnSpc>
                <a:spcPct val="150000"/>
              </a:lnSpc>
            </a:pPr>
            <a:r>
              <a:rPr lang="he-IL" sz="2400" dirty="0"/>
              <a:t>בהגיענו לאלג'יר  הבהיר לנו נציג הסוכנות שסבתא שהייתה מאד מבוגרת (בת כ-90) לא תוכל להפליג אתנו בגלל מדיניות הסלקציה שהייתה נהוגה בתקופה ההיא ולכן הוחלט בינינו שאחותי הגדולה </a:t>
            </a:r>
            <a:r>
              <a:rPr lang="he-IL" sz="2400" dirty="0" err="1"/>
              <a:t>סוניה</a:t>
            </a:r>
            <a:r>
              <a:rPr lang="he-IL" sz="2400" dirty="0"/>
              <a:t>  תישאר איתה ושכל היתר יפליגו</a:t>
            </a:r>
            <a:r>
              <a:rPr lang="he-IL" dirty="0"/>
              <a:t>.</a:t>
            </a:r>
            <a:endParaRPr lang="he-IL" sz="2800" dirty="0">
              <a:solidFill>
                <a:schemeClr val="bg1"/>
              </a:solidFill>
            </a:endParaRPr>
          </a:p>
        </p:txBody>
      </p:sp>
      <p:sp>
        <p:nvSpPr>
          <p:cNvPr id="7" name="מלבן 6">
            <a:extLst>
              <a:ext uri="{FF2B5EF4-FFF2-40B4-BE49-F238E27FC236}">
                <a16:creationId xmlns:a16="http://schemas.microsoft.com/office/drawing/2014/main" id="{C0E948DC-8C5E-4081-8894-C2ECC8290319}"/>
              </a:ext>
            </a:extLst>
          </p:cNvPr>
          <p:cNvSpPr/>
          <p:nvPr/>
        </p:nvSpPr>
        <p:spPr>
          <a:xfrm>
            <a:off x="4282978" y="272778"/>
            <a:ext cx="6662401" cy="1754326"/>
          </a:xfrm>
          <a:prstGeom prst="rect">
            <a:avLst/>
          </a:prstGeom>
        </p:spPr>
        <p:txBody>
          <a:bodyPr wrap="none">
            <a:spAutoFit/>
          </a:bodyPr>
          <a:lstStyle/>
          <a:p>
            <a:r>
              <a:rPr lang="he-IL" sz="5400" b="1" dirty="0"/>
              <a:t>1948- הסירוב להעלות </a:t>
            </a:r>
          </a:p>
          <a:p>
            <a:pPr algn="r"/>
            <a:r>
              <a:rPr lang="he-IL" sz="5400" b="1" dirty="0"/>
              <a:t>את סבתה</a:t>
            </a:r>
            <a:endParaRPr lang="he-IL" sz="5400" dirty="0"/>
          </a:p>
        </p:txBody>
      </p:sp>
      <p:pic>
        <p:nvPicPr>
          <p:cNvPr id="9" name="תמונה 8">
            <a:extLst>
              <a:ext uri="{FF2B5EF4-FFF2-40B4-BE49-F238E27FC236}">
                <a16:creationId xmlns:a16="http://schemas.microsoft.com/office/drawing/2014/main" id="{DA9ED5BC-D0B5-4BDF-A6B4-632515598FC9}"/>
              </a:ext>
            </a:extLst>
          </p:cNvPr>
          <p:cNvPicPr>
            <a:picLocks noChangeAspect="1"/>
          </p:cNvPicPr>
          <p:nvPr/>
        </p:nvPicPr>
        <p:blipFill rotWithShape="1">
          <a:blip r:embed="rId2"/>
          <a:srcRect t="5820" r="11594" b="17279"/>
          <a:stretch/>
        </p:blipFill>
        <p:spPr>
          <a:xfrm rot="5400000">
            <a:off x="-633920" y="1554943"/>
            <a:ext cx="6062871" cy="3955415"/>
          </a:xfrm>
          <a:prstGeom prst="rect">
            <a:avLst/>
          </a:prstGeom>
        </p:spPr>
      </p:pic>
    </p:spTree>
    <p:extLst>
      <p:ext uri="{BB962C8B-B14F-4D97-AF65-F5344CB8AC3E}">
        <p14:creationId xmlns:p14="http://schemas.microsoft.com/office/powerpoint/2010/main" val="2818358064"/>
      </p:ext>
    </p:extLst>
  </p:cSld>
  <p:clrMapOvr>
    <a:masterClrMapping/>
  </p:clrMapOvr>
  <p:transition spd="slow">
    <p:comb/>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טקסט 3"/>
          <p:cNvSpPr>
            <a:spLocks noGrp="1"/>
          </p:cNvSpPr>
          <p:nvPr>
            <p:ph type="body" sz="half" idx="2"/>
          </p:nvPr>
        </p:nvSpPr>
        <p:spPr>
          <a:xfrm>
            <a:off x="6411686" y="1959429"/>
            <a:ext cx="5260306" cy="4193971"/>
          </a:xfrm>
          <a:solidFill>
            <a:schemeClr val="tx1">
              <a:alpha val="75000"/>
            </a:schemeClr>
          </a:solidFill>
        </p:spPr>
        <p:txBody>
          <a:bodyPr>
            <a:normAutofit/>
          </a:bodyPr>
          <a:lstStyle/>
          <a:p>
            <a:pPr>
              <a:lnSpc>
                <a:spcPct val="107000"/>
              </a:lnSpc>
              <a:spcAft>
                <a:spcPts val="0"/>
              </a:spcAft>
            </a:pPr>
            <a:r>
              <a:rPr lang="he-IL" sz="3200" dirty="0"/>
              <a:t>אחותי שהייתה חסרת אונים מהסיטואציה שנוצרה התקשרה לאבי שהורה לה לשלוח את סבתא  חזרה בטיסה לרבאט ושהוא יחכה לה בשדה התעופה. לאחר שפעלה בהתאם להנחיותיו הצטרפה אלינו </a:t>
            </a:r>
            <a:r>
              <a:rPr lang="he-IL" sz="3200" dirty="0" err="1"/>
              <a:t>למרסיי</a:t>
            </a:r>
            <a:r>
              <a:rPr lang="he-IL" sz="3200" dirty="0"/>
              <a:t>.</a:t>
            </a:r>
            <a:endParaRPr lang="en-US" sz="3200" dirty="0">
              <a:latin typeface="Calibri" panose="020F0502020204030204" pitchFamily="34" charset="0"/>
              <a:ea typeface="Calibri" panose="020F0502020204030204" pitchFamily="34" charset="0"/>
              <a:cs typeface="Arial" panose="020B0604020202020204" pitchFamily="34" charset="0"/>
            </a:endParaRPr>
          </a:p>
        </p:txBody>
      </p:sp>
      <p:sp>
        <p:nvSpPr>
          <p:cNvPr id="7" name="מלבן 6">
            <a:extLst>
              <a:ext uri="{FF2B5EF4-FFF2-40B4-BE49-F238E27FC236}">
                <a16:creationId xmlns:a16="http://schemas.microsoft.com/office/drawing/2014/main" id="{7763DF1C-C660-46E5-BF33-0F023FE86B7D}"/>
              </a:ext>
            </a:extLst>
          </p:cNvPr>
          <p:cNvSpPr/>
          <p:nvPr/>
        </p:nvSpPr>
        <p:spPr>
          <a:xfrm>
            <a:off x="6579759" y="282821"/>
            <a:ext cx="4437433" cy="1754326"/>
          </a:xfrm>
          <a:prstGeom prst="rect">
            <a:avLst/>
          </a:prstGeom>
          <a:noFill/>
        </p:spPr>
        <p:txBody>
          <a:bodyPr wrap="none" lIns="91440" tIns="45720" rIns="91440" bIns="45720">
            <a:spAutoFit/>
          </a:bodyPr>
          <a:lstStyle/>
          <a:p>
            <a:pPr algn="ctr"/>
            <a:r>
              <a:rPr lang="he-IL" sz="5400" b="1" dirty="0"/>
              <a:t>1948- החזרת </a:t>
            </a:r>
          </a:p>
          <a:p>
            <a:pPr algn="ctr"/>
            <a:r>
              <a:rPr lang="he-IL" sz="5400" b="1" dirty="0"/>
              <a:t>הסבתא לרבאט</a:t>
            </a:r>
            <a:endParaRPr lang="he-IL" sz="5400" dirty="0">
              <a:ln w="0"/>
              <a:effectLst>
                <a:outerShdw blurRad="38100" dist="19050" dir="2700000" algn="tl" rotWithShape="0">
                  <a:schemeClr val="dk1">
                    <a:alpha val="40000"/>
                  </a:schemeClr>
                </a:outerShdw>
              </a:effectLst>
            </a:endParaRPr>
          </a:p>
        </p:txBody>
      </p:sp>
      <p:pic>
        <p:nvPicPr>
          <p:cNvPr id="9" name="תמונה 8">
            <a:extLst>
              <a:ext uri="{FF2B5EF4-FFF2-40B4-BE49-F238E27FC236}">
                <a16:creationId xmlns:a16="http://schemas.microsoft.com/office/drawing/2014/main" id="{57ED6A64-7231-4E76-86D0-0B56BD0B0361}"/>
              </a:ext>
            </a:extLst>
          </p:cNvPr>
          <p:cNvPicPr>
            <a:picLocks noChangeAspect="1"/>
          </p:cNvPicPr>
          <p:nvPr/>
        </p:nvPicPr>
        <p:blipFill rotWithShape="1">
          <a:blip r:embed="rId2"/>
          <a:srcRect l="7991" t="15475" r="24570" b="11610"/>
          <a:stretch/>
        </p:blipFill>
        <p:spPr>
          <a:xfrm rot="5400000">
            <a:off x="266766" y="870666"/>
            <a:ext cx="6216893" cy="5041204"/>
          </a:xfrm>
          <a:prstGeom prst="rect">
            <a:avLst/>
          </a:prstGeom>
        </p:spPr>
      </p:pic>
    </p:spTree>
    <p:extLst>
      <p:ext uri="{BB962C8B-B14F-4D97-AF65-F5344CB8AC3E}">
        <p14:creationId xmlns:p14="http://schemas.microsoft.com/office/powerpoint/2010/main" val="37405664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טקסט 3"/>
          <p:cNvSpPr>
            <a:spLocks noGrp="1"/>
          </p:cNvSpPr>
          <p:nvPr>
            <p:ph type="body" sz="half" idx="2"/>
          </p:nvPr>
        </p:nvSpPr>
        <p:spPr>
          <a:xfrm>
            <a:off x="7162800" y="2027104"/>
            <a:ext cx="4005610" cy="3515751"/>
          </a:xfrm>
          <a:solidFill>
            <a:schemeClr val="tx1">
              <a:alpha val="75000"/>
            </a:schemeClr>
          </a:solidFill>
        </p:spPr>
        <p:txBody>
          <a:bodyPr>
            <a:normAutofit/>
          </a:bodyPr>
          <a:lstStyle/>
          <a:p>
            <a:pPr>
              <a:lnSpc>
                <a:spcPct val="107000"/>
              </a:lnSpc>
              <a:spcAft>
                <a:spcPts val="0"/>
              </a:spcAft>
            </a:pPr>
            <a:r>
              <a:rPr lang="he-IL" sz="2800" dirty="0"/>
              <a:t>כשנתיים לאחר שעזבנו את מרוקו אבי הגיע לביקור בארץ לאחר שמצא סידור לסבתא. הוא שהה אצלנו מספר חודשים ולאחר מכן חזר למרוקו.</a:t>
            </a:r>
            <a:endParaRPr lang="en-US" sz="2000" dirty="0">
              <a:latin typeface="Calibri" panose="020F0502020204030204" pitchFamily="34" charset="0"/>
              <a:ea typeface="Calibri" panose="020F0502020204030204" pitchFamily="34" charset="0"/>
              <a:cs typeface="Arial" panose="020B0604020202020204" pitchFamily="34" charset="0"/>
            </a:endParaRPr>
          </a:p>
          <a:p>
            <a:pPr>
              <a:lnSpc>
                <a:spcPct val="150000"/>
              </a:lnSpc>
            </a:pPr>
            <a:endParaRPr lang="he-IL" sz="2800" dirty="0">
              <a:solidFill>
                <a:schemeClr val="bg1"/>
              </a:solidFill>
            </a:endParaRPr>
          </a:p>
        </p:txBody>
      </p:sp>
      <p:sp>
        <p:nvSpPr>
          <p:cNvPr id="8" name="מלבן 7">
            <a:extLst>
              <a:ext uri="{FF2B5EF4-FFF2-40B4-BE49-F238E27FC236}">
                <a16:creationId xmlns:a16="http://schemas.microsoft.com/office/drawing/2014/main" id="{44F60DA2-A63D-4DA5-86C5-499A8A64820E}"/>
              </a:ext>
            </a:extLst>
          </p:cNvPr>
          <p:cNvSpPr/>
          <p:nvPr/>
        </p:nvSpPr>
        <p:spPr>
          <a:xfrm>
            <a:off x="3598773" y="790191"/>
            <a:ext cx="6061275" cy="923330"/>
          </a:xfrm>
          <a:prstGeom prst="rect">
            <a:avLst/>
          </a:prstGeom>
          <a:noFill/>
        </p:spPr>
        <p:txBody>
          <a:bodyPr wrap="none" lIns="91440" tIns="45720" rIns="91440" bIns="45720">
            <a:spAutoFit/>
          </a:bodyPr>
          <a:lstStyle/>
          <a:p>
            <a:pPr algn="ctr"/>
            <a:r>
              <a:rPr lang="he-IL" sz="5400" b="1" dirty="0"/>
              <a:t>הביקור של אבי בארץ</a:t>
            </a:r>
            <a:endParaRPr lang="he-IL" sz="5400" dirty="0">
              <a:ln w="0"/>
              <a:effectLst>
                <a:outerShdw blurRad="38100" dist="19050" dir="2700000" algn="tl" rotWithShape="0">
                  <a:schemeClr val="dk1">
                    <a:alpha val="40000"/>
                  </a:schemeClr>
                </a:outerShdw>
              </a:effectLst>
            </a:endParaRPr>
          </a:p>
        </p:txBody>
      </p:sp>
      <p:pic>
        <p:nvPicPr>
          <p:cNvPr id="1026" name="Picture 2" descr="תוצאת תמונה עבור מרוקו העתיקה">
            <a:extLst>
              <a:ext uri="{FF2B5EF4-FFF2-40B4-BE49-F238E27FC236}">
                <a16:creationId xmlns:a16="http://schemas.microsoft.com/office/drawing/2014/main" id="{0B46DAD9-4446-4DFF-BDB1-E8581E74ACC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12615" y="2027104"/>
            <a:ext cx="5572316" cy="4214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40551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טקסט 3"/>
          <p:cNvSpPr>
            <a:spLocks noGrp="1"/>
          </p:cNvSpPr>
          <p:nvPr>
            <p:ph type="body" sz="half" idx="2"/>
          </p:nvPr>
        </p:nvSpPr>
        <p:spPr>
          <a:xfrm>
            <a:off x="5717955" y="2371661"/>
            <a:ext cx="6164653" cy="3470313"/>
          </a:xfrm>
          <a:solidFill>
            <a:schemeClr val="tx1">
              <a:alpha val="75000"/>
            </a:schemeClr>
          </a:solidFill>
        </p:spPr>
        <p:txBody>
          <a:bodyPr>
            <a:normAutofit/>
          </a:bodyPr>
          <a:lstStyle/>
          <a:p>
            <a:pPr>
              <a:lnSpc>
                <a:spcPct val="107000"/>
              </a:lnSpc>
              <a:spcAft>
                <a:spcPts val="0"/>
              </a:spcAft>
            </a:pPr>
            <a:r>
              <a:rPr lang="he-IL" sz="2800" dirty="0"/>
              <a:t>ב- 1953 נוצרה הזדמנות להטסת הסבתא באופן פרטי לארץ דרך פריז וכך אבא הביא אותה אתו לשדה תעופה בן גוריון על </a:t>
            </a:r>
            <a:r>
              <a:rPr lang="he-IL" sz="2800" dirty="0" err="1"/>
              <a:t>כסא</a:t>
            </a:r>
            <a:r>
              <a:rPr lang="he-IL" sz="2800" dirty="0"/>
              <a:t> גלגלים.</a:t>
            </a:r>
            <a:endParaRPr lang="en-US" sz="2000" dirty="0"/>
          </a:p>
          <a:p>
            <a:pPr>
              <a:lnSpc>
                <a:spcPct val="107000"/>
              </a:lnSpc>
              <a:spcAft>
                <a:spcPts val="0"/>
              </a:spcAft>
            </a:pPr>
            <a:r>
              <a:rPr lang="he-IL" sz="2800" dirty="0"/>
              <a:t>התוכנית שלו הייתה לשהות עם המשפחה כמה חודשים ולאחר מכן לחזור לחסל את עסקיו ברבאט ולשוב לישראל</a:t>
            </a:r>
            <a:endParaRPr lang="en-US" sz="2000" dirty="0">
              <a:latin typeface="Calibri" panose="020F0502020204030204" pitchFamily="34" charset="0"/>
              <a:ea typeface="Calibri" panose="020F0502020204030204" pitchFamily="34" charset="0"/>
              <a:cs typeface="Arial" panose="020B0604020202020204" pitchFamily="34" charset="0"/>
            </a:endParaRPr>
          </a:p>
          <a:p>
            <a:pPr>
              <a:lnSpc>
                <a:spcPct val="150000"/>
              </a:lnSpc>
            </a:pPr>
            <a:endParaRPr lang="he-IL" sz="2800" dirty="0">
              <a:solidFill>
                <a:schemeClr val="bg1"/>
              </a:solidFill>
            </a:endParaRPr>
          </a:p>
        </p:txBody>
      </p:sp>
      <p:sp>
        <p:nvSpPr>
          <p:cNvPr id="7" name="מלבן 6">
            <a:extLst>
              <a:ext uri="{FF2B5EF4-FFF2-40B4-BE49-F238E27FC236}">
                <a16:creationId xmlns:a16="http://schemas.microsoft.com/office/drawing/2014/main" id="{8EEA7CA5-0D8A-4BA9-9FF9-72D350B0825F}"/>
              </a:ext>
            </a:extLst>
          </p:cNvPr>
          <p:cNvSpPr/>
          <p:nvPr/>
        </p:nvSpPr>
        <p:spPr>
          <a:xfrm>
            <a:off x="3341123" y="746649"/>
            <a:ext cx="7120860" cy="923330"/>
          </a:xfrm>
          <a:prstGeom prst="rect">
            <a:avLst/>
          </a:prstGeom>
          <a:noFill/>
        </p:spPr>
        <p:txBody>
          <a:bodyPr wrap="none" lIns="91440" tIns="45720" rIns="91440" bIns="45720">
            <a:spAutoFit/>
          </a:bodyPr>
          <a:lstStyle/>
          <a:p>
            <a:pPr algn="ctr"/>
            <a:r>
              <a:rPr lang="he-IL" sz="5400" b="1" dirty="0"/>
              <a:t>העלייה של הסבתא לארץ</a:t>
            </a:r>
            <a:endParaRPr lang="he-IL" sz="5400" dirty="0">
              <a:ln w="0"/>
              <a:effectLst>
                <a:outerShdw blurRad="38100" dist="19050" dir="2700000" algn="tl" rotWithShape="0">
                  <a:schemeClr val="dk1">
                    <a:alpha val="40000"/>
                  </a:schemeClr>
                </a:outerShdw>
              </a:effectLst>
            </a:endParaRPr>
          </a:p>
        </p:txBody>
      </p:sp>
      <p:pic>
        <p:nvPicPr>
          <p:cNvPr id="2052" name="Picture 4" descr="תוצאת תמונה עבור עלית יהודי מרוקו">
            <a:extLst>
              <a:ext uri="{FF2B5EF4-FFF2-40B4-BE49-F238E27FC236}">
                <a16:creationId xmlns:a16="http://schemas.microsoft.com/office/drawing/2014/main" id="{077C8634-FF7F-4E44-B5CC-ED27F42CC1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283" y="2371661"/>
            <a:ext cx="5024442" cy="3337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63011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טקסט 3"/>
          <p:cNvSpPr>
            <a:spLocks noGrp="1"/>
          </p:cNvSpPr>
          <p:nvPr>
            <p:ph type="body" sz="half" idx="2"/>
          </p:nvPr>
        </p:nvSpPr>
        <p:spPr>
          <a:xfrm>
            <a:off x="7447722" y="2437921"/>
            <a:ext cx="4328868" cy="3470313"/>
          </a:xfrm>
          <a:solidFill>
            <a:schemeClr val="tx1">
              <a:alpha val="75000"/>
            </a:schemeClr>
          </a:solidFill>
        </p:spPr>
        <p:txBody>
          <a:bodyPr>
            <a:normAutofit/>
          </a:bodyPr>
          <a:lstStyle/>
          <a:p>
            <a:pPr>
              <a:lnSpc>
                <a:spcPct val="107000"/>
              </a:lnSpc>
              <a:spcAft>
                <a:spcPts val="0"/>
              </a:spcAft>
            </a:pPr>
            <a:r>
              <a:rPr lang="he-IL" sz="2800" dirty="0"/>
              <a:t>ב-1954 סמוך לזמן שאבי התכונן לנסיעה  שלו , פרצה מהפכה במרוקו. המלך הוגלה למדגסקר והמורדים שתפסו את השלטון בכוח בזזו  מכל הבא ליד והשתלטו בין היתר  גם על  עסקיו של אבי.</a:t>
            </a:r>
            <a:endParaRPr lang="en-US" sz="2000" dirty="0">
              <a:latin typeface="Calibri" panose="020F0502020204030204" pitchFamily="34" charset="0"/>
              <a:ea typeface="Calibri" panose="020F0502020204030204" pitchFamily="34" charset="0"/>
              <a:cs typeface="Arial" panose="020B0604020202020204" pitchFamily="34" charset="0"/>
            </a:endParaRPr>
          </a:p>
          <a:p>
            <a:pPr>
              <a:lnSpc>
                <a:spcPct val="150000"/>
              </a:lnSpc>
            </a:pPr>
            <a:endParaRPr lang="he-IL" sz="2800" dirty="0">
              <a:solidFill>
                <a:schemeClr val="bg1"/>
              </a:solidFill>
            </a:endParaRPr>
          </a:p>
        </p:txBody>
      </p:sp>
      <p:sp>
        <p:nvSpPr>
          <p:cNvPr id="7" name="מלבן 6">
            <a:extLst>
              <a:ext uri="{FF2B5EF4-FFF2-40B4-BE49-F238E27FC236}">
                <a16:creationId xmlns:a16="http://schemas.microsoft.com/office/drawing/2014/main" id="{0FE63C68-BCC5-4E23-A1A8-FEEC6728C80F}"/>
              </a:ext>
            </a:extLst>
          </p:cNvPr>
          <p:cNvSpPr/>
          <p:nvPr/>
        </p:nvSpPr>
        <p:spPr>
          <a:xfrm>
            <a:off x="4499291" y="746649"/>
            <a:ext cx="4804520" cy="923330"/>
          </a:xfrm>
          <a:prstGeom prst="rect">
            <a:avLst/>
          </a:prstGeom>
          <a:noFill/>
        </p:spPr>
        <p:txBody>
          <a:bodyPr wrap="none" lIns="91440" tIns="45720" rIns="91440" bIns="45720">
            <a:spAutoFit/>
          </a:bodyPr>
          <a:lstStyle/>
          <a:p>
            <a:pPr algn="ctr"/>
            <a:r>
              <a:rPr lang="he-IL" sz="5400" b="1" dirty="0"/>
              <a:t>המהפכה במרוקו</a:t>
            </a:r>
            <a:endParaRPr lang="he-IL" sz="5400" dirty="0">
              <a:ln w="0"/>
              <a:effectLst>
                <a:outerShdw blurRad="38100" dist="19050" dir="2700000" algn="tl" rotWithShape="0">
                  <a:schemeClr val="dk1">
                    <a:alpha val="40000"/>
                  </a:schemeClr>
                </a:outerShdw>
              </a:effectLst>
            </a:endParaRPr>
          </a:p>
        </p:txBody>
      </p:sp>
      <p:pic>
        <p:nvPicPr>
          <p:cNvPr id="10" name="תמונה 9">
            <a:extLst>
              <a:ext uri="{FF2B5EF4-FFF2-40B4-BE49-F238E27FC236}">
                <a16:creationId xmlns:a16="http://schemas.microsoft.com/office/drawing/2014/main" id="{4E1F76AD-E680-4C2D-8013-28734302031C}"/>
              </a:ext>
            </a:extLst>
          </p:cNvPr>
          <p:cNvPicPr>
            <a:picLocks noChangeAspect="1"/>
          </p:cNvPicPr>
          <p:nvPr/>
        </p:nvPicPr>
        <p:blipFill>
          <a:blip r:embed="rId2">
            <a:extLst>
              <a:ext uri="{BEBA8EAE-BF5A-486C-A8C5-ECC9F3942E4B}">
                <a14:imgProps xmlns:a14="http://schemas.microsoft.com/office/drawing/2010/main">
                  <a14:imgLayer r:embed="rId3">
                    <a14:imgEffect>
                      <a14:saturation sat="33000"/>
                    </a14:imgEffect>
                  </a14:imgLayer>
                </a14:imgProps>
              </a:ext>
            </a:extLst>
          </a:blip>
          <a:stretch>
            <a:fillRect/>
          </a:stretch>
        </p:blipFill>
        <p:spPr>
          <a:xfrm>
            <a:off x="967409" y="2437921"/>
            <a:ext cx="5678695" cy="3719669"/>
          </a:xfrm>
          <a:prstGeom prst="rect">
            <a:avLst/>
          </a:prstGeom>
        </p:spPr>
      </p:pic>
    </p:spTree>
    <p:extLst>
      <p:ext uri="{BB962C8B-B14F-4D97-AF65-F5344CB8AC3E}">
        <p14:creationId xmlns:p14="http://schemas.microsoft.com/office/powerpoint/2010/main" val="2670047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טקסט 3"/>
          <p:cNvSpPr>
            <a:spLocks noGrp="1"/>
          </p:cNvSpPr>
          <p:nvPr>
            <p:ph type="body" sz="half" idx="2"/>
          </p:nvPr>
        </p:nvSpPr>
        <p:spPr>
          <a:xfrm>
            <a:off x="7752522" y="1909555"/>
            <a:ext cx="4319250" cy="4716532"/>
          </a:xfrm>
          <a:solidFill>
            <a:schemeClr val="tx1">
              <a:alpha val="75000"/>
            </a:schemeClr>
          </a:solidFill>
        </p:spPr>
        <p:txBody>
          <a:bodyPr>
            <a:normAutofit/>
          </a:bodyPr>
          <a:lstStyle/>
          <a:p>
            <a:pPr>
              <a:lnSpc>
                <a:spcPct val="107000"/>
              </a:lnSpc>
              <a:spcAft>
                <a:spcPts val="0"/>
              </a:spcAft>
            </a:pPr>
            <a:r>
              <a:rPr lang="he-IL" sz="2600" dirty="0"/>
              <a:t>כשהגענו לטבריה היה לי קשה מאד להסתגל. יום אחד כתבתי מכתב לחבר ילדות שלי שעזב את מרוקו לצרפת יחד איתי ובקשתי ממנו לפנות בשמי להנהלת בית הספר איפה שהוא לומד ולשאול אותם אם קיימת אפשרות שגם אני אלמד אצלם.</a:t>
            </a:r>
            <a:endParaRPr lang="en-US" sz="2600" dirty="0">
              <a:latin typeface="Calibri" panose="020F0502020204030204" pitchFamily="34" charset="0"/>
              <a:ea typeface="Calibri" panose="020F0502020204030204" pitchFamily="34" charset="0"/>
              <a:cs typeface="Arial" panose="020B0604020202020204" pitchFamily="34" charset="0"/>
            </a:endParaRPr>
          </a:p>
          <a:p>
            <a:pPr>
              <a:lnSpc>
                <a:spcPct val="150000"/>
              </a:lnSpc>
            </a:pPr>
            <a:endParaRPr lang="he-IL" sz="2800" dirty="0">
              <a:solidFill>
                <a:schemeClr val="bg1"/>
              </a:solidFill>
            </a:endParaRPr>
          </a:p>
        </p:txBody>
      </p:sp>
      <p:sp>
        <p:nvSpPr>
          <p:cNvPr id="7" name="מלבן 6">
            <a:extLst>
              <a:ext uri="{FF2B5EF4-FFF2-40B4-BE49-F238E27FC236}">
                <a16:creationId xmlns:a16="http://schemas.microsoft.com/office/drawing/2014/main" id="{79D9A711-9AC0-4D05-9DE6-8648D66CE931}"/>
              </a:ext>
            </a:extLst>
          </p:cNvPr>
          <p:cNvSpPr/>
          <p:nvPr/>
        </p:nvSpPr>
        <p:spPr>
          <a:xfrm>
            <a:off x="4653984" y="746649"/>
            <a:ext cx="4495141" cy="923330"/>
          </a:xfrm>
          <a:prstGeom prst="rect">
            <a:avLst/>
          </a:prstGeom>
          <a:noFill/>
        </p:spPr>
        <p:txBody>
          <a:bodyPr wrap="none" lIns="91440" tIns="45720" rIns="91440" bIns="45720">
            <a:spAutoFit/>
          </a:bodyPr>
          <a:lstStyle/>
          <a:p>
            <a:pPr algn="ctr"/>
            <a:r>
              <a:rPr lang="he-IL" sz="5400" b="1" dirty="0">
                <a:ln w="0"/>
                <a:effectLst>
                  <a:outerShdw blurRad="38100" dist="19050" dir="2700000" algn="tl" rotWithShape="0">
                    <a:schemeClr val="dk1">
                      <a:alpha val="40000"/>
                    </a:schemeClr>
                  </a:outerShdw>
                </a:effectLst>
              </a:rPr>
              <a:t>ההגעה לטבריה</a:t>
            </a:r>
            <a:endParaRPr lang="he-IL" sz="5400" dirty="0">
              <a:ln w="0"/>
              <a:effectLst>
                <a:outerShdw blurRad="38100" dist="19050" dir="2700000" algn="tl" rotWithShape="0">
                  <a:schemeClr val="dk1">
                    <a:alpha val="40000"/>
                  </a:schemeClr>
                </a:outerShdw>
              </a:effectLst>
            </a:endParaRPr>
          </a:p>
        </p:txBody>
      </p:sp>
      <p:pic>
        <p:nvPicPr>
          <p:cNvPr id="10" name="תמונה 9">
            <a:extLst>
              <a:ext uri="{FF2B5EF4-FFF2-40B4-BE49-F238E27FC236}">
                <a16:creationId xmlns:a16="http://schemas.microsoft.com/office/drawing/2014/main" id="{2705DDFC-5FBD-4829-B9E3-F3B7AB53DB4C}"/>
              </a:ext>
            </a:extLst>
          </p:cNvPr>
          <p:cNvPicPr>
            <a:picLocks noChangeAspect="1"/>
          </p:cNvPicPr>
          <p:nvPr/>
        </p:nvPicPr>
        <p:blipFill rotWithShape="1">
          <a:blip r:embed="rId2"/>
          <a:srcRect l="2821" r="4522"/>
          <a:stretch/>
        </p:blipFill>
        <p:spPr>
          <a:xfrm>
            <a:off x="805554" y="2074695"/>
            <a:ext cx="6096000" cy="3928026"/>
          </a:xfrm>
          <a:prstGeom prst="rect">
            <a:avLst/>
          </a:prstGeom>
        </p:spPr>
      </p:pic>
    </p:spTree>
    <p:extLst>
      <p:ext uri="{BB962C8B-B14F-4D97-AF65-F5344CB8AC3E}">
        <p14:creationId xmlns:p14="http://schemas.microsoft.com/office/powerpoint/2010/main" val="202678366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שמימי">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TM03457452[[fn=שמימי]]</Template>
  <TotalTime>258</TotalTime>
  <Words>392</Words>
  <Application>Microsoft Office PowerPoint</Application>
  <PresentationFormat>מסך רחב</PresentationFormat>
  <Paragraphs>30</Paragraphs>
  <Slides>13</Slides>
  <Notes>0</Notes>
  <HiddenSlides>0</HiddenSlides>
  <MMClips>0</MMClips>
  <ScaleCrop>false</ScaleCrop>
  <HeadingPairs>
    <vt:vector size="6" baseType="variant">
      <vt:variant>
        <vt:lpstr>גופנים בשימוש</vt:lpstr>
      </vt:variant>
      <vt:variant>
        <vt:i4>4</vt:i4>
      </vt:variant>
      <vt:variant>
        <vt:lpstr>ערכת נושא</vt:lpstr>
      </vt:variant>
      <vt:variant>
        <vt:i4>1</vt:i4>
      </vt:variant>
      <vt:variant>
        <vt:lpstr>כותרות שקופיות</vt:lpstr>
      </vt:variant>
      <vt:variant>
        <vt:i4>13</vt:i4>
      </vt:variant>
    </vt:vector>
  </HeadingPairs>
  <TitlesOfParts>
    <vt:vector size="18" baseType="lpstr">
      <vt:lpstr>Arial</vt:lpstr>
      <vt:lpstr>Calibri</vt:lpstr>
      <vt:lpstr>Calibri Light</vt:lpstr>
      <vt:lpstr>Times New Roman</vt:lpstr>
      <vt:lpstr>שמימי</vt:lpstr>
      <vt:lpstr>העלייה ממרוקו לישראל</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user</dc:creator>
  <cp:lastModifiedBy>לביאה צנגוט - מחנכת ב'3 תשע"ז</cp:lastModifiedBy>
  <cp:revision>24</cp:revision>
  <dcterms:created xsi:type="dcterms:W3CDTF">2017-05-25T08:16:31Z</dcterms:created>
  <dcterms:modified xsi:type="dcterms:W3CDTF">2017-06-07T14:05:40Z</dcterms:modified>
</cp:coreProperties>
</file>