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9" r:id="rId6"/>
    <p:sldId id="268" r:id="rId7"/>
    <p:sldId id="260" r:id="rId8"/>
    <p:sldId id="263" r:id="rId9"/>
    <p:sldId id="264"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15" autoAdjust="0"/>
    <p:restoredTop sz="94660"/>
  </p:normalViewPr>
  <p:slideViewPr>
    <p:cSldViewPr snapToGrid="0">
      <p:cViewPr>
        <p:scale>
          <a:sx n="70" d="100"/>
          <a:sy n="70" d="100"/>
        </p:scale>
        <p:origin x="-10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FAE1F18F-699C-43ED-B02F-34EC14F35450}" type="datetimeFigureOut">
              <a:rPr lang="he-IL" smtClean="0"/>
              <a:t>י"א/כסלו/תש"פ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0203F98-D325-443C-987B-827D0922A45B}" type="slidenum">
              <a:rPr lang="he-IL" smtClean="0"/>
              <a:t>‹#›</a:t>
            </a:fld>
            <a:endParaRPr lang="he-IL"/>
          </a:p>
        </p:txBody>
      </p:sp>
    </p:spTree>
    <p:extLst>
      <p:ext uri="{BB962C8B-B14F-4D97-AF65-F5344CB8AC3E}">
        <p14:creationId xmlns:p14="http://schemas.microsoft.com/office/powerpoint/2010/main" val="31434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AE1F18F-699C-43ED-B02F-34EC14F35450}" type="datetimeFigureOut">
              <a:rPr lang="he-IL" smtClean="0"/>
              <a:t>י"א/כסלו/תש"פ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0203F98-D325-443C-987B-827D0922A45B}" type="slidenum">
              <a:rPr lang="he-IL" smtClean="0"/>
              <a:t>‹#›</a:t>
            </a:fld>
            <a:endParaRPr lang="he-IL"/>
          </a:p>
        </p:txBody>
      </p:sp>
    </p:spTree>
    <p:extLst>
      <p:ext uri="{BB962C8B-B14F-4D97-AF65-F5344CB8AC3E}">
        <p14:creationId xmlns:p14="http://schemas.microsoft.com/office/powerpoint/2010/main" val="345818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AE1F18F-699C-43ED-B02F-34EC14F35450}" type="datetimeFigureOut">
              <a:rPr lang="he-IL" smtClean="0"/>
              <a:t>י"א/כסלו/תש"פ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0203F98-D325-443C-987B-827D0922A45B}" type="slidenum">
              <a:rPr lang="he-IL" smtClean="0"/>
              <a:t>‹#›</a:t>
            </a:fld>
            <a:endParaRPr lang="he-IL"/>
          </a:p>
        </p:txBody>
      </p:sp>
    </p:spTree>
    <p:extLst>
      <p:ext uri="{BB962C8B-B14F-4D97-AF65-F5344CB8AC3E}">
        <p14:creationId xmlns:p14="http://schemas.microsoft.com/office/powerpoint/2010/main" val="368254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AE1F18F-699C-43ED-B02F-34EC14F35450}" type="datetimeFigureOut">
              <a:rPr lang="he-IL" smtClean="0"/>
              <a:t>י"א/כסלו/תש"פ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0203F98-D325-443C-987B-827D0922A45B}" type="slidenum">
              <a:rPr lang="he-IL" smtClean="0"/>
              <a:t>‹#›</a:t>
            </a:fld>
            <a:endParaRPr lang="he-IL"/>
          </a:p>
        </p:txBody>
      </p:sp>
    </p:spTree>
    <p:extLst>
      <p:ext uri="{BB962C8B-B14F-4D97-AF65-F5344CB8AC3E}">
        <p14:creationId xmlns:p14="http://schemas.microsoft.com/office/powerpoint/2010/main" val="285817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AE1F18F-699C-43ED-B02F-34EC14F35450}" type="datetimeFigureOut">
              <a:rPr lang="he-IL" smtClean="0"/>
              <a:t>י"א/כסלו/תש"פ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0203F98-D325-443C-987B-827D0922A45B}" type="slidenum">
              <a:rPr lang="he-IL" smtClean="0"/>
              <a:t>‹#›</a:t>
            </a:fld>
            <a:endParaRPr lang="he-IL"/>
          </a:p>
        </p:txBody>
      </p:sp>
    </p:spTree>
    <p:extLst>
      <p:ext uri="{BB962C8B-B14F-4D97-AF65-F5344CB8AC3E}">
        <p14:creationId xmlns:p14="http://schemas.microsoft.com/office/powerpoint/2010/main" val="260737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AE1F18F-699C-43ED-B02F-34EC14F35450}" type="datetimeFigureOut">
              <a:rPr lang="he-IL" smtClean="0"/>
              <a:t>י"א/כסלו/תש"פ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0203F98-D325-443C-987B-827D0922A45B}" type="slidenum">
              <a:rPr lang="he-IL" smtClean="0"/>
              <a:t>‹#›</a:t>
            </a:fld>
            <a:endParaRPr lang="he-IL"/>
          </a:p>
        </p:txBody>
      </p:sp>
    </p:spTree>
    <p:extLst>
      <p:ext uri="{BB962C8B-B14F-4D97-AF65-F5344CB8AC3E}">
        <p14:creationId xmlns:p14="http://schemas.microsoft.com/office/powerpoint/2010/main" val="97900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FAE1F18F-699C-43ED-B02F-34EC14F35450}" type="datetimeFigureOut">
              <a:rPr lang="he-IL" smtClean="0"/>
              <a:t>י"א/כסלו/תש"פ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0203F98-D325-443C-987B-827D0922A45B}" type="slidenum">
              <a:rPr lang="he-IL" smtClean="0"/>
              <a:t>‹#›</a:t>
            </a:fld>
            <a:endParaRPr lang="he-IL"/>
          </a:p>
        </p:txBody>
      </p:sp>
    </p:spTree>
    <p:extLst>
      <p:ext uri="{BB962C8B-B14F-4D97-AF65-F5344CB8AC3E}">
        <p14:creationId xmlns:p14="http://schemas.microsoft.com/office/powerpoint/2010/main" val="361436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AE1F18F-699C-43ED-B02F-34EC14F35450}" type="datetimeFigureOut">
              <a:rPr lang="he-IL" smtClean="0"/>
              <a:t>י"א/כסלו/תש"פ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0203F98-D325-443C-987B-827D0922A45B}" type="slidenum">
              <a:rPr lang="he-IL" smtClean="0"/>
              <a:t>‹#›</a:t>
            </a:fld>
            <a:endParaRPr lang="he-IL"/>
          </a:p>
        </p:txBody>
      </p:sp>
    </p:spTree>
    <p:extLst>
      <p:ext uri="{BB962C8B-B14F-4D97-AF65-F5344CB8AC3E}">
        <p14:creationId xmlns:p14="http://schemas.microsoft.com/office/powerpoint/2010/main" val="228460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AE1F18F-699C-43ED-B02F-34EC14F35450}" type="datetimeFigureOut">
              <a:rPr lang="he-IL" smtClean="0"/>
              <a:t>י"א/כסלו/תש"פ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0203F98-D325-443C-987B-827D0922A45B}" type="slidenum">
              <a:rPr lang="he-IL" smtClean="0"/>
              <a:t>‹#›</a:t>
            </a:fld>
            <a:endParaRPr lang="he-IL"/>
          </a:p>
        </p:txBody>
      </p:sp>
    </p:spTree>
    <p:extLst>
      <p:ext uri="{BB962C8B-B14F-4D97-AF65-F5344CB8AC3E}">
        <p14:creationId xmlns:p14="http://schemas.microsoft.com/office/powerpoint/2010/main" val="220474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AE1F18F-699C-43ED-B02F-34EC14F35450}" type="datetimeFigureOut">
              <a:rPr lang="he-IL" smtClean="0"/>
              <a:t>י"א/כסלו/תש"פ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0203F98-D325-443C-987B-827D0922A45B}" type="slidenum">
              <a:rPr lang="he-IL" smtClean="0"/>
              <a:t>‹#›</a:t>
            </a:fld>
            <a:endParaRPr lang="he-IL"/>
          </a:p>
        </p:txBody>
      </p:sp>
    </p:spTree>
    <p:extLst>
      <p:ext uri="{BB962C8B-B14F-4D97-AF65-F5344CB8AC3E}">
        <p14:creationId xmlns:p14="http://schemas.microsoft.com/office/powerpoint/2010/main" val="30755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AE1F18F-699C-43ED-B02F-34EC14F35450}" type="datetimeFigureOut">
              <a:rPr lang="he-IL" smtClean="0"/>
              <a:t>י"א/כסלו/תש"פ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0203F98-D325-443C-987B-827D0922A45B}" type="slidenum">
              <a:rPr lang="he-IL" smtClean="0"/>
              <a:t>‹#›</a:t>
            </a:fld>
            <a:endParaRPr lang="he-IL"/>
          </a:p>
        </p:txBody>
      </p:sp>
    </p:spTree>
    <p:extLst>
      <p:ext uri="{BB962C8B-B14F-4D97-AF65-F5344CB8AC3E}">
        <p14:creationId xmlns:p14="http://schemas.microsoft.com/office/powerpoint/2010/main" val="380488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AE1F18F-699C-43ED-B02F-34EC14F35450}" type="datetimeFigureOut">
              <a:rPr lang="he-IL" smtClean="0"/>
              <a:t>י"א/כסלו/תש"פ</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0203F98-D325-443C-987B-827D0922A45B}" type="slidenum">
              <a:rPr lang="he-IL" smtClean="0"/>
              <a:t>‹#›</a:t>
            </a:fld>
            <a:endParaRPr lang="he-IL"/>
          </a:p>
        </p:txBody>
      </p:sp>
    </p:spTree>
    <p:extLst>
      <p:ext uri="{BB962C8B-B14F-4D97-AF65-F5344CB8AC3E}">
        <p14:creationId xmlns:p14="http://schemas.microsoft.com/office/powerpoint/2010/main" val="914544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xmlns="" id="{47A08312-3A0A-49E2-8154-0DE4E3D68201}"/>
              </a:ext>
            </a:extLst>
          </p:cNvPr>
          <p:cNvSpPr/>
          <p:nvPr/>
        </p:nvSpPr>
        <p:spPr>
          <a:xfrm>
            <a:off x="1991541" y="198969"/>
            <a:ext cx="8190063" cy="830997"/>
          </a:xfrm>
          <a:prstGeom prst="rect">
            <a:avLst/>
          </a:prstGeom>
          <a:noFill/>
        </p:spPr>
        <p:txBody>
          <a:bodyPr wrap="none" lIns="91440" tIns="45720" rIns="91440" bIns="45720">
            <a:spAutoFit/>
          </a:bodyPr>
          <a:lstStyle/>
          <a:p>
            <a:pPr algn="ctr"/>
            <a:r>
              <a:rPr lang="he-IL" sz="48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איך מצאנו עצמנו בארה"ב וחזרה</a:t>
            </a:r>
          </a:p>
        </p:txBody>
      </p:sp>
      <p:sp>
        <p:nvSpPr>
          <p:cNvPr id="6" name="TextBox 5">
            <a:extLst>
              <a:ext uri="{FF2B5EF4-FFF2-40B4-BE49-F238E27FC236}">
                <a16:creationId xmlns:a16="http://schemas.microsoft.com/office/drawing/2014/main" xmlns="" id="{1EA8188C-C82E-4BCC-B02E-A4B14D087E12}"/>
              </a:ext>
            </a:extLst>
          </p:cNvPr>
          <p:cNvSpPr txBox="1"/>
          <p:nvPr/>
        </p:nvSpPr>
        <p:spPr>
          <a:xfrm>
            <a:off x="3334043" y="5545309"/>
            <a:ext cx="5312228" cy="1077218"/>
          </a:xfrm>
          <a:prstGeom prst="rect">
            <a:avLst/>
          </a:prstGeom>
          <a:noFill/>
        </p:spPr>
        <p:txBody>
          <a:bodyPr wrap="square" rtlCol="1">
            <a:spAutoFit/>
          </a:bodyPr>
          <a:lstStyle/>
          <a:p>
            <a:pPr algn="ctr"/>
            <a:r>
              <a:rPr lang="he-IL" sz="32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כתבו : גברי </a:t>
            </a:r>
            <a:r>
              <a:rPr lang="he-IL" sz="3200" b="1" u="sng"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ויהלי</a:t>
            </a:r>
            <a:r>
              <a:rPr lang="he-IL" sz="32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אילוז</a:t>
            </a:r>
          </a:p>
          <a:p>
            <a:pPr algn="ctr"/>
            <a:r>
              <a:rPr lang="he-IL" sz="32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בית ספר ויצמן 2017</a:t>
            </a:r>
          </a:p>
        </p:txBody>
      </p:sp>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4454" y="1228299"/>
            <a:ext cx="3425588" cy="3916907"/>
          </a:xfrm>
          <a:prstGeom prst="rect">
            <a:avLst/>
          </a:prstGeom>
        </p:spPr>
      </p:pic>
    </p:spTree>
    <p:extLst>
      <p:ext uri="{BB962C8B-B14F-4D97-AF65-F5344CB8AC3E}">
        <p14:creationId xmlns:p14="http://schemas.microsoft.com/office/powerpoint/2010/main" val="41059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22504" y="2045202"/>
            <a:ext cx="5312208" cy="3170099"/>
          </a:xfrm>
          <a:prstGeom prst="rect">
            <a:avLst/>
          </a:prstGeom>
          <a:solidFill>
            <a:schemeClr val="bg1">
              <a:lumMod val="95000"/>
            </a:schemeClr>
          </a:solidFill>
        </p:spPr>
        <p:txBody>
          <a:bodyPr wrap="square">
            <a:spAutoFit/>
          </a:bodyPr>
          <a:lstStyle/>
          <a:p>
            <a:r>
              <a:rPr lang="he-IL" sz="4000" dirty="0">
                <a:effectLst/>
                <a:ea typeface="Times New Roman" panose="02020603050405020304" pitchFamily="18" charset="0"/>
                <a:cs typeface="David" panose="020E0502060401010101" pitchFamily="34" charset="-79"/>
              </a:rPr>
              <a:t>ערב אחד בשלהי 1972 הלכנו הזוג כהן הצעיר (לימים סבתא חוה וסבא גברי) לראות את הקרנת הסרט "הבוגר". והתאהבנו</a:t>
            </a:r>
            <a:r>
              <a:rPr lang="he-IL" sz="4000" dirty="0">
                <a:latin typeface="Calibri" panose="020F0502020204030204" pitchFamily="34" charset="0"/>
                <a:ea typeface="Calibri" panose="020F0502020204030204" pitchFamily="34" charset="0"/>
              </a:rPr>
              <a:t> </a:t>
            </a:r>
            <a:r>
              <a:rPr lang="he-IL" sz="4000" dirty="0">
                <a:cs typeface="David" panose="020E0502060401010101" pitchFamily="34" charset="-79"/>
              </a:rPr>
              <a:t>בעיר. </a:t>
            </a:r>
          </a:p>
        </p:txBody>
      </p:sp>
      <p:sp>
        <p:nvSpPr>
          <p:cNvPr id="3" name="מלבן 2">
            <a:extLst>
              <a:ext uri="{FF2B5EF4-FFF2-40B4-BE49-F238E27FC236}">
                <a16:creationId xmlns:a16="http://schemas.microsoft.com/office/drawing/2014/main" xmlns="" id="{6178A49C-A7D7-47D8-9A8F-BE0EE7EA4354}"/>
              </a:ext>
            </a:extLst>
          </p:cNvPr>
          <p:cNvSpPr/>
          <p:nvPr/>
        </p:nvSpPr>
        <p:spPr>
          <a:xfrm>
            <a:off x="3923927" y="772581"/>
            <a:ext cx="8009734" cy="923330"/>
          </a:xfrm>
          <a:prstGeom prst="rect">
            <a:avLst/>
          </a:prstGeom>
          <a:noFill/>
        </p:spPr>
        <p:txBody>
          <a:bodyPr wrap="square" lIns="91440" tIns="45720" rIns="91440" bIns="45720">
            <a:spAutoFit/>
          </a:bodyPr>
          <a:lstStyle/>
          <a:p>
            <a:pPr algn="ctr"/>
            <a:r>
              <a:rPr lang="he-IL"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סרט הערב</a:t>
            </a:r>
          </a:p>
        </p:txBody>
      </p:sp>
      <p:pic>
        <p:nvPicPr>
          <p:cNvPr id="4" name="תמונה 3" descr="תוצאת תמונה עבור הסרט הבוגר">
            <a:extLst>
              <a:ext uri="{FF2B5EF4-FFF2-40B4-BE49-F238E27FC236}">
                <a16:creationId xmlns:a16="http://schemas.microsoft.com/office/drawing/2014/main" xmlns="" id="{84083D87-6256-4122-81CB-6CDCD59C94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2487" y="1234246"/>
            <a:ext cx="4643890" cy="5623754"/>
          </a:xfrm>
          <a:prstGeom prst="rect">
            <a:avLst/>
          </a:prstGeom>
          <a:noFill/>
          <a:ln>
            <a:noFill/>
          </a:ln>
        </p:spPr>
      </p:pic>
    </p:spTree>
    <p:extLst>
      <p:ext uri="{BB962C8B-B14F-4D97-AF65-F5344CB8AC3E}">
        <p14:creationId xmlns:p14="http://schemas.microsoft.com/office/powerpoint/2010/main" val="422683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496030" y="2258918"/>
            <a:ext cx="4206240" cy="3416320"/>
          </a:xfrm>
          <a:prstGeom prst="rect">
            <a:avLst/>
          </a:prstGeom>
          <a:solidFill>
            <a:schemeClr val="bg1"/>
          </a:solidFill>
        </p:spPr>
        <p:txBody>
          <a:bodyPr wrap="square">
            <a:spAutoFit/>
          </a:bodyPr>
          <a:lstStyle/>
          <a:p>
            <a:r>
              <a:rPr lang="he-IL" sz="3600" dirty="0">
                <a:effectLst/>
                <a:ea typeface="Calibri" panose="020F0502020204030204" pitchFamily="34" charset="0"/>
                <a:cs typeface="David" panose="020E0502060401010101" pitchFamily="34" charset="-79"/>
              </a:rPr>
              <a:t>במהלך ההפסקה בסרט שאלתי את </a:t>
            </a:r>
            <a:r>
              <a:rPr lang="he-IL" sz="3600" dirty="0" err="1">
                <a:effectLst/>
                <a:ea typeface="Calibri" panose="020F0502020204030204" pitchFamily="34" charset="0"/>
                <a:cs typeface="David" panose="020E0502060401010101" pitchFamily="34" charset="-79"/>
              </a:rPr>
              <a:t>חוה'לה</a:t>
            </a:r>
            <a:r>
              <a:rPr lang="he-IL" sz="3600" dirty="0">
                <a:effectLst/>
                <a:ea typeface="Calibri" panose="020F0502020204030204" pitchFamily="34" charset="0"/>
                <a:cs typeface="David" panose="020E0502060401010101" pitchFamily="34" charset="-79"/>
              </a:rPr>
              <a:t> האם היא הייתה רוצה לנסוע לאוניברסיטה זו להמשך הלימודים. תשובתה הייתה חיובית כמובן</a:t>
            </a:r>
            <a:r>
              <a:rPr lang="he-IL" sz="3600" dirty="0">
                <a:latin typeface="Calibri" panose="020F0502020204030204" pitchFamily="34" charset="0"/>
                <a:ea typeface="Calibri" panose="020F0502020204030204" pitchFamily="34" charset="0"/>
              </a:rPr>
              <a:t>.</a:t>
            </a:r>
            <a:endParaRPr lang="he-IL" sz="3600" dirty="0"/>
          </a:p>
        </p:txBody>
      </p:sp>
      <p:sp>
        <p:nvSpPr>
          <p:cNvPr id="3" name="מלבן 2">
            <a:extLst>
              <a:ext uri="{FF2B5EF4-FFF2-40B4-BE49-F238E27FC236}">
                <a16:creationId xmlns:a16="http://schemas.microsoft.com/office/drawing/2014/main" xmlns="" id="{E620F0AE-B0DC-4A7D-A2FB-76FE451D0C4A}"/>
              </a:ext>
            </a:extLst>
          </p:cNvPr>
          <p:cNvSpPr/>
          <p:nvPr/>
        </p:nvSpPr>
        <p:spPr>
          <a:xfrm>
            <a:off x="3716983" y="613749"/>
            <a:ext cx="4758034" cy="923330"/>
          </a:xfrm>
          <a:prstGeom prst="rect">
            <a:avLst/>
          </a:prstGeom>
          <a:noFill/>
        </p:spPr>
        <p:txBody>
          <a:bodyPr wrap="none" lIns="91440" tIns="45720" rIns="91440" bIns="45720">
            <a:spAutoFit/>
          </a:bodyPr>
          <a:lstStyle/>
          <a:p>
            <a:pPr algn="ctr"/>
            <a:r>
              <a:rPr lang="he-IL"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השאלה הגורלית</a:t>
            </a:r>
          </a:p>
        </p:txBody>
      </p:sp>
      <p:pic>
        <p:nvPicPr>
          <p:cNvPr id="4" name="תמונה 3" descr="תוצאת תמונה עבור אוניברסיטת ברקלי">
            <a:extLst>
              <a:ext uri="{FF2B5EF4-FFF2-40B4-BE49-F238E27FC236}">
                <a16:creationId xmlns:a16="http://schemas.microsoft.com/office/drawing/2014/main" xmlns="" id="{9EFD4F02-D4B0-4316-8D7A-699FB59041D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7078" y="2019630"/>
            <a:ext cx="6416703" cy="3894897"/>
          </a:xfrm>
          <a:prstGeom prst="rect">
            <a:avLst/>
          </a:prstGeom>
          <a:noFill/>
          <a:ln>
            <a:noFill/>
          </a:ln>
        </p:spPr>
      </p:pic>
    </p:spTree>
    <p:extLst>
      <p:ext uri="{BB962C8B-B14F-4D97-AF65-F5344CB8AC3E}">
        <p14:creationId xmlns:p14="http://schemas.microsoft.com/office/powerpoint/2010/main" val="41290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947029" y="1832618"/>
            <a:ext cx="6096000" cy="4401205"/>
          </a:xfrm>
          <a:prstGeom prst="rect">
            <a:avLst/>
          </a:prstGeom>
          <a:solidFill>
            <a:schemeClr val="bg1"/>
          </a:solidFill>
        </p:spPr>
        <p:txBody>
          <a:bodyPr>
            <a:spAutoFit/>
          </a:bodyPr>
          <a:lstStyle/>
          <a:p>
            <a:r>
              <a:rPr lang="he-IL" sz="4000" dirty="0">
                <a:cs typeface="David" panose="020E0502060401010101" pitchFamily="34" charset="-79"/>
              </a:rPr>
              <a:t>מכיוון שבאותה תקופה ציפינו ללידתה של בתנו הראשונה הרהבנו עוז וכתבנו לאוניברסיטה כי נוכל להגיע אליהם למטרת לימודים אך ורק אם יבטיחו לנו מלגת לימודים מלאה לכל התקופה</a:t>
            </a:r>
          </a:p>
        </p:txBody>
      </p:sp>
      <p:sp>
        <p:nvSpPr>
          <p:cNvPr id="3" name="מלבן 2">
            <a:extLst>
              <a:ext uri="{FF2B5EF4-FFF2-40B4-BE49-F238E27FC236}">
                <a16:creationId xmlns:a16="http://schemas.microsoft.com/office/drawing/2014/main" xmlns="" id="{07CEBA4E-5DC7-4DE6-A9A6-AAF4650F2638}"/>
              </a:ext>
            </a:extLst>
          </p:cNvPr>
          <p:cNvSpPr/>
          <p:nvPr/>
        </p:nvSpPr>
        <p:spPr>
          <a:xfrm>
            <a:off x="3725000" y="613749"/>
            <a:ext cx="4742004" cy="923330"/>
          </a:xfrm>
          <a:prstGeom prst="rect">
            <a:avLst/>
          </a:prstGeom>
          <a:noFill/>
        </p:spPr>
        <p:txBody>
          <a:bodyPr wrap="none" lIns="91440" tIns="45720" rIns="91440" bIns="45720">
            <a:spAutoFit/>
          </a:bodyPr>
          <a:lstStyle/>
          <a:p>
            <a:pPr algn="ctr"/>
            <a:r>
              <a:rPr lang="he-IL" sz="54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התנאים שדרשנו</a:t>
            </a:r>
          </a:p>
        </p:txBody>
      </p:sp>
      <p:pic>
        <p:nvPicPr>
          <p:cNvPr id="4" name="תמונה 3" descr="תוצאת תמונה עבור אוניברסיטת ברקלי מעונות סטודנטים">
            <a:extLst>
              <a:ext uri="{FF2B5EF4-FFF2-40B4-BE49-F238E27FC236}">
                <a16:creationId xmlns:a16="http://schemas.microsoft.com/office/drawing/2014/main" xmlns="" id="{08B146EC-6FED-4FAC-8B38-2B19B3B210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2872" y="2608028"/>
            <a:ext cx="5593629" cy="3625795"/>
          </a:xfrm>
          <a:prstGeom prst="rect">
            <a:avLst/>
          </a:prstGeom>
          <a:noFill/>
          <a:ln>
            <a:noFill/>
          </a:ln>
        </p:spPr>
      </p:pic>
    </p:spTree>
    <p:extLst>
      <p:ext uri="{BB962C8B-B14F-4D97-AF65-F5344CB8AC3E}">
        <p14:creationId xmlns:p14="http://schemas.microsoft.com/office/powerpoint/2010/main" val="981632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066460" y="923330"/>
            <a:ext cx="4582491" cy="5347618"/>
          </a:xfrm>
          <a:prstGeom prst="rect">
            <a:avLst/>
          </a:prstGeom>
          <a:solidFill>
            <a:schemeClr val="bg1"/>
          </a:solidFill>
        </p:spPr>
        <p:txBody>
          <a:bodyPr wrap="square">
            <a:spAutoFit/>
          </a:bodyPr>
          <a:lstStyle/>
          <a:p>
            <a:pPr>
              <a:lnSpc>
                <a:spcPct val="107000"/>
              </a:lnSpc>
              <a:spcAft>
                <a:spcPts val="800"/>
              </a:spcAft>
            </a:pPr>
            <a:r>
              <a:rPr lang="he-IL" sz="4000" dirty="0">
                <a:cs typeface="David" panose="020E0502060401010101" pitchFamily="34" charset="-79"/>
              </a:rPr>
              <a:t>אשתי חוה סיימה את לימודיה והתקבלה  לעבודה בשרות הביטחון בירושלים ואילו אני סיימתי את לימודי ונרשמתי ללימודי דוקטורט בטכניון בחיפה.  </a:t>
            </a:r>
            <a:endParaRPr lang="en-US" sz="4000" dirty="0">
              <a:cs typeface="David" panose="020E0502060401010101" pitchFamily="34" charset="-79"/>
            </a:endParaRPr>
          </a:p>
        </p:txBody>
      </p:sp>
      <p:sp>
        <p:nvSpPr>
          <p:cNvPr id="3" name="מלבן 2">
            <a:extLst>
              <a:ext uri="{FF2B5EF4-FFF2-40B4-BE49-F238E27FC236}">
                <a16:creationId xmlns:a16="http://schemas.microsoft.com/office/drawing/2014/main" xmlns="" id="{6D5E7DCC-26A6-42DA-90F1-E8D362B40F1C}"/>
              </a:ext>
            </a:extLst>
          </p:cNvPr>
          <p:cNvSpPr/>
          <p:nvPr/>
        </p:nvSpPr>
        <p:spPr>
          <a:xfrm>
            <a:off x="1496222" y="461665"/>
            <a:ext cx="4391887" cy="923330"/>
          </a:xfrm>
          <a:prstGeom prst="rect">
            <a:avLst/>
          </a:prstGeom>
          <a:noFill/>
        </p:spPr>
        <p:txBody>
          <a:bodyPr wrap="square" lIns="91440" tIns="45720" rIns="91440" bIns="45720">
            <a:spAutoFit/>
          </a:bodyPr>
          <a:lstStyle/>
          <a:p>
            <a:pPr algn="ctr"/>
            <a:r>
              <a:rPr lang="he-IL"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סיום לימודינו</a:t>
            </a:r>
          </a:p>
        </p:txBody>
      </p:sp>
      <p:pic>
        <p:nvPicPr>
          <p:cNvPr id="5" name="תמונה 4">
            <a:extLst>
              <a:ext uri="{FF2B5EF4-FFF2-40B4-BE49-F238E27FC236}">
                <a16:creationId xmlns:a16="http://schemas.microsoft.com/office/drawing/2014/main" xmlns="" id="{C0737A88-242D-42E6-B6E8-EDF28F9CAC98}"/>
              </a:ext>
            </a:extLst>
          </p:cNvPr>
          <p:cNvPicPr>
            <a:picLocks noChangeAspect="1"/>
          </p:cNvPicPr>
          <p:nvPr/>
        </p:nvPicPr>
        <p:blipFill rotWithShape="1">
          <a:blip r:embed="rId2">
            <a:extLst>
              <a:ext uri="{28A0092B-C50C-407E-A947-70E740481C1C}">
                <a14:useLocalDpi xmlns:a14="http://schemas.microsoft.com/office/drawing/2010/main" val="0"/>
              </a:ext>
            </a:extLst>
          </a:blip>
          <a:srcRect l="53004" t="19254" r="19903" b="7536"/>
          <a:stretch/>
        </p:blipFill>
        <p:spPr>
          <a:xfrm>
            <a:off x="920549" y="1778277"/>
            <a:ext cx="2464841" cy="4483558"/>
          </a:xfrm>
          <a:prstGeom prst="rect">
            <a:avLst/>
          </a:prstGeom>
        </p:spPr>
      </p:pic>
      <p:pic>
        <p:nvPicPr>
          <p:cNvPr id="9" name="תמונה 8">
            <a:extLst>
              <a:ext uri="{FF2B5EF4-FFF2-40B4-BE49-F238E27FC236}">
                <a16:creationId xmlns:a16="http://schemas.microsoft.com/office/drawing/2014/main" xmlns="" id="{FAEFBFC7-6A21-4C00-9C0E-15A4571E7C6F}"/>
              </a:ext>
            </a:extLst>
          </p:cNvPr>
          <p:cNvPicPr>
            <a:picLocks noChangeAspect="1"/>
          </p:cNvPicPr>
          <p:nvPr/>
        </p:nvPicPr>
        <p:blipFill rotWithShape="1">
          <a:blip r:embed="rId3">
            <a:extLst>
              <a:ext uri="{28A0092B-C50C-407E-A947-70E740481C1C}">
                <a14:useLocalDpi xmlns:a14="http://schemas.microsoft.com/office/drawing/2010/main" val="0"/>
              </a:ext>
            </a:extLst>
          </a:blip>
          <a:srcRect t="67365" r="13573"/>
          <a:stretch/>
        </p:blipFill>
        <p:spPr>
          <a:xfrm rot="16200000">
            <a:off x="2984147" y="2901017"/>
            <a:ext cx="4483558" cy="2238077"/>
          </a:xfrm>
          <a:prstGeom prst="rect">
            <a:avLst/>
          </a:prstGeom>
        </p:spPr>
      </p:pic>
    </p:spTree>
    <p:extLst>
      <p:ext uri="{BB962C8B-B14F-4D97-AF65-F5344CB8AC3E}">
        <p14:creationId xmlns:p14="http://schemas.microsoft.com/office/powerpoint/2010/main" val="1247463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100100" y="1900726"/>
            <a:ext cx="6096000" cy="3170099"/>
          </a:xfrm>
          <a:prstGeom prst="rect">
            <a:avLst/>
          </a:prstGeom>
          <a:solidFill>
            <a:schemeClr val="bg1"/>
          </a:solidFill>
        </p:spPr>
        <p:txBody>
          <a:bodyPr>
            <a:spAutoFit/>
          </a:bodyPr>
          <a:lstStyle/>
          <a:p>
            <a:r>
              <a:rPr lang="he-IL" sz="4000" dirty="0"/>
              <a:t>בחודש מרץ 1973 חווינו את לידת בתנו הבכורה גנית – ג'ינג'ית קטנה וחמודה וכמובן שהיינו עסוקים רובנו ככולנו בגידול הפלא הצעיר</a:t>
            </a:r>
          </a:p>
        </p:txBody>
      </p:sp>
      <p:sp>
        <p:nvSpPr>
          <p:cNvPr id="3" name="מלבן 2">
            <a:extLst>
              <a:ext uri="{FF2B5EF4-FFF2-40B4-BE49-F238E27FC236}">
                <a16:creationId xmlns:a16="http://schemas.microsoft.com/office/drawing/2014/main" xmlns="" id="{6823FD06-BABB-4607-8391-ADFC5BC984B7}"/>
              </a:ext>
            </a:extLst>
          </p:cNvPr>
          <p:cNvSpPr/>
          <p:nvPr/>
        </p:nvSpPr>
        <p:spPr>
          <a:xfrm>
            <a:off x="6190384" y="542187"/>
            <a:ext cx="3421128" cy="923330"/>
          </a:xfrm>
          <a:prstGeom prst="rect">
            <a:avLst/>
          </a:prstGeom>
          <a:noFill/>
        </p:spPr>
        <p:txBody>
          <a:bodyPr wrap="none" lIns="91440" tIns="45720" rIns="91440" bIns="45720">
            <a:spAutoFit/>
          </a:bodyPr>
          <a:lstStyle/>
          <a:p>
            <a:pPr algn="ctr"/>
            <a:r>
              <a:rPr lang="he-IL"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הולדת גנית</a:t>
            </a:r>
          </a:p>
        </p:txBody>
      </p:sp>
      <p:pic>
        <p:nvPicPr>
          <p:cNvPr id="5" name="תמונה 4">
            <a:extLst>
              <a:ext uri="{FF2B5EF4-FFF2-40B4-BE49-F238E27FC236}">
                <a16:creationId xmlns:a16="http://schemas.microsoft.com/office/drawing/2014/main" xmlns="" id="{9E09522B-4B9C-4F48-B42D-230DE78E89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304" y="733997"/>
            <a:ext cx="3646942" cy="5237596"/>
          </a:xfrm>
          <a:prstGeom prst="rect">
            <a:avLst/>
          </a:prstGeom>
        </p:spPr>
      </p:pic>
    </p:spTree>
    <p:extLst>
      <p:ext uri="{BB962C8B-B14F-4D97-AF65-F5344CB8AC3E}">
        <p14:creationId xmlns:p14="http://schemas.microsoft.com/office/powerpoint/2010/main" val="352761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xmlns="" id="{A9491B36-5FC1-45CB-96FD-ECCD3F5370C7}"/>
              </a:ext>
            </a:extLst>
          </p:cNvPr>
          <p:cNvSpPr/>
          <p:nvPr/>
        </p:nvSpPr>
        <p:spPr>
          <a:xfrm>
            <a:off x="3605576" y="613749"/>
            <a:ext cx="4980852" cy="923330"/>
          </a:xfrm>
          <a:prstGeom prst="rect">
            <a:avLst/>
          </a:prstGeom>
          <a:noFill/>
        </p:spPr>
        <p:txBody>
          <a:bodyPr wrap="none" lIns="91440" tIns="45720" rIns="91440" bIns="45720">
            <a:spAutoFit/>
          </a:bodyPr>
          <a:lstStyle/>
          <a:p>
            <a:pPr algn="ctr"/>
            <a:r>
              <a:rPr lang="he-IL"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ההפתעה הגדולה</a:t>
            </a:r>
          </a:p>
        </p:txBody>
      </p:sp>
      <p:sp>
        <p:nvSpPr>
          <p:cNvPr id="7" name="TextBox 6">
            <a:extLst>
              <a:ext uri="{FF2B5EF4-FFF2-40B4-BE49-F238E27FC236}">
                <a16:creationId xmlns:a16="http://schemas.microsoft.com/office/drawing/2014/main" xmlns="" id="{63AF52E2-9EE7-4730-8465-4478383D57B3}"/>
              </a:ext>
            </a:extLst>
          </p:cNvPr>
          <p:cNvSpPr txBox="1"/>
          <p:nvPr/>
        </p:nvSpPr>
        <p:spPr>
          <a:xfrm>
            <a:off x="5995283" y="1537079"/>
            <a:ext cx="5898638" cy="5293757"/>
          </a:xfrm>
          <a:prstGeom prst="rect">
            <a:avLst/>
          </a:prstGeom>
          <a:solidFill>
            <a:schemeClr val="bg1"/>
          </a:solidFill>
        </p:spPr>
        <p:txBody>
          <a:bodyPr wrap="square" rtlCol="1">
            <a:spAutoFit/>
          </a:bodyPr>
          <a:lstStyle/>
          <a:p>
            <a:r>
              <a:rPr lang="he-IL" sz="4000" dirty="0"/>
              <a:t>ביום בהיר אחד הופיע בתיבת הדואר מכתב צבעוני המעיד כי מקורו מחו"ל ובו הודעה כי התקבלתי ללימודי הדוקטורט באוניברסיטת ברקלי וכי אושרה לנו מלגה מלאה הכוללת גם מגורים במעונות האוניברסיטה</a:t>
            </a:r>
            <a:r>
              <a:rPr lang="he-IL" dirty="0"/>
              <a:t>.</a:t>
            </a:r>
            <a:endParaRPr lang="en-US" sz="1400" dirty="0">
              <a:latin typeface="Calibri" panose="020F0502020204030204" pitchFamily="34" charset="0"/>
              <a:ea typeface="Calibri" panose="020F0502020204030204" pitchFamily="34" charset="0"/>
              <a:cs typeface="Arial" panose="020B0604020202020204" pitchFamily="34" charset="0"/>
            </a:endParaRPr>
          </a:p>
          <a:p>
            <a:endParaRPr lang="he-IL" dirty="0"/>
          </a:p>
        </p:txBody>
      </p:sp>
      <p:pic>
        <p:nvPicPr>
          <p:cNvPr id="4" name="תמונה 3">
            <a:extLst>
              <a:ext uri="{FF2B5EF4-FFF2-40B4-BE49-F238E27FC236}">
                <a16:creationId xmlns:a16="http://schemas.microsoft.com/office/drawing/2014/main" xmlns="" id="{84FA6720-20DA-469B-9A07-0892BEB3D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59" y="2107095"/>
            <a:ext cx="5336121" cy="4012763"/>
          </a:xfrm>
          <a:prstGeom prst="rect">
            <a:avLst/>
          </a:prstGeom>
        </p:spPr>
      </p:pic>
    </p:spTree>
    <p:extLst>
      <p:ext uri="{BB962C8B-B14F-4D97-AF65-F5344CB8AC3E}">
        <p14:creationId xmlns:p14="http://schemas.microsoft.com/office/powerpoint/2010/main" val="99402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xmlns="" id="{CA4E8053-D28D-4BEB-9043-249961B0A93D}"/>
              </a:ext>
            </a:extLst>
          </p:cNvPr>
          <p:cNvSpPr/>
          <p:nvPr/>
        </p:nvSpPr>
        <p:spPr>
          <a:xfrm>
            <a:off x="2738289" y="152573"/>
            <a:ext cx="6731331" cy="923330"/>
          </a:xfrm>
          <a:prstGeom prst="rect">
            <a:avLst/>
          </a:prstGeom>
          <a:noFill/>
        </p:spPr>
        <p:txBody>
          <a:bodyPr wrap="none" lIns="91440" tIns="45720" rIns="91440" bIns="45720">
            <a:spAutoFit/>
          </a:bodyPr>
          <a:lstStyle/>
          <a:p>
            <a:pPr algn="ctr"/>
            <a:r>
              <a:rPr lang="he-IL" sz="54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השהייה בארצות הברית</a:t>
            </a:r>
          </a:p>
        </p:txBody>
      </p:sp>
      <p:sp>
        <p:nvSpPr>
          <p:cNvPr id="4" name="TextBox 3">
            <a:extLst>
              <a:ext uri="{FF2B5EF4-FFF2-40B4-BE49-F238E27FC236}">
                <a16:creationId xmlns:a16="http://schemas.microsoft.com/office/drawing/2014/main" xmlns="" id="{DE8B0AE6-CC62-4A82-B7C1-5235DAF55CC6}"/>
              </a:ext>
            </a:extLst>
          </p:cNvPr>
          <p:cNvSpPr txBox="1"/>
          <p:nvPr/>
        </p:nvSpPr>
        <p:spPr>
          <a:xfrm>
            <a:off x="6424654" y="1427353"/>
            <a:ext cx="5402723" cy="4524315"/>
          </a:xfrm>
          <a:prstGeom prst="rect">
            <a:avLst/>
          </a:prstGeom>
          <a:solidFill>
            <a:schemeClr val="bg1"/>
          </a:solidFill>
        </p:spPr>
        <p:txBody>
          <a:bodyPr wrap="square" rtlCol="1">
            <a:spAutoFit/>
          </a:bodyPr>
          <a:lstStyle/>
          <a:p>
            <a:r>
              <a:rPr lang="he-IL" sz="3200" dirty="0"/>
              <a:t>כמובן שמכתב זה שינה את כל התכניות ובספטמבר 1973 מצאנו עצמנו על מטוס לארה"ב כשאנו מטופלים בתינוקת קטנה וחמודה בת כחצי שנה.....</a:t>
            </a:r>
            <a:endParaRPr lang="en-US" sz="3200" dirty="0"/>
          </a:p>
          <a:p>
            <a:r>
              <a:rPr lang="he-IL" sz="3200" dirty="0"/>
              <a:t>במהלך 3 השנים הבאות בילינו בברקלי, למדנו ועבדנו ובאוגוסט 1975 נולדה גילי- אחותה של גנית.</a:t>
            </a:r>
            <a:endParaRPr lang="en-US" sz="3200" dirty="0"/>
          </a:p>
        </p:txBody>
      </p:sp>
      <p:pic>
        <p:nvPicPr>
          <p:cNvPr id="5" name="תמונה 4">
            <a:extLst>
              <a:ext uri="{FF2B5EF4-FFF2-40B4-BE49-F238E27FC236}">
                <a16:creationId xmlns:a16="http://schemas.microsoft.com/office/drawing/2014/main" xmlns="" id="{27D57B35-2442-4708-8B17-5FD158325C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55419" y="581527"/>
            <a:ext cx="4368899" cy="6060549"/>
          </a:xfrm>
          <a:prstGeom prst="rect">
            <a:avLst/>
          </a:prstGeom>
        </p:spPr>
      </p:pic>
    </p:spTree>
    <p:extLst>
      <p:ext uri="{BB962C8B-B14F-4D97-AF65-F5344CB8AC3E}">
        <p14:creationId xmlns:p14="http://schemas.microsoft.com/office/powerpoint/2010/main" val="303246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051249" y="2430894"/>
            <a:ext cx="4273522" cy="3046988"/>
          </a:xfrm>
          <a:prstGeom prst="rect">
            <a:avLst/>
          </a:prstGeom>
          <a:solidFill>
            <a:schemeClr val="bg1"/>
          </a:solidFill>
        </p:spPr>
        <p:txBody>
          <a:bodyPr wrap="square">
            <a:spAutoFit/>
          </a:bodyPr>
          <a:lstStyle/>
          <a:p>
            <a:r>
              <a:rPr lang="he-IL" sz="2400" dirty="0"/>
              <a:t>במהלך 1976 לקראת סוף לימודי, התקבל בביתנו מכתב משונה ובו הצעה לחזור ארצה ולעבוד במוסד מחקר עלום שם בדרום. מכיוון שהמכתב לווה בהבטחות לתשלום כל הוצאות החזרה ארצה וקבלת דירה למגורים בדרום, נענינו להצעה ובינואר 1977 נחתנו בארץ</a:t>
            </a:r>
          </a:p>
        </p:txBody>
      </p:sp>
      <p:sp>
        <p:nvSpPr>
          <p:cNvPr id="3" name="מלבן 2">
            <a:extLst>
              <a:ext uri="{FF2B5EF4-FFF2-40B4-BE49-F238E27FC236}">
                <a16:creationId xmlns:a16="http://schemas.microsoft.com/office/drawing/2014/main" xmlns="" id="{830F771B-74CB-4109-B038-7E9B50273BE0}"/>
              </a:ext>
            </a:extLst>
          </p:cNvPr>
          <p:cNvSpPr/>
          <p:nvPr/>
        </p:nvSpPr>
        <p:spPr>
          <a:xfrm>
            <a:off x="1814224" y="613749"/>
            <a:ext cx="8563563" cy="923330"/>
          </a:xfrm>
          <a:prstGeom prst="rect">
            <a:avLst/>
          </a:prstGeom>
          <a:noFill/>
        </p:spPr>
        <p:txBody>
          <a:bodyPr wrap="none" lIns="91440" tIns="45720" rIns="91440" bIns="45720">
            <a:spAutoFit/>
          </a:bodyPr>
          <a:lstStyle/>
          <a:p>
            <a:pPr algn="ctr"/>
            <a:r>
              <a:rPr lang="he-IL"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המכתב שגרם לנו לחזור ארצה</a:t>
            </a:r>
          </a:p>
        </p:txBody>
      </p:sp>
      <p:pic>
        <p:nvPicPr>
          <p:cNvPr id="8" name="תמונה 7" descr="תוצאת תמונה עבור הקריה למחקר גרעיני נגב">
            <a:extLst>
              <a:ext uri="{FF2B5EF4-FFF2-40B4-BE49-F238E27FC236}">
                <a16:creationId xmlns:a16="http://schemas.microsoft.com/office/drawing/2014/main" xmlns="" id="{A03129E9-E472-4FD9-A916-7B717FBE3530}"/>
              </a:ext>
            </a:extLst>
          </p:cNvPr>
          <p:cNvPicPr/>
          <p:nvPr/>
        </p:nvPicPr>
        <p:blipFill rotWithShape="1">
          <a:blip r:embed="rId2">
            <a:extLst>
              <a:ext uri="{28A0092B-C50C-407E-A947-70E740481C1C}">
                <a14:useLocalDpi xmlns:a14="http://schemas.microsoft.com/office/drawing/2010/main" val="0"/>
              </a:ext>
            </a:extLst>
          </a:blip>
          <a:srcRect b="8073"/>
          <a:stretch/>
        </p:blipFill>
        <p:spPr bwMode="auto">
          <a:xfrm>
            <a:off x="575035" y="2061562"/>
            <a:ext cx="5703217" cy="3785652"/>
          </a:xfrm>
          <a:prstGeom prst="rect">
            <a:avLst/>
          </a:prstGeom>
          <a:noFill/>
          <a:ln>
            <a:noFill/>
          </a:ln>
        </p:spPr>
      </p:pic>
    </p:spTree>
    <p:extLst>
      <p:ext uri="{BB962C8B-B14F-4D97-AF65-F5344CB8AC3E}">
        <p14:creationId xmlns:p14="http://schemas.microsoft.com/office/powerpoint/2010/main" val="273834549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2494</TotalTime>
  <Words>262</Words>
  <Application>Microsoft Office PowerPoint</Application>
  <PresentationFormat>מותאם אישית</PresentationFormat>
  <Paragraphs>20</Paragraphs>
  <Slides>9</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9</vt:i4>
      </vt:variant>
    </vt:vector>
  </HeadingPairs>
  <TitlesOfParts>
    <vt:vector size="10" baseType="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לביאה צנגוט</dc:creator>
  <cp:lastModifiedBy>kesher3</cp:lastModifiedBy>
  <cp:revision>19</cp:revision>
  <dcterms:created xsi:type="dcterms:W3CDTF">2017-05-25T11:10:48Z</dcterms:created>
  <dcterms:modified xsi:type="dcterms:W3CDTF">2019-12-09T09:15:26Z</dcterms:modified>
</cp:coreProperties>
</file>