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4" r:id="rId1"/>
  </p:sldMasterIdLst>
  <p:sldIdLst>
    <p:sldId id="256" r:id="rId2"/>
    <p:sldId id="257" r:id="rId3"/>
    <p:sldId id="258" r:id="rId4"/>
    <p:sldId id="259" r:id="rId5"/>
    <p:sldId id="274" r:id="rId6"/>
    <p:sldId id="275" r:id="rId7"/>
    <p:sldId id="260" r:id="rId8"/>
    <p:sldId id="261" r:id="rId9"/>
    <p:sldId id="276"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7" r:id="rId23"/>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017" autoAdjust="0"/>
    <p:restoredTop sz="94660"/>
  </p:normalViewPr>
  <p:slideViewPr>
    <p:cSldViewPr snapToGrid="0">
      <p:cViewPr varScale="1">
        <p:scale>
          <a:sx n="87" d="100"/>
          <a:sy n="87" d="100"/>
        </p:scale>
        <p:origin x="120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CD141BEE-E501-43B4-90D3-1833DB3CE5CA}" type="datetimeFigureOut">
              <a:rPr lang="he-IL" smtClean="0"/>
              <a:t>י"ד/אייר/תשע"ז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3370303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CD141BEE-E501-43B4-90D3-1833DB3CE5CA}" type="datetimeFigureOut">
              <a:rPr lang="he-IL" smtClean="0"/>
              <a:t>י"ד/אייר/תשע"ז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172596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he-IL" smtClean="0"/>
              <a:t>לחץ כדי לערוך סגנון כותרת של תבנית בסיס</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CD141BEE-E501-43B4-90D3-1833DB3CE5CA}" type="datetimeFigureOut">
              <a:rPr lang="he-IL" smtClean="0"/>
              <a:t>י"ד/אייר/תשע"ז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34FAA01-B346-4F9F-A038-336270A5E4C7}" type="slidenum">
              <a:rPr lang="he-IL" smtClean="0"/>
              <a:t>‹#›</a:t>
            </a:fld>
            <a:endParaRPr lang="he-I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02851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CD141BEE-E501-43B4-90D3-1833DB3CE5CA}" type="datetimeFigureOut">
              <a:rPr lang="he-IL" smtClean="0"/>
              <a:t>י"ד/אייר/תשע"ז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710725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he-IL" smtClean="0"/>
              <a:t>לחץ כדי לערוך סגנון כותרת של תבנית בסיס</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CD141BEE-E501-43B4-90D3-1833DB3CE5CA}" type="datetimeFigureOut">
              <a:rPr lang="he-IL" smtClean="0"/>
              <a:t>י"ד/אייר/תשע"ז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34FAA01-B346-4F9F-A038-336270A5E4C7}" type="slidenum">
              <a:rPr lang="he-IL" smtClean="0"/>
              <a:t>‹#›</a:t>
            </a:fld>
            <a:endParaRPr lang="he-I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4979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he-IL" smtClean="0"/>
              <a:t>לחץ כדי לערוך סגנון כותרת של תבנית בסיס</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CD141BEE-E501-43B4-90D3-1833DB3CE5CA}" type="datetimeFigureOut">
              <a:rPr lang="he-IL" smtClean="0"/>
              <a:t>י"ד/אייר/תשע"ז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4091435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CD141BEE-E501-43B4-90D3-1833DB3CE5CA}" type="datetimeFigureOut">
              <a:rPr lang="he-IL" smtClean="0"/>
              <a:t>י"ד/אייר/תשע"ז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58803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CD141BEE-E501-43B4-90D3-1833DB3CE5CA}" type="datetimeFigureOut">
              <a:rPr lang="he-IL" smtClean="0"/>
              <a:t>י"ד/אייר/תשע"ז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2298278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CD141BEE-E501-43B4-90D3-1833DB3CE5CA}" type="datetimeFigureOut">
              <a:rPr lang="he-IL" smtClean="0"/>
              <a:t>י"ד/אייר/תשע"ז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204368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CD141BEE-E501-43B4-90D3-1833DB3CE5CA}" type="datetimeFigureOut">
              <a:rPr lang="he-IL" smtClean="0"/>
              <a:t>י"ד/אייר/תשע"ז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3352504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CD141BEE-E501-43B4-90D3-1833DB3CE5CA}" type="datetimeFigureOut">
              <a:rPr lang="he-IL" smtClean="0"/>
              <a:t>י"ד/אייר/תשע"ז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931591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CD141BEE-E501-43B4-90D3-1833DB3CE5CA}" type="datetimeFigureOut">
              <a:rPr lang="he-IL" smtClean="0"/>
              <a:t>י"ד/אייר/תשע"ז</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207725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CD141BEE-E501-43B4-90D3-1833DB3CE5CA}" type="datetimeFigureOut">
              <a:rPr lang="he-IL" smtClean="0"/>
              <a:t>י"ד/אייר/תשע"ז</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1442947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41BEE-E501-43B4-90D3-1833DB3CE5CA}" type="datetimeFigureOut">
              <a:rPr lang="he-IL" smtClean="0"/>
              <a:t>י"ד/אייר/תשע"ז</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2020492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CD141BEE-E501-43B4-90D3-1833DB3CE5CA}" type="datetimeFigureOut">
              <a:rPr lang="he-IL" smtClean="0"/>
              <a:t>י"ד/אייר/תשע"ז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243300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CD141BEE-E501-43B4-90D3-1833DB3CE5CA}" type="datetimeFigureOut">
              <a:rPr lang="he-IL" smtClean="0"/>
              <a:t>י"ד/אייר/תשע"ז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889388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141BEE-E501-43B4-90D3-1833DB3CE5CA}" type="datetimeFigureOut">
              <a:rPr lang="he-IL" smtClean="0"/>
              <a:t>י"ד/אייר/תשע"ז</a:t>
            </a:fld>
            <a:endParaRPr lang="he-IL"/>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34FAA01-B346-4F9F-A038-336270A5E4C7}" type="slidenum">
              <a:rPr lang="he-IL" smtClean="0"/>
              <a:t>‹#›</a:t>
            </a:fld>
            <a:endParaRPr lang="he-IL"/>
          </a:p>
        </p:txBody>
      </p:sp>
    </p:spTree>
    <p:extLst>
      <p:ext uri="{BB962C8B-B14F-4D97-AF65-F5344CB8AC3E}">
        <p14:creationId xmlns:p14="http://schemas.microsoft.com/office/powerpoint/2010/main" val="25244598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7.png"/><Relationship Id="rId3" Type="http://schemas.openxmlformats.org/officeDocument/2006/relationships/image" Target="../media/image29.png"/><Relationship Id="rId7" Type="http://schemas.openxmlformats.org/officeDocument/2006/relationships/image" Target="../media/image33.png"/><Relationship Id="rId12"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image" Target="../media/image31.png"/><Relationship Id="rId10" Type="http://schemas.microsoft.com/office/2007/relationships/hdphoto" Target="../media/hdphoto1.wdp"/><Relationship Id="rId4" Type="http://schemas.openxmlformats.org/officeDocument/2006/relationships/image" Target="../media/image30.png"/><Relationship Id="rId9" Type="http://schemas.openxmlformats.org/officeDocument/2006/relationships/image" Target="../media/image35.png"/><Relationship Id="rId14" Type="http://schemas.microsoft.com/office/2007/relationships/hdphoto" Target="../media/hdphoto3.wdp"/></Relationships>
</file>

<file path=ppt/slides/_rels/slide2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jpeg"/><Relationship Id="rId7" Type="http://schemas.openxmlformats.org/officeDocument/2006/relationships/image" Target="../media/image42.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1.jpeg"/><Relationship Id="rId11" Type="http://schemas.microsoft.com/office/2007/relationships/hdphoto" Target="../media/hdphoto5.wdp"/><Relationship Id="rId5" Type="http://schemas.microsoft.com/office/2007/relationships/hdphoto" Target="../media/hdphoto4.wdp"/><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840921" y="1889501"/>
            <a:ext cx="6907696" cy="977607"/>
          </a:xfrm>
        </p:spPr>
        <p:txBody>
          <a:bodyPr/>
          <a:lstStyle/>
          <a:p>
            <a:r>
              <a:rPr lang="he-IL" dirty="0" smtClean="0">
                <a:solidFill>
                  <a:schemeClr val="accent3"/>
                </a:solidFill>
                <a:latin typeface="David" panose="020E0502060401010101" pitchFamily="34" charset="-79"/>
                <a:cs typeface="David" panose="020E0502060401010101" pitchFamily="34" charset="-79"/>
              </a:rPr>
              <a:t>תולדות סבא חנוך הפסל</a:t>
            </a:r>
            <a:endParaRPr lang="he-IL" dirty="0">
              <a:solidFill>
                <a:schemeClr val="accent3"/>
              </a:solidFill>
              <a:latin typeface="David" panose="020E0502060401010101" pitchFamily="34" charset="-79"/>
              <a:cs typeface="David" panose="020E0502060401010101" pitchFamily="34" charset="-79"/>
            </a:endParaRPr>
          </a:p>
        </p:txBody>
      </p:sp>
      <p:sp>
        <p:nvSpPr>
          <p:cNvPr id="3" name="כותרת משנה 2"/>
          <p:cNvSpPr>
            <a:spLocks noGrp="1"/>
          </p:cNvSpPr>
          <p:nvPr>
            <p:ph type="subTitle" idx="1"/>
          </p:nvPr>
        </p:nvSpPr>
        <p:spPr>
          <a:xfrm>
            <a:off x="3651455" y="3698038"/>
            <a:ext cx="3862528" cy="1614539"/>
          </a:xfrm>
        </p:spPr>
        <p:txBody>
          <a:bodyPr>
            <a:noAutofit/>
          </a:bodyPr>
          <a:lstStyle/>
          <a:p>
            <a:pPr algn="r"/>
            <a:r>
              <a:rPr lang="he-IL" sz="1600" b="1" dirty="0" smtClean="0">
                <a:solidFill>
                  <a:srgbClr val="7030A0"/>
                </a:solidFill>
                <a:latin typeface="David" panose="020E0502060401010101" pitchFamily="34" charset="-79"/>
                <a:cs typeface="David" panose="020E0502060401010101" pitchFamily="34" charset="-79"/>
              </a:rPr>
              <a:t>שם המבוגר: עופרה גולן</a:t>
            </a:r>
          </a:p>
          <a:p>
            <a:pPr algn="r"/>
            <a:r>
              <a:rPr lang="he-IL" sz="1600" b="1" dirty="0" smtClean="0">
                <a:solidFill>
                  <a:srgbClr val="7030A0"/>
                </a:solidFill>
                <a:latin typeface="David" panose="020E0502060401010101" pitchFamily="34" charset="-79"/>
                <a:cs typeface="David" panose="020E0502060401010101" pitchFamily="34" charset="-79"/>
              </a:rPr>
              <a:t>שמות התלמידים: יהונתן גולן ועומר זיידה</a:t>
            </a:r>
          </a:p>
          <a:p>
            <a:pPr algn="r"/>
            <a:r>
              <a:rPr lang="he-IL" sz="1600" b="1" dirty="0" smtClean="0">
                <a:solidFill>
                  <a:srgbClr val="7030A0"/>
                </a:solidFill>
                <a:latin typeface="David" panose="020E0502060401010101" pitchFamily="34" charset="-79"/>
                <a:cs typeface="David" panose="020E0502060401010101" pitchFamily="34" charset="-79"/>
              </a:rPr>
              <a:t>כיתה: ה'1                      </a:t>
            </a:r>
          </a:p>
          <a:p>
            <a:pPr algn="r"/>
            <a:r>
              <a:rPr lang="he-IL" sz="1600" b="1" dirty="0" smtClean="0">
                <a:solidFill>
                  <a:srgbClr val="7030A0"/>
                </a:solidFill>
                <a:latin typeface="David" panose="020E0502060401010101" pitchFamily="34" charset="-79"/>
                <a:cs typeface="David" panose="020E0502060401010101" pitchFamily="34" charset="-79"/>
              </a:rPr>
              <a:t>בית ספר הבילויים גדרה</a:t>
            </a:r>
          </a:p>
          <a:p>
            <a:pPr algn="r"/>
            <a:r>
              <a:rPr lang="he-IL" sz="1600" b="1" dirty="0" smtClean="0">
                <a:solidFill>
                  <a:srgbClr val="7030A0"/>
                </a:solidFill>
                <a:latin typeface="David" panose="020E0502060401010101" pitchFamily="34" charset="-79"/>
                <a:cs typeface="David" panose="020E0502060401010101" pitchFamily="34" charset="-79"/>
              </a:rPr>
              <a:t>שנה"ל תשע"ז</a:t>
            </a:r>
            <a:endParaRPr lang="he-IL" sz="1600" b="1" dirty="0">
              <a:solidFill>
                <a:srgbClr val="7030A0"/>
              </a:solidFill>
              <a:latin typeface="David" panose="020E0502060401010101" pitchFamily="34" charset="-79"/>
              <a:cs typeface="David" panose="020E0502060401010101" pitchFamily="34" charset="-79"/>
            </a:endParaRPr>
          </a:p>
        </p:txBody>
      </p:sp>
      <p:grpSp>
        <p:nvGrpSpPr>
          <p:cNvPr id="6" name="קבוצה 5"/>
          <p:cNvGrpSpPr/>
          <p:nvPr/>
        </p:nvGrpSpPr>
        <p:grpSpPr>
          <a:xfrm>
            <a:off x="1505779" y="477084"/>
            <a:ext cx="6008204" cy="937126"/>
            <a:chOff x="2388704" y="341313"/>
            <a:chExt cx="5572539" cy="781050"/>
          </a:xfrm>
        </p:grpSpPr>
        <p:pic>
          <p:nvPicPr>
            <p:cNvPr id="4" name="תמונה 3" descr="1שורת-לוגו-עברית"/>
            <p:cNvPicPr/>
            <p:nvPr/>
          </p:nvPicPr>
          <p:blipFill rotWithShape="1">
            <a:blip r:embed="rId2" cstate="email">
              <a:extLst>
                <a:ext uri="{28A0092B-C50C-407E-A947-70E740481C1C}">
                  <a14:useLocalDpi xmlns:a14="http://schemas.microsoft.com/office/drawing/2010/main"/>
                </a:ext>
              </a:extLst>
            </a:blip>
            <a:srcRect/>
            <a:stretch/>
          </p:blipFill>
          <p:spPr bwMode="auto">
            <a:xfrm>
              <a:off x="2388704" y="341313"/>
              <a:ext cx="5572539" cy="781050"/>
            </a:xfrm>
            <a:prstGeom prst="rect">
              <a:avLst/>
            </a:prstGeom>
            <a:noFill/>
            <a:ln>
              <a:noFill/>
            </a:ln>
          </p:spPr>
        </p:pic>
        <p:pic>
          <p:nvPicPr>
            <p:cNvPr id="5" name="תמונה 4" descr="סמל בית הספר.jpg"/>
            <p:cNvPicPr/>
            <p:nvPr/>
          </p:nvPicPr>
          <p:blipFill rotWithShape="1">
            <a:blip r:embed="rId3" cstate="email">
              <a:extLst>
                <a:ext uri="{28A0092B-C50C-407E-A947-70E740481C1C}">
                  <a14:useLocalDpi xmlns:a14="http://schemas.microsoft.com/office/drawing/2010/main"/>
                </a:ext>
              </a:extLst>
            </a:blip>
            <a:srcRect/>
            <a:stretch/>
          </p:blipFill>
          <p:spPr>
            <a:xfrm>
              <a:off x="7303603" y="510278"/>
              <a:ext cx="506897" cy="60159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7" name="תמונה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0927" y="3561835"/>
            <a:ext cx="2721576" cy="2041182"/>
          </a:xfrm>
          <a:prstGeom prst="rect">
            <a:avLst/>
          </a:prstGeom>
        </p:spPr>
      </p:pic>
    </p:spTree>
    <p:extLst>
      <p:ext uri="{BB962C8B-B14F-4D97-AF65-F5344CB8AC3E}">
        <p14:creationId xmlns:p14="http://schemas.microsoft.com/office/powerpoint/2010/main" val="4153000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המשך...</a:t>
            </a:r>
            <a:endParaRPr lang="he-IL" dirty="0"/>
          </a:p>
        </p:txBody>
      </p:sp>
      <p:sp>
        <p:nvSpPr>
          <p:cNvPr id="3" name="מציין מיקום תוכן 2"/>
          <p:cNvSpPr>
            <a:spLocks noGrp="1"/>
          </p:cNvSpPr>
          <p:nvPr>
            <p:ph idx="1"/>
          </p:nvPr>
        </p:nvSpPr>
        <p:spPr>
          <a:xfrm>
            <a:off x="609598" y="1605418"/>
            <a:ext cx="6347714" cy="3880773"/>
          </a:xfrm>
        </p:spPr>
        <p:txBody>
          <a:bodyPr>
            <a:normAutofit fontScale="77500" lnSpcReduction="20000"/>
          </a:bodyPr>
          <a:lstStyle/>
          <a:p>
            <a:r>
              <a:rPr lang="he-IL" dirty="0" smtClean="0">
                <a:latin typeface="David" panose="020E0502060401010101" pitchFamily="34" charset="-79"/>
                <a:cs typeface="David" panose="020E0502060401010101" pitchFamily="34" charset="-79"/>
              </a:rPr>
              <a:t>סבא שכל חייו עבד קשה ניהל והדריך מוצא את עצמו בסוף 1989 בתקן מורה ומחנך בכפר הנוער עיינות שם סבא משלב בין אהבתו לרעש המנועים השמן הליכלוך לבין חיבתו העזה לחינוך, סבא מדריך את המכונאים הצעירים ובזמנו הפנוי יוצר איתם גן פסלים המוקם בחצר הפנימייה ומיכן והלאה ממשיך סבא לפסל בברזל עד ימיו האחרונים.</a:t>
            </a:r>
          </a:p>
          <a:p>
            <a:r>
              <a:rPr lang="he-IL" dirty="0" smtClean="0">
                <a:latin typeface="David" panose="020E0502060401010101" pitchFamily="34" charset="-79"/>
                <a:cs typeface="David" panose="020E0502060401010101" pitchFamily="34" charset="-79"/>
              </a:rPr>
              <a:t>באוגוסט 2000 סבא בן 70 יוצא לפנסיה ומרגע זה מתחיל הריהוט בבית של כולם לקבל </a:t>
            </a:r>
            <a:r>
              <a:rPr lang="he-IL" dirty="0" err="1" smtClean="0">
                <a:latin typeface="David" panose="020E0502060401010101" pitchFamily="34" charset="-79"/>
                <a:cs typeface="David" panose="020E0502060401010101" pitchFamily="34" charset="-79"/>
              </a:rPr>
              <a:t>קולקצית</a:t>
            </a: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"בר יוסף".</a:t>
            </a:r>
          </a:p>
          <a:p>
            <a:r>
              <a:rPr lang="he-IL" dirty="0" smtClean="0">
                <a:latin typeface="David" panose="020E0502060401010101" pitchFamily="34" charset="-79"/>
                <a:cs typeface="David" panose="020E0502060401010101" pitchFamily="34" charset="-79"/>
              </a:rPr>
              <a:t>מיתות, שידוץ, שולחנות, מתקן לעיתונים, פרגולות, מנגלים בצורות שונות וכמובן נפתחת תקופת הפסלים. </a:t>
            </a:r>
            <a:endParaRPr lang="he-IL" dirty="0">
              <a:latin typeface="David" panose="020E0502060401010101" pitchFamily="34" charset="-79"/>
              <a:cs typeface="David" panose="020E0502060401010101" pitchFamily="34" charset="-79"/>
            </a:endParaRPr>
          </a:p>
          <a:p>
            <a:r>
              <a:rPr lang="he-IL" dirty="0" smtClean="0">
                <a:latin typeface="David" panose="020E0502060401010101" pitchFamily="34" charset="-79"/>
                <a:cs typeface="David" panose="020E0502060401010101" pitchFamily="34" charset="-79"/>
              </a:rPr>
              <a:t>הפסל לזכר האתיופים שנפלו בדרכם לארץ.</a:t>
            </a:r>
          </a:p>
          <a:p>
            <a:r>
              <a:rPr lang="he-IL" dirty="0" smtClean="0">
                <a:latin typeface="David" panose="020E0502060401010101" pitchFamily="34" charset="-79"/>
                <a:cs typeface="David" panose="020E0502060401010101" pitchFamily="34" charset="-79"/>
              </a:rPr>
              <a:t>הפסל לזכר היהודים שנלחמו במלחמת העולם השנייה, </a:t>
            </a:r>
            <a:r>
              <a:rPr lang="he-IL" dirty="0" err="1" smtClean="0">
                <a:latin typeface="David" panose="020E0502060401010101" pitchFamily="34" charset="-79"/>
                <a:cs typeface="David" panose="020E0502060401010101" pitchFamily="34" charset="-79"/>
              </a:rPr>
              <a:t>הותרנים</a:t>
            </a:r>
            <a:r>
              <a:rPr lang="he-IL" dirty="0" smtClean="0">
                <a:latin typeface="David" panose="020E0502060401010101" pitchFamily="34" charset="-79"/>
                <a:cs typeface="David" panose="020E0502060401010101" pitchFamily="34" charset="-79"/>
              </a:rPr>
              <a:t>.</a:t>
            </a:r>
          </a:p>
          <a:p>
            <a:r>
              <a:rPr lang="he-IL" dirty="0" smtClean="0">
                <a:latin typeface="David" panose="020E0502060401010101" pitchFamily="34" charset="-79"/>
                <a:cs typeface="David" panose="020E0502060401010101" pitchFamily="34" charset="-79"/>
              </a:rPr>
              <a:t>פסל השופט זאב נש.</a:t>
            </a:r>
          </a:p>
          <a:p>
            <a:r>
              <a:rPr lang="he-IL" dirty="0" smtClean="0">
                <a:latin typeface="David" panose="020E0502060401010101" pitchFamily="34" charset="-79"/>
                <a:cs typeface="David" panose="020E0502060401010101" pitchFamily="34" charset="-79"/>
              </a:rPr>
              <a:t>גלגל רוטרי.</a:t>
            </a:r>
          </a:p>
          <a:p>
            <a:r>
              <a:rPr lang="he-IL" dirty="0" smtClean="0">
                <a:latin typeface="David" panose="020E0502060401010101" pitchFamily="34" charset="-79"/>
                <a:cs typeface="David" panose="020E0502060401010101" pitchFamily="34" charset="-79"/>
              </a:rPr>
              <a:t>פסל האמא היהודיה.</a:t>
            </a:r>
          </a:p>
          <a:p>
            <a:r>
              <a:rPr lang="he-IL" dirty="0" smtClean="0">
                <a:latin typeface="David" panose="020E0502060401010101" pitchFamily="34" charset="-79"/>
                <a:cs typeface="David" panose="020E0502060401010101" pitchFamily="34" charset="-79"/>
              </a:rPr>
              <a:t>פסל לזכרם של הקייסים</a:t>
            </a: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האתיופים</a:t>
            </a:r>
          </a:p>
          <a:p>
            <a:pPr marL="0" indent="0">
              <a:buNone/>
            </a:pPr>
            <a:r>
              <a:rPr lang="he-IL" dirty="0" smtClean="0"/>
              <a:t>  </a:t>
            </a:r>
            <a:endParaRPr lang="he-IL" dirty="0"/>
          </a:p>
        </p:txBody>
      </p:sp>
    </p:spTree>
    <p:extLst>
      <p:ext uri="{BB962C8B-B14F-4D97-AF65-F5344CB8AC3E}">
        <p14:creationId xmlns:p14="http://schemas.microsoft.com/office/powerpoint/2010/main" val="2524342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latin typeface="David" panose="020E0502060401010101" pitchFamily="34" charset="-79"/>
                <a:cs typeface="David" panose="020E0502060401010101" pitchFamily="34" charset="-79"/>
              </a:rPr>
              <a:t>הפסלים:</a:t>
            </a:r>
            <a:endParaRPr lang="he-IL"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lstStyle/>
          <a:p>
            <a:r>
              <a:rPr lang="he-IL" dirty="0" smtClean="0">
                <a:latin typeface="David" panose="020E0502060401010101" pitchFamily="34" charset="-79"/>
                <a:cs typeface="David" panose="020E0502060401010101" pitchFamily="34" charset="-79"/>
              </a:rPr>
              <a:t>כל הפסלים מקורם בעליית הגג ליד שולחן העבודה של סבא מתחיל בתיק תכנון לפרטי פרטים ממשיך בדגם שסבא בונה במחסן בחצר והגשמתו על ידי מסגרים שסבא עובד יחד איתם. </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093304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latin typeface="David" panose="020E0502060401010101" pitchFamily="34" charset="-79"/>
                <a:cs typeface="David" panose="020E0502060401010101" pitchFamily="34" charset="-79"/>
              </a:rPr>
              <a:t>סבא בשבילי:</a:t>
            </a:r>
            <a:endParaRPr lang="he-IL"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691241" y="1617704"/>
            <a:ext cx="6347714" cy="3880773"/>
          </a:xfrm>
        </p:spPr>
        <p:txBody>
          <a:bodyPr/>
          <a:lstStyle/>
          <a:p>
            <a:r>
              <a:rPr lang="he-IL" dirty="0" smtClean="0">
                <a:latin typeface="David" panose="020E0502060401010101" pitchFamily="34" charset="-79"/>
                <a:cs typeface="David" panose="020E0502060401010101" pitchFamily="34" charset="-79"/>
              </a:rPr>
              <a:t>סבא היה תמיד עם כובע יווני, הוא היה טוב לב תמיד עשה מה שרצינו הוא עשה בשבילנו את החנוכיות והוא תמיד הביא לנו ממתקים כשרצינו, הוא אהב לאכול סטייקים והוא הכי היה מאושר שהיינו באים לבקר אותו.</a:t>
            </a:r>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9929" y="3386030"/>
            <a:ext cx="3753938" cy="2112447"/>
          </a:xfrm>
          <a:prstGeom prst="rect">
            <a:avLst/>
          </a:prstGeom>
        </p:spPr>
      </p:pic>
    </p:spTree>
    <p:extLst>
      <p:ext uri="{BB962C8B-B14F-4D97-AF65-F5344CB8AC3E}">
        <p14:creationId xmlns:p14="http://schemas.microsoft.com/office/powerpoint/2010/main" val="949998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latin typeface="David" panose="020E0502060401010101" pitchFamily="34" charset="-79"/>
                <a:cs typeface="David" panose="020E0502060401010101" pitchFamily="34" charset="-79"/>
              </a:rPr>
              <a:t>אנדרטאות בקריית גת:</a:t>
            </a:r>
            <a:endParaRPr lang="he-IL" dirty="0">
              <a:latin typeface="David" panose="020E0502060401010101" pitchFamily="34" charset="-79"/>
              <a:cs typeface="David" panose="020E0502060401010101" pitchFamily="34" charset="-79"/>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18600" y="2437572"/>
            <a:ext cx="3881437" cy="2911078"/>
          </a:xfrm>
          <a:prstGeom prst="rect">
            <a:avLst/>
          </a:prstGeom>
        </p:spPr>
      </p:pic>
      <p:sp>
        <p:nvSpPr>
          <p:cNvPr id="5" name="TextBox 4"/>
          <p:cNvSpPr txBox="1"/>
          <p:nvPr/>
        </p:nvSpPr>
        <p:spPr>
          <a:xfrm>
            <a:off x="1982857" y="1751772"/>
            <a:ext cx="3458817" cy="507831"/>
          </a:xfrm>
          <a:prstGeom prst="rect">
            <a:avLst/>
          </a:prstGeom>
          <a:noFill/>
        </p:spPr>
        <p:txBody>
          <a:bodyPr wrap="square" rtlCol="1">
            <a:spAutoFit/>
          </a:bodyPr>
          <a:lstStyle/>
          <a:p>
            <a:r>
              <a:rPr lang="he-IL" sz="1350" dirty="0"/>
              <a:t>אנדרטה לזכר האתיופים שנספו בדרכם לארץ ישראל</a:t>
            </a:r>
          </a:p>
        </p:txBody>
      </p:sp>
      <p:sp>
        <p:nvSpPr>
          <p:cNvPr id="6" name="TextBox 5"/>
          <p:cNvSpPr txBox="1"/>
          <p:nvPr/>
        </p:nvSpPr>
        <p:spPr>
          <a:xfrm>
            <a:off x="4933714" y="2912073"/>
            <a:ext cx="3347003" cy="1962076"/>
          </a:xfrm>
          <a:prstGeom prst="rect">
            <a:avLst/>
          </a:prstGeom>
          <a:noFill/>
        </p:spPr>
        <p:txBody>
          <a:bodyPr wrap="square" rtlCol="1">
            <a:spAutoFit/>
          </a:bodyPr>
          <a:lstStyle/>
          <a:p>
            <a:r>
              <a:rPr lang="he-IL" sz="1350" dirty="0">
                <a:latin typeface="David" panose="020E0502060401010101" pitchFamily="34" charset="-79"/>
                <a:cs typeface="David" panose="020E0502060401010101" pitchFamily="34" charset="-79"/>
              </a:rPr>
              <a:t>האנדרטה מורכבת מקבוצות של אלמנטים </a:t>
            </a:r>
            <a:r>
              <a:rPr lang="he-IL" sz="1350" dirty="0">
                <a:solidFill>
                  <a:srgbClr val="002060"/>
                </a:solidFill>
                <a:latin typeface="David" panose="020E0502060401010101" pitchFamily="34" charset="-79"/>
                <a:cs typeface="David" panose="020E0502060401010101" pitchFamily="34" charset="-79"/>
              </a:rPr>
              <a:t>קבוצת עמודים- </a:t>
            </a:r>
            <a:r>
              <a:rPr lang="he-IL" sz="1350" dirty="0">
                <a:latin typeface="David" panose="020E0502060401010101" pitchFamily="34" charset="-79"/>
                <a:cs typeface="David" panose="020E0502060401010101" pitchFamily="34" charset="-79"/>
              </a:rPr>
              <a:t>מסמלת את ההליכה במדבר משפחות </a:t>
            </a:r>
            <a:r>
              <a:rPr lang="he-IL" sz="1350" dirty="0" err="1">
                <a:latin typeface="David" panose="020E0502060401010101" pitchFamily="34" charset="-79"/>
                <a:cs typeface="David" panose="020E0502060401010101" pitchFamily="34" charset="-79"/>
              </a:rPr>
              <a:t>משפחות</a:t>
            </a:r>
            <a:r>
              <a:rPr lang="he-IL" sz="1350" dirty="0">
                <a:latin typeface="David" panose="020E0502060401010101" pitchFamily="34" charset="-79"/>
                <a:cs typeface="David" panose="020E0502060401010101" pitchFamily="34" charset="-79"/>
              </a:rPr>
              <a:t> בדרך לישראל.</a:t>
            </a:r>
          </a:p>
          <a:p>
            <a:r>
              <a:rPr lang="he-IL" sz="1350" dirty="0">
                <a:solidFill>
                  <a:srgbClr val="002060"/>
                </a:solidFill>
                <a:latin typeface="David" panose="020E0502060401010101" pitchFamily="34" charset="-79"/>
                <a:cs typeface="David" panose="020E0502060401010101" pitchFamily="34" charset="-79"/>
              </a:rPr>
              <a:t>עמודים נופלים- </a:t>
            </a:r>
            <a:r>
              <a:rPr lang="he-IL" sz="1350" dirty="0">
                <a:latin typeface="David" panose="020E0502060401010101" pitchFamily="34" charset="-79"/>
                <a:cs typeface="David" panose="020E0502060401010101" pitchFamily="34" charset="-79"/>
              </a:rPr>
              <a:t>מסמלים את אלה מבין ההולכים שלא החזיקו מעמד ומתו במדבר.</a:t>
            </a:r>
          </a:p>
          <a:p>
            <a:r>
              <a:rPr lang="he-IL" sz="1350" dirty="0">
                <a:solidFill>
                  <a:srgbClr val="002060"/>
                </a:solidFill>
                <a:latin typeface="David" panose="020E0502060401010101" pitchFamily="34" charset="-79"/>
                <a:cs typeface="David" panose="020E0502060401010101" pitchFamily="34" charset="-79"/>
              </a:rPr>
              <a:t>העטיפה סביב העמודים- </a:t>
            </a:r>
            <a:r>
              <a:rPr lang="he-IL" sz="1350" dirty="0">
                <a:latin typeface="David" panose="020E0502060401010101" pitchFamily="34" charset="-79"/>
                <a:cs typeface="David" panose="020E0502060401010101" pitchFamily="34" charset="-79"/>
              </a:rPr>
              <a:t>ראש המעטפה פונה לכיוון ירושלים ומסמל את הליכתם לירושלים.</a:t>
            </a:r>
          </a:p>
          <a:p>
            <a:endParaRPr lang="he-IL" sz="1350" dirty="0">
              <a:latin typeface="David" panose="020E0502060401010101" pitchFamily="34" charset="-79"/>
              <a:cs typeface="David" panose="020E0502060401010101" pitchFamily="34" charset="-79"/>
            </a:endParaRPr>
          </a:p>
          <a:p>
            <a:r>
              <a:rPr lang="he-IL" sz="1350" dirty="0"/>
              <a:t> </a:t>
            </a:r>
          </a:p>
        </p:txBody>
      </p:sp>
    </p:spTree>
    <p:extLst>
      <p:ext uri="{BB962C8B-B14F-4D97-AF65-F5344CB8AC3E}">
        <p14:creationId xmlns:p14="http://schemas.microsoft.com/office/powerpoint/2010/main" val="2609950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latin typeface="David" panose="020E0502060401010101" pitchFamily="34" charset="-79"/>
                <a:cs typeface="David" panose="020E0502060401010101" pitchFamily="34" charset="-79"/>
              </a:rPr>
              <a:t>אנדרטת הגבורה:</a:t>
            </a:r>
            <a:endParaRPr lang="he-IL" dirty="0">
              <a:latin typeface="David" panose="020E0502060401010101" pitchFamily="34" charset="-79"/>
              <a:cs typeface="David" panose="020E0502060401010101" pitchFamily="34" charset="-79"/>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0485" y="2529872"/>
            <a:ext cx="4385317" cy="2911078"/>
          </a:xfrm>
          <a:prstGeom prst="rect">
            <a:avLst/>
          </a:prstGeom>
        </p:spPr>
      </p:pic>
      <p:sp>
        <p:nvSpPr>
          <p:cNvPr id="3" name="TextBox 2"/>
          <p:cNvSpPr txBox="1"/>
          <p:nvPr/>
        </p:nvSpPr>
        <p:spPr>
          <a:xfrm>
            <a:off x="4837872" y="2743200"/>
            <a:ext cx="3451363" cy="2585323"/>
          </a:xfrm>
          <a:prstGeom prst="rect">
            <a:avLst/>
          </a:prstGeom>
          <a:noFill/>
        </p:spPr>
        <p:txBody>
          <a:bodyPr wrap="square" rtlCol="1">
            <a:spAutoFit/>
          </a:bodyPr>
          <a:lstStyle/>
          <a:p>
            <a:r>
              <a:rPr lang="he-IL" sz="1350" dirty="0">
                <a:latin typeface="David" panose="020E0502060401010101" pitchFamily="34" charset="-79"/>
                <a:cs typeface="David" panose="020E0502060401010101" pitchFamily="34" charset="-79"/>
              </a:rPr>
              <a:t>במלחמת העולם השנייה יהודים שירתו בכל צבאות העולם, צבא אמריקאי, צבא רוסי, צבא אנגלי, גדודי פרטיזנים ובריגדה יהודית </a:t>
            </a:r>
          </a:p>
          <a:p>
            <a:r>
              <a:rPr lang="he-IL" sz="1350" dirty="0">
                <a:latin typeface="David" panose="020E0502060401010101" pitchFamily="34" charset="-79"/>
                <a:cs typeface="David" panose="020E0502060401010101" pitchFamily="34" charset="-79"/>
              </a:rPr>
              <a:t>אנדרטת הגבורה הוקמה כדי להנציח </a:t>
            </a:r>
            <a:r>
              <a:rPr lang="he-IL" sz="1350" dirty="0" err="1">
                <a:latin typeface="David" panose="020E0502060401010101" pitchFamily="34" charset="-79"/>
                <a:cs typeface="David" panose="020E0502060401010101" pitchFamily="34" charset="-79"/>
              </a:rPr>
              <a:t>אתכל</a:t>
            </a:r>
            <a:r>
              <a:rPr lang="he-IL" sz="1350" dirty="0">
                <a:latin typeface="David" panose="020E0502060401010101" pitchFamily="34" charset="-79"/>
                <a:cs typeface="David" panose="020E0502060401010101" pitchFamily="34" charset="-79"/>
              </a:rPr>
              <a:t> הלוחמים היהודים שלחמו במלחמת העולם השנייה הסמל של האנדרטה הוא מגן דוד המסמל את העם היהודי.</a:t>
            </a:r>
          </a:p>
          <a:p>
            <a:r>
              <a:rPr lang="he-IL" sz="1350" dirty="0">
                <a:latin typeface="David" panose="020E0502060401010101" pitchFamily="34" charset="-79"/>
                <a:cs typeface="David" panose="020E0502060401010101" pitchFamily="34" charset="-79"/>
              </a:rPr>
              <a:t>המגן דוד מצמיח את הגבורה בצורת חרב.</a:t>
            </a:r>
          </a:p>
          <a:p>
            <a:r>
              <a:rPr lang="he-IL" sz="1350" dirty="0">
                <a:latin typeface="David" panose="020E0502060401010101" pitchFamily="34" charset="-79"/>
                <a:cs typeface="David" panose="020E0502060401010101" pitchFamily="34" charset="-79"/>
              </a:rPr>
              <a:t>מדי שנה בתשיעי לחודש מאי (יום הניצחון על הנאצים היום שבו הסתיימה מלחמת העולם השנייה) מקיימים הווטרנים- הלוחמים הרוסים טקס הזכרה כשהם עונדים את אותות הקרב המרשימים על בגדיהם.,</a:t>
            </a:r>
          </a:p>
        </p:txBody>
      </p:sp>
    </p:spTree>
    <p:extLst>
      <p:ext uri="{BB962C8B-B14F-4D97-AF65-F5344CB8AC3E}">
        <p14:creationId xmlns:p14="http://schemas.microsoft.com/office/powerpoint/2010/main" val="533725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latin typeface="David" panose="020E0502060401010101" pitchFamily="34" charset="-79"/>
                <a:cs typeface="David" panose="020E0502060401010101" pitchFamily="34" charset="-79"/>
              </a:rPr>
              <a:t>כיכר רוטרי:</a:t>
            </a:r>
            <a:endParaRPr lang="he-IL" dirty="0">
              <a:latin typeface="David" panose="020E0502060401010101" pitchFamily="34" charset="-79"/>
              <a:cs typeface="David" panose="020E0502060401010101" pitchFamily="34" charset="-79"/>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6672" y="2358422"/>
            <a:ext cx="4286755" cy="2911078"/>
          </a:xfrm>
          <a:prstGeom prst="rect">
            <a:avLst/>
          </a:prstGeom>
        </p:spPr>
      </p:pic>
      <p:sp>
        <p:nvSpPr>
          <p:cNvPr id="3" name="TextBox 2"/>
          <p:cNvSpPr txBox="1"/>
          <p:nvPr/>
        </p:nvSpPr>
        <p:spPr>
          <a:xfrm>
            <a:off x="4788243" y="2475986"/>
            <a:ext cx="3484606" cy="715581"/>
          </a:xfrm>
          <a:prstGeom prst="rect">
            <a:avLst/>
          </a:prstGeom>
          <a:noFill/>
        </p:spPr>
        <p:txBody>
          <a:bodyPr wrap="square" rtlCol="1">
            <a:spAutoFit/>
          </a:bodyPr>
          <a:lstStyle/>
          <a:p>
            <a:r>
              <a:rPr lang="he-IL" sz="1350" dirty="0">
                <a:latin typeface="David" panose="020E0502060401010101" pitchFamily="34" charset="-79"/>
                <a:cs typeface="David" panose="020E0502060401010101" pitchFamily="34" charset="-79"/>
              </a:rPr>
              <a:t>גלגל הרוטרי הוא עדות לפעולו הרב של מועדון הרוטרי בקריית גת שהוקם בשנת 1961 וסבא חנוך היה חבר מועדון פעיל.</a:t>
            </a:r>
          </a:p>
        </p:txBody>
      </p:sp>
    </p:spTree>
    <p:extLst>
      <p:ext uri="{BB962C8B-B14F-4D97-AF65-F5344CB8AC3E}">
        <p14:creationId xmlns:p14="http://schemas.microsoft.com/office/powerpoint/2010/main" val="1757223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האמא היהודיה</a:t>
            </a:r>
            <a:endParaRPr lang="he-IL" dirty="0"/>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7792" y="2360302"/>
            <a:ext cx="3065318" cy="2580857"/>
          </a:xfrm>
          <a:prstGeom prst="rect">
            <a:avLst/>
          </a:prstGeom>
        </p:spPr>
      </p:pic>
      <p:sp>
        <p:nvSpPr>
          <p:cNvPr id="3" name="TextBox 2"/>
          <p:cNvSpPr txBox="1"/>
          <p:nvPr/>
        </p:nvSpPr>
        <p:spPr>
          <a:xfrm>
            <a:off x="3731741" y="2210315"/>
            <a:ext cx="3150973" cy="1754326"/>
          </a:xfrm>
          <a:prstGeom prst="rect">
            <a:avLst/>
          </a:prstGeom>
          <a:noFill/>
        </p:spPr>
        <p:txBody>
          <a:bodyPr wrap="square" rtlCol="1">
            <a:spAutoFit/>
          </a:bodyPr>
          <a:lstStyle/>
          <a:p>
            <a:r>
              <a:rPr lang="he-IL" sz="1350" dirty="0">
                <a:latin typeface="David" panose="020E0502060401010101" pitchFamily="34" charset="-79"/>
                <a:cs typeface="David" panose="020E0502060401010101" pitchFamily="34" charset="-79"/>
              </a:rPr>
              <a:t>"האמא היהודיה היא אמא מיוחדת שמסמלת את כל האימהות דומה שהפסל נראה חי דמות של אמא ללא פנים. </a:t>
            </a:r>
          </a:p>
          <a:p>
            <a:r>
              <a:rPr lang="he-IL" sz="1350" dirty="0">
                <a:latin typeface="David" panose="020E0502060401010101" pitchFamily="34" charset="-79"/>
                <a:cs typeface="David" panose="020E0502060401010101" pitchFamily="34" charset="-79"/>
              </a:rPr>
              <a:t>הדמות עשויה מחומר מיוחד שיוצא מתוך מגן דוד המסמל את התרבות היהודית שממנה צמחה האם. לרגליה ממוקמים ראשי ילדים והיא מביטה לעברם." "אין לה פנים אך ראשה תמיד מורכן כלפי מטה אל הילדים".</a:t>
            </a:r>
          </a:p>
        </p:txBody>
      </p:sp>
    </p:spTree>
    <p:extLst>
      <p:ext uri="{BB962C8B-B14F-4D97-AF65-F5344CB8AC3E}">
        <p14:creationId xmlns:p14="http://schemas.microsoft.com/office/powerpoint/2010/main" val="2043537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ציין מיקום תוכן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76725" y="1773356"/>
            <a:ext cx="4181531" cy="2911078"/>
          </a:xfrm>
          <a:prstGeom prst="rect">
            <a:avLst/>
          </a:prstGeom>
        </p:spPr>
      </p:pic>
      <p:sp>
        <p:nvSpPr>
          <p:cNvPr id="7" name="TextBox 6"/>
          <p:cNvSpPr txBox="1"/>
          <p:nvPr/>
        </p:nvSpPr>
        <p:spPr>
          <a:xfrm>
            <a:off x="815547" y="1061137"/>
            <a:ext cx="4917989" cy="507831"/>
          </a:xfrm>
          <a:prstGeom prst="rect">
            <a:avLst/>
          </a:prstGeom>
          <a:noFill/>
        </p:spPr>
        <p:txBody>
          <a:bodyPr wrap="square" rtlCol="1">
            <a:spAutoFit/>
          </a:bodyPr>
          <a:lstStyle/>
          <a:p>
            <a:r>
              <a:rPr lang="he-IL" sz="2700" dirty="0">
                <a:solidFill>
                  <a:schemeClr val="accent1">
                    <a:lumMod val="75000"/>
                  </a:schemeClr>
                </a:solidFill>
                <a:latin typeface="David" panose="020E0502060401010101" pitchFamily="34" charset="-79"/>
                <a:cs typeface="David" panose="020E0502060401010101" pitchFamily="34" charset="-79"/>
              </a:rPr>
              <a:t>אנדרטה לזכר השופט שמואל נש</a:t>
            </a:r>
          </a:p>
        </p:txBody>
      </p:sp>
      <p:sp>
        <p:nvSpPr>
          <p:cNvPr id="8" name="TextBox 7"/>
          <p:cNvSpPr txBox="1"/>
          <p:nvPr/>
        </p:nvSpPr>
        <p:spPr>
          <a:xfrm>
            <a:off x="5733536" y="1709867"/>
            <a:ext cx="2421924" cy="1338828"/>
          </a:xfrm>
          <a:prstGeom prst="rect">
            <a:avLst/>
          </a:prstGeom>
          <a:noFill/>
        </p:spPr>
        <p:txBody>
          <a:bodyPr wrap="square" rtlCol="1">
            <a:spAutoFit/>
          </a:bodyPr>
          <a:lstStyle/>
          <a:p>
            <a:r>
              <a:rPr lang="he-IL" sz="1350" dirty="0">
                <a:latin typeface="David" panose="020E0502060401010101" pitchFamily="34" charset="-79"/>
                <a:cs typeface="David" panose="020E0502060401010101" pitchFamily="34" charset="-79"/>
              </a:rPr>
              <a:t>האנדרטה הוקמה לזכר השופט שמואל נש שהיה שופט בבית המשפט וחבר רוטרי. נהרג בתאונת דרכים</a:t>
            </a:r>
          </a:p>
          <a:p>
            <a:r>
              <a:rPr lang="he-IL" sz="1350" dirty="0">
                <a:latin typeface="David" panose="020E0502060401010101" pitchFamily="34" charset="-79"/>
                <a:cs typeface="David" panose="020E0502060401010101" pitchFamily="34" charset="-79"/>
              </a:rPr>
              <a:t>(האנדרטה ממוקמת בכיכר השופט בקריית גת מול בית המשפט).</a:t>
            </a:r>
          </a:p>
        </p:txBody>
      </p:sp>
    </p:spTree>
    <p:extLst>
      <p:ext uri="{BB962C8B-B14F-4D97-AF65-F5344CB8AC3E}">
        <p14:creationId xmlns:p14="http://schemas.microsoft.com/office/powerpoint/2010/main" val="1874725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latin typeface="David" panose="020E0502060401010101" pitchFamily="34" charset="-79"/>
                <a:cs typeface="David" panose="020E0502060401010101" pitchFamily="34" charset="-79"/>
              </a:rPr>
              <a:t>לזכר הקייסים מהעדה האתיופית </a:t>
            </a:r>
            <a:endParaRPr lang="he-IL" dirty="0">
              <a:latin typeface="David" panose="020E0502060401010101" pitchFamily="34" charset="-79"/>
              <a:cs typeface="David" panose="020E0502060401010101" pitchFamily="34" charset="-79"/>
            </a:endParaRPr>
          </a:p>
        </p:txBody>
      </p:sp>
      <p:pic>
        <p:nvPicPr>
          <p:cNvPr id="1026" name="Picture 2" descr="התמונה של ‏חנוך בר יוסף ז&quot;ל - אדם, אמן, יוצר, סבא.‏"/>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833648" y="2305050"/>
            <a:ext cx="3881437" cy="29110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00601" y="2358596"/>
            <a:ext cx="2699951" cy="1131079"/>
          </a:xfrm>
          <a:prstGeom prst="rect">
            <a:avLst/>
          </a:prstGeom>
          <a:noFill/>
        </p:spPr>
        <p:txBody>
          <a:bodyPr wrap="square" rtlCol="1">
            <a:spAutoFit/>
          </a:bodyPr>
          <a:lstStyle/>
          <a:p>
            <a:r>
              <a:rPr lang="he-IL" sz="1350" dirty="0">
                <a:latin typeface="David" panose="020E0502060401010101" pitchFamily="34" charset="-79"/>
                <a:cs typeface="David" panose="020E0502060401010101" pitchFamily="34" charset="-79"/>
              </a:rPr>
              <a:t>הקייס בעדה האתיופית הוא המדריך הרוחני או רב. העדה האתיופית פנו לחנוך להנציח שבעה </a:t>
            </a:r>
            <a:r>
              <a:rPr lang="he-IL" sz="1350" dirty="0" err="1">
                <a:latin typeface="David" panose="020E0502060401010101" pitchFamily="34" charset="-79"/>
                <a:cs typeface="David" panose="020E0502060401010101" pitchFamily="34" charset="-79"/>
              </a:rPr>
              <a:t>קייסים</a:t>
            </a:r>
            <a:r>
              <a:rPr lang="he-IL" sz="1350" dirty="0">
                <a:latin typeface="David" panose="020E0502060401010101" pitchFamily="34" charset="-79"/>
                <a:cs typeface="David" panose="020E0502060401010101" pitchFamily="34" charset="-79"/>
              </a:rPr>
              <a:t> משמעותיים מיהדות אתיופיה.</a:t>
            </a:r>
          </a:p>
          <a:p>
            <a:endParaRPr lang="he-IL" sz="1350" dirty="0"/>
          </a:p>
        </p:txBody>
      </p:sp>
    </p:spTree>
    <p:extLst>
      <p:ext uri="{BB962C8B-B14F-4D97-AF65-F5344CB8AC3E}">
        <p14:creationId xmlns:p14="http://schemas.microsoft.com/office/powerpoint/2010/main" val="911534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latin typeface="David" panose="020E0502060401010101" pitchFamily="34" charset="-79"/>
                <a:cs typeface="David" panose="020E0502060401010101" pitchFamily="34" charset="-79"/>
              </a:rPr>
              <a:t>שלבי ההכנה</a:t>
            </a:r>
            <a:endParaRPr lang="he-IL" dirty="0">
              <a:latin typeface="David" panose="020E0502060401010101" pitchFamily="34" charset="-79"/>
              <a:cs typeface="David" panose="020E0502060401010101" pitchFamily="34" charset="-79"/>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28268" y="2160588"/>
            <a:ext cx="2911077" cy="3881437"/>
          </a:xfrm>
          <a:prstGeom prst="rect">
            <a:avLst/>
          </a:prstGeom>
        </p:spPr>
      </p:pic>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4100" y="2847204"/>
            <a:ext cx="2124203" cy="2832271"/>
          </a:xfrm>
          <a:prstGeom prst="rect">
            <a:avLst/>
          </a:prstGeom>
        </p:spPr>
      </p:pic>
      <p:sp>
        <p:nvSpPr>
          <p:cNvPr id="6" name="חץ ימינה 5"/>
          <p:cNvSpPr/>
          <p:nvPr/>
        </p:nvSpPr>
        <p:spPr>
          <a:xfrm rot="10800000">
            <a:off x="4442255" y="3754910"/>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Tree>
    <p:extLst>
      <p:ext uri="{BB962C8B-B14F-4D97-AF65-F5344CB8AC3E}">
        <p14:creationId xmlns:p14="http://schemas.microsoft.com/office/powerpoint/2010/main" val="4180799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3300" dirty="0">
                <a:latin typeface="David" panose="020E0502060401010101" pitchFamily="34" charset="-79"/>
                <a:cs typeface="David" panose="020E0502060401010101" pitchFamily="34" charset="-79"/>
              </a:rPr>
              <a:t>תולדות חייו של סבא חנוך</a:t>
            </a:r>
          </a:p>
        </p:txBody>
      </p:sp>
      <p:sp>
        <p:nvSpPr>
          <p:cNvPr id="3" name="מציין מיקום תוכן 2"/>
          <p:cNvSpPr>
            <a:spLocks noGrp="1"/>
          </p:cNvSpPr>
          <p:nvPr>
            <p:ph idx="1"/>
          </p:nvPr>
        </p:nvSpPr>
        <p:spPr>
          <a:xfrm>
            <a:off x="641759" y="2168773"/>
            <a:ext cx="7037966" cy="3340796"/>
          </a:xfrm>
        </p:spPr>
        <p:txBody>
          <a:bodyPr>
            <a:noAutofit/>
          </a:bodyPr>
          <a:lstStyle/>
          <a:p>
            <a:r>
              <a:rPr lang="he-IL" sz="2000" dirty="0" smtClean="0">
                <a:latin typeface="David" panose="020E0502060401010101" pitchFamily="34" charset="-79"/>
                <a:cs typeface="David" panose="020E0502060401010101" pitchFamily="34" charset="-79"/>
              </a:rPr>
              <a:t>סבא חנוך נולד ב1929 ברומניה בעיר באקו.</a:t>
            </a:r>
          </a:p>
          <a:p>
            <a:r>
              <a:rPr lang="he-IL" sz="2000" dirty="0" smtClean="0">
                <a:latin typeface="David" panose="020E0502060401010101" pitchFamily="34" charset="-79"/>
                <a:cs typeface="David" panose="020E0502060401010101" pitchFamily="34" charset="-79"/>
              </a:rPr>
              <a:t>עד גיל 10 הייתה לו ילדות מאושרת ושמחה, הוא למד בבית ספר יסודי, הצליח אבל היה גם שובב גדול ואהב לעשות תעלולים ושטויות כמו: לבדוק אם חתול שנופל מהגג ייפול על שתי רגליו...</a:t>
            </a:r>
          </a:p>
          <a:p>
            <a:r>
              <a:rPr lang="he-IL" sz="2000" dirty="0" smtClean="0">
                <a:latin typeface="David" panose="020E0502060401010101" pitchFamily="34" charset="-79"/>
                <a:cs typeface="David" panose="020E0502060401010101" pitchFamily="34" charset="-79"/>
              </a:rPr>
              <a:t>כשהתחילה מלחמת העולם השנייה הוא נלקח עם חבריו על ידי הגרמנים לעבודות חפירה בשדה התעופה ליד באקו.</a:t>
            </a:r>
          </a:p>
          <a:p>
            <a:r>
              <a:rPr lang="he-IL" sz="2000" dirty="0" smtClean="0">
                <a:latin typeface="David" panose="020E0502060401010101" pitchFamily="34" charset="-79"/>
                <a:cs typeface="David" panose="020E0502060401010101" pitchFamily="34" charset="-79"/>
              </a:rPr>
              <a:t>לקראת סיום המלחמה בזמן עבודתם הבחינו הילדים בתנועת מטוסים וטנקים חשודה והחליטו לברוח לביתם. סבא סיפר שהוא רץ כמה שעות בלי להפסיק עד שהגיע הביתה ולא הבין מאיפה היה לו כוח לרוץ כל כך הרבה.</a:t>
            </a:r>
          </a:p>
          <a:p>
            <a:r>
              <a:rPr lang="he-IL" sz="2000" dirty="0" smtClean="0">
                <a:latin typeface="David" panose="020E0502060401010101" pitchFamily="34" charset="-79"/>
                <a:cs typeface="David" panose="020E0502060401010101" pitchFamily="34" charset="-79"/>
              </a:rPr>
              <a:t>כשמלאו לסבא 16 סידר לו אחיו הגדול שלמה שעסק בהברחת מעפילים לארץ ישראל לעלות </a:t>
            </a:r>
            <a:r>
              <a:rPr lang="he-IL" sz="2000" dirty="0" err="1" smtClean="0">
                <a:latin typeface="David" panose="020E0502060401010101" pitchFamily="34" charset="-79"/>
                <a:cs typeface="David" panose="020E0502060401010101" pitchFamily="34" charset="-79"/>
              </a:rPr>
              <a:t>לאוניה</a:t>
            </a:r>
            <a:r>
              <a:rPr lang="he-IL" sz="2000" dirty="0" smtClean="0">
                <a:latin typeface="David" panose="020E0502060401010101" pitchFamily="34" charset="-79"/>
                <a:cs typeface="David" panose="020E0502060401010101" pitchFamily="34" charset="-79"/>
              </a:rPr>
              <a:t> מקס נורדאו ולהגיע לארץ.</a:t>
            </a:r>
          </a:p>
        </p:txBody>
      </p:sp>
      <p:pic>
        <p:nvPicPr>
          <p:cNvPr id="1026" name="Picture 2" descr="https://fb-s-a-a.akamaihd.net/h-ak-xtf1/v/t1.0-1/c0.7.200.200/p200x200/11038012_797633140317741_8688115330417833139_n.jpg?oh=b88045107900e93d9c74bdc747bbcafd&amp;oe=596C12CB&amp;__gda__=1496473287_96b7a74eedd30fd0be88eec6a93f6d8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2651" y="3322423"/>
            <a:ext cx="1441349" cy="14413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906160" y="4868046"/>
            <a:ext cx="874225" cy="507831"/>
          </a:xfrm>
          <a:prstGeom prst="rect">
            <a:avLst/>
          </a:prstGeom>
          <a:noFill/>
        </p:spPr>
        <p:txBody>
          <a:bodyPr wrap="square" rtlCol="1">
            <a:spAutoFit/>
          </a:bodyPr>
          <a:lstStyle/>
          <a:p>
            <a:r>
              <a:rPr lang="he-IL" sz="1350" dirty="0">
                <a:latin typeface="David" panose="020E0502060401010101" pitchFamily="34" charset="-79"/>
                <a:cs typeface="David" panose="020E0502060401010101" pitchFamily="34" charset="-79"/>
              </a:rPr>
              <a:t>התמונה האחרונה.</a:t>
            </a:r>
          </a:p>
        </p:txBody>
      </p:sp>
    </p:spTree>
    <p:extLst>
      <p:ext uri="{BB962C8B-B14F-4D97-AF65-F5344CB8AC3E}">
        <p14:creationId xmlns:p14="http://schemas.microsoft.com/office/powerpoint/2010/main" val="3488999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latin typeface="David" panose="020E0502060401010101" pitchFamily="34" charset="-79"/>
                <a:cs typeface="David" panose="020E0502060401010101" pitchFamily="34" charset="-79"/>
              </a:rPr>
              <a:t>מודל לאנדרטה לגן התנ"</a:t>
            </a:r>
            <a:r>
              <a:rPr lang="he-IL" dirty="0" smtClean="0"/>
              <a:t>כי</a:t>
            </a:r>
            <a:endParaRPr lang="he-IL" dirty="0"/>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91296" y="2477691"/>
            <a:ext cx="3881437" cy="2911078"/>
          </a:xfrm>
          <a:prstGeom prst="rect">
            <a:avLst/>
          </a:prstGeom>
        </p:spPr>
      </p:pic>
      <p:sp>
        <p:nvSpPr>
          <p:cNvPr id="5" name="TextBox 4"/>
          <p:cNvSpPr txBox="1"/>
          <p:nvPr/>
        </p:nvSpPr>
        <p:spPr>
          <a:xfrm>
            <a:off x="5955958" y="2889937"/>
            <a:ext cx="2323070" cy="1131079"/>
          </a:xfrm>
          <a:prstGeom prst="rect">
            <a:avLst/>
          </a:prstGeom>
          <a:noFill/>
        </p:spPr>
        <p:txBody>
          <a:bodyPr wrap="square" rtlCol="1">
            <a:spAutoFit/>
          </a:bodyPr>
          <a:lstStyle/>
          <a:p>
            <a:r>
              <a:rPr lang="he-IL" sz="1350" dirty="0">
                <a:latin typeface="David" panose="020E0502060401010101" pitchFamily="34" charset="-79"/>
                <a:cs typeface="David" panose="020E0502060401010101" pitchFamily="34" charset="-79"/>
              </a:rPr>
              <a:t>חנוך בנה מודל מיועד לגן תנ"כי ולא הספיק להכין את האנדרטה (האנדרטה קום תקום המשפחה מתכננת להקים את האנדרטה לזכר סבא).</a:t>
            </a:r>
          </a:p>
        </p:txBody>
      </p:sp>
    </p:spTree>
    <p:extLst>
      <p:ext uri="{BB962C8B-B14F-4D97-AF65-F5344CB8AC3E}">
        <p14:creationId xmlns:p14="http://schemas.microsoft.com/office/powerpoint/2010/main" val="2627191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68519" y="4616043"/>
            <a:ext cx="1478263" cy="11086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1057" y="4653695"/>
            <a:ext cx="1575485" cy="118161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4804" y="2513811"/>
            <a:ext cx="1349594" cy="17994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תמונה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68519" y="1047016"/>
            <a:ext cx="1668163" cy="125112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תמונה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1353" y="933495"/>
            <a:ext cx="1677429" cy="1258072"/>
          </a:xfrm>
          <a:prstGeom prst="ellipse">
            <a:avLst/>
          </a:prstGeom>
          <a:ln>
            <a:noFill/>
          </a:ln>
          <a:effectLst>
            <a:softEdge rad="112500"/>
          </a:effectLst>
        </p:spPr>
      </p:pic>
      <p:pic>
        <p:nvPicPr>
          <p:cNvPr id="9" name="תמונה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33885" y="1000489"/>
            <a:ext cx="1498778" cy="11240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TextBox 9"/>
          <p:cNvSpPr txBox="1"/>
          <p:nvPr/>
        </p:nvSpPr>
        <p:spPr>
          <a:xfrm>
            <a:off x="1983260" y="878750"/>
            <a:ext cx="4609070" cy="507831"/>
          </a:xfrm>
          <a:prstGeom prst="rect">
            <a:avLst/>
          </a:prstGeom>
          <a:noFill/>
        </p:spPr>
        <p:txBody>
          <a:bodyPr wrap="square" rtlCol="1">
            <a:spAutoFit/>
          </a:bodyPr>
          <a:lstStyle/>
          <a:p>
            <a:pPr algn="ctr"/>
            <a:r>
              <a:rPr lang="he-IL" sz="2700" dirty="0">
                <a:solidFill>
                  <a:schemeClr val="accent1">
                    <a:lumMod val="75000"/>
                  </a:schemeClr>
                </a:solidFill>
                <a:latin typeface="David" panose="020E0502060401010101" pitchFamily="34" charset="-79"/>
                <a:cs typeface="David" panose="020E0502060401010101" pitchFamily="34" charset="-79"/>
              </a:rPr>
              <a:t>דגמים</a:t>
            </a:r>
          </a:p>
        </p:txBody>
      </p:sp>
      <p:pic>
        <p:nvPicPr>
          <p:cNvPr id="11" name="תמונה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25775" y="2655065"/>
            <a:ext cx="1408585" cy="18781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תמונה 11"/>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a:ext>
            </a:extLst>
          </a:blip>
          <a:srcRect l="20371" t="-436" r="28957" b="9252"/>
          <a:stretch/>
        </p:blipFill>
        <p:spPr>
          <a:xfrm>
            <a:off x="2866332" y="1981656"/>
            <a:ext cx="1798778" cy="24428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3" name="תמונה 12"/>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054164" y="2616436"/>
            <a:ext cx="1948133" cy="14611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4" name="תמונה 13"/>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4147096" y="4361704"/>
            <a:ext cx="1815827" cy="1361870"/>
          </a:xfrm>
          <a:prstGeom prst="rect">
            <a:avLst/>
          </a:prstGeom>
          <a:ln>
            <a:noFill/>
          </a:ln>
          <a:effectLst>
            <a:softEdge rad="112500"/>
          </a:effectLst>
        </p:spPr>
      </p:pic>
    </p:spTree>
    <p:extLst>
      <p:ext uri="{BB962C8B-B14F-4D97-AF65-F5344CB8AC3E}">
        <p14:creationId xmlns:p14="http://schemas.microsoft.com/office/powerpoint/2010/main" val="717466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0364" y="896992"/>
            <a:ext cx="6447501" cy="990600"/>
          </a:xfrm>
        </p:spPr>
        <p:txBody>
          <a:bodyPr/>
          <a:lstStyle/>
          <a:p>
            <a:pPr algn="ctr"/>
            <a:r>
              <a:rPr lang="he-IL" dirty="0" smtClean="0">
                <a:latin typeface="David" panose="020E0502060401010101" pitchFamily="34" charset="-79"/>
                <a:cs typeface="David" panose="020E0502060401010101" pitchFamily="34" charset="-79"/>
              </a:rPr>
              <a:t>המשך דגמים ורהיטים</a:t>
            </a:r>
            <a:endParaRPr lang="he-IL" dirty="0">
              <a:latin typeface="David" panose="020E0502060401010101" pitchFamily="34" charset="-79"/>
              <a:cs typeface="David" panose="020E0502060401010101" pitchFamily="34" charset="-79"/>
            </a:endParaRPr>
          </a:p>
        </p:txBody>
      </p:sp>
      <p:pic>
        <p:nvPicPr>
          <p:cNvPr id="6" name="מציין מיקום תוכן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10800000">
            <a:off x="311449" y="1505749"/>
            <a:ext cx="1524686" cy="96775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תמונה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86713" y="2978862"/>
            <a:ext cx="1749422" cy="11104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תמונה 7"/>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a:ext>
            </a:extLst>
          </a:blip>
          <a:stretch>
            <a:fillRect/>
          </a:stretch>
        </p:blipFill>
        <p:spPr>
          <a:xfrm rot="10800000">
            <a:off x="5812094" y="1472212"/>
            <a:ext cx="1842918" cy="1169744"/>
          </a:xfrm>
          <a:prstGeom prst="ellipse">
            <a:avLst/>
          </a:prstGeom>
          <a:ln>
            <a:noFill/>
          </a:ln>
          <a:effectLst>
            <a:softEdge rad="112500"/>
          </a:effectLst>
        </p:spPr>
      </p:pic>
      <p:pic>
        <p:nvPicPr>
          <p:cNvPr id="9" name="תמונה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535027" y="4504165"/>
            <a:ext cx="1876804" cy="11950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תמונה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54622" y="2978862"/>
            <a:ext cx="2003270" cy="126545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תמונה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80696" y="4704575"/>
            <a:ext cx="1693295" cy="106964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2" name="תמונה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92495" y="4704575"/>
            <a:ext cx="1574606" cy="9946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תמונה 2"/>
          <p:cNvPicPr>
            <a:picLocks noChangeAspect="1"/>
          </p:cNvPicPr>
          <p:nvPr/>
        </p:nvPicPr>
        <p:blipFill>
          <a:blip r:embed="rId10" cstate="email">
            <a:extLst>
              <a:ext uri="{BEBA8EAE-BF5A-486C-A8C5-ECC9F3942E4B}">
                <a14:imgProps xmlns:a14="http://schemas.microsoft.com/office/drawing/2010/main">
                  <a14:imgLayer r:embed="rId11">
                    <a14:imgEffect>
                      <a14:brightnessContrast contrast="20000"/>
                    </a14:imgEffect>
                  </a14:imgLayer>
                </a14:imgProps>
              </a:ext>
              <a:ext uri="{28A0092B-C50C-407E-A947-70E740481C1C}">
                <a14:useLocalDpi xmlns:a14="http://schemas.microsoft.com/office/drawing/2010/main"/>
              </a:ext>
            </a:extLst>
          </a:blip>
          <a:stretch>
            <a:fillRect/>
          </a:stretch>
        </p:blipFill>
        <p:spPr>
          <a:xfrm>
            <a:off x="3168833" y="1472211"/>
            <a:ext cx="2117020" cy="29126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53239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המשך...</a:t>
            </a:r>
            <a:endParaRPr lang="he-IL" dirty="0"/>
          </a:p>
        </p:txBody>
      </p:sp>
      <p:sp>
        <p:nvSpPr>
          <p:cNvPr id="3" name="מציין מיקום תוכן 2"/>
          <p:cNvSpPr>
            <a:spLocks noGrp="1"/>
          </p:cNvSpPr>
          <p:nvPr>
            <p:ph idx="1"/>
          </p:nvPr>
        </p:nvSpPr>
        <p:spPr>
          <a:xfrm>
            <a:off x="693352" y="1940173"/>
            <a:ext cx="6447501" cy="2910580"/>
          </a:xfrm>
        </p:spPr>
        <p:txBody>
          <a:bodyPr>
            <a:normAutofit fontScale="25000" lnSpcReduction="20000"/>
          </a:bodyPr>
          <a:lstStyle/>
          <a:p>
            <a:r>
              <a:rPr lang="he-IL" sz="5400" dirty="0">
                <a:solidFill>
                  <a:schemeClr val="tx1"/>
                </a:solidFill>
                <a:latin typeface="David" panose="020E0502060401010101" pitchFamily="34" charset="-79"/>
                <a:cs typeface="David" panose="020E0502060401010101" pitchFamily="34" charset="-79"/>
              </a:rPr>
              <a:t>סבא מגיע לארץ ישראל ביחד עם כל המעפילים מובא למחנה המעצר עתלית שם היה 6 חודשים, במשך התקופה במחנה </a:t>
            </a:r>
          </a:p>
          <a:p>
            <a:r>
              <a:rPr lang="he-IL" sz="5400" dirty="0">
                <a:solidFill>
                  <a:schemeClr val="tx1"/>
                </a:solidFill>
                <a:latin typeface="David" panose="020E0502060401010101" pitchFamily="34" charset="-79"/>
                <a:cs typeface="David" panose="020E0502060401010101" pitchFamily="34" charset="-79"/>
              </a:rPr>
              <a:t>המעצר עסקו הילדים, (הקבוצה של סבא) במשחקי קבוצה, בפיסול באבן ובעץ. כששיחררו את הילדים מהמחנה עבר </a:t>
            </a:r>
          </a:p>
          <a:p>
            <a:r>
              <a:rPr lang="he-IL" sz="5400" dirty="0">
                <a:solidFill>
                  <a:schemeClr val="tx1"/>
                </a:solidFill>
                <a:latin typeface="David" panose="020E0502060401010101" pitchFamily="34" charset="-79"/>
                <a:cs typeface="David" panose="020E0502060401010101" pitchFamily="34" charset="-79"/>
              </a:rPr>
              <a:t>סבא עם חבריו לקיבוץ גת. במסגרת עליית הנוער (קבוצת ילדים שהגיעו לארץ ללא הורים). בקיבוץ סבא למד ועבד וכאן </a:t>
            </a:r>
          </a:p>
          <a:p>
            <a:pPr marL="0" indent="0">
              <a:lnSpc>
                <a:spcPct val="170000"/>
              </a:lnSpc>
              <a:buNone/>
            </a:pPr>
            <a:r>
              <a:rPr lang="he-IL" sz="5400" dirty="0">
                <a:solidFill>
                  <a:schemeClr val="tx1"/>
                </a:solidFill>
                <a:latin typeface="David" panose="020E0502060401010101" pitchFamily="34" charset="-79"/>
                <a:cs typeface="David" panose="020E0502060401010101" pitchFamily="34" charset="-79"/>
              </a:rPr>
              <a:t>הייתה הפגישה הראשונה שלו עם האומנות. אחת המטפלות של  הקבוצה שלו הבינה שסבא אוהב מאוד לקרוא ובמיוחד על אומנות ופתחה לו את הספרייה שבה היו הרבה ספרי אומנות. מדריכי הקבוצה שלחו את סבא לקורסים באומנות.</a:t>
            </a:r>
          </a:p>
          <a:p>
            <a:endParaRPr lang="he-IL" sz="5400" dirty="0">
              <a:solidFill>
                <a:schemeClr val="tx1"/>
              </a:solidFill>
              <a:latin typeface="David" panose="020E0502060401010101" pitchFamily="34" charset="-79"/>
              <a:cs typeface="David" panose="020E0502060401010101" pitchFamily="34" charset="-79"/>
            </a:endParaRPr>
          </a:p>
          <a:p>
            <a:r>
              <a:rPr lang="he-IL" sz="5400" dirty="0">
                <a:solidFill>
                  <a:srgbClr val="002060"/>
                </a:solidFill>
                <a:latin typeface="David" panose="020E0502060401010101" pitchFamily="34" charset="-79"/>
                <a:cs typeface="David" panose="020E0502060401010101" pitchFamily="34" charset="-79"/>
              </a:rPr>
              <a:t>סבא לא עסק באומנות הרבה מאוד שנים אבל אהב לקרוא על אומנות. </a:t>
            </a:r>
          </a:p>
          <a:p>
            <a:pPr marL="0" indent="0">
              <a:buNone/>
            </a:pPr>
            <a:endParaRPr lang="he-IL" sz="5400" dirty="0">
              <a:solidFill>
                <a:schemeClr val="tx1"/>
              </a:solidFill>
              <a:latin typeface="David" panose="020E0502060401010101" pitchFamily="34" charset="-79"/>
              <a:cs typeface="David" panose="020E0502060401010101" pitchFamily="34" charset="-79"/>
            </a:endParaRPr>
          </a:p>
          <a:p>
            <a:pPr marL="0" indent="0">
              <a:buNone/>
            </a:pPr>
            <a:r>
              <a:rPr lang="he-IL" sz="5400" dirty="0">
                <a:solidFill>
                  <a:schemeClr val="tx1"/>
                </a:solidFill>
                <a:latin typeface="David" panose="020E0502060401010101" pitchFamily="34" charset="-79"/>
                <a:cs typeface="David" panose="020E0502060401010101" pitchFamily="34" charset="-79"/>
              </a:rPr>
              <a:t>כשפרצה מלחמת השחרור השתתף סבא בקרבות על אזור פלוג'ה יחד עם חברי הקיבוץ.</a:t>
            </a:r>
          </a:p>
          <a:p>
            <a:pPr marL="0" indent="0">
              <a:buNone/>
            </a:pPr>
            <a:r>
              <a:rPr lang="he-IL" sz="5400" dirty="0">
                <a:solidFill>
                  <a:schemeClr val="tx1"/>
                </a:solidFill>
                <a:latin typeface="David" panose="020E0502060401010101" pitchFamily="34" charset="-79"/>
                <a:cs typeface="David" panose="020E0502060401010101" pitchFamily="34" charset="-79"/>
              </a:rPr>
              <a:t>בזמן המלחמה הכיר סבא את סבתא חביבה שהגיע לקיבוץ עם חבריה קבוצת מגן להכשרה, ללמוד את חיי הקיבוץ ואחר כך להקים קיבוץ חדש</a:t>
            </a:r>
            <a:r>
              <a:rPr lang="he-IL" sz="5400" dirty="0">
                <a:solidFill>
                  <a:schemeClr val="tx1"/>
                </a:solidFill>
              </a:rPr>
              <a:t>. </a:t>
            </a:r>
          </a:p>
          <a:p>
            <a:endParaRPr lang="he-IL" sz="1950" dirty="0">
              <a:solidFill>
                <a:schemeClr val="tx1"/>
              </a:solidFill>
            </a:endParaRPr>
          </a:p>
          <a:p>
            <a:endParaRPr lang="he-IL" sz="1500" dirty="0">
              <a:solidFill>
                <a:schemeClr val="tx1"/>
              </a:solidFill>
            </a:endParaRPr>
          </a:p>
          <a:p>
            <a:pPr marL="0" indent="0">
              <a:buNone/>
            </a:pPr>
            <a:r>
              <a:rPr lang="he-IL" sz="1500" dirty="0">
                <a:solidFill>
                  <a:srgbClr val="0070C0"/>
                </a:solidFill>
              </a:rPr>
              <a:t> </a:t>
            </a:r>
            <a:endParaRPr lang="he-IL" sz="1500" dirty="0">
              <a:solidFill>
                <a:schemeClr val="tx1"/>
              </a:solidFill>
            </a:endParaRPr>
          </a:p>
        </p:txBody>
      </p:sp>
    </p:spTree>
    <p:extLst>
      <p:ext uri="{BB962C8B-B14F-4D97-AF65-F5344CB8AC3E}">
        <p14:creationId xmlns:p14="http://schemas.microsoft.com/office/powerpoint/2010/main" val="3833915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39331" y="659462"/>
            <a:ext cx="6447501" cy="2910580"/>
          </a:xfrm>
        </p:spPr>
        <p:txBody>
          <a:bodyPr>
            <a:noAutofit/>
          </a:bodyPr>
          <a:lstStyle/>
          <a:p>
            <a:r>
              <a:rPr lang="he-IL" sz="1600" dirty="0" smtClean="0">
                <a:latin typeface="David" panose="020E0502060401010101" pitchFamily="34" charset="-79"/>
                <a:cs typeface="David" panose="020E0502060401010101" pitchFamily="34" charset="-79"/>
              </a:rPr>
              <a:t>בזמן המלחמה ביקשו מהקבוצה של סבתא חביבה לעבור לקיבוץ יד מורדכי כדי לעזור בקרבות אחרי שפינו את הנשים והילדים. ואז סבא שלא רצה להיפרד מסבתא עבר יחד איתה והקבוצה ליד מורדכי.</a:t>
            </a:r>
          </a:p>
          <a:p>
            <a:r>
              <a:rPr lang="he-IL" sz="1600" dirty="0" smtClean="0">
                <a:latin typeface="David" panose="020E0502060401010101" pitchFamily="34" charset="-79"/>
                <a:cs typeface="David" panose="020E0502060401010101" pitchFamily="34" charset="-79"/>
              </a:rPr>
              <a:t>בתום מלחמת השיחרור קיבלה הקבוצה מקום להקים קיבוץ חדש וזה קיבוץ מגן אשר בנגב המערבי. הקיבוץ הוקם ויחד איתו קמה משפחה חדשה סבא התחתן עם סבתא חביבה. בקיבוץ סבתא הייתה מטפלת וסבא בחר לעבוד במוסך לתיקון טרקטורים ומכוניות ובמקביל למד מכונאות והוציא תעודת אומן.</a:t>
            </a:r>
          </a:p>
          <a:p>
            <a:r>
              <a:rPr lang="he-IL" sz="1600" dirty="0" smtClean="0">
                <a:latin typeface="David" panose="020E0502060401010101" pitchFamily="34" charset="-79"/>
                <a:cs typeface="David" panose="020E0502060401010101" pitchFamily="34" charset="-79"/>
              </a:rPr>
              <a:t>בשנת 1952 התרחבה המשפחה ונולדה סבתא עופרה ומספרים שסבתא עופרה "בכתה הרבה וגרמה לסבא לשרת במילואים ולהוציא את קיצפו כצלף מצטיין".</a:t>
            </a:r>
          </a:p>
          <a:p>
            <a:r>
              <a:rPr lang="he-IL" sz="1600" dirty="0" smtClean="0">
                <a:latin typeface="David" panose="020E0502060401010101" pitchFamily="34" charset="-79"/>
                <a:cs typeface="David" panose="020E0502060401010101" pitchFamily="34" charset="-79"/>
              </a:rPr>
              <a:t>בשנת 1954 עזבה המשפחה את קיבוץ מגן ועוברת לגור ביפו יחד עם ההורים של סבא סבתא אדלה וסבא משה. סבא עובד במוסך לתיקון טרקטורים וסבתא במפעל לאבקות אפייה.</a:t>
            </a:r>
          </a:p>
          <a:p>
            <a:pPr marL="0" indent="0">
              <a:buNone/>
            </a:pPr>
            <a:endParaRPr lang="he-IL" sz="1600" dirty="0" smtClean="0"/>
          </a:p>
          <a:p>
            <a:pPr marL="0" indent="0">
              <a:buNone/>
            </a:pPr>
            <a:endParaRPr lang="he-IL" sz="1600" dirty="0" smtClean="0"/>
          </a:p>
        </p:txBody>
      </p:sp>
      <p:pic>
        <p:nvPicPr>
          <p:cNvPr id="2" name="תמונה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8466" y="4341856"/>
            <a:ext cx="1522436" cy="2211156"/>
          </a:xfrm>
          <a:prstGeom prst="rect">
            <a:avLst/>
          </a:prstGeom>
        </p:spPr>
      </p:pic>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39714" y="4341856"/>
            <a:ext cx="1403562" cy="1973993"/>
          </a:xfrm>
          <a:prstGeom prst="rect">
            <a:avLst/>
          </a:prstGeom>
        </p:spPr>
      </p:pic>
      <p:sp>
        <p:nvSpPr>
          <p:cNvPr id="5" name="TextBox 4"/>
          <p:cNvSpPr txBox="1"/>
          <p:nvPr/>
        </p:nvSpPr>
        <p:spPr>
          <a:xfrm>
            <a:off x="4263082" y="4267714"/>
            <a:ext cx="1476632" cy="507831"/>
          </a:xfrm>
          <a:prstGeom prst="rect">
            <a:avLst/>
          </a:prstGeom>
          <a:noFill/>
        </p:spPr>
        <p:txBody>
          <a:bodyPr wrap="square" rtlCol="1">
            <a:spAutoFit/>
          </a:bodyPr>
          <a:lstStyle/>
          <a:p>
            <a:r>
              <a:rPr lang="he-IL" sz="1350" dirty="0"/>
              <a:t>המשפחה של סבא חנוך.</a:t>
            </a:r>
          </a:p>
        </p:txBody>
      </p:sp>
      <p:sp>
        <p:nvSpPr>
          <p:cNvPr id="6" name="TextBox 5"/>
          <p:cNvSpPr txBox="1"/>
          <p:nvPr/>
        </p:nvSpPr>
        <p:spPr>
          <a:xfrm>
            <a:off x="2038865" y="4341856"/>
            <a:ext cx="1278924" cy="507831"/>
          </a:xfrm>
          <a:prstGeom prst="rect">
            <a:avLst/>
          </a:prstGeom>
          <a:noFill/>
        </p:spPr>
        <p:txBody>
          <a:bodyPr wrap="square" rtlCol="1">
            <a:spAutoFit/>
          </a:bodyPr>
          <a:lstStyle/>
          <a:p>
            <a:r>
              <a:rPr lang="he-IL" sz="1350" dirty="0"/>
              <a:t>סבא וסבתא בצעירותם.</a:t>
            </a:r>
          </a:p>
        </p:txBody>
      </p:sp>
    </p:spTree>
    <p:extLst>
      <p:ext uri="{BB962C8B-B14F-4D97-AF65-F5344CB8AC3E}">
        <p14:creationId xmlns:p14="http://schemas.microsoft.com/office/powerpoint/2010/main" val="3779188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545968" y="1383393"/>
            <a:ext cx="6447501" cy="2910580"/>
          </a:xfrm>
        </p:spPr>
        <p:txBody>
          <a:bodyPr/>
          <a:lstStyle/>
          <a:p>
            <a:pPr marL="0" indent="0">
              <a:buNone/>
            </a:pPr>
            <a:r>
              <a:rPr lang="he-IL" dirty="0">
                <a:latin typeface="David" panose="020E0502060401010101" pitchFamily="34" charset="-79"/>
                <a:cs typeface="David" panose="020E0502060401010101" pitchFamily="34" charset="-79"/>
              </a:rPr>
              <a:t>שנת 1956 הגיעה וארץ ישראל מתפתחת ומקימים יישוב חדש בנגב הצפוני ליד קיבוץ גת וסבא "נקרא לדגל" להקים מוסך בקריית גת ואז עוברת המשפחה להתגורר בקריית גת, שם הם נשארו עד סוף ימיהם. במסגרת עבודתו במוסך סבא לימד והדריך נערים שנשרו מבתי הספר במסגרת "הנוער העובד והלומד".</a:t>
            </a:r>
          </a:p>
          <a:p>
            <a:pPr marL="0" indent="0">
              <a:buNone/>
            </a:pPr>
            <a:r>
              <a:rPr lang="he-IL" dirty="0">
                <a:latin typeface="David" panose="020E0502060401010101" pitchFamily="34" charset="-79"/>
                <a:cs typeface="David" panose="020E0502060401010101" pitchFamily="34" charset="-79"/>
              </a:rPr>
              <a:t>סוף 1956 מלחמת קדש, סבא מישתתף כצלף</a:t>
            </a:r>
            <a:r>
              <a:rPr lang="he-IL" dirty="0"/>
              <a:t>. </a:t>
            </a:r>
          </a:p>
          <a:p>
            <a:endParaRPr lang="he-IL" dirty="0" smtClean="0"/>
          </a:p>
          <a:p>
            <a:endParaRPr lang="he-IL" dirty="0"/>
          </a:p>
        </p:txBody>
      </p:sp>
      <p:pic>
        <p:nvPicPr>
          <p:cNvPr id="5" name="תמונה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0284" y="3062829"/>
            <a:ext cx="2537924" cy="3413554"/>
          </a:xfrm>
          <a:prstGeom prst="rect">
            <a:avLst/>
          </a:prstGeom>
        </p:spPr>
      </p:pic>
      <p:pic>
        <p:nvPicPr>
          <p:cNvPr id="2" name="תמונה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4968465" y="3089025"/>
            <a:ext cx="2153369" cy="3361162"/>
          </a:xfrm>
          <a:prstGeom prst="rect">
            <a:avLst/>
          </a:prstGeom>
        </p:spPr>
      </p:pic>
    </p:spTree>
    <p:extLst>
      <p:ext uri="{BB962C8B-B14F-4D97-AF65-F5344CB8AC3E}">
        <p14:creationId xmlns:p14="http://schemas.microsoft.com/office/powerpoint/2010/main" val="29654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743677" y="1174054"/>
            <a:ext cx="6447501" cy="2910580"/>
          </a:xfrm>
        </p:spPr>
        <p:txBody>
          <a:bodyPr/>
          <a:lstStyle/>
          <a:p>
            <a:r>
              <a:rPr lang="he-IL" dirty="0">
                <a:latin typeface="David" panose="020E0502060401010101" pitchFamily="34" charset="-79"/>
                <a:cs typeface="David" panose="020E0502060401010101" pitchFamily="34" charset="-79"/>
              </a:rPr>
              <a:t>תוך כדי עבודתו של סבא במוסך, סבא ממציא שתי מכונות חקלאיות, מכונת להוצאת תפוחי אדמה ומכונה לניקוי בצלים. </a:t>
            </a:r>
          </a:p>
          <a:p>
            <a:pPr marL="0" indent="0">
              <a:buNone/>
            </a:pPr>
            <a:endParaRPr lang="he-IL" dirty="0"/>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68692" y="2262502"/>
            <a:ext cx="2627549" cy="4144559"/>
          </a:xfrm>
          <a:prstGeom prst="rect">
            <a:avLst/>
          </a:prstGeom>
        </p:spPr>
      </p:pic>
    </p:spTree>
    <p:extLst>
      <p:ext uri="{BB962C8B-B14F-4D97-AF65-F5344CB8AC3E}">
        <p14:creationId xmlns:p14="http://schemas.microsoft.com/office/powerpoint/2010/main" val="558607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04563" y="1749030"/>
            <a:ext cx="6447501" cy="2910580"/>
          </a:xfrm>
        </p:spPr>
        <p:txBody>
          <a:bodyPr/>
          <a:lstStyle/>
          <a:p>
            <a:r>
              <a:rPr lang="he-IL" dirty="0" smtClean="0">
                <a:latin typeface="David" panose="020E0502060401010101" pitchFamily="34" charset="-79"/>
                <a:cs typeface="David" panose="020E0502060401010101" pitchFamily="34" charset="-79"/>
              </a:rPr>
              <a:t>1959 מתרחבת המשפחה וליאורה (אחות של סבתא) מצטרפת למשפחה. המוסך של סבא הוא מקום המשחקים של שתי הבנות, סבא עובד קשה הרבה שעות וזאת הייתה האפשרות להיות איתו ביחד.</a:t>
            </a:r>
          </a:p>
          <a:p>
            <a:r>
              <a:rPr lang="he-IL" dirty="0" smtClean="0">
                <a:latin typeface="David" panose="020E0502060401010101" pitchFamily="34" charset="-79"/>
                <a:cs typeface="David" panose="020E0502060401010101" pitchFamily="34" charset="-79"/>
              </a:rPr>
              <a:t>המוסך- מוסך גת מוסך מרכזי בקריית גת מקבל זיכיון לתיקון מכוניות הסוסיתא הישראלית שעשויה מפיברגלס. החומר הזה הביא את סבא להתחיל לפסל </a:t>
            </a:r>
            <a:endParaRPr lang="he-IL" dirty="0">
              <a:latin typeface="David" panose="020E0502060401010101" pitchFamily="34" charset="-79"/>
              <a:cs typeface="David" panose="020E0502060401010101" pitchFamily="34" charset="-79"/>
            </a:endParaRPr>
          </a:p>
        </p:txBody>
      </p:sp>
      <p:pic>
        <p:nvPicPr>
          <p:cNvPr id="1026" name="Picture 2" descr="תוצאת תמונה עבור סוסיתא"/>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28313" y="3969393"/>
            <a:ext cx="2944927" cy="1380434"/>
          </a:xfrm>
          <a:prstGeom prst="rect">
            <a:avLst/>
          </a:prstGeom>
          <a:noFill/>
          <a:extLst>
            <a:ext uri="{909E8E84-426E-40DD-AFC4-6F175D3DCCD1}">
              <a14:hiddenFill xmlns:a14="http://schemas.microsoft.com/office/drawing/2010/main">
                <a:solidFill>
                  <a:srgbClr val="FFFFFF"/>
                </a:solidFill>
              </a14:hiddenFill>
            </a:ext>
          </a:extLst>
        </p:spPr>
      </p:pic>
      <p:pic>
        <p:nvPicPr>
          <p:cNvPr id="2" name="תמונה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698" y="3681857"/>
            <a:ext cx="2166847" cy="2820011"/>
          </a:xfrm>
          <a:prstGeom prst="rect">
            <a:avLst/>
          </a:prstGeom>
        </p:spPr>
      </p:pic>
    </p:spTree>
    <p:extLst>
      <p:ext uri="{BB962C8B-B14F-4D97-AF65-F5344CB8AC3E}">
        <p14:creationId xmlns:p14="http://schemas.microsoft.com/office/powerpoint/2010/main" val="2773533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33859" y="196237"/>
            <a:ext cx="6447501" cy="990600"/>
          </a:xfrm>
        </p:spPr>
        <p:txBody>
          <a:bodyPr/>
          <a:lstStyle/>
          <a:p>
            <a:pPr algn="ctr"/>
            <a:r>
              <a:rPr lang="he-IL" dirty="0" smtClean="0"/>
              <a:t>מלחמת ששת הימים:</a:t>
            </a:r>
            <a:endParaRPr lang="he-IL" dirty="0"/>
          </a:p>
        </p:txBody>
      </p:sp>
      <p:sp>
        <p:nvSpPr>
          <p:cNvPr id="3" name="מציין מיקום תוכן 2"/>
          <p:cNvSpPr>
            <a:spLocks noGrp="1"/>
          </p:cNvSpPr>
          <p:nvPr>
            <p:ph idx="1"/>
          </p:nvPr>
        </p:nvSpPr>
        <p:spPr>
          <a:xfrm>
            <a:off x="533646" y="984932"/>
            <a:ext cx="6347714" cy="3880773"/>
          </a:xfrm>
        </p:spPr>
        <p:txBody>
          <a:bodyPr>
            <a:normAutofit/>
          </a:bodyPr>
          <a:lstStyle/>
          <a:p>
            <a:r>
              <a:rPr lang="he-IL" dirty="0" smtClean="0">
                <a:latin typeface="David" panose="020E0502060401010101" pitchFamily="34" charset="-79"/>
                <a:cs typeface="David" panose="020E0502060401010101" pitchFamily="34" charset="-79"/>
              </a:rPr>
              <a:t>1967 נקטעת העבודה  וסבא מגויס לצבא. מלחמת ששת הימים בפתח בתקופת ההמתנה יושב סבא ומתאמן יחד עם חבריו באזור רצועת עזה, כשמתחילה המלחמה נלחם סבא בדיר אל בלאח. </a:t>
            </a:r>
          </a:p>
          <a:p>
            <a:r>
              <a:rPr lang="he-IL" dirty="0" smtClean="0">
                <a:latin typeface="David" panose="020E0502060401010101" pitchFamily="34" charset="-79"/>
                <a:cs typeface="David" panose="020E0502060401010101" pitchFamily="34" charset="-79"/>
              </a:rPr>
              <a:t>המלחמה נגמרה סבא חוזר לעבודה במוסך, בארץ מיתון, מצב כלכלי קשה וב-1969 סבא עובר לעבוד בחוף השנהב. כעבור חצי שנה מצטרפות אליו סבתא וליאורה. סבתא עופרה משרתת בצבא וטסה לביקור קצר בחוף השנהב.</a:t>
            </a:r>
          </a:p>
          <a:p>
            <a:r>
              <a:rPr lang="he-IL" dirty="0" smtClean="0">
                <a:latin typeface="David" panose="020E0502060401010101" pitchFamily="34" charset="-79"/>
                <a:cs typeface="David" panose="020E0502060401010101" pitchFamily="34" charset="-79"/>
              </a:rPr>
              <a:t> סבא חוזר הביתה המוסך סגור והוא עובר לעבוד במוסך פולסוגן בבאר שבע אחר כך ברחובות וב-1975 עובר סבא לנהל מוסך למלגזות בנס ציונה.</a:t>
            </a:r>
          </a:p>
          <a:p>
            <a:endParaRPr lang="he-IL" dirty="0"/>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6705025" y="2376685"/>
            <a:ext cx="2476981" cy="1924736"/>
          </a:xfrm>
          <a:prstGeom prst="rect">
            <a:avLst/>
          </a:prstGeom>
        </p:spPr>
      </p:pic>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1167684" y="4314000"/>
            <a:ext cx="1755709" cy="2289089"/>
          </a:xfrm>
          <a:prstGeom prst="rect">
            <a:avLst/>
          </a:prstGeom>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5086943" y="4731788"/>
            <a:ext cx="1724317" cy="1278083"/>
          </a:xfrm>
          <a:prstGeom prst="rect">
            <a:avLst/>
          </a:prstGeom>
        </p:spPr>
      </p:pic>
      <p:sp>
        <p:nvSpPr>
          <p:cNvPr id="7" name="TextBox 6"/>
          <p:cNvSpPr txBox="1"/>
          <p:nvPr/>
        </p:nvSpPr>
        <p:spPr>
          <a:xfrm>
            <a:off x="3657610" y="4508671"/>
            <a:ext cx="1359233" cy="507831"/>
          </a:xfrm>
          <a:prstGeom prst="rect">
            <a:avLst/>
          </a:prstGeom>
          <a:noFill/>
        </p:spPr>
        <p:txBody>
          <a:bodyPr wrap="square" rtlCol="1">
            <a:spAutoFit/>
          </a:bodyPr>
          <a:lstStyle/>
          <a:p>
            <a:r>
              <a:rPr lang="he-IL" sz="1350" dirty="0"/>
              <a:t>סבא בחוף השנהב</a:t>
            </a:r>
          </a:p>
        </p:txBody>
      </p:sp>
    </p:spTree>
    <p:extLst>
      <p:ext uri="{BB962C8B-B14F-4D97-AF65-F5344CB8AC3E}">
        <p14:creationId xmlns:p14="http://schemas.microsoft.com/office/powerpoint/2010/main" val="4136205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המשפחה המורחבת</a:t>
            </a:r>
            <a:endParaRPr lang="he-IL" dirty="0"/>
          </a:p>
        </p:txBody>
      </p:sp>
      <p:sp>
        <p:nvSpPr>
          <p:cNvPr id="3" name="מציין מיקום תוכן 2"/>
          <p:cNvSpPr>
            <a:spLocks noGrp="1"/>
          </p:cNvSpPr>
          <p:nvPr>
            <p:ph idx="1"/>
          </p:nvPr>
        </p:nvSpPr>
        <p:spPr>
          <a:xfrm>
            <a:off x="785587" y="1374392"/>
            <a:ext cx="6447501" cy="2910580"/>
          </a:xfrm>
        </p:spPr>
        <p:txBody>
          <a:bodyPr/>
          <a:lstStyle/>
          <a:p>
            <a:r>
              <a:rPr lang="he-IL" dirty="0"/>
              <a:t>במשך השנים האלו סבא וסבתא הרחיבו את ביתם כדי שיהיה אפשר לארח את כל הנכדים שנולדו.</a:t>
            </a:r>
          </a:p>
          <a:p>
            <a:r>
              <a:rPr lang="he-IL" dirty="0"/>
              <a:t>1974 שמוליק.</a:t>
            </a:r>
          </a:p>
          <a:p>
            <a:r>
              <a:rPr lang="he-IL" dirty="0"/>
              <a:t>1977 עומר (אבא שלי). </a:t>
            </a:r>
          </a:p>
          <a:p>
            <a:r>
              <a:rPr lang="he-IL" dirty="0"/>
              <a:t>1984 ענת ונועם.</a:t>
            </a:r>
          </a:p>
          <a:p>
            <a:r>
              <a:rPr lang="he-IL" dirty="0"/>
              <a:t>1985 גילי.</a:t>
            </a:r>
          </a:p>
          <a:p>
            <a:r>
              <a:rPr lang="he-IL" dirty="0" smtClean="0"/>
              <a:t>במהלך השנים נולדו גם הרבה נינים.</a:t>
            </a:r>
            <a:endParaRPr lang="he-IL" dirty="0"/>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99" y="4551400"/>
            <a:ext cx="1755668" cy="1316752"/>
          </a:xfrm>
          <a:prstGeom prst="rect">
            <a:avLst/>
          </a:prstGeom>
        </p:spPr>
      </p:pic>
      <p:sp>
        <p:nvSpPr>
          <p:cNvPr id="5" name="חץ ימינה 4"/>
          <p:cNvSpPr/>
          <p:nvPr/>
        </p:nvSpPr>
        <p:spPr>
          <a:xfrm rot="11134941">
            <a:off x="6588599" y="4825775"/>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6" name="TextBox 5"/>
          <p:cNvSpPr txBox="1"/>
          <p:nvPr/>
        </p:nvSpPr>
        <p:spPr>
          <a:xfrm>
            <a:off x="5276335" y="4776981"/>
            <a:ext cx="1046742" cy="300082"/>
          </a:xfrm>
          <a:prstGeom prst="rect">
            <a:avLst/>
          </a:prstGeom>
          <a:noFill/>
        </p:spPr>
        <p:txBody>
          <a:bodyPr wrap="square" rtlCol="1">
            <a:spAutoFit/>
          </a:bodyPr>
          <a:lstStyle/>
          <a:p>
            <a:r>
              <a:rPr lang="he-IL" sz="1350" dirty="0"/>
              <a:t>נכדים ונינים</a:t>
            </a:r>
          </a:p>
        </p:txBody>
      </p:sp>
      <p:pic>
        <p:nvPicPr>
          <p:cNvPr id="7" name="תמונה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3400" y="4537901"/>
            <a:ext cx="2298144" cy="1292706"/>
          </a:xfrm>
          <a:prstGeom prst="rect">
            <a:avLst/>
          </a:prstGeom>
        </p:spPr>
      </p:pic>
      <p:pic>
        <p:nvPicPr>
          <p:cNvPr id="8" name="תמונה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63" y="2829682"/>
            <a:ext cx="2181869" cy="1455290"/>
          </a:xfrm>
          <a:prstGeom prst="rect">
            <a:avLst/>
          </a:prstGeom>
        </p:spPr>
      </p:pic>
    </p:spTree>
    <p:extLst>
      <p:ext uri="{BB962C8B-B14F-4D97-AF65-F5344CB8AC3E}">
        <p14:creationId xmlns:p14="http://schemas.microsoft.com/office/powerpoint/2010/main" val="2984476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פיאה">
  <a:themeElements>
    <a:clrScheme name="פיאה">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פיאה">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פיאה">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376</TotalTime>
  <Words>1257</Words>
  <Application>Microsoft Office PowerPoint</Application>
  <PresentationFormat>‫הצגה על המסך (4:3)</PresentationFormat>
  <Paragraphs>92</Paragraphs>
  <Slides>22</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22</vt:i4>
      </vt:variant>
    </vt:vector>
  </HeadingPairs>
  <TitlesOfParts>
    <vt:vector size="28" baseType="lpstr">
      <vt:lpstr>Arial</vt:lpstr>
      <vt:lpstr>David</vt:lpstr>
      <vt:lpstr>Gisha</vt:lpstr>
      <vt:lpstr>Trebuchet MS</vt:lpstr>
      <vt:lpstr>Wingdings 3</vt:lpstr>
      <vt:lpstr>פיאה</vt:lpstr>
      <vt:lpstr>תולדות סבא חנוך הפסל</vt:lpstr>
      <vt:lpstr>תולדות חייו של סבא חנוך</vt:lpstr>
      <vt:lpstr>המשך...</vt:lpstr>
      <vt:lpstr>מצגת של PowerPoint‏</vt:lpstr>
      <vt:lpstr>מצגת של PowerPoint‏</vt:lpstr>
      <vt:lpstr>מצגת של PowerPoint‏</vt:lpstr>
      <vt:lpstr>מצגת של PowerPoint‏</vt:lpstr>
      <vt:lpstr>מלחמת ששת הימים:</vt:lpstr>
      <vt:lpstr>המשפחה המורחבת</vt:lpstr>
      <vt:lpstr>המשך...</vt:lpstr>
      <vt:lpstr>הפסלים:</vt:lpstr>
      <vt:lpstr>סבא בשבילי:</vt:lpstr>
      <vt:lpstr>אנדרטאות בקריית גת:</vt:lpstr>
      <vt:lpstr>אנדרטת הגבורה:</vt:lpstr>
      <vt:lpstr>כיכר רוטרי:</vt:lpstr>
      <vt:lpstr>האמא היהודיה</vt:lpstr>
      <vt:lpstr>מצגת של PowerPoint‏</vt:lpstr>
      <vt:lpstr>לזכר הקייסים מהעדה האתיופית </vt:lpstr>
      <vt:lpstr>שלבי ההכנה</vt:lpstr>
      <vt:lpstr>מודל לאנדרטה לגן התנ"כי</vt:lpstr>
      <vt:lpstr>מצגת של PowerPoint‏</vt:lpstr>
      <vt:lpstr>המשך דגמים ורהיטים</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dorna</cp:lastModifiedBy>
  <cp:revision>53</cp:revision>
  <dcterms:created xsi:type="dcterms:W3CDTF">2016-11-15T06:53:57Z</dcterms:created>
  <dcterms:modified xsi:type="dcterms:W3CDTF">2017-05-10T11:48:14Z</dcterms:modified>
</cp:coreProperties>
</file>