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2" r:id="rId1"/>
  </p:sldMasterIdLst>
  <p:notesMasterIdLst>
    <p:notesMasterId r:id="rId27"/>
  </p:notesMasterIdLst>
  <p:sldIdLst>
    <p:sldId id="260" r:id="rId2"/>
    <p:sldId id="257" r:id="rId3"/>
    <p:sldId id="269" r:id="rId4"/>
    <p:sldId id="258" r:id="rId5"/>
    <p:sldId id="271" r:id="rId6"/>
    <p:sldId id="272" r:id="rId7"/>
    <p:sldId id="270" r:id="rId8"/>
    <p:sldId id="264" r:id="rId9"/>
    <p:sldId id="267" r:id="rId10"/>
    <p:sldId id="275" r:id="rId11"/>
    <p:sldId id="266" r:id="rId12"/>
    <p:sldId id="259" r:id="rId13"/>
    <p:sldId id="273" r:id="rId14"/>
    <p:sldId id="274" r:id="rId15"/>
    <p:sldId id="280" r:id="rId16"/>
    <p:sldId id="279" r:id="rId17"/>
    <p:sldId id="262" r:id="rId18"/>
    <p:sldId id="263" r:id="rId19"/>
    <p:sldId id="268" r:id="rId20"/>
    <p:sldId id="285" r:id="rId21"/>
    <p:sldId id="283" r:id="rId22"/>
    <p:sldId id="282" r:id="rId23"/>
    <p:sldId id="287" r:id="rId24"/>
    <p:sldId id="276" r:id="rId25"/>
    <p:sldId id="286" r:id="rId26"/>
  </p:sldIdLst>
  <p:sldSz cx="6840538" cy="5219700"/>
  <p:notesSz cx="6858000" cy="9144000"/>
  <p:defaultTextStyle>
    <a:defPPr>
      <a:defRPr lang="en-US"/>
    </a:defPPr>
    <a:lvl1pPr marL="0" algn="r" defTabSz="719999" rtl="1" eaLnBrk="1" latinLnBrk="0" hangingPunct="1">
      <a:defRPr sz="1417" kern="1200">
        <a:solidFill>
          <a:schemeClr val="tx1"/>
        </a:solidFill>
        <a:latin typeface="+mn-lt"/>
        <a:ea typeface="+mn-ea"/>
        <a:cs typeface="+mn-cs"/>
      </a:defRPr>
    </a:lvl1pPr>
    <a:lvl2pPr marL="359999" algn="r" defTabSz="719999" rtl="1" eaLnBrk="1" latinLnBrk="0" hangingPunct="1">
      <a:defRPr sz="1417" kern="1200">
        <a:solidFill>
          <a:schemeClr val="tx1"/>
        </a:solidFill>
        <a:latin typeface="+mn-lt"/>
        <a:ea typeface="+mn-ea"/>
        <a:cs typeface="+mn-cs"/>
      </a:defRPr>
    </a:lvl2pPr>
    <a:lvl3pPr marL="719999" algn="r" defTabSz="719999" rtl="1" eaLnBrk="1" latinLnBrk="0" hangingPunct="1">
      <a:defRPr sz="1417" kern="1200">
        <a:solidFill>
          <a:schemeClr val="tx1"/>
        </a:solidFill>
        <a:latin typeface="+mn-lt"/>
        <a:ea typeface="+mn-ea"/>
        <a:cs typeface="+mn-cs"/>
      </a:defRPr>
    </a:lvl3pPr>
    <a:lvl4pPr marL="1079998" algn="r" defTabSz="719999" rtl="1" eaLnBrk="1" latinLnBrk="0" hangingPunct="1">
      <a:defRPr sz="1417" kern="1200">
        <a:solidFill>
          <a:schemeClr val="tx1"/>
        </a:solidFill>
        <a:latin typeface="+mn-lt"/>
        <a:ea typeface="+mn-ea"/>
        <a:cs typeface="+mn-cs"/>
      </a:defRPr>
    </a:lvl4pPr>
    <a:lvl5pPr marL="1439997" algn="r" defTabSz="719999" rtl="1" eaLnBrk="1" latinLnBrk="0" hangingPunct="1">
      <a:defRPr sz="1417" kern="1200">
        <a:solidFill>
          <a:schemeClr val="tx1"/>
        </a:solidFill>
        <a:latin typeface="+mn-lt"/>
        <a:ea typeface="+mn-ea"/>
        <a:cs typeface="+mn-cs"/>
      </a:defRPr>
    </a:lvl5pPr>
    <a:lvl6pPr marL="1799996" algn="r" defTabSz="719999" rtl="1" eaLnBrk="1" latinLnBrk="0" hangingPunct="1">
      <a:defRPr sz="1417" kern="1200">
        <a:solidFill>
          <a:schemeClr val="tx1"/>
        </a:solidFill>
        <a:latin typeface="+mn-lt"/>
        <a:ea typeface="+mn-ea"/>
        <a:cs typeface="+mn-cs"/>
      </a:defRPr>
    </a:lvl6pPr>
    <a:lvl7pPr marL="2159996" algn="r" defTabSz="719999" rtl="1" eaLnBrk="1" latinLnBrk="0" hangingPunct="1">
      <a:defRPr sz="1417" kern="1200">
        <a:solidFill>
          <a:schemeClr val="tx1"/>
        </a:solidFill>
        <a:latin typeface="+mn-lt"/>
        <a:ea typeface="+mn-ea"/>
        <a:cs typeface="+mn-cs"/>
      </a:defRPr>
    </a:lvl7pPr>
    <a:lvl8pPr marL="2519995" algn="r" defTabSz="719999" rtl="1" eaLnBrk="1" latinLnBrk="0" hangingPunct="1">
      <a:defRPr sz="1417" kern="1200">
        <a:solidFill>
          <a:schemeClr val="tx1"/>
        </a:solidFill>
        <a:latin typeface="+mn-lt"/>
        <a:ea typeface="+mn-ea"/>
        <a:cs typeface="+mn-cs"/>
      </a:defRPr>
    </a:lvl8pPr>
    <a:lvl9pPr marL="2879994" algn="r" defTabSz="719999" rtl="1" eaLnBrk="1" latinLnBrk="0" hangingPunct="1">
      <a:defRPr sz="141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4" userDrawn="1">
          <p15:clr>
            <a:srgbClr val="A4A3A4"/>
          </p15:clr>
        </p15:guide>
        <p15:guide id="2" pos="215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85" autoAdjust="0"/>
    <p:restoredTop sz="94660"/>
  </p:normalViewPr>
  <p:slideViewPr>
    <p:cSldViewPr snapToGrid="0">
      <p:cViewPr varScale="1">
        <p:scale>
          <a:sx n="115" d="100"/>
          <a:sy n="115" d="100"/>
        </p:scale>
        <p:origin x="1368" y="108"/>
      </p:cViewPr>
      <p:guideLst>
        <p:guide orient="horz" pos="1644"/>
        <p:guide pos="21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A959E0B9-6D10-472B-8E8A-B5D0900140C0}" type="datetimeFigureOut">
              <a:rPr lang="en-US" smtClean="0"/>
              <a:t>5/27/2017</a:t>
            </a:fld>
            <a:endParaRPr lang="en-US"/>
          </a:p>
        </p:txBody>
      </p:sp>
      <p:sp>
        <p:nvSpPr>
          <p:cNvPr id="4" name="מציין מיקום של תמונת שקופית 3"/>
          <p:cNvSpPr>
            <a:spLocks noGrp="1" noRot="1" noChangeAspect="1"/>
          </p:cNvSpPr>
          <p:nvPr>
            <p:ph type="sldImg" idx="2"/>
          </p:nvPr>
        </p:nvSpPr>
        <p:spPr>
          <a:xfrm>
            <a:off x="1408113" y="1143000"/>
            <a:ext cx="4041775"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7030267F-E682-4546-BAD6-DA42BFF19E65}" type="slidenum">
              <a:rPr lang="en-US" smtClean="0"/>
              <a:t>‹#›</a:t>
            </a:fld>
            <a:endParaRPr lang="en-US"/>
          </a:p>
        </p:txBody>
      </p:sp>
    </p:spTree>
    <p:extLst>
      <p:ext uri="{BB962C8B-B14F-4D97-AF65-F5344CB8AC3E}">
        <p14:creationId xmlns:p14="http://schemas.microsoft.com/office/powerpoint/2010/main" val="3227529358"/>
      </p:ext>
    </p:extLst>
  </p:cSld>
  <p:clrMap bg1="lt1" tx1="dk1" bg2="lt2" tx2="dk2" accent1="accent1" accent2="accent2" accent3="accent3" accent4="accent4" accent5="accent5" accent6="accent6" hlink="hlink" folHlink="folHlink"/>
  <p:notesStyle>
    <a:lvl1pPr marL="0" algn="r" defTabSz="719999" rtl="1" eaLnBrk="1" latinLnBrk="0" hangingPunct="1">
      <a:defRPr sz="945" kern="1200">
        <a:solidFill>
          <a:schemeClr val="tx1"/>
        </a:solidFill>
        <a:latin typeface="+mn-lt"/>
        <a:ea typeface="+mn-ea"/>
        <a:cs typeface="+mn-cs"/>
      </a:defRPr>
    </a:lvl1pPr>
    <a:lvl2pPr marL="359999" algn="r" defTabSz="719999" rtl="1" eaLnBrk="1" latinLnBrk="0" hangingPunct="1">
      <a:defRPr sz="945" kern="1200">
        <a:solidFill>
          <a:schemeClr val="tx1"/>
        </a:solidFill>
        <a:latin typeface="+mn-lt"/>
        <a:ea typeface="+mn-ea"/>
        <a:cs typeface="+mn-cs"/>
      </a:defRPr>
    </a:lvl2pPr>
    <a:lvl3pPr marL="719999" algn="r" defTabSz="719999" rtl="1" eaLnBrk="1" latinLnBrk="0" hangingPunct="1">
      <a:defRPr sz="945" kern="1200">
        <a:solidFill>
          <a:schemeClr val="tx1"/>
        </a:solidFill>
        <a:latin typeface="+mn-lt"/>
        <a:ea typeface="+mn-ea"/>
        <a:cs typeface="+mn-cs"/>
      </a:defRPr>
    </a:lvl3pPr>
    <a:lvl4pPr marL="1079998" algn="r" defTabSz="719999" rtl="1" eaLnBrk="1" latinLnBrk="0" hangingPunct="1">
      <a:defRPr sz="945" kern="1200">
        <a:solidFill>
          <a:schemeClr val="tx1"/>
        </a:solidFill>
        <a:latin typeface="+mn-lt"/>
        <a:ea typeface="+mn-ea"/>
        <a:cs typeface="+mn-cs"/>
      </a:defRPr>
    </a:lvl4pPr>
    <a:lvl5pPr marL="1439997" algn="r" defTabSz="719999" rtl="1" eaLnBrk="1" latinLnBrk="0" hangingPunct="1">
      <a:defRPr sz="945" kern="1200">
        <a:solidFill>
          <a:schemeClr val="tx1"/>
        </a:solidFill>
        <a:latin typeface="+mn-lt"/>
        <a:ea typeface="+mn-ea"/>
        <a:cs typeface="+mn-cs"/>
      </a:defRPr>
    </a:lvl5pPr>
    <a:lvl6pPr marL="1799996" algn="r" defTabSz="719999" rtl="1" eaLnBrk="1" latinLnBrk="0" hangingPunct="1">
      <a:defRPr sz="945" kern="1200">
        <a:solidFill>
          <a:schemeClr val="tx1"/>
        </a:solidFill>
        <a:latin typeface="+mn-lt"/>
        <a:ea typeface="+mn-ea"/>
        <a:cs typeface="+mn-cs"/>
      </a:defRPr>
    </a:lvl6pPr>
    <a:lvl7pPr marL="2159996" algn="r" defTabSz="719999" rtl="1" eaLnBrk="1" latinLnBrk="0" hangingPunct="1">
      <a:defRPr sz="945" kern="1200">
        <a:solidFill>
          <a:schemeClr val="tx1"/>
        </a:solidFill>
        <a:latin typeface="+mn-lt"/>
        <a:ea typeface="+mn-ea"/>
        <a:cs typeface="+mn-cs"/>
      </a:defRPr>
    </a:lvl7pPr>
    <a:lvl8pPr marL="2519995" algn="r" defTabSz="719999" rtl="1" eaLnBrk="1" latinLnBrk="0" hangingPunct="1">
      <a:defRPr sz="945" kern="1200">
        <a:solidFill>
          <a:schemeClr val="tx1"/>
        </a:solidFill>
        <a:latin typeface="+mn-lt"/>
        <a:ea typeface="+mn-ea"/>
        <a:cs typeface="+mn-cs"/>
      </a:defRPr>
    </a:lvl8pPr>
    <a:lvl9pPr marL="2879994" algn="r" defTabSz="719999" rtl="1" eaLnBrk="1" latinLnBrk="0" hangingPunct="1">
      <a:defRPr sz="94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453103" y="1913891"/>
            <a:ext cx="4937734" cy="1722228"/>
          </a:xfrm>
        </p:spPr>
        <p:txBody>
          <a:bodyPr anchor="b">
            <a:normAutofit/>
          </a:bodyPr>
          <a:lstStyle>
            <a:lvl1pPr>
              <a:defRPr sz="404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453103" y="3636117"/>
            <a:ext cx="4937734" cy="857227"/>
          </a:xfrm>
        </p:spPr>
        <p:txBody>
          <a:bodyPr anchor="t"/>
          <a:lstStyle>
            <a:lvl1pPr marL="0" indent="0" algn="l">
              <a:buNone/>
              <a:defRPr>
                <a:solidFill>
                  <a:schemeClr val="tx1">
                    <a:lumMod val="65000"/>
                    <a:lumOff val="35000"/>
                  </a:schemeClr>
                </a:solidFill>
              </a:defRPr>
            </a:lvl1pPr>
            <a:lvl2pPr marL="342031" indent="0" algn="ctr">
              <a:buNone/>
              <a:defRPr>
                <a:solidFill>
                  <a:schemeClr val="tx1">
                    <a:tint val="75000"/>
                  </a:schemeClr>
                </a:solidFill>
              </a:defRPr>
            </a:lvl2pPr>
            <a:lvl3pPr marL="684063" indent="0" algn="ctr">
              <a:buNone/>
              <a:defRPr>
                <a:solidFill>
                  <a:schemeClr val="tx1">
                    <a:tint val="75000"/>
                  </a:schemeClr>
                </a:solidFill>
              </a:defRPr>
            </a:lvl3pPr>
            <a:lvl4pPr marL="1026094" indent="0" algn="ctr">
              <a:buNone/>
              <a:defRPr>
                <a:solidFill>
                  <a:schemeClr val="tx1">
                    <a:tint val="75000"/>
                  </a:schemeClr>
                </a:solidFill>
              </a:defRPr>
            </a:lvl4pPr>
            <a:lvl5pPr marL="1368125" indent="0" algn="ctr">
              <a:buNone/>
              <a:defRPr>
                <a:solidFill>
                  <a:schemeClr val="tx1">
                    <a:tint val="75000"/>
                  </a:schemeClr>
                </a:solidFill>
              </a:defRPr>
            </a:lvl5pPr>
            <a:lvl6pPr marL="1710157" indent="0" algn="ctr">
              <a:buNone/>
              <a:defRPr>
                <a:solidFill>
                  <a:schemeClr val="tx1">
                    <a:tint val="75000"/>
                  </a:schemeClr>
                </a:solidFill>
              </a:defRPr>
            </a:lvl6pPr>
            <a:lvl7pPr marL="2052188" indent="0" algn="ctr">
              <a:buNone/>
              <a:defRPr>
                <a:solidFill>
                  <a:schemeClr val="tx1">
                    <a:tint val="75000"/>
                  </a:schemeClr>
                </a:solidFill>
              </a:defRPr>
            </a:lvl7pPr>
            <a:lvl8pPr marL="2394219" indent="0" algn="ctr">
              <a:buNone/>
              <a:defRPr>
                <a:solidFill>
                  <a:schemeClr val="tx1">
                    <a:tint val="75000"/>
                  </a:schemeClr>
                </a:solidFill>
              </a:defRPr>
            </a:lvl8pPr>
            <a:lvl9pPr marL="2736251"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79BB9C15-F560-4259-822C-750AA0AA9DB9}"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23728" y="3288882"/>
            <a:ext cx="1043940" cy="595022"/>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316692" y="3447484"/>
            <a:ext cx="437616" cy="277901"/>
          </a:xfrm>
        </p:spPr>
        <p:txBody>
          <a:bodyPr/>
          <a:lstStyle/>
          <a:p>
            <a:fld id="{3D577A75-9787-4650-B9BD-35A56757B229}" type="slidenum">
              <a:rPr lang="en-US" smtClean="0"/>
              <a:t>‹#›</a:t>
            </a:fld>
            <a:endParaRPr lang="en-US"/>
          </a:p>
        </p:txBody>
      </p:sp>
    </p:spTree>
    <p:extLst>
      <p:ext uri="{BB962C8B-B14F-4D97-AF65-F5344CB8AC3E}">
        <p14:creationId xmlns:p14="http://schemas.microsoft.com/office/powerpoint/2010/main" val="52216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53102" y="463973"/>
            <a:ext cx="4931400" cy="2372414"/>
          </a:xfrm>
        </p:spPr>
        <p:txBody>
          <a:bodyPr anchor="ctr">
            <a:normAutofit/>
          </a:bodyPr>
          <a:lstStyle>
            <a:lvl1pPr algn="l">
              <a:defRPr sz="3591"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453102" y="3313913"/>
            <a:ext cx="4931400" cy="1184185"/>
          </a:xfrm>
        </p:spPr>
        <p:txBody>
          <a:bodyPr anchor="ctr">
            <a:normAutofit/>
          </a:bodyPr>
          <a:lstStyle>
            <a:lvl1pPr marL="0" indent="0" algn="l">
              <a:buNone/>
              <a:defRPr sz="1347">
                <a:solidFill>
                  <a:schemeClr val="tx1">
                    <a:lumMod val="65000"/>
                    <a:lumOff val="35000"/>
                  </a:schemeClr>
                </a:solidFill>
              </a:defRPr>
            </a:lvl1pPr>
            <a:lvl2pPr marL="342031" indent="0">
              <a:buNone/>
              <a:defRPr sz="1347">
                <a:solidFill>
                  <a:schemeClr val="tx1">
                    <a:tint val="75000"/>
                  </a:schemeClr>
                </a:solidFill>
              </a:defRPr>
            </a:lvl2pPr>
            <a:lvl3pPr marL="684063" indent="0">
              <a:buNone/>
              <a:defRPr sz="1197">
                <a:solidFill>
                  <a:schemeClr val="tx1">
                    <a:tint val="75000"/>
                  </a:schemeClr>
                </a:solidFill>
              </a:defRPr>
            </a:lvl3pPr>
            <a:lvl4pPr marL="1026094" indent="0">
              <a:buNone/>
              <a:defRPr sz="1047">
                <a:solidFill>
                  <a:schemeClr val="tx1">
                    <a:tint val="75000"/>
                  </a:schemeClr>
                </a:solidFill>
              </a:defRPr>
            </a:lvl4pPr>
            <a:lvl5pPr marL="1368125" indent="0">
              <a:buNone/>
              <a:defRPr sz="1047">
                <a:solidFill>
                  <a:schemeClr val="tx1">
                    <a:tint val="75000"/>
                  </a:schemeClr>
                </a:solidFill>
              </a:defRPr>
            </a:lvl5pPr>
            <a:lvl6pPr marL="1710157" indent="0">
              <a:buNone/>
              <a:defRPr sz="1047">
                <a:solidFill>
                  <a:schemeClr val="tx1">
                    <a:tint val="75000"/>
                  </a:schemeClr>
                </a:solidFill>
              </a:defRPr>
            </a:lvl6pPr>
            <a:lvl7pPr marL="2052188" indent="0">
              <a:buNone/>
              <a:defRPr sz="1047">
                <a:solidFill>
                  <a:schemeClr val="tx1">
                    <a:tint val="75000"/>
                  </a:schemeClr>
                </a:solidFill>
              </a:defRPr>
            </a:lvl7pPr>
            <a:lvl8pPr marL="2394219" indent="0">
              <a:buNone/>
              <a:defRPr sz="1047">
                <a:solidFill>
                  <a:schemeClr val="tx1">
                    <a:tint val="75000"/>
                  </a:schemeClr>
                </a:solidFill>
              </a:defRPr>
            </a:lvl8pPr>
            <a:lvl9pPr marL="2736251" indent="0">
              <a:buNone/>
              <a:defRPr sz="1047">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79BB9C15-F560-4259-822C-750AA0AA9DB9}"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43" y="2410079"/>
            <a:ext cx="1016173" cy="38664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2445" y="2469151"/>
            <a:ext cx="437616" cy="277901"/>
          </a:xfrm>
        </p:spPr>
        <p:txBody>
          <a:bodyPr/>
          <a:lstStyle/>
          <a:p>
            <a:fld id="{3D577A75-9787-4650-B9BD-35A56757B229}" type="slidenum">
              <a:rPr lang="en-US" smtClean="0"/>
              <a:t>‹#›</a:t>
            </a:fld>
            <a:endParaRPr lang="en-US"/>
          </a:p>
        </p:txBody>
      </p:sp>
    </p:spTree>
    <p:extLst>
      <p:ext uri="{BB962C8B-B14F-4D97-AF65-F5344CB8AC3E}">
        <p14:creationId xmlns:p14="http://schemas.microsoft.com/office/powerpoint/2010/main" val="295855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636914" y="463974"/>
            <a:ext cx="4570523" cy="2203873"/>
          </a:xfrm>
        </p:spPr>
        <p:txBody>
          <a:bodyPr anchor="ctr">
            <a:normAutofit/>
          </a:bodyPr>
          <a:lstStyle>
            <a:lvl1pPr algn="l">
              <a:defRPr sz="3591"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1807365" y="2667847"/>
            <a:ext cx="4229619" cy="289983"/>
          </a:xfrm>
        </p:spPr>
        <p:txBody>
          <a:bodyPr anchor="ctr">
            <a:noAutofit/>
          </a:bodyPr>
          <a:lstStyle>
            <a:lvl1pPr marL="0" indent="0">
              <a:buFontTx/>
              <a:buNone/>
              <a:defRPr sz="1197">
                <a:solidFill>
                  <a:schemeClr val="tx1">
                    <a:lumMod val="50000"/>
                    <a:lumOff val="50000"/>
                  </a:schemeClr>
                </a:solidFill>
              </a:defRPr>
            </a:lvl1pPr>
            <a:lvl2pPr marL="342031" indent="0">
              <a:buFontTx/>
              <a:buNone/>
              <a:defRPr/>
            </a:lvl2pPr>
            <a:lvl3pPr marL="684063" indent="0">
              <a:buFontTx/>
              <a:buNone/>
              <a:defRPr/>
            </a:lvl3pPr>
            <a:lvl4pPr marL="1026094" indent="0">
              <a:buFontTx/>
              <a:buNone/>
              <a:defRPr/>
            </a:lvl4pPr>
            <a:lvl5pPr marL="1368125"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453102" y="3313913"/>
            <a:ext cx="4931400" cy="1184185"/>
          </a:xfrm>
        </p:spPr>
        <p:txBody>
          <a:bodyPr anchor="ctr">
            <a:normAutofit/>
          </a:bodyPr>
          <a:lstStyle>
            <a:lvl1pPr marL="0" indent="0" algn="l">
              <a:buNone/>
              <a:defRPr sz="1347">
                <a:solidFill>
                  <a:schemeClr val="tx1">
                    <a:lumMod val="65000"/>
                    <a:lumOff val="35000"/>
                  </a:schemeClr>
                </a:solidFill>
              </a:defRPr>
            </a:lvl1pPr>
            <a:lvl2pPr marL="342031" indent="0">
              <a:buNone/>
              <a:defRPr sz="1347">
                <a:solidFill>
                  <a:schemeClr val="tx1">
                    <a:tint val="75000"/>
                  </a:schemeClr>
                </a:solidFill>
              </a:defRPr>
            </a:lvl2pPr>
            <a:lvl3pPr marL="684063" indent="0">
              <a:buNone/>
              <a:defRPr sz="1197">
                <a:solidFill>
                  <a:schemeClr val="tx1">
                    <a:tint val="75000"/>
                  </a:schemeClr>
                </a:solidFill>
              </a:defRPr>
            </a:lvl3pPr>
            <a:lvl4pPr marL="1026094" indent="0">
              <a:buNone/>
              <a:defRPr sz="1047">
                <a:solidFill>
                  <a:schemeClr val="tx1">
                    <a:tint val="75000"/>
                  </a:schemeClr>
                </a:solidFill>
              </a:defRPr>
            </a:lvl4pPr>
            <a:lvl5pPr marL="1368125" indent="0">
              <a:buNone/>
              <a:defRPr sz="1047">
                <a:solidFill>
                  <a:schemeClr val="tx1">
                    <a:tint val="75000"/>
                  </a:schemeClr>
                </a:solidFill>
              </a:defRPr>
            </a:lvl5pPr>
            <a:lvl6pPr marL="1710157" indent="0">
              <a:buNone/>
              <a:defRPr sz="1047">
                <a:solidFill>
                  <a:schemeClr val="tx1">
                    <a:tint val="75000"/>
                  </a:schemeClr>
                </a:solidFill>
              </a:defRPr>
            </a:lvl6pPr>
            <a:lvl7pPr marL="2052188" indent="0">
              <a:buNone/>
              <a:defRPr sz="1047">
                <a:solidFill>
                  <a:schemeClr val="tx1">
                    <a:tint val="75000"/>
                  </a:schemeClr>
                </a:solidFill>
              </a:defRPr>
            </a:lvl7pPr>
            <a:lvl8pPr marL="2394219" indent="0">
              <a:buNone/>
              <a:defRPr sz="1047">
                <a:solidFill>
                  <a:schemeClr val="tx1">
                    <a:tint val="75000"/>
                  </a:schemeClr>
                </a:solidFill>
              </a:defRPr>
            </a:lvl8pPr>
            <a:lvl9pPr marL="2736251" indent="0">
              <a:buNone/>
              <a:defRPr sz="1047">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79BB9C15-F560-4259-822C-750AA0AA9DB9}"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43" y="2410079"/>
            <a:ext cx="1016173" cy="38664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2445" y="2469151"/>
            <a:ext cx="437616" cy="277901"/>
          </a:xfrm>
        </p:spPr>
        <p:txBody>
          <a:bodyPr/>
          <a:lstStyle/>
          <a:p>
            <a:fld id="{3D577A75-9787-4650-B9BD-35A56757B229}" type="slidenum">
              <a:rPr lang="en-US" smtClean="0"/>
              <a:t>‹#›</a:t>
            </a:fld>
            <a:endParaRPr lang="en-US"/>
          </a:p>
        </p:txBody>
      </p:sp>
      <p:sp>
        <p:nvSpPr>
          <p:cNvPr id="14" name="TextBox 13"/>
          <p:cNvSpPr txBox="1"/>
          <p:nvPr/>
        </p:nvSpPr>
        <p:spPr>
          <a:xfrm>
            <a:off x="1352784" y="493204"/>
            <a:ext cx="342116" cy="445080"/>
          </a:xfrm>
          <a:prstGeom prst="rect">
            <a:avLst/>
          </a:prstGeom>
        </p:spPr>
        <p:txBody>
          <a:bodyPr vert="horz" lIns="68405" tIns="34203" rIns="68405" bIns="34203" rtlCol="0" anchor="ctr">
            <a:noAutofit/>
          </a:bodyPr>
          <a:lstStyle/>
          <a:p>
            <a:pPr lvl="0"/>
            <a:r>
              <a:rPr lang="en-US" sz="5985" baseline="0" dirty="0">
                <a:ln w="3175" cmpd="sng">
                  <a:noFill/>
                </a:ln>
                <a:solidFill>
                  <a:schemeClr val="accent1"/>
                </a:solidFill>
                <a:effectLst/>
                <a:latin typeface="Arial"/>
              </a:rPr>
              <a:t>“</a:t>
            </a:r>
          </a:p>
        </p:txBody>
      </p:sp>
      <p:sp>
        <p:nvSpPr>
          <p:cNvPr id="15" name="TextBox 14"/>
          <p:cNvSpPr txBox="1"/>
          <p:nvPr/>
        </p:nvSpPr>
        <p:spPr>
          <a:xfrm>
            <a:off x="6111549" y="2211260"/>
            <a:ext cx="342116" cy="445080"/>
          </a:xfrm>
          <a:prstGeom prst="rect">
            <a:avLst/>
          </a:prstGeom>
        </p:spPr>
        <p:txBody>
          <a:bodyPr vert="horz" lIns="68405" tIns="34203" rIns="68405" bIns="34203" rtlCol="0" anchor="ctr">
            <a:noAutofit/>
          </a:bodyPr>
          <a:lstStyle/>
          <a:p>
            <a:pPr lvl="0"/>
            <a:r>
              <a:rPr lang="en-US" sz="5985"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75341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453102" y="1855894"/>
            <a:ext cx="4931400" cy="2073910"/>
          </a:xfrm>
        </p:spPr>
        <p:txBody>
          <a:bodyPr anchor="b">
            <a:normAutofit/>
          </a:bodyPr>
          <a:lstStyle>
            <a:lvl1pPr algn="l">
              <a:defRPr sz="3591"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1453102" y="3943774"/>
            <a:ext cx="4931400" cy="5553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79BB9C15-F560-4259-822C-750AA0AA9DB9}"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3" y="3737558"/>
            <a:ext cx="1016173" cy="38664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2445" y="3792684"/>
            <a:ext cx="437616" cy="277901"/>
          </a:xfrm>
        </p:spPr>
        <p:txBody>
          <a:bodyPr/>
          <a:lstStyle/>
          <a:p>
            <a:fld id="{3D577A75-9787-4650-B9BD-35A56757B229}" type="slidenum">
              <a:rPr lang="en-US" smtClean="0"/>
              <a:t>‹#›</a:t>
            </a:fld>
            <a:endParaRPr lang="en-US"/>
          </a:p>
        </p:txBody>
      </p:sp>
    </p:spTree>
    <p:extLst>
      <p:ext uri="{BB962C8B-B14F-4D97-AF65-F5344CB8AC3E}">
        <p14:creationId xmlns:p14="http://schemas.microsoft.com/office/powerpoint/2010/main" val="2468303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3" name="Title 1"/>
          <p:cNvSpPr>
            <a:spLocks noGrp="1"/>
          </p:cNvSpPr>
          <p:nvPr>
            <p:ph type="title"/>
          </p:nvPr>
        </p:nvSpPr>
        <p:spPr>
          <a:xfrm>
            <a:off x="1636914" y="463974"/>
            <a:ext cx="4570523" cy="2203873"/>
          </a:xfrm>
        </p:spPr>
        <p:txBody>
          <a:bodyPr anchor="ctr">
            <a:normAutofit/>
          </a:bodyPr>
          <a:lstStyle>
            <a:lvl1pPr algn="l">
              <a:defRPr sz="3591"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1453102" y="3305810"/>
            <a:ext cx="5003447" cy="637963"/>
          </a:xfrm>
        </p:spPr>
        <p:txBody>
          <a:bodyPr anchor="b">
            <a:noAutofit/>
          </a:bodyPr>
          <a:lstStyle>
            <a:lvl1pPr marL="0" indent="0">
              <a:buFontTx/>
              <a:buNone/>
              <a:defRPr sz="1795">
                <a:solidFill>
                  <a:schemeClr val="accent1"/>
                </a:solidFill>
              </a:defRPr>
            </a:lvl1pPr>
            <a:lvl2pPr marL="342031" indent="0">
              <a:buFontTx/>
              <a:buNone/>
              <a:defRPr/>
            </a:lvl2pPr>
            <a:lvl3pPr marL="684063" indent="0">
              <a:buFontTx/>
              <a:buNone/>
              <a:defRPr/>
            </a:lvl3pPr>
            <a:lvl4pPr marL="1026094" indent="0">
              <a:buFontTx/>
              <a:buNone/>
              <a:defRPr/>
            </a:lvl4pPr>
            <a:lvl5pPr marL="1368125"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1453102" y="3943774"/>
            <a:ext cx="5003447" cy="5553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79BB9C15-F560-4259-822C-750AA0AA9DB9}"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43" y="3737558"/>
            <a:ext cx="1016173" cy="38664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2445" y="3792684"/>
            <a:ext cx="437616" cy="277901"/>
          </a:xfrm>
        </p:spPr>
        <p:txBody>
          <a:bodyPr/>
          <a:lstStyle/>
          <a:p>
            <a:fld id="{3D577A75-9787-4650-B9BD-35A56757B229}" type="slidenum">
              <a:rPr lang="en-US" smtClean="0"/>
              <a:t>‹#›</a:t>
            </a:fld>
            <a:endParaRPr lang="en-US"/>
          </a:p>
        </p:txBody>
      </p:sp>
      <p:sp>
        <p:nvSpPr>
          <p:cNvPr id="11" name="TextBox 10"/>
          <p:cNvSpPr txBox="1"/>
          <p:nvPr/>
        </p:nvSpPr>
        <p:spPr>
          <a:xfrm>
            <a:off x="1352784" y="493204"/>
            <a:ext cx="342116" cy="445080"/>
          </a:xfrm>
          <a:prstGeom prst="rect">
            <a:avLst/>
          </a:prstGeom>
        </p:spPr>
        <p:txBody>
          <a:bodyPr vert="horz" lIns="68405" tIns="34203" rIns="68405" bIns="34203" rtlCol="0" anchor="ctr">
            <a:noAutofit/>
          </a:bodyPr>
          <a:lstStyle/>
          <a:p>
            <a:pPr lvl="0"/>
            <a:r>
              <a:rPr lang="en-US" sz="5985" baseline="0" dirty="0">
                <a:ln w="3175" cmpd="sng">
                  <a:noFill/>
                </a:ln>
                <a:solidFill>
                  <a:schemeClr val="accent1"/>
                </a:solidFill>
                <a:effectLst/>
                <a:latin typeface="Arial"/>
              </a:rPr>
              <a:t>“</a:t>
            </a:r>
          </a:p>
        </p:txBody>
      </p:sp>
      <p:sp>
        <p:nvSpPr>
          <p:cNvPr id="12" name="TextBox 11"/>
          <p:cNvSpPr txBox="1"/>
          <p:nvPr/>
        </p:nvSpPr>
        <p:spPr>
          <a:xfrm>
            <a:off x="6111549" y="2211260"/>
            <a:ext cx="342116" cy="445080"/>
          </a:xfrm>
          <a:prstGeom prst="rect">
            <a:avLst/>
          </a:prstGeom>
        </p:spPr>
        <p:txBody>
          <a:bodyPr vert="horz" lIns="68405" tIns="34203" rIns="68405" bIns="34203" rtlCol="0" anchor="ctr">
            <a:noAutofit/>
          </a:bodyPr>
          <a:lstStyle/>
          <a:p>
            <a:pPr lvl="0"/>
            <a:r>
              <a:rPr lang="en-US" sz="5985"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9891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453102" y="477527"/>
            <a:ext cx="4931400" cy="2192015"/>
          </a:xfrm>
        </p:spPr>
        <p:txBody>
          <a:bodyPr anchor="ctr">
            <a:normAutofit/>
          </a:bodyPr>
          <a:lstStyle>
            <a:lvl1pPr algn="l">
              <a:defRPr sz="3591"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1453102" y="3305810"/>
            <a:ext cx="4931400" cy="637963"/>
          </a:xfrm>
        </p:spPr>
        <p:txBody>
          <a:bodyPr anchor="b">
            <a:noAutofit/>
          </a:bodyPr>
          <a:lstStyle>
            <a:lvl1pPr marL="0" indent="0">
              <a:buFontTx/>
              <a:buNone/>
              <a:defRPr sz="1795">
                <a:solidFill>
                  <a:schemeClr val="accent1"/>
                </a:solidFill>
              </a:defRPr>
            </a:lvl1pPr>
            <a:lvl2pPr marL="342031" indent="0">
              <a:buFontTx/>
              <a:buNone/>
              <a:defRPr/>
            </a:lvl2pPr>
            <a:lvl3pPr marL="684063" indent="0">
              <a:buFontTx/>
              <a:buNone/>
              <a:defRPr/>
            </a:lvl3pPr>
            <a:lvl4pPr marL="1026094" indent="0">
              <a:buFontTx/>
              <a:buNone/>
              <a:defRPr/>
            </a:lvl4pPr>
            <a:lvl5pPr marL="1368125"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1453102" y="3943774"/>
            <a:ext cx="4931400" cy="5553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79BB9C15-F560-4259-822C-750AA0AA9DB9}"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3" y="3737558"/>
            <a:ext cx="1016173" cy="38664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2445" y="3792684"/>
            <a:ext cx="437616" cy="277901"/>
          </a:xfrm>
        </p:spPr>
        <p:txBody>
          <a:bodyPr/>
          <a:lstStyle/>
          <a:p>
            <a:fld id="{3D577A75-9787-4650-B9BD-35A56757B229}" type="slidenum">
              <a:rPr lang="en-US" smtClean="0"/>
              <a:t>‹#›</a:t>
            </a:fld>
            <a:endParaRPr lang="en-US"/>
          </a:p>
        </p:txBody>
      </p:sp>
    </p:spTree>
    <p:extLst>
      <p:ext uri="{BB962C8B-B14F-4D97-AF65-F5344CB8AC3E}">
        <p14:creationId xmlns:p14="http://schemas.microsoft.com/office/powerpoint/2010/main" val="1024533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79BB9C15-F560-4259-822C-750AA0AA9DB9}"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43" y="541298"/>
            <a:ext cx="1016173" cy="38664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577A75-9787-4650-B9BD-35A56757B229}" type="slidenum">
              <a:rPr lang="en-US" smtClean="0"/>
              <a:t>‹#›</a:t>
            </a:fld>
            <a:endParaRPr lang="en-US"/>
          </a:p>
        </p:txBody>
      </p:sp>
    </p:spTree>
    <p:extLst>
      <p:ext uri="{BB962C8B-B14F-4D97-AF65-F5344CB8AC3E}">
        <p14:creationId xmlns:p14="http://schemas.microsoft.com/office/powerpoint/2010/main" val="1412337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45766" y="477526"/>
            <a:ext cx="1238936" cy="4021572"/>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453103" y="477526"/>
            <a:ext cx="3528254" cy="4021572"/>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79BB9C15-F560-4259-822C-750AA0AA9DB9}"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43" y="541298"/>
            <a:ext cx="1016173" cy="38664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577A75-9787-4650-B9BD-35A56757B229}" type="slidenum">
              <a:rPr lang="en-US" smtClean="0"/>
              <a:t>‹#›</a:t>
            </a:fld>
            <a:endParaRPr lang="en-US"/>
          </a:p>
        </p:txBody>
      </p:sp>
    </p:spTree>
    <p:extLst>
      <p:ext uri="{BB962C8B-B14F-4D97-AF65-F5344CB8AC3E}">
        <p14:creationId xmlns:p14="http://schemas.microsoft.com/office/powerpoint/2010/main" val="2716018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1455186" y="475017"/>
            <a:ext cx="4929316" cy="97490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1453102" y="1623907"/>
            <a:ext cx="4931400" cy="287519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79BB9C15-F560-4259-822C-750AA0AA9DB9}"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43" y="541298"/>
            <a:ext cx="1016173" cy="38664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577A75-9787-4650-B9BD-35A56757B229}" type="slidenum">
              <a:rPr lang="en-US" smtClean="0"/>
              <a:t>‹#›</a:t>
            </a:fld>
            <a:endParaRPr lang="en-US"/>
          </a:p>
        </p:txBody>
      </p:sp>
    </p:spTree>
    <p:extLst>
      <p:ext uri="{BB962C8B-B14F-4D97-AF65-F5344CB8AC3E}">
        <p14:creationId xmlns:p14="http://schemas.microsoft.com/office/powerpoint/2010/main" val="40773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453102" y="1578972"/>
            <a:ext cx="4931400" cy="1117920"/>
          </a:xfrm>
        </p:spPr>
        <p:txBody>
          <a:bodyPr anchor="b"/>
          <a:lstStyle>
            <a:lvl1pPr algn="l">
              <a:defRPr sz="2992"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453102" y="2725843"/>
            <a:ext cx="4931400" cy="654860"/>
          </a:xfrm>
        </p:spPr>
        <p:txBody>
          <a:bodyPr anchor="t"/>
          <a:lstStyle>
            <a:lvl1pPr marL="0" indent="0" algn="l">
              <a:buNone/>
              <a:defRPr sz="1496">
                <a:solidFill>
                  <a:schemeClr val="tx1">
                    <a:lumMod val="65000"/>
                    <a:lumOff val="35000"/>
                  </a:schemeClr>
                </a:solidFill>
              </a:defRPr>
            </a:lvl1pPr>
            <a:lvl2pPr marL="342031" indent="0">
              <a:buNone/>
              <a:defRPr sz="1347">
                <a:solidFill>
                  <a:schemeClr val="tx1">
                    <a:tint val="75000"/>
                  </a:schemeClr>
                </a:solidFill>
              </a:defRPr>
            </a:lvl2pPr>
            <a:lvl3pPr marL="684063" indent="0">
              <a:buNone/>
              <a:defRPr sz="1197">
                <a:solidFill>
                  <a:schemeClr val="tx1">
                    <a:tint val="75000"/>
                  </a:schemeClr>
                </a:solidFill>
              </a:defRPr>
            </a:lvl3pPr>
            <a:lvl4pPr marL="1026094" indent="0">
              <a:buNone/>
              <a:defRPr sz="1047">
                <a:solidFill>
                  <a:schemeClr val="tx1">
                    <a:tint val="75000"/>
                  </a:schemeClr>
                </a:solidFill>
              </a:defRPr>
            </a:lvl4pPr>
            <a:lvl5pPr marL="1368125" indent="0">
              <a:buNone/>
              <a:defRPr sz="1047">
                <a:solidFill>
                  <a:schemeClr val="tx1">
                    <a:tint val="75000"/>
                  </a:schemeClr>
                </a:solidFill>
              </a:defRPr>
            </a:lvl5pPr>
            <a:lvl6pPr marL="1710157" indent="0">
              <a:buNone/>
              <a:defRPr sz="1047">
                <a:solidFill>
                  <a:schemeClr val="tx1">
                    <a:tint val="75000"/>
                  </a:schemeClr>
                </a:solidFill>
              </a:defRPr>
            </a:lvl6pPr>
            <a:lvl7pPr marL="2052188" indent="0">
              <a:buNone/>
              <a:defRPr sz="1047">
                <a:solidFill>
                  <a:schemeClr val="tx1">
                    <a:tint val="75000"/>
                  </a:schemeClr>
                </a:solidFill>
              </a:defRPr>
            </a:lvl7pPr>
            <a:lvl8pPr marL="2394219" indent="0">
              <a:buNone/>
              <a:defRPr sz="1047">
                <a:solidFill>
                  <a:schemeClr val="tx1">
                    <a:tint val="75000"/>
                  </a:schemeClr>
                </a:solidFill>
              </a:defRPr>
            </a:lvl8pPr>
            <a:lvl9pPr marL="2736251" indent="0">
              <a:buNone/>
              <a:defRPr sz="1047">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79BB9C15-F560-4259-822C-750AA0AA9DB9}" type="datetimeFigureOut">
              <a:rPr lang="en-US" smtClean="0"/>
              <a:t>5/27/2017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3" y="2410079"/>
            <a:ext cx="1016173" cy="38664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2445" y="2469151"/>
            <a:ext cx="437616" cy="277901"/>
          </a:xfrm>
        </p:spPr>
        <p:txBody>
          <a:bodyPr/>
          <a:lstStyle/>
          <a:p>
            <a:fld id="{3D577A75-9787-4650-B9BD-35A56757B229}" type="slidenum">
              <a:rPr lang="en-US" smtClean="0"/>
              <a:t>‹#›</a:t>
            </a:fld>
            <a:endParaRPr lang="en-US"/>
          </a:p>
        </p:txBody>
      </p:sp>
    </p:spTree>
    <p:extLst>
      <p:ext uri="{BB962C8B-B14F-4D97-AF65-F5344CB8AC3E}">
        <p14:creationId xmlns:p14="http://schemas.microsoft.com/office/powerpoint/2010/main" val="3195615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453103" y="1626271"/>
            <a:ext cx="2392042" cy="286740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3992788" y="1626271"/>
            <a:ext cx="2391714" cy="286740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79BB9C15-F560-4259-822C-750AA0AA9DB9}"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3" y="541298"/>
            <a:ext cx="1016173" cy="38664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382445" y="599591"/>
            <a:ext cx="437616" cy="277901"/>
          </a:xfrm>
        </p:spPr>
        <p:txBody>
          <a:bodyPr/>
          <a:lstStyle/>
          <a:p>
            <a:fld id="{3D577A75-9787-4650-B9BD-35A56757B229}" type="slidenum">
              <a:rPr lang="en-US" smtClean="0"/>
              <a:t>‹#›</a:t>
            </a:fld>
            <a:endParaRPr lang="en-US"/>
          </a:p>
        </p:txBody>
      </p:sp>
    </p:spTree>
    <p:extLst>
      <p:ext uri="{BB962C8B-B14F-4D97-AF65-F5344CB8AC3E}">
        <p14:creationId xmlns:p14="http://schemas.microsoft.com/office/powerpoint/2010/main" val="383931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694688" y="1694710"/>
            <a:ext cx="2150457" cy="438599"/>
          </a:xfrm>
        </p:spPr>
        <p:txBody>
          <a:bodyPr anchor="b">
            <a:noAutofit/>
          </a:bodyPr>
          <a:lstStyle>
            <a:lvl1pPr marL="0" indent="0">
              <a:buNone/>
              <a:defRPr sz="1795" b="0"/>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453102" y="2133310"/>
            <a:ext cx="2392043" cy="2363785"/>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231315" y="1692253"/>
            <a:ext cx="2149442" cy="438599"/>
          </a:xfrm>
        </p:spPr>
        <p:txBody>
          <a:bodyPr anchor="b">
            <a:noAutofit/>
          </a:bodyPr>
          <a:lstStyle>
            <a:lvl1pPr marL="0" indent="0">
              <a:buNone/>
              <a:defRPr sz="1795" b="0"/>
            </a:lvl1pPr>
            <a:lvl2pPr marL="342031" indent="0">
              <a:buNone/>
              <a:defRPr sz="1496" b="1"/>
            </a:lvl2pPr>
            <a:lvl3pPr marL="684063" indent="0">
              <a:buNone/>
              <a:defRPr sz="1347" b="1"/>
            </a:lvl3pPr>
            <a:lvl4pPr marL="1026094" indent="0">
              <a:buNone/>
              <a:defRPr sz="1197" b="1"/>
            </a:lvl4pPr>
            <a:lvl5pPr marL="1368125" indent="0">
              <a:buNone/>
              <a:defRPr sz="1197" b="1"/>
            </a:lvl5pPr>
            <a:lvl6pPr marL="1710157" indent="0">
              <a:buNone/>
              <a:defRPr sz="1197" b="1"/>
            </a:lvl6pPr>
            <a:lvl7pPr marL="2052188" indent="0">
              <a:buNone/>
              <a:defRPr sz="1197" b="1"/>
            </a:lvl7pPr>
            <a:lvl8pPr marL="2394219" indent="0">
              <a:buNone/>
              <a:defRPr sz="1197" b="1"/>
            </a:lvl8pPr>
            <a:lvl9pPr marL="2736251" indent="0">
              <a:buNone/>
              <a:defRPr sz="1197"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3990101" y="2130853"/>
            <a:ext cx="2390657" cy="2363785"/>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79BB9C15-F560-4259-822C-750AA0AA9DB9}" type="datetimeFigureOut">
              <a:rPr lang="en-US" smtClean="0"/>
              <a:t>5/27/2017</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43" y="541298"/>
            <a:ext cx="1016173" cy="38664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382445" y="599591"/>
            <a:ext cx="437616" cy="277901"/>
          </a:xfrm>
        </p:spPr>
        <p:txBody>
          <a:bodyPr/>
          <a:lstStyle/>
          <a:p>
            <a:fld id="{3D577A75-9787-4650-B9BD-35A56757B229}" type="slidenum">
              <a:rPr lang="en-US" smtClean="0"/>
              <a:t>‹#›</a:t>
            </a:fld>
            <a:endParaRPr lang="en-US"/>
          </a:p>
        </p:txBody>
      </p:sp>
    </p:spTree>
    <p:extLst>
      <p:ext uri="{BB962C8B-B14F-4D97-AF65-F5344CB8AC3E}">
        <p14:creationId xmlns:p14="http://schemas.microsoft.com/office/powerpoint/2010/main" val="3683406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1455185" y="475017"/>
            <a:ext cx="4929317" cy="974900"/>
          </a:xfrm>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79BB9C15-F560-4259-822C-750AA0AA9DB9}" type="datetimeFigureOut">
              <a:rPr lang="en-US" smtClean="0"/>
              <a:t>5/27/2017</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43" y="541298"/>
            <a:ext cx="1016173" cy="38664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D577A75-9787-4650-B9BD-35A56757B229}" type="slidenum">
              <a:rPr lang="en-US" smtClean="0"/>
              <a:t>‹#›</a:t>
            </a:fld>
            <a:endParaRPr lang="en-US"/>
          </a:p>
        </p:txBody>
      </p:sp>
    </p:spTree>
    <p:extLst>
      <p:ext uri="{BB962C8B-B14F-4D97-AF65-F5344CB8AC3E}">
        <p14:creationId xmlns:p14="http://schemas.microsoft.com/office/powerpoint/2010/main" val="51345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B9C15-F560-4259-822C-750AA0AA9DB9}" type="datetimeFigureOut">
              <a:rPr lang="en-US" smtClean="0"/>
              <a:t>5/27/2017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3" y="541298"/>
            <a:ext cx="1016173" cy="38664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D577A75-9787-4650-B9BD-35A56757B229}" type="slidenum">
              <a:rPr lang="en-US" smtClean="0"/>
              <a:t>‹#›</a:t>
            </a:fld>
            <a:endParaRPr lang="en-US"/>
          </a:p>
        </p:txBody>
      </p:sp>
    </p:spTree>
    <p:extLst>
      <p:ext uri="{BB962C8B-B14F-4D97-AF65-F5344CB8AC3E}">
        <p14:creationId xmlns:p14="http://schemas.microsoft.com/office/powerpoint/2010/main" val="2548382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53102" y="339522"/>
            <a:ext cx="1967166" cy="743082"/>
          </a:xfrm>
        </p:spPr>
        <p:txBody>
          <a:bodyPr anchor="b"/>
          <a:lstStyle>
            <a:lvl1pPr algn="l">
              <a:defRPr sz="1496"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548562" y="339523"/>
            <a:ext cx="2835940" cy="4121389"/>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453102" y="1216722"/>
            <a:ext cx="1967166" cy="3244187"/>
          </a:xfrm>
        </p:spPr>
        <p:txBody>
          <a:bodyPr/>
          <a:lstStyle>
            <a:lvl1pPr marL="0" indent="0">
              <a:buNone/>
              <a:defRPr sz="1047"/>
            </a:lvl1pPr>
            <a:lvl2pPr marL="342031" indent="0">
              <a:buNone/>
              <a:defRPr sz="898"/>
            </a:lvl2pPr>
            <a:lvl3pPr marL="684063" indent="0">
              <a:buNone/>
              <a:defRPr sz="748"/>
            </a:lvl3pPr>
            <a:lvl4pPr marL="1026094" indent="0">
              <a:buNone/>
              <a:defRPr sz="673"/>
            </a:lvl4pPr>
            <a:lvl5pPr marL="1368125" indent="0">
              <a:buNone/>
              <a:defRPr sz="673"/>
            </a:lvl5pPr>
            <a:lvl6pPr marL="1710157" indent="0">
              <a:buNone/>
              <a:defRPr sz="673"/>
            </a:lvl6pPr>
            <a:lvl7pPr marL="2052188" indent="0">
              <a:buNone/>
              <a:defRPr sz="673"/>
            </a:lvl7pPr>
            <a:lvl8pPr marL="2394219" indent="0">
              <a:buNone/>
              <a:defRPr sz="673"/>
            </a:lvl8pPr>
            <a:lvl9pPr marL="2736251" indent="0">
              <a:buNone/>
              <a:defRPr sz="673"/>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79BB9C15-F560-4259-822C-750AA0AA9DB9}"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3" y="541298"/>
            <a:ext cx="1016173" cy="38664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D577A75-9787-4650-B9BD-35A56757B229}" type="slidenum">
              <a:rPr lang="en-US" smtClean="0"/>
              <a:t>‹#›</a:t>
            </a:fld>
            <a:endParaRPr lang="en-US"/>
          </a:p>
        </p:txBody>
      </p:sp>
    </p:spTree>
    <p:extLst>
      <p:ext uri="{BB962C8B-B14F-4D97-AF65-F5344CB8AC3E}">
        <p14:creationId xmlns:p14="http://schemas.microsoft.com/office/powerpoint/2010/main" val="127117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53102" y="3653790"/>
            <a:ext cx="4931400" cy="431351"/>
          </a:xfrm>
        </p:spPr>
        <p:txBody>
          <a:bodyPr anchor="b">
            <a:normAutofit/>
          </a:bodyPr>
          <a:lstStyle>
            <a:lvl1pPr algn="l">
              <a:defRPr sz="1795"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453102" y="483279"/>
            <a:ext cx="4931400" cy="2934061"/>
          </a:xfrm>
        </p:spPr>
        <p:txBody>
          <a:bodyPr anchor="t">
            <a:normAutofit/>
          </a:bodyPr>
          <a:lstStyle>
            <a:lvl1pPr marL="0" indent="0" algn="ctr">
              <a:buNone/>
              <a:defRPr sz="1197"/>
            </a:lvl1pPr>
            <a:lvl2pPr marL="342031" indent="0">
              <a:buNone/>
              <a:defRPr sz="1197"/>
            </a:lvl2pPr>
            <a:lvl3pPr marL="684063" indent="0">
              <a:buNone/>
              <a:defRPr sz="1197"/>
            </a:lvl3pPr>
            <a:lvl4pPr marL="1026094" indent="0">
              <a:buNone/>
              <a:defRPr sz="1197"/>
            </a:lvl4pPr>
            <a:lvl5pPr marL="1368125" indent="0">
              <a:buNone/>
              <a:defRPr sz="1197"/>
            </a:lvl5pPr>
            <a:lvl6pPr marL="1710157" indent="0">
              <a:buNone/>
              <a:defRPr sz="1197"/>
            </a:lvl6pPr>
            <a:lvl7pPr marL="2052188" indent="0">
              <a:buNone/>
              <a:defRPr sz="1197"/>
            </a:lvl7pPr>
            <a:lvl8pPr marL="2394219" indent="0">
              <a:buNone/>
              <a:defRPr sz="1197"/>
            </a:lvl8pPr>
            <a:lvl9pPr marL="2736251" indent="0">
              <a:buNone/>
              <a:defRPr sz="1197"/>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453102" y="4085140"/>
            <a:ext cx="4931400" cy="375770"/>
          </a:xfrm>
        </p:spPr>
        <p:txBody>
          <a:bodyPr>
            <a:normAutofit/>
          </a:bodyPr>
          <a:lstStyle>
            <a:lvl1pPr marL="0" indent="0">
              <a:buNone/>
              <a:defRPr sz="898"/>
            </a:lvl1pPr>
            <a:lvl2pPr marL="342031" indent="0">
              <a:buNone/>
              <a:defRPr sz="898"/>
            </a:lvl2pPr>
            <a:lvl3pPr marL="684063" indent="0">
              <a:buNone/>
              <a:defRPr sz="748"/>
            </a:lvl3pPr>
            <a:lvl4pPr marL="1026094" indent="0">
              <a:buNone/>
              <a:defRPr sz="673"/>
            </a:lvl4pPr>
            <a:lvl5pPr marL="1368125" indent="0">
              <a:buNone/>
              <a:defRPr sz="673"/>
            </a:lvl5pPr>
            <a:lvl6pPr marL="1710157" indent="0">
              <a:buNone/>
              <a:defRPr sz="673"/>
            </a:lvl6pPr>
            <a:lvl7pPr marL="2052188" indent="0">
              <a:buNone/>
              <a:defRPr sz="673"/>
            </a:lvl7pPr>
            <a:lvl8pPr marL="2394219" indent="0">
              <a:buNone/>
              <a:defRPr sz="673"/>
            </a:lvl8pPr>
            <a:lvl9pPr marL="2736251" indent="0">
              <a:buNone/>
              <a:defRPr sz="673"/>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79BB9C15-F560-4259-822C-750AA0AA9DB9}" type="datetimeFigureOut">
              <a:rPr lang="en-US" smtClean="0"/>
              <a:t>5/27/2017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3" y="3737558"/>
            <a:ext cx="1016173" cy="386648"/>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2445" y="3792684"/>
            <a:ext cx="437616" cy="277901"/>
          </a:xfrm>
        </p:spPr>
        <p:txBody>
          <a:bodyPr/>
          <a:lstStyle/>
          <a:p>
            <a:fld id="{3D577A75-9787-4650-B9BD-35A56757B229}" type="slidenum">
              <a:rPr lang="en-US" smtClean="0"/>
              <a:t>‹#›</a:t>
            </a:fld>
            <a:endParaRPr lang="en-US"/>
          </a:p>
        </p:txBody>
      </p:sp>
    </p:spTree>
    <p:extLst>
      <p:ext uri="{BB962C8B-B14F-4D97-AF65-F5344CB8AC3E}">
        <p14:creationId xmlns:p14="http://schemas.microsoft.com/office/powerpoint/2010/main" val="10403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173990"/>
            <a:ext cx="1482117" cy="5052734"/>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15277" y="217"/>
            <a:ext cx="1460476" cy="5215870"/>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36811" cy="52197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455185" y="475017"/>
            <a:ext cx="4929317" cy="97490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453102" y="1623907"/>
            <a:ext cx="4931400" cy="295783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5814458" y="4669485"/>
            <a:ext cx="573321" cy="281741"/>
          </a:xfrm>
          <a:prstGeom prst="rect">
            <a:avLst/>
          </a:prstGeom>
        </p:spPr>
        <p:txBody>
          <a:bodyPr vert="horz" lIns="91440" tIns="45720" rIns="91440" bIns="45720" rtlCol="0" anchor="ctr"/>
          <a:lstStyle>
            <a:lvl1pPr algn="r">
              <a:defRPr sz="673">
                <a:solidFill>
                  <a:schemeClr val="tx1">
                    <a:tint val="75000"/>
                  </a:schemeClr>
                </a:solidFill>
              </a:defRPr>
            </a:lvl1pPr>
          </a:lstStyle>
          <a:p>
            <a:fld id="{79BB9C15-F560-4259-822C-750AA0AA9DB9}" type="datetimeFigureOut">
              <a:rPr lang="en-US" smtClean="0"/>
              <a:t>5/27/2017</a:t>
            </a:fld>
            <a:endParaRPr lang="en-US"/>
          </a:p>
        </p:txBody>
      </p:sp>
      <p:sp>
        <p:nvSpPr>
          <p:cNvPr id="5" name="Footer Placeholder 4"/>
          <p:cNvSpPr>
            <a:spLocks noGrp="1"/>
          </p:cNvSpPr>
          <p:nvPr>
            <p:ph type="ftr" sz="quarter" idx="3"/>
          </p:nvPr>
        </p:nvSpPr>
        <p:spPr>
          <a:xfrm>
            <a:off x="1453102" y="4670033"/>
            <a:ext cx="4276449" cy="277901"/>
          </a:xfrm>
          <a:prstGeom prst="rect">
            <a:avLst/>
          </a:prstGeom>
        </p:spPr>
        <p:txBody>
          <a:bodyPr vert="horz" lIns="91440" tIns="45720" rIns="91440" bIns="45720" rtlCol="0" anchor="ctr"/>
          <a:lstStyle>
            <a:lvl1pPr algn="l">
              <a:defRPr sz="673">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382445" y="599591"/>
            <a:ext cx="437616" cy="277901"/>
          </a:xfrm>
          <a:prstGeom prst="rect">
            <a:avLst/>
          </a:prstGeom>
        </p:spPr>
        <p:txBody>
          <a:bodyPr vert="horz" lIns="91440" tIns="45720" rIns="91440" bIns="45720" rtlCol="0" anchor="ctr"/>
          <a:lstStyle>
            <a:lvl1pPr algn="r">
              <a:defRPr sz="1496">
                <a:solidFill>
                  <a:srgbClr val="FEFFFF"/>
                </a:solidFill>
              </a:defRPr>
            </a:lvl1pPr>
          </a:lstStyle>
          <a:p>
            <a:fld id="{3D577A75-9787-4650-B9BD-35A56757B229}" type="slidenum">
              <a:rPr lang="en-US" smtClean="0"/>
              <a:t>‹#›</a:t>
            </a:fld>
            <a:endParaRPr lang="en-US"/>
          </a:p>
        </p:txBody>
      </p:sp>
    </p:spTree>
    <p:extLst>
      <p:ext uri="{BB962C8B-B14F-4D97-AF65-F5344CB8AC3E}">
        <p14:creationId xmlns:p14="http://schemas.microsoft.com/office/powerpoint/2010/main" val="2001283601"/>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Lst>
  <p:txStyles>
    <p:titleStyle>
      <a:lvl1pPr algn="l" defTabSz="342031" rtl="1" eaLnBrk="1" latinLnBrk="0" hangingPunct="1">
        <a:spcBef>
          <a:spcPct val="0"/>
        </a:spcBef>
        <a:buNone/>
        <a:defRPr sz="2693"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56523" indent="-256523" algn="r" defTabSz="342031" rtl="1" eaLnBrk="1" latinLnBrk="0" hangingPunct="1">
        <a:spcBef>
          <a:spcPts val="748"/>
        </a:spcBef>
        <a:spcAft>
          <a:spcPts val="0"/>
        </a:spcAft>
        <a:buClr>
          <a:schemeClr val="accent1"/>
        </a:buClr>
        <a:buFont typeface="Wingdings 3" charset="2"/>
        <a:buChar char=""/>
        <a:defRPr sz="1347" kern="1200">
          <a:solidFill>
            <a:schemeClr val="tx1">
              <a:lumMod val="75000"/>
              <a:lumOff val="25000"/>
            </a:schemeClr>
          </a:solidFill>
          <a:latin typeface="+mn-lt"/>
          <a:ea typeface="+mn-ea"/>
          <a:cs typeface="+mn-cs"/>
        </a:defRPr>
      </a:lvl1pPr>
      <a:lvl2pPr marL="555801" indent="-213770" algn="r" defTabSz="342031" rtl="1" eaLnBrk="1" latinLnBrk="0" hangingPunct="1">
        <a:spcBef>
          <a:spcPts val="748"/>
        </a:spcBef>
        <a:spcAft>
          <a:spcPts val="0"/>
        </a:spcAft>
        <a:buClr>
          <a:schemeClr val="accent1"/>
        </a:buClr>
        <a:buFont typeface="Wingdings 3" charset="2"/>
        <a:buChar char=""/>
        <a:defRPr sz="1197" kern="1200">
          <a:solidFill>
            <a:schemeClr val="tx1">
              <a:lumMod val="75000"/>
              <a:lumOff val="25000"/>
            </a:schemeClr>
          </a:solidFill>
          <a:latin typeface="+mn-lt"/>
          <a:ea typeface="+mn-ea"/>
          <a:cs typeface="+mn-cs"/>
        </a:defRPr>
      </a:lvl2pPr>
      <a:lvl3pPr marL="855078" indent="-171016" algn="r" defTabSz="342031" rtl="1" eaLnBrk="1" latinLnBrk="0" hangingPunct="1">
        <a:spcBef>
          <a:spcPts val="748"/>
        </a:spcBef>
        <a:spcAft>
          <a:spcPts val="0"/>
        </a:spcAft>
        <a:buClr>
          <a:schemeClr val="accent1"/>
        </a:buClr>
        <a:buFont typeface="Wingdings 3" charset="2"/>
        <a:buChar char=""/>
        <a:defRPr sz="1047" kern="1200">
          <a:solidFill>
            <a:schemeClr val="tx1">
              <a:lumMod val="75000"/>
              <a:lumOff val="25000"/>
            </a:schemeClr>
          </a:solidFill>
          <a:latin typeface="+mn-lt"/>
          <a:ea typeface="+mn-ea"/>
          <a:cs typeface="+mn-cs"/>
        </a:defRPr>
      </a:lvl3pPr>
      <a:lvl4pPr marL="1197110" indent="-171016" algn="r" defTabSz="342031" rtl="1" eaLnBrk="1" latinLnBrk="0" hangingPunct="1">
        <a:spcBef>
          <a:spcPts val="748"/>
        </a:spcBef>
        <a:spcAft>
          <a:spcPts val="0"/>
        </a:spcAft>
        <a:buClr>
          <a:schemeClr val="accent1"/>
        </a:buClr>
        <a:buFont typeface="Wingdings 3" charset="2"/>
        <a:buChar char=""/>
        <a:defRPr sz="898" kern="1200">
          <a:solidFill>
            <a:schemeClr val="tx1">
              <a:lumMod val="75000"/>
              <a:lumOff val="25000"/>
            </a:schemeClr>
          </a:solidFill>
          <a:latin typeface="+mn-lt"/>
          <a:ea typeface="+mn-ea"/>
          <a:cs typeface="+mn-cs"/>
        </a:defRPr>
      </a:lvl4pPr>
      <a:lvl5pPr marL="1539141" indent="-171016" algn="r" defTabSz="342031" rtl="1" eaLnBrk="1" latinLnBrk="0" hangingPunct="1">
        <a:spcBef>
          <a:spcPts val="748"/>
        </a:spcBef>
        <a:spcAft>
          <a:spcPts val="0"/>
        </a:spcAft>
        <a:buClr>
          <a:schemeClr val="accent1"/>
        </a:buClr>
        <a:buFont typeface="Wingdings 3" charset="2"/>
        <a:buChar char=""/>
        <a:defRPr sz="898" kern="1200">
          <a:solidFill>
            <a:schemeClr val="tx1">
              <a:lumMod val="75000"/>
              <a:lumOff val="25000"/>
            </a:schemeClr>
          </a:solidFill>
          <a:latin typeface="+mn-lt"/>
          <a:ea typeface="+mn-ea"/>
          <a:cs typeface="+mn-cs"/>
        </a:defRPr>
      </a:lvl5pPr>
      <a:lvl6pPr marL="1881172" indent="-171016" algn="r" defTabSz="342031" rtl="1" eaLnBrk="1" latinLnBrk="0" hangingPunct="1">
        <a:spcBef>
          <a:spcPts val="748"/>
        </a:spcBef>
        <a:spcAft>
          <a:spcPts val="0"/>
        </a:spcAft>
        <a:buClr>
          <a:schemeClr val="accent1"/>
        </a:buClr>
        <a:buFont typeface="Wingdings 3" charset="2"/>
        <a:buChar char=""/>
        <a:defRPr sz="898" kern="1200">
          <a:solidFill>
            <a:schemeClr val="tx1">
              <a:lumMod val="75000"/>
              <a:lumOff val="25000"/>
            </a:schemeClr>
          </a:solidFill>
          <a:latin typeface="+mn-lt"/>
          <a:ea typeface="+mn-ea"/>
          <a:cs typeface="+mn-cs"/>
        </a:defRPr>
      </a:lvl6pPr>
      <a:lvl7pPr marL="2223204" indent="-171016" algn="r" defTabSz="342031" rtl="1" eaLnBrk="1" latinLnBrk="0" hangingPunct="1">
        <a:spcBef>
          <a:spcPts val="748"/>
        </a:spcBef>
        <a:spcAft>
          <a:spcPts val="0"/>
        </a:spcAft>
        <a:buClr>
          <a:schemeClr val="accent1"/>
        </a:buClr>
        <a:buFont typeface="Wingdings 3" charset="2"/>
        <a:buChar char=""/>
        <a:defRPr sz="898" kern="1200">
          <a:solidFill>
            <a:schemeClr val="tx1">
              <a:lumMod val="75000"/>
              <a:lumOff val="25000"/>
            </a:schemeClr>
          </a:solidFill>
          <a:latin typeface="+mn-lt"/>
          <a:ea typeface="+mn-ea"/>
          <a:cs typeface="+mn-cs"/>
        </a:defRPr>
      </a:lvl7pPr>
      <a:lvl8pPr marL="2565235" indent="-171016" algn="r" defTabSz="342031" rtl="1" eaLnBrk="1" latinLnBrk="0" hangingPunct="1">
        <a:spcBef>
          <a:spcPts val="748"/>
        </a:spcBef>
        <a:spcAft>
          <a:spcPts val="0"/>
        </a:spcAft>
        <a:buClr>
          <a:schemeClr val="accent1"/>
        </a:buClr>
        <a:buFont typeface="Wingdings 3" charset="2"/>
        <a:buChar char=""/>
        <a:defRPr sz="898" kern="1200">
          <a:solidFill>
            <a:schemeClr val="tx1">
              <a:lumMod val="75000"/>
              <a:lumOff val="25000"/>
            </a:schemeClr>
          </a:solidFill>
          <a:latin typeface="+mn-lt"/>
          <a:ea typeface="+mn-ea"/>
          <a:cs typeface="+mn-cs"/>
        </a:defRPr>
      </a:lvl8pPr>
      <a:lvl9pPr marL="2907266" indent="-171016" algn="r" defTabSz="342031" rtl="1" eaLnBrk="1" latinLnBrk="0" hangingPunct="1">
        <a:spcBef>
          <a:spcPts val="748"/>
        </a:spcBef>
        <a:spcAft>
          <a:spcPts val="0"/>
        </a:spcAft>
        <a:buClr>
          <a:schemeClr val="accent1"/>
        </a:buClr>
        <a:buFont typeface="Wingdings 3" charset="2"/>
        <a:buChar char=""/>
        <a:defRPr sz="898" kern="1200">
          <a:solidFill>
            <a:schemeClr val="tx1">
              <a:lumMod val="75000"/>
              <a:lumOff val="25000"/>
            </a:schemeClr>
          </a:solidFill>
          <a:latin typeface="+mn-lt"/>
          <a:ea typeface="+mn-ea"/>
          <a:cs typeface="+mn-cs"/>
        </a:defRPr>
      </a:lvl9pPr>
    </p:bodyStyle>
    <p:otherStyle>
      <a:defPPr>
        <a:defRPr lang="en-US"/>
      </a:defPPr>
      <a:lvl1pPr marL="0" algn="r" defTabSz="342031" rtl="1" eaLnBrk="1" latinLnBrk="0" hangingPunct="1">
        <a:defRPr sz="1347" kern="1200">
          <a:solidFill>
            <a:schemeClr val="tx1"/>
          </a:solidFill>
          <a:latin typeface="+mn-lt"/>
          <a:ea typeface="+mn-ea"/>
          <a:cs typeface="+mn-cs"/>
        </a:defRPr>
      </a:lvl1pPr>
      <a:lvl2pPr marL="342031" algn="r" defTabSz="342031" rtl="1" eaLnBrk="1" latinLnBrk="0" hangingPunct="1">
        <a:defRPr sz="1347" kern="1200">
          <a:solidFill>
            <a:schemeClr val="tx1"/>
          </a:solidFill>
          <a:latin typeface="+mn-lt"/>
          <a:ea typeface="+mn-ea"/>
          <a:cs typeface="+mn-cs"/>
        </a:defRPr>
      </a:lvl2pPr>
      <a:lvl3pPr marL="684063" algn="r" defTabSz="342031" rtl="1" eaLnBrk="1" latinLnBrk="0" hangingPunct="1">
        <a:defRPr sz="1347" kern="1200">
          <a:solidFill>
            <a:schemeClr val="tx1"/>
          </a:solidFill>
          <a:latin typeface="+mn-lt"/>
          <a:ea typeface="+mn-ea"/>
          <a:cs typeface="+mn-cs"/>
        </a:defRPr>
      </a:lvl3pPr>
      <a:lvl4pPr marL="1026094" algn="r" defTabSz="342031" rtl="1" eaLnBrk="1" latinLnBrk="0" hangingPunct="1">
        <a:defRPr sz="1347" kern="1200">
          <a:solidFill>
            <a:schemeClr val="tx1"/>
          </a:solidFill>
          <a:latin typeface="+mn-lt"/>
          <a:ea typeface="+mn-ea"/>
          <a:cs typeface="+mn-cs"/>
        </a:defRPr>
      </a:lvl4pPr>
      <a:lvl5pPr marL="1368125" algn="r" defTabSz="342031" rtl="1" eaLnBrk="1" latinLnBrk="0" hangingPunct="1">
        <a:defRPr sz="1347" kern="1200">
          <a:solidFill>
            <a:schemeClr val="tx1"/>
          </a:solidFill>
          <a:latin typeface="+mn-lt"/>
          <a:ea typeface="+mn-ea"/>
          <a:cs typeface="+mn-cs"/>
        </a:defRPr>
      </a:lvl5pPr>
      <a:lvl6pPr marL="1710157" algn="r" defTabSz="342031" rtl="1" eaLnBrk="1" latinLnBrk="0" hangingPunct="1">
        <a:defRPr sz="1347" kern="1200">
          <a:solidFill>
            <a:schemeClr val="tx1"/>
          </a:solidFill>
          <a:latin typeface="+mn-lt"/>
          <a:ea typeface="+mn-ea"/>
          <a:cs typeface="+mn-cs"/>
        </a:defRPr>
      </a:lvl6pPr>
      <a:lvl7pPr marL="2052188" algn="r" defTabSz="342031" rtl="1" eaLnBrk="1" latinLnBrk="0" hangingPunct="1">
        <a:defRPr sz="1347" kern="1200">
          <a:solidFill>
            <a:schemeClr val="tx1"/>
          </a:solidFill>
          <a:latin typeface="+mn-lt"/>
          <a:ea typeface="+mn-ea"/>
          <a:cs typeface="+mn-cs"/>
        </a:defRPr>
      </a:lvl7pPr>
      <a:lvl8pPr marL="2394219" algn="r" defTabSz="342031" rtl="1" eaLnBrk="1" latinLnBrk="0" hangingPunct="1">
        <a:defRPr sz="1347" kern="1200">
          <a:solidFill>
            <a:schemeClr val="tx1"/>
          </a:solidFill>
          <a:latin typeface="+mn-lt"/>
          <a:ea typeface="+mn-ea"/>
          <a:cs typeface="+mn-cs"/>
        </a:defRPr>
      </a:lvl8pPr>
      <a:lvl9pPr marL="2736251" algn="r" defTabSz="342031" rtl="1" eaLnBrk="1" latinLnBrk="0" hangingPunct="1">
        <a:defRPr sz="13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eg"/><Relationship Id="rId4" Type="http://schemas.openxmlformats.org/officeDocument/2006/relationships/image" Target="../media/image39.jp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1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7.xml"/><Relationship Id="rId5" Type="http://schemas.openxmlformats.org/officeDocument/2006/relationships/image" Target="../media/image60.jpg"/><Relationship Id="rId4" Type="http://schemas.openxmlformats.org/officeDocument/2006/relationships/image" Target="../media/image59.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jpg"/></Relationships>
</file>

<file path=ppt/slides/_rels/slide21.xml.rels><?xml version="1.0" encoding="UTF-8" standalone="yes"?>
<Relationships xmlns="http://schemas.openxmlformats.org/package/2006/relationships"><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image" Target="../media/image66.jpg"/><Relationship Id="rId1" Type="http://schemas.openxmlformats.org/officeDocument/2006/relationships/slideLayout" Target="../slideLayouts/slideLayout7.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68.jpg"/></Relationships>
</file>

<file path=ppt/slides/_rels/slide22.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g"/><Relationship Id="rId1" Type="http://schemas.openxmlformats.org/officeDocument/2006/relationships/slideLayout" Target="../slideLayouts/slideLayout7.xml"/><Relationship Id="rId5" Type="http://schemas.openxmlformats.org/officeDocument/2006/relationships/image" Target="../media/image77.jpg"/><Relationship Id="rId4" Type="http://schemas.openxmlformats.org/officeDocument/2006/relationships/image" Target="../media/image76.jpg"/></Relationships>
</file>

<file path=ppt/slides/_rels/slide24.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g"/></Relationships>
</file>

<file path=ppt/slides/_rels/slide2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ציין מיקום תוכן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8543" y="1047404"/>
            <a:ext cx="4284221" cy="24098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מלבן 3"/>
          <p:cNvSpPr/>
          <p:nvPr/>
        </p:nvSpPr>
        <p:spPr>
          <a:xfrm>
            <a:off x="686293" y="3614140"/>
            <a:ext cx="2090157" cy="1446550"/>
          </a:xfrm>
          <a:prstGeom prst="rect">
            <a:avLst/>
          </a:prstGeom>
        </p:spPr>
        <p:txBody>
          <a:bodyPr wrap="square">
            <a:spAutoFit/>
          </a:bodyPr>
          <a:lstStyle/>
          <a:p>
            <a:r>
              <a:rPr lang="he-IL" sz="1100" b="1" dirty="0">
                <a:ln w="0"/>
                <a:effectLst>
                  <a:outerShdw blurRad="60007" dist="200025" dir="15000000" sy="30000" kx="-1800000" algn="bl" rotWithShape="0">
                    <a:prstClr val="black">
                      <a:alpha val="32000"/>
                    </a:prstClr>
                  </a:outerShdw>
                </a:effectLst>
              </a:rPr>
              <a:t>שם: שרה שלום</a:t>
            </a:r>
          </a:p>
          <a:p>
            <a:r>
              <a:rPr lang="he-IL" sz="1100" b="1" dirty="0">
                <a:ln w="0"/>
                <a:effectLst>
                  <a:outerShdw blurRad="60007" dist="200025" dir="15000000" sy="30000" kx="-1800000" algn="bl" rotWithShape="0">
                    <a:prstClr val="black">
                      <a:alpha val="32000"/>
                    </a:prstClr>
                  </a:outerShdw>
                </a:effectLst>
              </a:rPr>
              <a:t>שנת </a:t>
            </a:r>
            <a:r>
              <a:rPr lang="he-IL" sz="1100" b="1" dirty="0">
                <a:ln w="0"/>
                <a:effectLst>
                  <a:outerShdw blurRad="60007" dist="200025" dir="15000000" sy="30000" kx="-1800000" algn="bl" rotWithShape="0">
                    <a:prstClr val="black">
                      <a:alpha val="32000"/>
                    </a:prstClr>
                  </a:outerShdw>
                </a:effectLst>
              </a:rPr>
              <a:t>לידה: 1942</a:t>
            </a:r>
          </a:p>
          <a:p>
            <a:r>
              <a:rPr lang="he-IL" sz="1100" b="1" dirty="0">
                <a:ln w="0"/>
                <a:effectLst>
                  <a:outerShdw blurRad="60007" dist="200025" dir="15000000" sy="30000" kx="-1800000" algn="bl" rotWithShape="0">
                    <a:prstClr val="black">
                      <a:alpha val="32000"/>
                    </a:prstClr>
                  </a:outerShdw>
                </a:effectLst>
              </a:rPr>
              <a:t>ארץ לידה: תימן</a:t>
            </a:r>
          </a:p>
          <a:p>
            <a:r>
              <a:rPr lang="he-IL" sz="1100" b="1" dirty="0">
                <a:ln w="0"/>
                <a:effectLst>
                  <a:outerShdw blurRad="60007" dist="200025" dir="15000000" sy="30000" kx="-1800000" algn="bl" rotWithShape="0">
                    <a:prstClr val="black">
                      <a:alpha val="32000"/>
                    </a:prstClr>
                  </a:outerShdw>
                </a:effectLst>
              </a:rPr>
              <a:t>מקום לידה: מלח בפרברי </a:t>
            </a:r>
            <a:r>
              <a:rPr lang="he-IL" sz="1100" b="1" dirty="0" err="1">
                <a:ln w="0"/>
                <a:effectLst>
                  <a:outerShdw blurRad="60007" dist="200025" dir="15000000" sy="30000" kx="-1800000" algn="bl" rotWithShape="0">
                    <a:prstClr val="black">
                      <a:alpha val="32000"/>
                    </a:prstClr>
                  </a:outerShdw>
                </a:effectLst>
              </a:rPr>
              <a:t>רדע</a:t>
            </a:r>
            <a:endParaRPr lang="he-IL" sz="1100" b="1" dirty="0">
              <a:ln w="0"/>
              <a:effectLst>
                <a:outerShdw blurRad="60007" dist="200025" dir="15000000" sy="30000" kx="-1800000" algn="bl" rotWithShape="0">
                  <a:prstClr val="black">
                    <a:alpha val="32000"/>
                  </a:prstClr>
                </a:outerShdw>
              </a:effectLst>
            </a:endParaRPr>
          </a:p>
          <a:p>
            <a:r>
              <a:rPr lang="he-IL" sz="1100" b="1" dirty="0">
                <a:ln w="0"/>
                <a:effectLst>
                  <a:outerShdw blurRad="60007" dist="200025" dir="15000000" sy="30000" kx="-1800000" algn="bl" rotWithShape="0">
                    <a:prstClr val="black">
                      <a:alpha val="32000"/>
                    </a:prstClr>
                  </a:outerShdw>
                </a:effectLst>
              </a:rPr>
              <a:t>שנת עלייה:1949</a:t>
            </a:r>
          </a:p>
          <a:p>
            <a:r>
              <a:rPr lang="he-IL" sz="1100" b="1" dirty="0">
                <a:ln w="0"/>
                <a:effectLst>
                  <a:outerShdw blurRad="60007" dist="200025" dir="15000000" sy="30000" kx="-1800000" algn="bl" rotWithShape="0">
                    <a:prstClr val="black">
                      <a:alpha val="32000"/>
                    </a:prstClr>
                  </a:outerShdw>
                </a:effectLst>
              </a:rPr>
              <a:t>כיתות התלמידים: </a:t>
            </a:r>
          </a:p>
          <a:p>
            <a:r>
              <a:rPr lang="he-IL" sz="1100" b="1" dirty="0">
                <a:ln w="0"/>
                <a:effectLst>
                  <a:outerShdw blurRad="60007" dist="200025" dir="15000000" sy="30000" kx="-1800000" algn="bl" rotWithShape="0">
                    <a:prstClr val="black">
                      <a:alpha val="32000"/>
                    </a:prstClr>
                  </a:outerShdw>
                </a:effectLst>
              </a:rPr>
              <a:t>אביתר – ו</a:t>
            </a:r>
            <a:r>
              <a:rPr lang="en-US" sz="1100" b="1" dirty="0">
                <a:ln w="0"/>
                <a:effectLst>
                  <a:outerShdw blurRad="60007" dist="200025" dir="15000000" sy="30000" kx="-1800000" algn="bl" rotWithShape="0">
                    <a:prstClr val="black">
                      <a:alpha val="32000"/>
                    </a:prstClr>
                  </a:outerShdw>
                </a:effectLst>
              </a:rPr>
              <a:t>'</a:t>
            </a:r>
            <a:r>
              <a:rPr lang="he-IL" sz="1100" b="1" dirty="0">
                <a:ln w="0"/>
                <a:effectLst>
                  <a:outerShdw blurRad="60007" dist="200025" dir="15000000" sy="30000" kx="-1800000" algn="bl" rotWithShape="0">
                    <a:prstClr val="black">
                      <a:alpha val="32000"/>
                    </a:prstClr>
                  </a:outerShdw>
                </a:effectLst>
              </a:rPr>
              <a:t>1 </a:t>
            </a:r>
          </a:p>
          <a:p>
            <a:r>
              <a:rPr lang="he-IL" sz="1100" b="1" dirty="0">
                <a:ln w="0"/>
                <a:effectLst>
                  <a:outerShdw blurRad="60007" dist="200025" dir="15000000" sy="30000" kx="-1800000" algn="bl" rotWithShape="0">
                    <a:prstClr val="black">
                      <a:alpha val="32000"/>
                    </a:prstClr>
                  </a:outerShdw>
                </a:effectLst>
              </a:rPr>
              <a:t>נעמי – ה</a:t>
            </a:r>
            <a:r>
              <a:rPr lang="en-US" sz="1100" b="1" dirty="0">
                <a:ln w="0"/>
                <a:effectLst>
                  <a:outerShdw blurRad="60007" dist="200025" dir="15000000" sy="30000" kx="-1800000" algn="bl" rotWithShape="0">
                    <a:prstClr val="black">
                      <a:alpha val="32000"/>
                    </a:prstClr>
                  </a:outerShdw>
                </a:effectLst>
              </a:rPr>
              <a:t>'</a:t>
            </a:r>
            <a:r>
              <a:rPr lang="he-IL" sz="1100" b="1" dirty="0">
                <a:ln w="0"/>
                <a:effectLst>
                  <a:outerShdw blurRad="60007" dist="200025" dir="15000000" sy="30000" kx="-1800000" algn="bl" rotWithShape="0">
                    <a:prstClr val="black">
                      <a:alpha val="32000"/>
                    </a:prstClr>
                  </a:outerShdw>
                </a:effectLst>
              </a:rPr>
              <a:t>2</a:t>
            </a:r>
          </a:p>
        </p:txBody>
      </p:sp>
      <p:sp>
        <p:nvSpPr>
          <p:cNvPr id="7" name="מלבן 6"/>
          <p:cNvSpPr/>
          <p:nvPr/>
        </p:nvSpPr>
        <p:spPr>
          <a:xfrm>
            <a:off x="3244467" y="244211"/>
            <a:ext cx="3099737" cy="646331"/>
          </a:xfrm>
          <a:prstGeom prst="rect">
            <a:avLst/>
          </a:prstGeom>
        </p:spPr>
        <p:txBody>
          <a:bodyPr>
            <a:spAutoFit/>
          </a:bodyPr>
          <a:lstStyle/>
          <a:p>
            <a:r>
              <a:rPr lang="he-IL" sz="1200" b="1" dirty="0">
                <a:ln w="0"/>
                <a:solidFill>
                  <a:schemeClr val="accent5">
                    <a:lumMod val="50000"/>
                  </a:schemeClr>
                </a:solidFill>
                <a:effectLst>
                  <a:outerShdw blurRad="60007" dist="200025" dir="15000000" sy="30000" kx="-1800000" algn="bl" rotWithShape="0">
                    <a:prstClr val="black">
                      <a:alpha val="32000"/>
                    </a:prstClr>
                  </a:outerShdw>
                </a:effectLst>
              </a:rPr>
              <a:t>קשר רב דורי בית ספר: לב הפרדס</a:t>
            </a:r>
          </a:p>
          <a:p>
            <a:r>
              <a:rPr lang="he-IL" sz="1200" b="1" dirty="0">
                <a:ln w="0"/>
                <a:solidFill>
                  <a:schemeClr val="accent5">
                    <a:lumMod val="50000"/>
                  </a:schemeClr>
                </a:solidFill>
                <a:effectLst>
                  <a:outerShdw blurRad="60007" dist="200025" dir="15000000" sy="30000" kx="-1800000" algn="bl" rotWithShape="0">
                    <a:prstClr val="black">
                      <a:alpha val="32000"/>
                    </a:prstClr>
                  </a:outerShdw>
                </a:effectLst>
              </a:rPr>
              <a:t>החונכים: אביתר ונעמי דגני</a:t>
            </a:r>
          </a:p>
          <a:p>
            <a:r>
              <a:rPr lang="he-IL" sz="1200" b="1" dirty="0">
                <a:ln w="0"/>
                <a:solidFill>
                  <a:schemeClr val="accent5">
                    <a:lumMod val="50000"/>
                  </a:schemeClr>
                </a:solidFill>
                <a:effectLst>
                  <a:outerShdw blurRad="60007" dist="200025" dir="15000000" sy="30000" kx="-1800000" algn="bl" rotWithShape="0">
                    <a:prstClr val="black">
                      <a:alpha val="32000"/>
                    </a:prstClr>
                  </a:outerShdw>
                </a:effectLst>
              </a:rPr>
              <a:t>החניכה: סבתא שלנו שרה שלום</a:t>
            </a:r>
            <a:endParaRPr lang="en-US" sz="1200" b="1" dirty="0">
              <a:ln w="0"/>
              <a:solidFill>
                <a:schemeClr val="accent5">
                  <a:lumMod val="50000"/>
                </a:schemeClr>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3774519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l="7531" t="51190" b="2619"/>
          <a:stretch/>
        </p:blipFill>
        <p:spPr>
          <a:xfrm>
            <a:off x="507348" y="986640"/>
            <a:ext cx="1813830" cy="1610756"/>
          </a:xfrm>
          <a:prstGeom prst="rect">
            <a:avLst/>
          </a:prstGeom>
          <a:ln w="88900" cap="sq" cmpd="thickThin">
            <a:solidFill>
              <a:srgbClr val="000000"/>
            </a:solidFill>
            <a:prstDash val="solid"/>
            <a:miter lim="800000"/>
          </a:ln>
          <a:effectLst>
            <a:innerShdw blurRad="76200">
              <a:srgbClr val="000000"/>
            </a:innerShdw>
          </a:effectLst>
        </p:spPr>
      </p:pic>
      <p:pic>
        <p:nvPicPr>
          <p:cNvPr id="4" name="תמונה 3"/>
          <p:cNvPicPr>
            <a:picLocks noChangeAspect="1"/>
          </p:cNvPicPr>
          <p:nvPr/>
        </p:nvPicPr>
        <p:blipFill rotWithShape="1">
          <a:blip r:embed="rId3" cstate="print">
            <a:extLst>
              <a:ext uri="{28A0092B-C50C-407E-A947-70E740481C1C}">
                <a14:useLocalDpi xmlns:a14="http://schemas.microsoft.com/office/drawing/2010/main" val="0"/>
              </a:ext>
            </a:extLst>
          </a:blip>
          <a:srcRect t="49405" r="2099" b="9524"/>
          <a:stretch/>
        </p:blipFill>
        <p:spPr>
          <a:xfrm>
            <a:off x="454071" y="2763453"/>
            <a:ext cx="1920383" cy="1432244"/>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descr="https://attachment.outlook.office.net/owa/ILANIT70@hotmail.com/service.svc/s/GetAttachmentThumbnail?id=AQMkADAwATY0MDABLTk4ZmUtYTcwYi0wMAItMDAKAEYAAAMiyWke9L45Qr2k%2Bbbsk6YABwDODDMsnQ7iSLhZvsM1Vxa8AAACAQwAAADODDMsnQ7iSLhZvsM1Vxa8AAAAoZnScgAAAAESABAANiWYHoisUE2MgeTLOm9EMQ%3D%3D&amp;thumbnailType=2&amp;X-OWA-CANARY=1-k3Sh5wDEC37ehqv6M0E2Cdf1yom9QYti4WGmLgPX3quVpzh0eBMGoKUFSzWVnWSr2pGSt4TFQ.&amp;token=67261ac2-f664-4e4d-bc67-e4606fe96068&amp;owa=outlook.live.com&amp;isc=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8204" y="1223443"/>
            <a:ext cx="3897706" cy="2868468"/>
          </a:xfrm>
          <a:prstGeom prst="rect">
            <a:avLst/>
          </a:prstGeom>
          <a:noFill/>
          <a:extLst>
            <a:ext uri="{909E8E84-426E-40DD-AFC4-6F175D3DCCD1}">
              <a14:hiddenFill xmlns:a14="http://schemas.microsoft.com/office/drawing/2010/main">
                <a:solidFill>
                  <a:srgbClr val="FFFFFF"/>
                </a:solidFill>
              </a14:hiddenFill>
            </a:ext>
          </a:extLst>
        </p:spPr>
      </p:pic>
      <p:sp>
        <p:nvSpPr>
          <p:cNvPr id="6" name="אליפסה 5"/>
          <p:cNvSpPr/>
          <p:nvPr/>
        </p:nvSpPr>
        <p:spPr>
          <a:xfrm>
            <a:off x="5999692" y="2491534"/>
            <a:ext cx="215875" cy="2117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spTree>
    <p:extLst>
      <p:ext uri="{BB962C8B-B14F-4D97-AF65-F5344CB8AC3E}">
        <p14:creationId xmlns:p14="http://schemas.microsoft.com/office/powerpoint/2010/main" val="3850233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l="234" t="7528" r="6726" b="-470"/>
          <a:stretch/>
        </p:blipFill>
        <p:spPr>
          <a:xfrm>
            <a:off x="3276064" y="906214"/>
            <a:ext cx="3243942" cy="3384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מלבן 3"/>
          <p:cNvSpPr/>
          <p:nvPr/>
        </p:nvSpPr>
        <p:spPr>
          <a:xfrm>
            <a:off x="4215257" y="3956161"/>
            <a:ext cx="1265398" cy="233141"/>
          </a:xfrm>
          <a:prstGeom prst="rect">
            <a:avLst/>
          </a:prstGeom>
        </p:spPr>
        <p:txBody>
          <a:bodyPr wrap="square">
            <a:spAutoFit/>
          </a:bodyPr>
          <a:lstStyle/>
          <a:p>
            <a:r>
              <a:rPr lang="he-IL" sz="915" b="1" dirty="0">
                <a:effectLst>
                  <a:outerShdw blurRad="50800" dist="38100" dir="2700000" algn="tl" rotWithShape="0">
                    <a:prstClr val="black">
                      <a:alpha val="40000"/>
                    </a:prstClr>
                  </a:outerShdw>
                </a:effectLst>
              </a:rPr>
              <a:t>הכניסה לעיינות</a:t>
            </a:r>
          </a:p>
        </p:txBody>
      </p:sp>
      <p:pic>
        <p:nvPicPr>
          <p:cNvPr id="5" name="תמונה 4"/>
          <p:cNvPicPr>
            <a:picLocks noChangeAspect="1"/>
          </p:cNvPicPr>
          <p:nvPr/>
        </p:nvPicPr>
        <p:blipFill rotWithShape="1">
          <a:blip r:embed="rId3">
            <a:extLst>
              <a:ext uri="{28A0092B-C50C-407E-A947-70E740481C1C}">
                <a14:useLocalDpi xmlns:a14="http://schemas.microsoft.com/office/drawing/2010/main" val="0"/>
              </a:ext>
            </a:extLst>
          </a:blip>
          <a:srcRect l="3020" t="46856" r="5437" b="12748"/>
          <a:stretch/>
        </p:blipFill>
        <p:spPr>
          <a:xfrm>
            <a:off x="902917" y="866394"/>
            <a:ext cx="1477911" cy="11582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flipH="1">
            <a:off x="805055" y="2052771"/>
            <a:ext cx="1564716" cy="338554"/>
          </a:xfrm>
          <a:prstGeom prst="rect">
            <a:avLst/>
          </a:prstGeom>
          <a:noFill/>
        </p:spPr>
        <p:txBody>
          <a:bodyPr wrap="square" rtlCol="1">
            <a:spAutoFit/>
          </a:bodyPr>
          <a:lstStyle/>
          <a:p>
            <a:r>
              <a:rPr lang="he-IL" sz="600" b="1" dirty="0">
                <a:effectLst>
                  <a:outerShdw blurRad="50800" dist="38100" dir="2700000" algn="tl" rotWithShape="0">
                    <a:prstClr val="black">
                      <a:alpha val="40000"/>
                    </a:prstClr>
                  </a:outerShdw>
                </a:effectLst>
              </a:rPr>
              <a:t>      עדה מימון מנהלת בית הספר.</a:t>
            </a:r>
          </a:p>
          <a:p>
            <a:r>
              <a:rPr lang="he-IL" sz="600" b="1" dirty="0">
                <a:effectLst>
                  <a:outerShdw blurRad="50800" dist="38100" dir="2700000" algn="tl" rotWithShape="0">
                    <a:prstClr val="black">
                      <a:alpha val="40000"/>
                    </a:prstClr>
                  </a:outerShdw>
                </a:effectLst>
              </a:rPr>
              <a:t>נפטרה בעיצומה של מלחמת יום הכיפור</a:t>
            </a:r>
            <a:r>
              <a:rPr lang="he-IL" sz="1000" dirty="0">
                <a:effectLst>
                  <a:outerShdw blurRad="50800" dist="38100" dir="2700000" algn="tl" rotWithShape="0">
                    <a:prstClr val="black">
                      <a:alpha val="40000"/>
                    </a:prstClr>
                  </a:outerShdw>
                </a:effectLst>
              </a:rPr>
              <a:t>.</a:t>
            </a:r>
            <a:endParaRPr lang="he-IL" sz="1000" dirty="0">
              <a:effectLst>
                <a:outerShdw blurRad="50800" dist="38100" dir="2700000" algn="tl" rotWithShape="0">
                  <a:prstClr val="black">
                    <a:alpha val="40000"/>
                  </a:prstClr>
                </a:outerShdw>
              </a:effectLst>
            </a:endParaRPr>
          </a:p>
        </p:txBody>
      </p:sp>
      <p:pic>
        <p:nvPicPr>
          <p:cNvPr id="8" name="תמונה 7"/>
          <p:cNvPicPr>
            <a:picLocks noChangeAspect="1"/>
          </p:cNvPicPr>
          <p:nvPr/>
        </p:nvPicPr>
        <p:blipFill rotWithShape="1">
          <a:blip r:embed="rId4">
            <a:extLst>
              <a:ext uri="{28A0092B-C50C-407E-A947-70E740481C1C}">
                <a14:useLocalDpi xmlns:a14="http://schemas.microsoft.com/office/drawing/2010/main" val="0"/>
              </a:ext>
            </a:extLst>
          </a:blip>
          <a:srcRect l="21715" t="33832" r="21714" b="35184"/>
          <a:stretch/>
        </p:blipFill>
        <p:spPr>
          <a:xfrm rot="16200000">
            <a:off x="684146" y="2462851"/>
            <a:ext cx="970968" cy="944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656701" y="2456395"/>
            <a:ext cx="925053" cy="233141"/>
          </a:xfrm>
          <a:prstGeom prst="rect">
            <a:avLst/>
          </a:prstGeom>
          <a:noFill/>
        </p:spPr>
        <p:txBody>
          <a:bodyPr wrap="square" rtlCol="1">
            <a:spAutoFit/>
          </a:bodyPr>
          <a:lstStyle/>
          <a:p>
            <a:r>
              <a:rPr lang="he-IL" sz="508" b="1" dirty="0">
                <a:effectLst>
                  <a:outerShdw blurRad="50800" dist="38100" dir="2700000" algn="tl" rotWithShape="0">
                    <a:prstClr val="black">
                      <a:alpha val="40000"/>
                    </a:prstClr>
                  </a:outerShdw>
                </a:effectLst>
              </a:rPr>
              <a:t>כיתות</a:t>
            </a:r>
            <a:r>
              <a:rPr lang="he-IL" sz="915" dirty="0"/>
              <a:t> </a:t>
            </a:r>
            <a:r>
              <a:rPr lang="he-IL" sz="508" b="1" dirty="0">
                <a:effectLst>
                  <a:outerShdw blurRad="50800" dist="38100" dir="2700000" algn="tl" rotWithShape="0">
                    <a:prstClr val="black">
                      <a:alpha val="40000"/>
                    </a:prstClr>
                  </a:outerShdw>
                </a:effectLst>
              </a:rPr>
              <a:t>לימוד</a:t>
            </a:r>
          </a:p>
        </p:txBody>
      </p:sp>
      <p:pic>
        <p:nvPicPr>
          <p:cNvPr id="11" name="Picture 2" descr="https://attachment.outlook.office.net/owa/ILANIT70@hotmail.com/service.svc/s/GetAttachmentThumbnail?id=AQMkADAwATY0MDABLTk4ZmUtYTcwYi0wMAItMDAKAEYAAAMiyWke9L45Qr2k%2Bbbsk6YABwDODDMsnQ7iSLhZvsM1Vxa8AAACAQwAAADODDMsnQ7iSLhZvsM1Vxa8AAAAoOu%2FqwAAAAESABAA2Lrqmf7CFE%2BIr9qtUoLSLQ%3D%3D&amp;X-OWA-CANARY=9X4fjeDArESxa9dkB3GxpNBrA5_rmtQYpBLUyYn3GBVs16SZZEbFyjcGt2rXzadD-Kugr8Y_GYw.&amp;token=cbcbc7c9-1e7f-45d2-b23e-5497fe7f346b&amp;owa=outlook.live.com&amp;isc=1"/>
          <p:cNvPicPr>
            <a:picLocks noChangeAspect="1" noChangeArrowheads="1"/>
          </p:cNvPicPr>
          <p:nvPr/>
        </p:nvPicPr>
        <p:blipFill rotWithShape="1">
          <a:blip r:embed="rId5">
            <a:extLst>
              <a:ext uri="{28A0092B-C50C-407E-A947-70E740481C1C}">
                <a14:useLocalDpi xmlns:a14="http://schemas.microsoft.com/office/drawing/2010/main" val="0"/>
              </a:ext>
            </a:extLst>
          </a:blip>
          <a:srcRect t="24711" b="39189"/>
          <a:stretch/>
        </p:blipFill>
        <p:spPr bwMode="auto">
          <a:xfrm>
            <a:off x="1086623" y="3685771"/>
            <a:ext cx="1210835" cy="7763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0" name="Picture 2" descr="https://attachment.outlook.office.net/owa/ILANIT70@hotmail.com/service.svc/s/GetAttachmentThumbnail?id=AQMkADAwATY0MDABLTk4ZmUtYTcwYi0wMAItMDAKAEYAAAMiyWke9L45Qr2k%2Bbbsk6YABwDODDMsnQ7iSLhZvsM1Vxa8AAACAQwAAADODDMsnQ7iSLhZvsM1Vxa8AAAAoOu%2FrAAAAAESABAA3%2BVeEu4sPEybfbZ7gui9AA%3D%3D&amp;X-OWA-CANARY=q0mWt7jiS0KWRW_rIbNtv3CYIETsmtQYiW3XPXTwpeAuMXvYiV4jOvRmxRDkLgbmmrhRFzdtbok.&amp;token=1931be2c-e703-4462-8e69-60ef6fe8ea31&amp;owa=outlook.live.com&amp;isc=1"/>
          <p:cNvPicPr>
            <a:picLocks noChangeAspect="1" noChangeArrowheads="1"/>
          </p:cNvPicPr>
          <p:nvPr/>
        </p:nvPicPr>
        <p:blipFill rotWithShape="1">
          <a:blip r:embed="rId6">
            <a:extLst>
              <a:ext uri="{28A0092B-C50C-407E-A947-70E740481C1C}">
                <a14:useLocalDpi xmlns:a14="http://schemas.microsoft.com/office/drawing/2010/main" val="0"/>
              </a:ext>
            </a:extLst>
          </a:blip>
          <a:srcRect t="35316" b="18352"/>
          <a:stretch/>
        </p:blipFill>
        <p:spPr bwMode="auto">
          <a:xfrm>
            <a:off x="1817358" y="2443823"/>
            <a:ext cx="1210835" cy="9963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850875" y="3470636"/>
            <a:ext cx="1059906" cy="18466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1">
            <a:spAutoFit/>
          </a:bodyPr>
          <a:lstStyle/>
          <a:p>
            <a:r>
              <a:rPr lang="he-IL" sz="600" b="1" dirty="0">
                <a:solidFill>
                  <a:schemeClr val="tx1"/>
                </a:solidFill>
                <a:effectLst>
                  <a:outerShdw blurRad="50800" dist="38100" dir="2700000" algn="tl" rotWithShape="0">
                    <a:prstClr val="black">
                      <a:alpha val="40000"/>
                    </a:prstClr>
                  </a:outerShdw>
                </a:effectLst>
              </a:rPr>
              <a:t>ביקור בעיינות בשנת 1999</a:t>
            </a:r>
          </a:p>
        </p:txBody>
      </p:sp>
      <p:sp>
        <p:nvSpPr>
          <p:cNvPr id="13" name="TextBox 12"/>
          <p:cNvSpPr txBox="1"/>
          <p:nvPr/>
        </p:nvSpPr>
        <p:spPr>
          <a:xfrm>
            <a:off x="1119227" y="3863734"/>
            <a:ext cx="522646" cy="31130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1">
            <a:spAutoFit/>
          </a:bodyPr>
          <a:lstStyle/>
          <a:p>
            <a:r>
              <a:rPr lang="he-IL" sz="508" b="1" dirty="0">
                <a:solidFill>
                  <a:schemeClr val="tx1"/>
                </a:solidFill>
                <a:effectLst>
                  <a:outerShdw blurRad="50800" dist="38100" dir="2700000" algn="tl" rotWithShape="0">
                    <a:prstClr val="black">
                      <a:alpha val="40000"/>
                    </a:prstClr>
                  </a:outerShdw>
                </a:effectLst>
              </a:rPr>
              <a:t>בניין</a:t>
            </a:r>
            <a:r>
              <a:rPr lang="he-IL" sz="915" dirty="0">
                <a:ln w="0"/>
                <a:solidFill>
                  <a:schemeClr val="tx1"/>
                </a:solidFill>
                <a:effectLst>
                  <a:outerShdw blurRad="38100" dist="19050" dir="2700000" algn="tl" rotWithShape="0">
                    <a:schemeClr val="dk1">
                      <a:alpha val="40000"/>
                    </a:schemeClr>
                  </a:outerShdw>
                </a:effectLst>
              </a:rPr>
              <a:t> </a:t>
            </a:r>
            <a:r>
              <a:rPr lang="he-IL" sz="508" b="1" dirty="0">
                <a:solidFill>
                  <a:schemeClr val="tx1"/>
                </a:solidFill>
                <a:effectLst>
                  <a:outerShdw blurRad="50800" dist="38100" dir="2700000" algn="tl" rotWithShape="0">
                    <a:prstClr val="black">
                      <a:alpha val="40000"/>
                    </a:prstClr>
                  </a:outerShdw>
                </a:effectLst>
              </a:rPr>
              <a:t>המגורים</a:t>
            </a:r>
          </a:p>
        </p:txBody>
      </p:sp>
    </p:spTree>
    <p:extLst>
      <p:ext uri="{BB962C8B-B14F-4D97-AF65-F5344CB8AC3E}">
        <p14:creationId xmlns:p14="http://schemas.microsoft.com/office/powerpoint/2010/main" val="323403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155084" y="489343"/>
            <a:ext cx="3357216" cy="1709951"/>
          </a:xfrm>
        </p:spPr>
        <p:txBody>
          <a:bodyPr>
            <a:noAutofit/>
          </a:bodyPr>
          <a:lstStyle/>
          <a:p>
            <a:pPr marL="0" indent="0">
              <a:buNone/>
            </a:pPr>
            <a:r>
              <a:rPr lang="he-IL" sz="1000" dirty="0">
                <a:latin typeface="Arial" panose="020B0604020202020204" pitchFamily="34" charset="0"/>
                <a:cs typeface="+mj-cs"/>
              </a:rPr>
              <a:t>ב- 1960 משפחתה של סבתי עזבה את שער אפרים ועברה לגור בחולון בגלל קשיי הסתגלות.</a:t>
            </a:r>
          </a:p>
          <a:p>
            <a:pPr marL="0" indent="0">
              <a:buNone/>
            </a:pPr>
            <a:r>
              <a:rPr lang="he-IL" sz="1000" dirty="0">
                <a:latin typeface="Arial" panose="020B0604020202020204" pitchFamily="34" charset="0"/>
                <a:cs typeface="+mj-cs"/>
              </a:rPr>
              <a:t>בין השנים 1960-1962 סבתי התחילה ללמוד בבית ספר למטפלות ויצו ת"א מחזור 73 תשכ"ב.</a:t>
            </a:r>
          </a:p>
          <a:p>
            <a:pPr marL="0" indent="0">
              <a:buNone/>
            </a:pPr>
            <a:r>
              <a:rPr lang="he-IL" sz="1000" dirty="0">
                <a:latin typeface="Arial" panose="020B0604020202020204" pitchFamily="34" charset="0"/>
                <a:cs typeface="+mj-cs"/>
              </a:rPr>
              <a:t>במהלך הלימודים </a:t>
            </a:r>
            <a:r>
              <a:rPr lang="he-IL" sz="1000" dirty="0" err="1">
                <a:latin typeface="Arial" panose="020B0604020202020204" pitchFamily="34" charset="0"/>
                <a:cs typeface="+mj-cs"/>
              </a:rPr>
              <a:t>בויצו</a:t>
            </a:r>
            <a:r>
              <a:rPr lang="he-IL" sz="1000" dirty="0">
                <a:latin typeface="Arial" panose="020B0604020202020204" pitchFamily="34" charset="0"/>
                <a:cs typeface="+mj-cs"/>
              </a:rPr>
              <a:t> ת"א סבתי קיבלה אחריות על </a:t>
            </a:r>
            <a:r>
              <a:rPr lang="he-IL" sz="1000" dirty="0">
                <a:latin typeface="Arial" panose="020B0604020202020204" pitchFamily="34" charset="0"/>
                <a:cs typeface="+mj-cs"/>
              </a:rPr>
              <a:t> </a:t>
            </a:r>
            <a:r>
              <a:rPr lang="he-IL" sz="1000" dirty="0">
                <a:latin typeface="Arial" panose="020B0604020202020204" pitchFamily="34" charset="0"/>
                <a:cs typeface="+mj-cs"/>
              </a:rPr>
              <a:t>חדר מס</a:t>
            </a:r>
            <a:r>
              <a:rPr lang="en-US" sz="1000" dirty="0">
                <a:latin typeface="Arial" panose="020B0604020202020204" pitchFamily="34" charset="0"/>
                <a:cs typeface="+mj-cs"/>
              </a:rPr>
              <a:t>'</a:t>
            </a:r>
            <a:r>
              <a:rPr lang="he-IL" sz="1000" dirty="0">
                <a:latin typeface="Arial" panose="020B0604020202020204" pitchFamily="34" charset="0"/>
                <a:cs typeface="+mj-cs"/>
              </a:rPr>
              <a:t> 6.</a:t>
            </a:r>
          </a:p>
          <a:p>
            <a:pPr marL="0" indent="0">
              <a:buNone/>
            </a:pPr>
            <a:r>
              <a:rPr lang="he-IL" sz="1000" dirty="0">
                <a:latin typeface="Arial" panose="020B0604020202020204" pitchFamily="34" charset="0"/>
                <a:cs typeface="+mj-cs"/>
              </a:rPr>
              <a:t>היו אלו ילדים מבתים קשיי יום</a:t>
            </a:r>
            <a:r>
              <a:rPr lang="he-IL" sz="1000" dirty="0" smtClean="0">
                <a:latin typeface="Arial" panose="020B0604020202020204" pitchFamily="34" charset="0"/>
                <a:cs typeface="+mj-cs"/>
              </a:rPr>
              <a:t>. מידי </a:t>
            </a:r>
            <a:r>
              <a:rPr lang="he-IL" sz="1000" dirty="0">
                <a:latin typeface="Arial" panose="020B0604020202020204" pitchFamily="34" charset="0"/>
                <a:cs typeface="+mj-cs"/>
              </a:rPr>
              <a:t>פעם הילדים יצאו לחופשה בבתי הוריהם ולעיתים סבתי לקחה לחופשה בבית הוריה ילדים לסופי שבוע במיוחד ילד שנקשרה אליו במיוחד ושמו היה יזהר</a:t>
            </a:r>
            <a:r>
              <a:rPr lang="he-IL" sz="1000" dirty="0" smtClean="0">
                <a:latin typeface="Arial" panose="020B0604020202020204" pitchFamily="34" charset="0"/>
                <a:cs typeface="+mj-cs"/>
              </a:rPr>
              <a:t>, הוא </a:t>
            </a:r>
            <a:r>
              <a:rPr lang="he-IL" sz="1000" dirty="0">
                <a:latin typeface="Arial" panose="020B0604020202020204" pitchFamily="34" charset="0"/>
                <a:cs typeface="+mj-cs"/>
              </a:rPr>
              <a:t>היה מתקבל בביתם בשמחה ובאהבה.</a:t>
            </a:r>
          </a:p>
          <a:p>
            <a:pPr marL="0" indent="0">
              <a:buNone/>
            </a:pPr>
            <a:r>
              <a:rPr lang="he-IL" sz="1000" dirty="0">
                <a:latin typeface="Arial" panose="020B0604020202020204" pitchFamily="34" charset="0"/>
                <a:cs typeface="+mj-cs"/>
              </a:rPr>
              <a:t>לא פעם סבתי חושבת על הילדים ותוהה איפה הם ומה מעשיהם</a:t>
            </a:r>
            <a:r>
              <a:rPr lang="he-IL" sz="1000" dirty="0">
                <a:cs typeface="+mj-cs"/>
              </a:rPr>
              <a:t>.</a:t>
            </a:r>
          </a:p>
        </p:txBody>
      </p:sp>
      <p:sp>
        <p:nvSpPr>
          <p:cNvPr id="5" name="אליפסה 4"/>
          <p:cNvSpPr/>
          <p:nvPr/>
        </p:nvSpPr>
        <p:spPr>
          <a:xfrm>
            <a:off x="2298419" y="2185996"/>
            <a:ext cx="118445" cy="1461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5"/>
          </a:p>
        </p:txBody>
      </p:sp>
      <p:pic>
        <p:nvPicPr>
          <p:cNvPr id="6" name="תמונה 5"/>
          <p:cNvPicPr>
            <a:picLocks noChangeAspect="1"/>
          </p:cNvPicPr>
          <p:nvPr/>
        </p:nvPicPr>
        <p:blipFill rotWithShape="1">
          <a:blip r:embed="rId2" cstate="print">
            <a:extLst>
              <a:ext uri="{28A0092B-C50C-407E-A947-70E740481C1C}">
                <a14:useLocalDpi xmlns:a14="http://schemas.microsoft.com/office/drawing/2010/main" val="0"/>
              </a:ext>
            </a:extLst>
          </a:blip>
          <a:srcRect l="-184" t="5556" r="25185" b="11853"/>
          <a:stretch/>
        </p:blipFill>
        <p:spPr>
          <a:xfrm>
            <a:off x="405699" y="3267871"/>
            <a:ext cx="1705214" cy="10562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תמונה 11"/>
          <p:cNvPicPr>
            <a:picLocks noChangeAspect="1"/>
          </p:cNvPicPr>
          <p:nvPr/>
        </p:nvPicPr>
        <p:blipFill rotWithShape="1">
          <a:blip r:embed="rId3" cstate="print">
            <a:extLst>
              <a:ext uri="{28A0092B-C50C-407E-A947-70E740481C1C}">
                <a14:useLocalDpi xmlns:a14="http://schemas.microsoft.com/office/drawing/2010/main" val="0"/>
              </a:ext>
            </a:extLst>
          </a:blip>
          <a:srcRect l="14631" t="6719" r="26412" b="12656"/>
          <a:stretch/>
        </p:blipFill>
        <p:spPr>
          <a:xfrm>
            <a:off x="2187646" y="3248871"/>
            <a:ext cx="1441688" cy="10755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אליפסה 1"/>
          <p:cNvSpPr/>
          <p:nvPr/>
        </p:nvSpPr>
        <p:spPr>
          <a:xfrm>
            <a:off x="2665385" y="2273288"/>
            <a:ext cx="243104" cy="2307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sp>
        <p:nvSpPr>
          <p:cNvPr id="8" name="TextBox 7"/>
          <p:cNvSpPr txBox="1"/>
          <p:nvPr/>
        </p:nvSpPr>
        <p:spPr>
          <a:xfrm>
            <a:off x="941957" y="3011093"/>
            <a:ext cx="1356462" cy="200055"/>
          </a:xfrm>
          <a:prstGeom prst="rect">
            <a:avLst/>
          </a:prstGeom>
          <a:noFill/>
        </p:spPr>
        <p:txBody>
          <a:bodyPr wrap="none" rtlCol="1">
            <a:spAutoFit/>
          </a:bodyPr>
          <a:lstStyle/>
          <a:p>
            <a:r>
              <a:rPr lang="he-IL" sz="700" b="1" dirty="0">
                <a:effectLst>
                  <a:outerShdw blurRad="50800" dist="38100" dir="2700000" algn="tl" rotWithShape="0">
                    <a:prstClr val="black">
                      <a:alpha val="40000"/>
                    </a:prstClr>
                  </a:outerShdw>
                </a:effectLst>
              </a:rPr>
              <a:t>ילדי חדר 6 (מוקף בעיגול יזהר)</a:t>
            </a:r>
            <a:endParaRPr lang="he-IL" sz="700" b="1" dirty="0">
              <a:effectLst>
                <a:outerShdw blurRad="50800" dist="38100" dir="2700000" algn="tl" rotWithShape="0">
                  <a:prstClr val="black">
                    <a:alpha val="40000"/>
                  </a:prstClr>
                </a:outerShdw>
              </a:effectLst>
            </a:endParaRPr>
          </a:p>
        </p:txBody>
      </p:sp>
      <p:pic>
        <p:nvPicPr>
          <p:cNvPr id="19" name="תמונה 18"/>
          <p:cNvPicPr>
            <a:picLocks noChangeAspect="1"/>
          </p:cNvPicPr>
          <p:nvPr/>
        </p:nvPicPr>
        <p:blipFill rotWithShape="1">
          <a:blip r:embed="rId4">
            <a:extLst>
              <a:ext uri="{28A0092B-C50C-407E-A947-70E740481C1C}">
                <a14:useLocalDpi xmlns:a14="http://schemas.microsoft.com/office/drawing/2010/main" val="0"/>
              </a:ext>
            </a:extLst>
          </a:blip>
          <a:srcRect l="4875" t="5515" r="25482" b="6800"/>
          <a:stretch/>
        </p:blipFill>
        <p:spPr>
          <a:xfrm>
            <a:off x="4833692" y="2898983"/>
            <a:ext cx="1584890" cy="11235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1" name="Picture 2" descr="https://attachment.outlook.office.net/owa/ILANIT70@hotmail.com/service.svc/s/GetAttachmentThumbnail?id=AQMkADAwATY0MDABLTk4ZmUtYTcwYi0wMAItMDAKAEYAAAMiyWke9L45Qr2k%2Bbbsk6YABwDODDMsnQ7iSLhZvsM1Vxa8AAACAQwAAADODDMsnQ7iSLhZvsM1Vxa8AAAAmkgOYAAAAAESABAAZQMBte6RLE%2BTOE%2FgA35Ofw%3D%3D&amp;thumbnailType=2&amp;X-OWA-CANARY=40VmQFZ0BE-rVDT9wyTQSoAhIvsRk9QYb1XMVg5J6jiExWdRR2eryuFGnx80RAXrrPsZ6wiV6QQ.&amp;token=ec306452-99bb-41cf-a5dc-95d5638e6012&amp;owa=outlook.live.com&amp;isc=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161" t="6320" r="14022" b="10703"/>
          <a:stretch/>
        </p:blipFill>
        <p:spPr bwMode="auto">
          <a:xfrm>
            <a:off x="405698" y="930715"/>
            <a:ext cx="2648615" cy="193713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22" name="אליפסה 21"/>
          <p:cNvSpPr/>
          <p:nvPr/>
        </p:nvSpPr>
        <p:spPr>
          <a:xfrm>
            <a:off x="2538682" y="3612826"/>
            <a:ext cx="260441" cy="24927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pic>
        <p:nvPicPr>
          <p:cNvPr id="20" name="תמונה 19"/>
          <p:cNvPicPr>
            <a:picLocks noChangeAspect="1"/>
          </p:cNvPicPr>
          <p:nvPr/>
        </p:nvPicPr>
        <p:blipFill rotWithShape="1">
          <a:blip r:embed="rId6" cstate="print">
            <a:extLst>
              <a:ext uri="{28A0092B-C50C-407E-A947-70E740481C1C}">
                <a14:useLocalDpi xmlns:a14="http://schemas.microsoft.com/office/drawing/2010/main" val="0"/>
              </a:ext>
            </a:extLst>
          </a:blip>
          <a:srcRect l="26951" t="26343" r="36756" b="28400"/>
          <a:stretch/>
        </p:blipFill>
        <p:spPr>
          <a:xfrm rot="16200000">
            <a:off x="2288567" y="2046503"/>
            <a:ext cx="423447" cy="3055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2396805" y="2413025"/>
            <a:ext cx="402826" cy="248658"/>
          </a:xfrm>
          <a:prstGeom prst="rect">
            <a:avLst/>
          </a:prstGeom>
          <a:noFill/>
        </p:spPr>
        <p:txBody>
          <a:bodyPr wrap="square" rtlCol="1">
            <a:spAutoFit/>
          </a:bodyPr>
          <a:lstStyle/>
          <a:p>
            <a:r>
              <a:rPr lang="he-IL" sz="508" b="1" dirty="0">
                <a:solidFill>
                  <a:schemeClr val="bg1"/>
                </a:solidFill>
                <a:effectLst>
                  <a:outerShdw blurRad="50800" dist="38100" dir="2700000" algn="tl" rotWithShape="0">
                    <a:prstClr val="black">
                      <a:alpha val="40000"/>
                    </a:prstClr>
                  </a:outerShdw>
                </a:effectLst>
              </a:rPr>
              <a:t>סבתא שלי</a:t>
            </a:r>
            <a:endParaRPr lang="he-IL" sz="508" b="1" dirty="0">
              <a:solidFill>
                <a:schemeClr val="bg1"/>
              </a:solidFill>
              <a:effectLst>
                <a:outerShdw blurRad="50800" dist="38100" dir="2700000" algn="tl" rotWithShape="0">
                  <a:prstClr val="black">
                    <a:alpha val="40000"/>
                  </a:prstClr>
                </a:outerShdw>
              </a:effectLst>
            </a:endParaRPr>
          </a:p>
        </p:txBody>
      </p:sp>
      <p:pic>
        <p:nvPicPr>
          <p:cNvPr id="24" name="תמונה 23"/>
          <p:cNvPicPr>
            <a:picLocks noChangeAspect="1"/>
          </p:cNvPicPr>
          <p:nvPr/>
        </p:nvPicPr>
        <p:blipFill rotWithShape="1">
          <a:blip r:embed="rId7" cstate="print">
            <a:extLst>
              <a:ext uri="{28A0092B-C50C-407E-A947-70E740481C1C}">
                <a14:useLocalDpi xmlns:a14="http://schemas.microsoft.com/office/drawing/2010/main" val="0"/>
              </a:ext>
            </a:extLst>
          </a:blip>
          <a:srcRect l="20708" r="28338"/>
          <a:stretch/>
        </p:blipFill>
        <p:spPr>
          <a:xfrm>
            <a:off x="3660156" y="3153587"/>
            <a:ext cx="1060337" cy="1170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75753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08282" y="302966"/>
            <a:ext cx="3013911" cy="262694"/>
          </a:xfrm>
        </p:spPr>
        <p:txBody>
          <a:bodyPr>
            <a:noAutofit/>
          </a:bodyPr>
          <a:lstStyle/>
          <a:p>
            <a:r>
              <a:rPr lang="he-IL" sz="1200" b="1" u="sng" dirty="0">
                <a:solidFill>
                  <a:schemeClr val="accent5">
                    <a:lumMod val="50000"/>
                  </a:schemeClr>
                </a:solidFill>
              </a:rPr>
              <a:t>השיבה לשער אפרים בעקבות נישואין</a:t>
            </a:r>
            <a:endParaRPr lang="he-IL" sz="1200" b="1" u="sng" dirty="0">
              <a:solidFill>
                <a:schemeClr val="accent5">
                  <a:lumMod val="50000"/>
                </a:schemeClr>
              </a:solidFill>
            </a:endParaRPr>
          </a:p>
        </p:txBody>
      </p:sp>
      <p:sp>
        <p:nvSpPr>
          <p:cNvPr id="3" name="מציין מיקום תוכן 2"/>
          <p:cNvSpPr>
            <a:spLocks noGrp="1"/>
          </p:cNvSpPr>
          <p:nvPr>
            <p:ph idx="1"/>
          </p:nvPr>
        </p:nvSpPr>
        <p:spPr>
          <a:xfrm>
            <a:off x="3288287" y="641701"/>
            <a:ext cx="3268182" cy="1569633"/>
          </a:xfrm>
        </p:spPr>
        <p:txBody>
          <a:bodyPr>
            <a:noAutofit/>
          </a:bodyPr>
          <a:lstStyle/>
          <a:p>
            <a:pPr marL="0" indent="0">
              <a:buNone/>
            </a:pPr>
            <a:r>
              <a:rPr lang="he-IL" sz="900" dirty="0" smtClean="0">
                <a:latin typeface="Arial" panose="020B0604020202020204" pitchFamily="34" charset="0"/>
                <a:cs typeface="+mj-cs"/>
              </a:rPr>
              <a:t>ב 15/3/1962 </a:t>
            </a:r>
            <a:r>
              <a:rPr lang="he-IL" sz="900" dirty="0">
                <a:latin typeface="Arial" panose="020B0604020202020204" pitchFamily="34" charset="0"/>
                <a:cs typeface="+mj-cs"/>
              </a:rPr>
              <a:t>סבתי נישאה לסבי עודד שלום (ז"ל) שמקום מגוריו בשער אפרים וכך חזרה לגור במושב.</a:t>
            </a:r>
          </a:p>
          <a:p>
            <a:pPr marL="0" indent="0">
              <a:buNone/>
            </a:pPr>
            <a:r>
              <a:rPr lang="he-IL" sz="900" dirty="0">
                <a:latin typeface="Arial" panose="020B0604020202020204" pitchFamily="34" charset="0"/>
                <a:cs typeface="+mj-cs"/>
              </a:rPr>
              <a:t>באותה תקופה האירועים התקיימו בחצרות.</a:t>
            </a:r>
          </a:p>
          <a:p>
            <a:pPr marL="0" indent="0">
              <a:buNone/>
            </a:pPr>
            <a:r>
              <a:rPr lang="he-IL" sz="900" dirty="0">
                <a:latin typeface="Arial" panose="020B0604020202020204" pitchFamily="34" charset="0"/>
                <a:cs typeface="+mj-cs"/>
              </a:rPr>
              <a:t>ביום החופה של סבתי הורע מצבו של אחיה בן השנה שהיה מאושפז בבית החולים בגלל גידול בבטן ונפטר כחודש אחרי החתונה</a:t>
            </a:r>
            <a:r>
              <a:rPr lang="he-IL" sz="900" dirty="0" smtClean="0">
                <a:latin typeface="Arial" panose="020B0604020202020204" pitchFamily="34" charset="0"/>
                <a:cs typeface="+mj-cs"/>
              </a:rPr>
              <a:t>. לכן </a:t>
            </a:r>
            <a:r>
              <a:rPr lang="he-IL" sz="900" dirty="0" err="1">
                <a:latin typeface="Arial" panose="020B0604020202020204" pitchFamily="34" charset="0"/>
                <a:cs typeface="+mj-cs"/>
              </a:rPr>
              <a:t>היתה</a:t>
            </a:r>
            <a:r>
              <a:rPr lang="he-IL" sz="900" dirty="0">
                <a:latin typeface="Arial" panose="020B0604020202020204" pitchFamily="34" charset="0"/>
                <a:cs typeface="+mj-cs"/>
              </a:rPr>
              <a:t> עצבות ביום נישואיה.</a:t>
            </a:r>
          </a:p>
          <a:p>
            <a:pPr marL="0" indent="0">
              <a:buNone/>
            </a:pPr>
            <a:r>
              <a:rPr lang="he-IL" sz="900" dirty="0">
                <a:latin typeface="Arial" panose="020B0604020202020204" pitchFamily="34" charset="0"/>
                <a:cs typeface="+mj-cs"/>
              </a:rPr>
              <a:t>את האירוע חגגו בחצר בית העם של הישוב.</a:t>
            </a:r>
          </a:p>
          <a:p>
            <a:pPr marL="0" indent="0">
              <a:buNone/>
            </a:pPr>
            <a:r>
              <a:rPr lang="he-IL" sz="900" dirty="0">
                <a:latin typeface="Arial" panose="020B0604020202020204" pitchFamily="34" charset="0"/>
                <a:cs typeface="+mj-cs"/>
              </a:rPr>
              <a:t>בשנה הראשונה לנישואיהם הם התגוררו עם הסבתא בדירת חדר.</a:t>
            </a:r>
          </a:p>
          <a:p>
            <a:pPr marL="0" indent="0">
              <a:buNone/>
            </a:pPr>
            <a:r>
              <a:rPr lang="he-IL" sz="900" dirty="0">
                <a:latin typeface="Arial" panose="020B0604020202020204" pitchFamily="34" charset="0"/>
                <a:cs typeface="+mj-cs"/>
              </a:rPr>
              <a:t>לאחר החלטת </a:t>
            </a:r>
            <a:r>
              <a:rPr lang="he-IL" sz="900" dirty="0" err="1">
                <a:latin typeface="Arial" panose="020B0604020202020204" pitchFamily="34" charset="0"/>
                <a:cs typeface="+mj-cs"/>
              </a:rPr>
              <a:t>המינהל</a:t>
            </a:r>
            <a:r>
              <a:rPr lang="he-IL" sz="900" dirty="0">
                <a:latin typeface="Arial" panose="020B0604020202020204" pitchFamily="34" charset="0"/>
                <a:cs typeface="+mj-cs"/>
              </a:rPr>
              <a:t> לאכלס את היחידות הנטושות כיוון שהייתה עזיבה המונית (בניהם הוריה של סבתי) סבי וסבתי כמו הרבה זוגות צעירים קיבלו יחידות משקיות.</a:t>
            </a:r>
          </a:p>
          <a:p>
            <a:pPr marL="0" indent="0">
              <a:buNone/>
            </a:pPr>
            <a:r>
              <a:rPr lang="he-IL" sz="900" dirty="0">
                <a:latin typeface="Arial" panose="020B0604020202020204" pitchFamily="34" charset="0"/>
                <a:cs typeface="+mj-cs"/>
              </a:rPr>
              <a:t>במשקים גידלו בעלי חיים כגון פרות ואווזים. בין גידולי השדה  היו כל סוגי הירקות</a:t>
            </a:r>
            <a:r>
              <a:rPr lang="he-IL" sz="700" dirty="0">
                <a:latin typeface="Arial" panose="020B0604020202020204" pitchFamily="34" charset="0"/>
                <a:cs typeface="Arial" panose="020B0604020202020204" pitchFamily="34" charset="0"/>
              </a:rPr>
              <a:t>. </a:t>
            </a:r>
          </a:p>
          <a:p>
            <a:pPr marL="0" indent="0">
              <a:buNone/>
            </a:pPr>
            <a:endParaRPr lang="he-IL" sz="600" dirty="0"/>
          </a:p>
        </p:txBody>
      </p:sp>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l="8973" t="5833" r="13483" b="8809"/>
          <a:stretch/>
        </p:blipFill>
        <p:spPr>
          <a:xfrm>
            <a:off x="453248" y="565660"/>
            <a:ext cx="2567948" cy="158999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תמונה 4"/>
          <p:cNvPicPr>
            <a:picLocks noChangeAspect="1"/>
          </p:cNvPicPr>
          <p:nvPr/>
        </p:nvPicPr>
        <p:blipFill rotWithShape="1">
          <a:blip r:embed="rId3">
            <a:extLst>
              <a:ext uri="{28A0092B-C50C-407E-A947-70E740481C1C}">
                <a14:useLocalDpi xmlns:a14="http://schemas.microsoft.com/office/drawing/2010/main" val="0"/>
              </a:ext>
            </a:extLst>
          </a:blip>
          <a:srcRect l="25386" t="29343" r="10617"/>
          <a:stretch/>
        </p:blipFill>
        <p:spPr>
          <a:xfrm rot="5400000">
            <a:off x="6586" y="2813141"/>
            <a:ext cx="1834935" cy="114072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תמונה 5"/>
          <p:cNvPicPr>
            <a:picLocks noChangeAspect="1"/>
          </p:cNvPicPr>
          <p:nvPr/>
        </p:nvPicPr>
        <p:blipFill rotWithShape="1">
          <a:blip r:embed="rId4">
            <a:extLst>
              <a:ext uri="{28A0092B-C50C-407E-A947-70E740481C1C}">
                <a14:useLocalDpi xmlns:a14="http://schemas.microsoft.com/office/drawing/2010/main" val="0"/>
              </a:ext>
            </a:extLst>
          </a:blip>
          <a:srcRect l="28330" t="5771" r="35762"/>
          <a:stretch/>
        </p:blipFill>
        <p:spPr>
          <a:xfrm>
            <a:off x="1748367" y="2365566"/>
            <a:ext cx="1029555" cy="152126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520797" y="4005082"/>
            <a:ext cx="732648" cy="184666"/>
          </a:xfrm>
          <a:prstGeom prst="rect">
            <a:avLst/>
          </a:prstGeom>
          <a:noFill/>
        </p:spPr>
        <p:txBody>
          <a:bodyPr wrap="square" rtlCol="1">
            <a:spAutoFit/>
          </a:bodyPr>
          <a:lstStyle/>
          <a:p>
            <a:r>
              <a:rPr lang="he-IL" sz="600" b="1" dirty="0">
                <a:solidFill>
                  <a:schemeClr val="bg1">
                    <a:lumMod val="95000"/>
                  </a:schemeClr>
                </a:solidFill>
                <a:effectLst>
                  <a:outerShdw blurRad="50800" dist="38100" dir="2700000" algn="tl" rotWithShape="0">
                    <a:prstClr val="black">
                      <a:alpha val="40000"/>
                    </a:prstClr>
                  </a:outerShdw>
                </a:effectLst>
              </a:rPr>
              <a:t>עם </a:t>
            </a:r>
            <a:r>
              <a:rPr lang="he-IL" sz="600" b="1" dirty="0" err="1">
                <a:solidFill>
                  <a:schemeClr val="bg1">
                    <a:lumMod val="95000"/>
                  </a:schemeClr>
                </a:solidFill>
                <a:effectLst>
                  <a:outerShdw blurRad="50800" dist="38100" dir="2700000" algn="tl" rotWithShape="0">
                    <a:prstClr val="black">
                      <a:alpha val="40000"/>
                    </a:prstClr>
                  </a:outerShdw>
                </a:effectLst>
              </a:rPr>
              <a:t>אימו</a:t>
            </a:r>
            <a:r>
              <a:rPr lang="he-IL" sz="600" b="1" dirty="0">
                <a:solidFill>
                  <a:schemeClr val="bg1">
                    <a:lumMod val="95000"/>
                  </a:schemeClr>
                </a:solidFill>
                <a:effectLst>
                  <a:outerShdw blurRad="50800" dist="38100" dir="2700000" algn="tl" rotWithShape="0">
                    <a:prstClr val="black">
                      <a:alpha val="40000"/>
                    </a:prstClr>
                  </a:outerShdw>
                </a:effectLst>
              </a:rPr>
              <a:t> של </a:t>
            </a:r>
            <a:r>
              <a:rPr lang="he-IL" sz="600" b="1" i="1" dirty="0">
                <a:solidFill>
                  <a:schemeClr val="bg1">
                    <a:lumMod val="95000"/>
                  </a:schemeClr>
                </a:solidFill>
                <a:effectLst>
                  <a:outerShdw blurRad="50800" dist="38100" dir="2700000" algn="tl" rotWithShape="0">
                    <a:prstClr val="black">
                      <a:alpha val="40000"/>
                    </a:prstClr>
                  </a:outerShdw>
                </a:effectLst>
              </a:rPr>
              <a:t>סבי</a:t>
            </a:r>
            <a:endParaRPr lang="he-IL" sz="600" b="1" i="1" dirty="0">
              <a:solidFill>
                <a:schemeClr val="bg1">
                  <a:lumMod val="95000"/>
                </a:schemeClr>
              </a:solidFill>
              <a:effectLst>
                <a:outerShdw blurRad="50800" dist="38100" dir="2700000" algn="tl" rotWithShape="0">
                  <a:prstClr val="black">
                    <a:alpha val="40000"/>
                  </a:prstClr>
                </a:outerShdw>
              </a:effectLst>
            </a:endParaRPr>
          </a:p>
        </p:txBody>
      </p:sp>
      <p:sp>
        <p:nvSpPr>
          <p:cNvPr id="11" name="TextBox 10"/>
          <p:cNvSpPr txBox="1"/>
          <p:nvPr/>
        </p:nvSpPr>
        <p:spPr>
          <a:xfrm>
            <a:off x="1697401" y="3762506"/>
            <a:ext cx="842605" cy="248658"/>
          </a:xfrm>
          <a:prstGeom prst="rect">
            <a:avLst/>
          </a:prstGeom>
          <a:noFill/>
        </p:spPr>
        <p:txBody>
          <a:bodyPr wrap="square" rtlCol="1">
            <a:spAutoFit/>
          </a:bodyPr>
          <a:lstStyle/>
          <a:p>
            <a:r>
              <a:rPr lang="he-IL" sz="508" b="1" dirty="0">
                <a:effectLst>
                  <a:outerShdw blurRad="50800" dist="38100" dir="2700000" algn="tl" rotWithShape="0">
                    <a:prstClr val="black">
                      <a:alpha val="40000"/>
                    </a:prstClr>
                  </a:outerShdw>
                </a:effectLst>
              </a:rPr>
              <a:t>עם אביה של סבתי ושתים מאחיותיה</a:t>
            </a:r>
            <a:endParaRPr lang="he-IL" sz="508" b="1" dirty="0">
              <a:effectLst>
                <a:outerShdw blurRad="50800" dist="38100" dir="2700000" algn="tl" rotWithShape="0">
                  <a:prstClr val="black">
                    <a:alpha val="40000"/>
                  </a:prstClr>
                </a:outerShdw>
              </a:effectLst>
            </a:endParaRPr>
          </a:p>
        </p:txBody>
      </p:sp>
      <p:pic>
        <p:nvPicPr>
          <p:cNvPr id="13" name="תמונה 12"/>
          <p:cNvPicPr>
            <a:picLocks noChangeAspect="1"/>
          </p:cNvPicPr>
          <p:nvPr/>
        </p:nvPicPr>
        <p:blipFill rotWithShape="1">
          <a:blip r:embed="rId5" cstate="print">
            <a:extLst>
              <a:ext uri="{28A0092B-C50C-407E-A947-70E740481C1C}">
                <a14:useLocalDpi xmlns:a14="http://schemas.microsoft.com/office/drawing/2010/main" val="0"/>
              </a:ext>
            </a:extLst>
          </a:blip>
          <a:srcRect l="-423" t="19643" r="423" b="37143"/>
          <a:stretch/>
        </p:blipFill>
        <p:spPr>
          <a:xfrm>
            <a:off x="2960826" y="2793999"/>
            <a:ext cx="1961552" cy="15069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 name="תמונה 13"/>
          <p:cNvPicPr>
            <a:picLocks noChangeAspect="1"/>
          </p:cNvPicPr>
          <p:nvPr/>
        </p:nvPicPr>
        <p:blipFill rotWithShape="1">
          <a:blip r:embed="rId6" cstate="print">
            <a:extLst>
              <a:ext uri="{28A0092B-C50C-407E-A947-70E740481C1C}">
                <a14:useLocalDpi xmlns:a14="http://schemas.microsoft.com/office/drawing/2010/main" val="0"/>
              </a:ext>
            </a:extLst>
          </a:blip>
          <a:srcRect l="3479" r="13289"/>
          <a:stretch/>
        </p:blipFill>
        <p:spPr>
          <a:xfrm>
            <a:off x="5015238" y="3228528"/>
            <a:ext cx="1445880" cy="9101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4356190" y="3637306"/>
            <a:ext cx="365806" cy="170496"/>
          </a:xfrm>
          <a:prstGeom prst="rect">
            <a:avLst/>
          </a:prstGeom>
          <a:noFill/>
        </p:spPr>
        <p:txBody>
          <a:bodyPr wrap="none" rtlCol="1">
            <a:spAutoFit/>
          </a:bodyPr>
          <a:lstStyle/>
          <a:p>
            <a:r>
              <a:rPr lang="he-IL" sz="508" b="1" dirty="0">
                <a:solidFill>
                  <a:schemeClr val="bg1"/>
                </a:solidFill>
                <a:effectLst>
                  <a:outerShdw blurRad="50800" dist="38100" dir="2700000" algn="tl" rotWithShape="0">
                    <a:prstClr val="black">
                      <a:alpha val="40000"/>
                    </a:prstClr>
                  </a:outerShdw>
                </a:effectLst>
                <a:latin typeface="Guttman Yad-Brush" panose="02010401010101010101" pitchFamily="2" charset="-79"/>
                <a:cs typeface="Guttman Yad-Brush" panose="02010401010101010101" pitchFamily="2" charset="-79"/>
              </a:rPr>
              <a:t>סבתא</a:t>
            </a:r>
            <a:endParaRPr lang="he-IL" sz="508" b="1" dirty="0">
              <a:solidFill>
                <a:schemeClr val="bg1"/>
              </a:solidFill>
              <a:effectLst>
                <a:outerShdw blurRad="50800" dist="38100" dir="2700000" algn="tl" rotWithShape="0">
                  <a:prstClr val="black">
                    <a:alpha val="40000"/>
                  </a:prstClr>
                </a:outerShdw>
              </a:effectLst>
              <a:latin typeface="Guttman Yad-Brush" panose="02010401010101010101" pitchFamily="2" charset="-79"/>
              <a:cs typeface="Guttman Yad-Brush" panose="02010401010101010101" pitchFamily="2" charset="-79"/>
            </a:endParaRPr>
          </a:p>
        </p:txBody>
      </p:sp>
      <p:sp>
        <p:nvSpPr>
          <p:cNvPr id="16" name="TextBox 15"/>
          <p:cNvSpPr txBox="1"/>
          <p:nvPr/>
        </p:nvSpPr>
        <p:spPr>
          <a:xfrm>
            <a:off x="3925110" y="3990531"/>
            <a:ext cx="378694" cy="311304"/>
          </a:xfrm>
          <a:prstGeom prst="rect">
            <a:avLst/>
          </a:prstGeom>
          <a:noFill/>
        </p:spPr>
        <p:txBody>
          <a:bodyPr wrap="none" rtlCol="1">
            <a:spAutoFit/>
          </a:bodyPr>
          <a:lstStyle/>
          <a:p>
            <a:r>
              <a:rPr lang="he-IL" sz="508" dirty="0">
                <a:latin typeface="Guttman Yad-Brush" panose="02010401010101010101" pitchFamily="2" charset="-79"/>
                <a:cs typeface="Guttman Yad-Brush" panose="02010401010101010101" pitchFamily="2" charset="-79"/>
              </a:rPr>
              <a:t>בנימין</a:t>
            </a:r>
            <a:endParaRPr lang="he-IL" sz="508" dirty="0">
              <a:latin typeface="Guttman Yad-Brush" panose="02010401010101010101" pitchFamily="2" charset="-79"/>
              <a:cs typeface="Guttman Yad-Brush" panose="02010401010101010101" pitchFamily="2" charset="-79"/>
            </a:endParaRPr>
          </a:p>
          <a:p>
            <a:endParaRPr lang="he-IL" sz="915" dirty="0"/>
          </a:p>
        </p:txBody>
      </p:sp>
      <p:sp>
        <p:nvSpPr>
          <p:cNvPr id="17" name="TextBox 16"/>
          <p:cNvSpPr txBox="1"/>
          <p:nvPr/>
        </p:nvSpPr>
        <p:spPr>
          <a:xfrm>
            <a:off x="3818692" y="3096562"/>
            <a:ext cx="434799" cy="311304"/>
          </a:xfrm>
          <a:prstGeom prst="rect">
            <a:avLst/>
          </a:prstGeom>
          <a:noFill/>
        </p:spPr>
        <p:txBody>
          <a:bodyPr wrap="none" rtlCol="1">
            <a:spAutoFit/>
          </a:bodyPr>
          <a:lstStyle/>
          <a:p>
            <a:r>
              <a:rPr lang="he-IL" sz="508" dirty="0">
                <a:latin typeface="Guttman Yad-Brush" panose="02010401010101010101" pitchFamily="2" charset="-79"/>
                <a:cs typeface="Guttman Yad-Brush" panose="02010401010101010101" pitchFamily="2" charset="-79"/>
              </a:rPr>
              <a:t>בת-עמי</a:t>
            </a:r>
            <a:endParaRPr lang="he-IL" sz="508" dirty="0">
              <a:latin typeface="Guttman Yad-Brush" panose="02010401010101010101" pitchFamily="2" charset="-79"/>
              <a:cs typeface="Guttman Yad-Brush" panose="02010401010101010101" pitchFamily="2" charset="-79"/>
            </a:endParaRPr>
          </a:p>
          <a:p>
            <a:endParaRPr lang="he-IL" sz="915" dirty="0"/>
          </a:p>
        </p:txBody>
      </p:sp>
      <p:sp>
        <p:nvSpPr>
          <p:cNvPr id="18" name="TextBox 17"/>
          <p:cNvSpPr txBox="1"/>
          <p:nvPr/>
        </p:nvSpPr>
        <p:spPr>
          <a:xfrm>
            <a:off x="3411965" y="3965957"/>
            <a:ext cx="333809" cy="311304"/>
          </a:xfrm>
          <a:prstGeom prst="rect">
            <a:avLst/>
          </a:prstGeom>
          <a:noFill/>
        </p:spPr>
        <p:txBody>
          <a:bodyPr wrap="none" rtlCol="1">
            <a:spAutoFit/>
          </a:bodyPr>
          <a:lstStyle/>
          <a:p>
            <a:r>
              <a:rPr lang="he-IL" sz="508" dirty="0" err="1">
                <a:latin typeface="Guttman Yad-Brush" panose="02010401010101010101" pitchFamily="2" charset="-79"/>
                <a:cs typeface="Guttman Yad-Brush" panose="02010401010101010101" pitchFamily="2" charset="-79"/>
              </a:rPr>
              <a:t>אמא</a:t>
            </a:r>
            <a:endParaRPr lang="he-IL" sz="508" dirty="0">
              <a:latin typeface="Guttman Yad-Brush" panose="02010401010101010101" pitchFamily="2" charset="-79"/>
              <a:cs typeface="Guttman Yad-Brush" panose="02010401010101010101" pitchFamily="2" charset="-79"/>
            </a:endParaRPr>
          </a:p>
          <a:p>
            <a:endParaRPr lang="he-IL" sz="915" dirty="0"/>
          </a:p>
        </p:txBody>
      </p:sp>
      <p:sp>
        <p:nvSpPr>
          <p:cNvPr id="19" name="TextBox 18"/>
          <p:cNvSpPr txBox="1"/>
          <p:nvPr/>
        </p:nvSpPr>
        <p:spPr>
          <a:xfrm>
            <a:off x="3357394" y="3464385"/>
            <a:ext cx="314574" cy="311304"/>
          </a:xfrm>
          <a:prstGeom prst="rect">
            <a:avLst/>
          </a:prstGeom>
          <a:noFill/>
        </p:spPr>
        <p:txBody>
          <a:bodyPr wrap="none" rtlCol="1">
            <a:spAutoFit/>
          </a:bodyPr>
          <a:lstStyle/>
          <a:p>
            <a:r>
              <a:rPr lang="he-IL" sz="508" dirty="0">
                <a:latin typeface="Guttman Yad-Brush" panose="02010401010101010101" pitchFamily="2" charset="-79"/>
                <a:cs typeface="Guttman Yad-Brush" panose="02010401010101010101" pitchFamily="2" charset="-79"/>
              </a:rPr>
              <a:t>סבא</a:t>
            </a:r>
            <a:endParaRPr lang="he-IL" sz="508" dirty="0">
              <a:latin typeface="Guttman Yad-Brush" panose="02010401010101010101" pitchFamily="2" charset="-79"/>
              <a:cs typeface="Guttman Yad-Brush" panose="02010401010101010101" pitchFamily="2" charset="-79"/>
            </a:endParaRPr>
          </a:p>
          <a:p>
            <a:endParaRPr lang="he-IL" sz="915" dirty="0"/>
          </a:p>
        </p:txBody>
      </p:sp>
      <p:sp>
        <p:nvSpPr>
          <p:cNvPr id="20" name="TextBox 19"/>
          <p:cNvSpPr txBox="1"/>
          <p:nvPr/>
        </p:nvSpPr>
        <p:spPr>
          <a:xfrm>
            <a:off x="3035134" y="3832931"/>
            <a:ext cx="331675" cy="389466"/>
          </a:xfrm>
          <a:prstGeom prst="rect">
            <a:avLst/>
          </a:prstGeom>
          <a:noFill/>
        </p:spPr>
        <p:txBody>
          <a:bodyPr wrap="square" rtlCol="1">
            <a:spAutoFit/>
          </a:bodyPr>
          <a:lstStyle/>
          <a:p>
            <a:r>
              <a:rPr lang="he-IL" sz="508" dirty="0">
                <a:latin typeface="Guttman Yad-Brush" panose="02010401010101010101" pitchFamily="2" charset="-79"/>
                <a:cs typeface="Guttman Yad-Brush" panose="02010401010101010101" pitchFamily="2" charset="-79"/>
              </a:rPr>
              <a:t>רחבעם</a:t>
            </a:r>
            <a:endParaRPr lang="he-IL" sz="508" dirty="0">
              <a:latin typeface="Guttman Yad-Brush" panose="02010401010101010101" pitchFamily="2" charset="-79"/>
              <a:cs typeface="Guttman Yad-Brush" panose="02010401010101010101" pitchFamily="2" charset="-79"/>
            </a:endParaRPr>
          </a:p>
          <a:p>
            <a:endParaRPr lang="he-IL" sz="915" dirty="0"/>
          </a:p>
        </p:txBody>
      </p:sp>
      <p:sp>
        <p:nvSpPr>
          <p:cNvPr id="21" name="TextBox 20"/>
          <p:cNvSpPr txBox="1"/>
          <p:nvPr/>
        </p:nvSpPr>
        <p:spPr>
          <a:xfrm>
            <a:off x="2548590" y="4356100"/>
            <a:ext cx="2540203" cy="630942"/>
          </a:xfrm>
          <a:prstGeom prst="rect">
            <a:avLst/>
          </a:prstGeom>
          <a:noFill/>
        </p:spPr>
        <p:txBody>
          <a:bodyPr wrap="square" rtlCol="1">
            <a:spAutoFit/>
          </a:bodyPr>
          <a:lstStyle/>
          <a:p>
            <a:r>
              <a:rPr lang="he-IL" sz="8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ב31/8/63 נולדה ביתם הראשונה בת-עמי, ב9/8/65 נולד רחבעם. ב13/12/68 נולד בנימין ב20/10/70 נולדה אילנית אימנו. התמונה צולמה ב1973.</a:t>
            </a:r>
          </a:p>
          <a:p>
            <a:endParaRPr lang="he-IL" sz="11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706230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txBox="1">
            <a:spLocks noGrp="1"/>
          </p:cNvSpPr>
          <p:nvPr>
            <p:ph idx="1"/>
          </p:nvPr>
        </p:nvSpPr>
        <p:spPr>
          <a:xfrm>
            <a:off x="3061122" y="275458"/>
            <a:ext cx="3402890" cy="1487587"/>
          </a:xfrm>
          <a:prstGeom prst="rect">
            <a:avLst/>
          </a:prstGeom>
          <a:noFill/>
        </p:spPr>
        <p:txBody>
          <a:bodyPr wrap="square" rtlCol="1">
            <a:spAutoFit/>
          </a:bodyPr>
          <a:lstStyle/>
          <a:p>
            <a:pPr marL="0" indent="0">
              <a:buNone/>
            </a:pPr>
            <a:r>
              <a:rPr lang="he-IL" sz="1000" dirty="0"/>
              <a:t>במשך 15 שנה סבי וסבתי ניהלו את המשק וגידלו את כל סוגי הירקות בנוסף גידלו אווזים לפיטום</a:t>
            </a:r>
            <a:r>
              <a:rPr lang="he-IL" sz="1000" dirty="0" smtClean="0"/>
              <a:t>, פרות </a:t>
            </a:r>
            <a:r>
              <a:rPr lang="he-IL" sz="1000" dirty="0"/>
              <a:t>וכבשים.</a:t>
            </a:r>
          </a:p>
          <a:p>
            <a:pPr marL="0" indent="0">
              <a:buNone/>
            </a:pPr>
            <a:r>
              <a:rPr lang="he-IL" sz="1000" dirty="0"/>
              <a:t>לאחר החליבה שבוצעה פעמיים ביום סבתי כמו כולם נשאה את הכדים על שכם למחלבה שהייתה במרכז היישוב. בהמשך קיבלו סוס ועגלה מה שסייע בידה להוביל את החלב ובעגלה הביאה גם את המספוא שנקצר בשדה. סבתי ביצעה את כל הפעולות במשק כולל חליבה ידנית.</a:t>
            </a:r>
          </a:p>
          <a:p>
            <a:pPr marL="0" indent="0">
              <a:buNone/>
            </a:pPr>
            <a:r>
              <a:rPr lang="he-IL" sz="900" dirty="0"/>
              <a:t> </a:t>
            </a:r>
          </a:p>
        </p:txBody>
      </p:sp>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14479" t="4343" r="41071"/>
          <a:stretch/>
        </p:blipFill>
        <p:spPr>
          <a:xfrm>
            <a:off x="5151918" y="3215762"/>
            <a:ext cx="1274490" cy="15443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4891673" y="4466087"/>
            <a:ext cx="1452547" cy="200055"/>
          </a:xfrm>
          <a:prstGeom prst="rect">
            <a:avLst/>
          </a:prstGeom>
          <a:noFill/>
        </p:spPr>
        <p:txBody>
          <a:bodyPr wrap="square" rtlCol="1">
            <a:spAutoFit/>
          </a:bodyPr>
          <a:lstStyle/>
          <a:p>
            <a:r>
              <a:rPr lang="he-IL" sz="700" b="1" dirty="0">
                <a:ln w="0"/>
                <a:solidFill>
                  <a:schemeClr val="bg1"/>
                </a:solidFill>
                <a:effectLst>
                  <a:outerShdw blurRad="38100" dist="19050" dir="2700000" algn="tl" rotWithShape="0">
                    <a:schemeClr val="dk1">
                      <a:alpha val="40000"/>
                    </a:schemeClr>
                  </a:outerShdw>
                </a:effectLst>
              </a:rPr>
              <a:t>חלוצה הפרה הראשונה </a:t>
            </a:r>
            <a:endParaRPr lang="he-IL" sz="700" b="1" dirty="0">
              <a:ln w="0"/>
              <a:solidFill>
                <a:schemeClr val="bg1"/>
              </a:solidFill>
              <a:effectLst>
                <a:outerShdw blurRad="38100" dist="19050" dir="2700000" algn="tl" rotWithShape="0">
                  <a:schemeClr val="dk1">
                    <a:alpha val="40000"/>
                  </a:schemeClr>
                </a:outerShdw>
              </a:effectLst>
            </a:endParaRPr>
          </a:p>
        </p:txBody>
      </p:sp>
      <p:pic>
        <p:nvPicPr>
          <p:cNvPr id="2050" name="Picture 2" descr="https://attachment.outlook.office.net/owa/ILANIT70@hotmail.com/service.svc/s/GetAttachmentThumbnail?id=AQMkADAwATY0MDABLTk4ZmUtYTcwYi0wMAItMDAKAEYAAAMiyWke9L45Qr2k%2Bbbsk6YABwDODDMsnQ7iSLhZvsM1Vxa8AAACAQwAAADODDMsnQ7iSLhZvsM1Vxa8AAAAmkgOZAAAAAESABAAvBJtiff6G0CFqh1bIIPrGQ%3D%3D&amp;thumbnailType=2&amp;X-OWA-CANARY=8-ouohqbDEG254LeIh6U8cDscQAdk9QYLBdBIEHwAp0kr2AT984IM-VZSdKYBzzANVMf4MsM5MA.&amp;token=56363f41-3623-44e7-a4c2-18841afe3995&amp;owa=outlook.live.com&amp;isc=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54" t="14422" r="16144" b="4292"/>
          <a:stretch/>
        </p:blipFill>
        <p:spPr bwMode="auto">
          <a:xfrm>
            <a:off x="441330" y="2692878"/>
            <a:ext cx="2559265" cy="1564396"/>
          </a:xfrm>
          <a:prstGeom prst="rect">
            <a:avLst/>
          </a:prstGeom>
          <a:ln>
            <a:noFill/>
          </a:ln>
          <a:effectLst>
            <a:softEdge rad="112500"/>
          </a:effectLst>
          <a:extLst/>
        </p:spPr>
      </p:pic>
      <p:pic>
        <p:nvPicPr>
          <p:cNvPr id="2052" name="Picture 4" descr="https://attachment.outlook.office.net/owa/ILANIT70@hotmail.com/service.svc/s/GetAttachmentThumbnail?id=AQMkADAwATY0MDABLTk4ZmUtYTcwYi0wMAItMDAKAEYAAAMiyWke9L45Qr2k%2Bbbsk6YABwDODDMsnQ7iSLhZvsM1Vxa8AAACAQwAAADODDMsnQ7iSLhZvsM1Vxa8AAAAmkgOZgAAAAESABAAfl7yZQSiikOWk1EY1KsYjQ%3D%3D&amp;thumbnailType=2&amp;X-OWA-CANARY=5-tjzjqYNU-s8mW384PXkkAt62Qdk9QYfo3NFTqC2AL-0jzmFUHkGddEG1lmlLKFSzXXskzSuzM.&amp;token=56363f41-3623-44e7-a4c2-18841afe3995&amp;owa=outlook.live.com&amp;isc=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1122" y="2394958"/>
            <a:ext cx="1830551" cy="10296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57120" y="1464569"/>
            <a:ext cx="1906891" cy="1323439"/>
          </a:xfrm>
          <a:prstGeom prst="rect">
            <a:avLst/>
          </a:prstGeom>
          <a:noFill/>
        </p:spPr>
        <p:txBody>
          <a:bodyPr wrap="square" rtlCol="1">
            <a:spAutoFit/>
          </a:bodyPr>
          <a:lstStyle/>
          <a:p>
            <a:r>
              <a:rPr lang="he-IL" sz="1000" dirty="0"/>
              <a:t>לסבתי כמו להוריה החיים במושב לא היו קלים. הם דשדשו בבוץ. המושב היה ללא כבישים וללא מדרכות.</a:t>
            </a:r>
          </a:p>
          <a:p>
            <a:r>
              <a:rPr lang="he-IL" sz="1000" dirty="0"/>
              <a:t>את הכביסה סבתי הרתיחה על גחלים או על פרימוס כיוון שעדיין לא היו מכונות כביסה.</a:t>
            </a:r>
          </a:p>
          <a:p>
            <a:endParaRPr lang="he-IL" sz="1050" dirty="0"/>
          </a:p>
        </p:txBody>
      </p:sp>
      <p:pic>
        <p:nvPicPr>
          <p:cNvPr id="2054" name="Picture 6" descr="https://attachment.outlook.office.net/owa/ILANIT70@hotmail.com/service.svc/s/GetAttachmentThumbnail?id=AQMkADAwATY0MDABLTk4ZmUtYTcwYi0wMAItMDAKAEYAAAMiyWke9L45Qr2k%2Bbbsk6YABwDODDMsnQ7iSLhZvsM1Vxa8AAACAQwAAADODDMsnQ7iSLhZvsM1Vxa8AAAAmkgOZwAAAAESABAARC3ozevSR06Zd5DuavP6kQ%3D%3D&amp;thumbnailType=2&amp;X-OWA-CANARY=ZliNkl26e0WXsBT_dAJcnzC4iYoek9QYsDbn_56nfp3KNJkcXQr2MnQFrTvLjpUAWGuu4ne6-LA.&amp;token=ee309617-aa42-407f-b218-e5cdfe549d42&amp;owa=outlook.live.com&amp;isc=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152" y="958294"/>
            <a:ext cx="2575443" cy="1448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72382" y="2406981"/>
            <a:ext cx="2228495" cy="200055"/>
          </a:xfrm>
          <a:prstGeom prst="rect">
            <a:avLst/>
          </a:prstGeom>
          <a:noFill/>
        </p:spPr>
        <p:txBody>
          <a:bodyPr wrap="none" rtlCol="1">
            <a:spAutoFit/>
          </a:bodyPr>
          <a:lstStyle/>
          <a:p>
            <a:r>
              <a:rPr lang="he-IL" sz="700" b="1" dirty="0">
                <a:effectLst>
                  <a:outerShdw blurRad="50800" dist="38100" dir="2700000" algn="tl" rotWithShape="0">
                    <a:prstClr val="black">
                      <a:alpha val="40000"/>
                    </a:prstClr>
                  </a:outerShdw>
                </a:effectLst>
              </a:rPr>
              <a:t>הפרימוס וכלי העבודה ששימשו את כולם עד </a:t>
            </a:r>
            <a:r>
              <a:rPr lang="he-IL" sz="700" b="1" dirty="0" err="1">
                <a:effectLst>
                  <a:outerShdw blurRad="50800" dist="38100" dir="2700000" algn="tl" rotWithShape="0">
                    <a:prstClr val="black">
                      <a:alpha val="40000"/>
                    </a:prstClr>
                  </a:outerShdw>
                </a:effectLst>
              </a:rPr>
              <a:t>הקידמה</a:t>
            </a:r>
            <a:endParaRPr lang="he-IL" sz="700" b="1" dirty="0">
              <a:effectLst>
                <a:outerShdw blurRad="50800" dist="38100" dir="2700000" algn="tl" rotWithShape="0">
                  <a:prstClr val="black">
                    <a:alpha val="40000"/>
                  </a:prstClr>
                </a:outerShdw>
              </a:effectLst>
            </a:endParaRPr>
          </a:p>
        </p:txBody>
      </p:sp>
      <p:pic>
        <p:nvPicPr>
          <p:cNvPr id="2" name="תמונה 1"/>
          <p:cNvPicPr>
            <a:picLocks noChangeAspect="1"/>
          </p:cNvPicPr>
          <p:nvPr/>
        </p:nvPicPr>
        <p:blipFill rotWithShape="1">
          <a:blip r:embed="rId6">
            <a:extLst>
              <a:ext uri="{28A0092B-C50C-407E-A947-70E740481C1C}">
                <a14:useLocalDpi xmlns:a14="http://schemas.microsoft.com/office/drawing/2010/main" val="0"/>
              </a:ext>
            </a:extLst>
          </a:blip>
          <a:srcRect l="10956" r="7529" b="9886"/>
          <a:stretch/>
        </p:blipFill>
        <p:spPr>
          <a:xfrm>
            <a:off x="3061122" y="3548626"/>
            <a:ext cx="1946264" cy="12114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24724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a:extLst>
              <a:ext uri="{28A0092B-C50C-407E-A947-70E740481C1C}">
                <a14:useLocalDpi xmlns:a14="http://schemas.microsoft.com/office/drawing/2010/main" val="0"/>
              </a:ext>
            </a:extLst>
          </a:blip>
          <a:srcRect l="6468" t="4161" r="23890" b="11754"/>
          <a:stretch/>
        </p:blipFill>
        <p:spPr>
          <a:xfrm>
            <a:off x="4341928" y="2125704"/>
            <a:ext cx="1996839" cy="135751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אליפסה 4"/>
          <p:cNvSpPr/>
          <p:nvPr/>
        </p:nvSpPr>
        <p:spPr>
          <a:xfrm>
            <a:off x="5722161" y="2375366"/>
            <a:ext cx="344389" cy="314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pic>
        <p:nvPicPr>
          <p:cNvPr id="6" name="Picture 2" descr="https://attachment.outlook.office.net/owa/ILANIT70@hotmail.com/service.svc/s/GetAttachmentThumbnail?id=AQMkADAwATY0MDABLTk4ZmUtYTcwYi0wMAItMDAKAEYAAAMiyWke9L45Qr2k%2Bbbsk6YABwDODDMsnQ7iSLhZvsM1Vxa8AAACAQwAAADODDMsnQ7iSLhZvsM1Vxa8AAAAk29lOwAAAAESABAAMjVc5XyEJk2o%2FfESStZWvA%3D%3D&amp;thumbnailType=2&amp;X-OWA-CANARY=eiQ-VQ9TkEqPhhFfgn6If9BVnGs8i9QYYGCJefAI5YZor5j7hhHgRXRN4EIZmtY7Roi0pEiJk4g.&amp;token=3b43e767-1a29-4715-aa07-c82f8202cfcf&amp;owa=outlook.live.com&amp;isc=1"/>
          <p:cNvPicPr>
            <a:picLocks noChangeAspect="1" noChangeArrowheads="1"/>
          </p:cNvPicPr>
          <p:nvPr/>
        </p:nvPicPr>
        <p:blipFill rotWithShape="1">
          <a:blip r:embed="rId3">
            <a:extLst>
              <a:ext uri="{28A0092B-C50C-407E-A947-70E740481C1C}">
                <a14:useLocalDpi xmlns:a14="http://schemas.microsoft.com/office/drawing/2010/main" val="0"/>
              </a:ext>
            </a:extLst>
          </a:blip>
          <a:srcRect l="18746" t="27510" r="23664" b="4514"/>
          <a:stretch/>
        </p:blipFill>
        <p:spPr bwMode="auto">
          <a:xfrm>
            <a:off x="522833" y="1397866"/>
            <a:ext cx="3437904" cy="22826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10" name="TextBox 9"/>
          <p:cNvSpPr txBox="1"/>
          <p:nvPr/>
        </p:nvSpPr>
        <p:spPr>
          <a:xfrm>
            <a:off x="4181220" y="514912"/>
            <a:ext cx="2318254" cy="1392689"/>
          </a:xfrm>
          <a:prstGeom prst="rect">
            <a:avLst/>
          </a:prstGeom>
          <a:noFill/>
        </p:spPr>
        <p:txBody>
          <a:bodyPr wrap="square" rtlCol="0">
            <a:spAutoFit/>
          </a:bodyPr>
          <a:lstStyle/>
          <a:p>
            <a:r>
              <a:rPr lang="he-IL" sz="1100" dirty="0"/>
              <a:t> </a:t>
            </a:r>
            <a:r>
              <a:rPr lang="he-IL" sz="1050" dirty="0"/>
              <a:t>בתמונה "שירותים מחוץ לבית": סבתי וסבי עם שניים מילדיהם עם קרובי משפחה.</a:t>
            </a:r>
          </a:p>
          <a:p>
            <a:r>
              <a:rPr lang="he-IL" sz="1050" dirty="0"/>
              <a:t>מאז הבית הזה שופץ כמה פעמים.</a:t>
            </a:r>
          </a:p>
          <a:p>
            <a:r>
              <a:rPr lang="he-IL" sz="1050" dirty="0"/>
              <a:t>בתמונה למטה סבתי עם בנה רחבעם ועוד אימהות וילדיהם ורופאת הילדים בטיפת חלב.</a:t>
            </a:r>
          </a:p>
          <a:p>
            <a:endParaRPr lang="en-US" sz="1050" dirty="0"/>
          </a:p>
        </p:txBody>
      </p:sp>
      <p:sp>
        <p:nvSpPr>
          <p:cNvPr id="9" name="TextBox 8"/>
          <p:cNvSpPr txBox="1"/>
          <p:nvPr/>
        </p:nvSpPr>
        <p:spPr>
          <a:xfrm>
            <a:off x="1244839" y="2032801"/>
            <a:ext cx="393859" cy="170496"/>
          </a:xfrm>
          <a:prstGeom prst="rect">
            <a:avLst/>
          </a:prstGeom>
          <a:noFill/>
        </p:spPr>
        <p:txBody>
          <a:bodyPr wrap="square" rtlCol="1">
            <a:spAutoFit/>
          </a:bodyPr>
          <a:lstStyle/>
          <a:p>
            <a:r>
              <a:rPr lang="he-IL" sz="508" b="1" dirty="0">
                <a:effectLst>
                  <a:outerShdw blurRad="50800" dist="38100" dir="2700000" algn="tl" rotWithShape="0">
                    <a:prstClr val="black">
                      <a:alpha val="40000"/>
                    </a:prstClr>
                  </a:outerShdw>
                </a:effectLst>
              </a:rPr>
              <a:t>סבתא</a:t>
            </a:r>
            <a:endParaRPr lang="he-IL" sz="508" b="1" dirty="0">
              <a:effectLst>
                <a:outerShdw blurRad="50800" dist="38100" dir="2700000" algn="tl" rotWithShape="0">
                  <a:prstClr val="black">
                    <a:alpha val="40000"/>
                  </a:prstClr>
                </a:outerShdw>
              </a:effectLst>
            </a:endParaRPr>
          </a:p>
        </p:txBody>
      </p:sp>
      <p:sp>
        <p:nvSpPr>
          <p:cNvPr id="11" name="TextBox 10"/>
          <p:cNvSpPr txBox="1"/>
          <p:nvPr/>
        </p:nvSpPr>
        <p:spPr>
          <a:xfrm>
            <a:off x="1698350" y="1907601"/>
            <a:ext cx="311304" cy="170496"/>
          </a:xfrm>
          <a:prstGeom prst="rect">
            <a:avLst/>
          </a:prstGeom>
          <a:noFill/>
        </p:spPr>
        <p:txBody>
          <a:bodyPr wrap="none" rtlCol="1">
            <a:spAutoFit/>
          </a:bodyPr>
          <a:lstStyle/>
          <a:p>
            <a:r>
              <a:rPr lang="he-IL" sz="508" b="1" dirty="0">
                <a:solidFill>
                  <a:schemeClr val="bg1"/>
                </a:solidFill>
              </a:rPr>
              <a:t>סבא</a:t>
            </a:r>
            <a:endParaRPr lang="he-IL" sz="508" b="1" dirty="0">
              <a:solidFill>
                <a:schemeClr val="bg1"/>
              </a:solidFill>
            </a:endParaRPr>
          </a:p>
        </p:txBody>
      </p:sp>
      <p:sp>
        <p:nvSpPr>
          <p:cNvPr id="12" name="TextBox 11"/>
          <p:cNvSpPr txBox="1"/>
          <p:nvPr/>
        </p:nvSpPr>
        <p:spPr>
          <a:xfrm>
            <a:off x="2856984" y="2532534"/>
            <a:ext cx="1120821" cy="215444"/>
          </a:xfrm>
          <a:prstGeom prst="rect">
            <a:avLst/>
          </a:prstGeom>
          <a:noFill/>
        </p:spPr>
        <p:txBody>
          <a:bodyPr wrap="none" rtlCol="1">
            <a:spAutoFit/>
          </a:bodyPr>
          <a:lstStyle/>
          <a:p>
            <a:r>
              <a:rPr lang="he-IL" sz="800" b="1" dirty="0" err="1">
                <a:effectLst>
                  <a:outerShdw blurRad="50800" dist="38100" dir="2700000" algn="tl" rotWithShape="0">
                    <a:prstClr val="black">
                      <a:alpha val="40000"/>
                    </a:prstClr>
                  </a:outerShdw>
                </a:effectLst>
              </a:rPr>
              <a:t>שרותים</a:t>
            </a:r>
            <a:r>
              <a:rPr lang="he-IL" sz="800" b="1" dirty="0">
                <a:effectLst>
                  <a:outerShdw blurRad="50800" dist="38100" dir="2700000" algn="tl" rotWithShape="0">
                    <a:prstClr val="black">
                      <a:alpha val="40000"/>
                    </a:prstClr>
                  </a:outerShdw>
                </a:effectLst>
              </a:rPr>
              <a:t> משנות ה-60</a:t>
            </a:r>
            <a:endParaRPr lang="he-IL" sz="8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832389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l="13259" t="13095" r="25603" b="14286"/>
          <a:stretch/>
        </p:blipFill>
        <p:spPr>
          <a:xfrm>
            <a:off x="4050059" y="2648077"/>
            <a:ext cx="2155666" cy="14402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מלבן 4"/>
          <p:cNvSpPr/>
          <p:nvPr/>
        </p:nvSpPr>
        <p:spPr>
          <a:xfrm>
            <a:off x="3036332" y="209662"/>
            <a:ext cx="1194559" cy="276999"/>
          </a:xfrm>
          <a:prstGeom prst="rect">
            <a:avLst/>
          </a:prstGeom>
        </p:spPr>
        <p:txBody>
          <a:bodyPr wrap="none">
            <a:spAutoFit/>
          </a:bodyPr>
          <a:lstStyle/>
          <a:p>
            <a:r>
              <a:rPr lang="he-IL" sz="1200" b="1" u="sng" dirty="0">
                <a:solidFill>
                  <a:schemeClr val="accent5">
                    <a:lumMod val="50000"/>
                  </a:schemeClr>
                </a:solidFill>
              </a:rPr>
              <a:t>מושב במלחמה</a:t>
            </a:r>
          </a:p>
        </p:txBody>
      </p:sp>
      <p:sp>
        <p:nvSpPr>
          <p:cNvPr id="6" name="מלבן 5"/>
          <p:cNvSpPr/>
          <p:nvPr/>
        </p:nvSpPr>
        <p:spPr>
          <a:xfrm>
            <a:off x="349633" y="671149"/>
            <a:ext cx="6131666" cy="1631216"/>
          </a:xfrm>
          <a:prstGeom prst="rect">
            <a:avLst/>
          </a:prstGeom>
        </p:spPr>
        <p:txBody>
          <a:bodyPr wrap="square">
            <a:spAutoFit/>
          </a:bodyPr>
          <a:lstStyle/>
          <a:p>
            <a:r>
              <a:rPr lang="he-IL" sz="1000" dirty="0"/>
              <a:t>מושב שער אפרים הוקם במשולש </a:t>
            </a:r>
            <a:r>
              <a:rPr lang="he-IL" sz="1000" dirty="0"/>
              <a:t>בין </a:t>
            </a:r>
            <a:r>
              <a:rPr lang="he-IL" sz="1000" dirty="0"/>
              <a:t>קלנסואה מהמערב, טייבה </a:t>
            </a:r>
            <a:r>
              <a:rPr lang="he-IL" sz="1000" dirty="0"/>
              <a:t>וכפרים ירדנים ממזרח.</a:t>
            </a:r>
          </a:p>
          <a:p>
            <a:r>
              <a:rPr lang="he-IL" sz="1000" dirty="0"/>
              <a:t>ב-1967 פרצה מלחמת ששת </a:t>
            </a:r>
            <a:r>
              <a:rPr lang="he-IL" sz="1000" dirty="0"/>
              <a:t>הימים, המושב </a:t>
            </a:r>
            <a:r>
              <a:rPr lang="he-IL" sz="1000" dirty="0"/>
              <a:t>היה נתון להפצצה מסיבית</a:t>
            </a:r>
            <a:r>
              <a:rPr lang="he-IL" sz="1000" dirty="0"/>
              <a:t>.</a:t>
            </a:r>
          </a:p>
          <a:p>
            <a:r>
              <a:rPr lang="he-IL" sz="1000" dirty="0"/>
              <a:t>במלחמה זו סבתי </a:t>
            </a:r>
            <a:r>
              <a:rPr lang="he-IL" sz="1000" dirty="0"/>
              <a:t>שימשה </a:t>
            </a:r>
            <a:r>
              <a:rPr lang="he-IL" sz="1000" dirty="0"/>
              <a:t>כחובשת לאוכלוסייה בלתי לוחמת לאחר שעברה קורס חובשות במחנה צבאי בית-ליד.</a:t>
            </a:r>
          </a:p>
          <a:p>
            <a:r>
              <a:rPr lang="he-IL" sz="1000" dirty="0"/>
              <a:t>ביום פרוץ המלחמה סבתי והדסה (שגם היא מהישוב) עברו תדרוך סופי במושב ניצני עוז, מכיוון שניצני עוז הופגזה ראשונה לא היה ניתן לחזור ליישוב בדרך המקשרת בין שני המושבים אלא רק בדרך עוקפת.</a:t>
            </a:r>
          </a:p>
          <a:p>
            <a:r>
              <a:rPr lang="he-IL" sz="1000" dirty="0"/>
              <a:t>בהגיע סבתי למושב נכנסה לקנות מספר דברים במכולת ובדיוק הטלפון </a:t>
            </a:r>
            <a:r>
              <a:rPr lang="he-IL" sz="1000" dirty="0" smtClean="0"/>
              <a:t>צלצל</a:t>
            </a:r>
            <a:r>
              <a:rPr lang="he-IL" sz="1000" dirty="0"/>
              <a:t>, בזמנו היה רק טלפון אחד במושב, סבתי נתבקשה ע"י משה הצרכן לענות לטלפון ומעברו השני אמר הקול: "נא להודיע לכל התושבים להיכנס למקלטים מידית".</a:t>
            </a:r>
          </a:p>
          <a:p>
            <a:r>
              <a:rPr lang="he-IL" sz="1000" dirty="0"/>
              <a:t>באותן דקות יצאו התלמידים מבית הספר שממוקם במרכז היישוב בקרבת המכולת, בזכותם המידע הגיע במהירות למשפחות ובזכות זה לא היו נפגעים בנפש.</a:t>
            </a:r>
          </a:p>
          <a:p>
            <a:r>
              <a:rPr lang="he-IL" sz="1000" dirty="0"/>
              <a:t>לימים התברר שבזכות מיקומם הגבוה של הירדנים, היינו חשופים וכל תנועה בישוב נראתה והופגזה. </a:t>
            </a:r>
            <a:endParaRPr lang="he-IL" sz="1000" dirty="0"/>
          </a:p>
        </p:txBody>
      </p:sp>
      <p:pic>
        <p:nvPicPr>
          <p:cNvPr id="7" name="תמונה 6"/>
          <p:cNvPicPr>
            <a:picLocks noChangeAspect="1"/>
          </p:cNvPicPr>
          <p:nvPr/>
        </p:nvPicPr>
        <p:blipFill rotWithShape="1">
          <a:blip r:embed="rId3">
            <a:extLst>
              <a:ext uri="{28A0092B-C50C-407E-A947-70E740481C1C}">
                <a14:useLocalDpi xmlns:a14="http://schemas.microsoft.com/office/drawing/2010/main" val="0"/>
              </a:ext>
            </a:extLst>
          </a:blip>
          <a:srcRect l="5887" t="19915" r="35907" b="9628"/>
          <a:stretch/>
        </p:blipFill>
        <p:spPr>
          <a:xfrm>
            <a:off x="901934" y="2661752"/>
            <a:ext cx="2113080" cy="14402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אליפסה 8"/>
          <p:cNvSpPr/>
          <p:nvPr/>
        </p:nvSpPr>
        <p:spPr>
          <a:xfrm>
            <a:off x="2064133" y="3037447"/>
            <a:ext cx="319661" cy="322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sp>
        <p:nvSpPr>
          <p:cNvPr id="10" name="TextBox 9"/>
          <p:cNvSpPr txBox="1"/>
          <p:nvPr/>
        </p:nvSpPr>
        <p:spPr>
          <a:xfrm>
            <a:off x="778322" y="4181315"/>
            <a:ext cx="1716427" cy="20005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1">
            <a:spAutoFit/>
          </a:bodyPr>
          <a:lstStyle/>
          <a:p>
            <a:r>
              <a:rPr lang="he-IL" sz="700" b="1" dirty="0">
                <a:effectLst>
                  <a:outerShdw blurRad="50800" dist="38100" dir="2700000" algn="tl" rotWithShape="0">
                    <a:prstClr val="black">
                      <a:alpha val="40000"/>
                    </a:prstClr>
                  </a:outerShdw>
                </a:effectLst>
              </a:rPr>
              <a:t>סבתי מדגימה על הבובה בקורס</a:t>
            </a:r>
            <a:endParaRPr lang="he-IL" sz="700" b="1" dirty="0">
              <a:effectLst>
                <a:outerShdw blurRad="50800" dist="38100" dir="2700000" algn="tl" rotWithShape="0">
                  <a:prstClr val="black">
                    <a:alpha val="40000"/>
                  </a:prstClr>
                </a:outerShdw>
              </a:effectLst>
            </a:endParaRPr>
          </a:p>
        </p:txBody>
      </p:sp>
      <p:sp>
        <p:nvSpPr>
          <p:cNvPr id="3" name="TextBox 2"/>
          <p:cNvSpPr txBox="1"/>
          <p:nvPr/>
        </p:nvSpPr>
        <p:spPr>
          <a:xfrm>
            <a:off x="4230891" y="3366851"/>
            <a:ext cx="338554" cy="162801"/>
          </a:xfrm>
          <a:prstGeom prst="rect">
            <a:avLst/>
          </a:prstGeom>
          <a:noFill/>
        </p:spPr>
        <p:txBody>
          <a:bodyPr wrap="none" rtlCol="1">
            <a:spAutoFit/>
          </a:bodyPr>
          <a:lstStyle/>
          <a:p>
            <a:r>
              <a:rPr lang="he-IL" sz="458" dirty="0">
                <a:solidFill>
                  <a:schemeClr val="bg1"/>
                </a:solidFill>
                <a:latin typeface="Guttman Yad-Brush" panose="02010401010101010101" pitchFamily="2" charset="-79"/>
                <a:cs typeface="Guttman Yad-Brush" panose="02010401010101010101" pitchFamily="2" charset="-79"/>
              </a:rPr>
              <a:t>הדסה</a:t>
            </a:r>
            <a:endParaRPr lang="he-IL" sz="458" dirty="0">
              <a:solidFill>
                <a:schemeClr val="bg1"/>
              </a:solidFill>
              <a:latin typeface="Guttman Yad-Brush" panose="02010401010101010101" pitchFamily="2" charset="-79"/>
              <a:cs typeface="Guttman Yad-Brush" panose="02010401010101010101" pitchFamily="2" charset="-79"/>
            </a:endParaRPr>
          </a:p>
        </p:txBody>
      </p:sp>
      <p:sp>
        <p:nvSpPr>
          <p:cNvPr id="13" name="TextBox 12"/>
          <p:cNvSpPr txBox="1"/>
          <p:nvPr/>
        </p:nvSpPr>
        <p:spPr>
          <a:xfrm>
            <a:off x="4476096" y="3484226"/>
            <a:ext cx="348173" cy="162801"/>
          </a:xfrm>
          <a:prstGeom prst="rect">
            <a:avLst/>
          </a:prstGeom>
          <a:noFill/>
        </p:spPr>
        <p:txBody>
          <a:bodyPr wrap="none" rtlCol="1">
            <a:spAutoFit/>
          </a:bodyPr>
          <a:lstStyle/>
          <a:p>
            <a:r>
              <a:rPr lang="he-IL" sz="458" dirty="0">
                <a:latin typeface="Guttman Yad-Brush" panose="02010401010101010101" pitchFamily="2" charset="-79"/>
                <a:cs typeface="Guttman Yad-Brush" panose="02010401010101010101" pitchFamily="2" charset="-79"/>
              </a:rPr>
              <a:t>סבתא</a:t>
            </a:r>
            <a:endParaRPr lang="he-IL" sz="458" dirty="0">
              <a:latin typeface="Guttman Yad-Brush" panose="02010401010101010101" pitchFamily="2" charset="-79"/>
              <a:cs typeface="Guttman Yad-Brush" panose="02010401010101010101" pitchFamily="2" charset="-79"/>
            </a:endParaRPr>
          </a:p>
        </p:txBody>
      </p:sp>
      <p:sp>
        <p:nvSpPr>
          <p:cNvPr id="14" name="TextBox 13"/>
          <p:cNvSpPr txBox="1"/>
          <p:nvPr/>
        </p:nvSpPr>
        <p:spPr>
          <a:xfrm>
            <a:off x="4385907" y="4171083"/>
            <a:ext cx="1176925" cy="200055"/>
          </a:xfrm>
          <a:prstGeom prst="rect">
            <a:avLst/>
          </a:prstGeom>
          <a:noFill/>
        </p:spPr>
        <p:txBody>
          <a:bodyPr wrap="none" rtlCol="1">
            <a:spAutoFit/>
          </a:bodyPr>
          <a:lstStyle/>
          <a:p>
            <a:r>
              <a:rPr lang="he-IL" sz="700" b="1" dirty="0">
                <a:effectLst>
                  <a:outerShdw blurRad="50800" dist="38100" dir="2700000" algn="tl" rotWithShape="0">
                    <a:prstClr val="black">
                      <a:alpha val="40000"/>
                    </a:prstClr>
                  </a:outerShdw>
                </a:effectLst>
              </a:rPr>
              <a:t>תרגול למקרה של פצועים </a:t>
            </a:r>
            <a:endParaRPr lang="he-IL" sz="7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72342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80403" y="833038"/>
            <a:ext cx="6305042" cy="3561929"/>
          </a:xfrm>
          <a:prstGeom prst="rect">
            <a:avLst/>
          </a:prstGeom>
        </p:spPr>
      </p:pic>
      <p:sp>
        <p:nvSpPr>
          <p:cNvPr id="8" name="מלבן 7"/>
          <p:cNvSpPr/>
          <p:nvPr/>
        </p:nvSpPr>
        <p:spPr>
          <a:xfrm>
            <a:off x="1121760" y="1080877"/>
            <a:ext cx="4412973" cy="2400657"/>
          </a:xfrm>
          <a:prstGeom prst="rect">
            <a:avLst/>
          </a:prstGeom>
        </p:spPr>
        <p:txBody>
          <a:bodyPr wrap="square">
            <a:spAutoFit/>
          </a:bodyPr>
          <a:lstStyle/>
          <a:p>
            <a:r>
              <a:rPr lang="he-IL" sz="1200" dirty="0">
                <a:solidFill>
                  <a:schemeClr val="bg1"/>
                </a:solidFill>
              </a:rPr>
              <a:t>שני ילדיה בני 4 ו-2 שהו עם הסבתא רבתא ועוד קרובי משפחה במקלט.</a:t>
            </a:r>
          </a:p>
          <a:p>
            <a:r>
              <a:rPr lang="he-IL" sz="1200" dirty="0">
                <a:solidFill>
                  <a:schemeClr val="bg1"/>
                </a:solidFill>
              </a:rPr>
              <a:t>בינתיים סבתי התרוצצה בין המשק ליישוב ולילדיה במקלט. </a:t>
            </a:r>
          </a:p>
          <a:p>
            <a:endParaRPr lang="he-IL" sz="1200" b="1" dirty="0">
              <a:solidFill>
                <a:schemeClr val="bg1"/>
              </a:solidFill>
            </a:endParaRPr>
          </a:p>
          <a:p>
            <a:r>
              <a:rPr lang="he-IL" sz="1000" b="1" dirty="0">
                <a:solidFill>
                  <a:schemeClr val="bg1"/>
                </a:solidFill>
              </a:rPr>
              <a:t>בשעה </a:t>
            </a:r>
            <a:r>
              <a:rPr lang="he-IL" sz="1000" b="1" dirty="0">
                <a:solidFill>
                  <a:schemeClr val="bg1"/>
                </a:solidFill>
              </a:rPr>
              <a:t>שסבתי נכנסה הביתה לנטרל את החשמל והגז נפל פגז שפער את הבית ובנס סבתי ניצלה בזכות שתורגלה כיצד לנהוג במצב זה.</a:t>
            </a:r>
          </a:p>
          <a:p>
            <a:endParaRPr lang="he-IL" sz="1000" dirty="0">
              <a:solidFill>
                <a:schemeClr val="bg1"/>
              </a:solidFill>
            </a:endParaRPr>
          </a:p>
          <a:p>
            <a:r>
              <a:rPr lang="he-IL" sz="1200" dirty="0">
                <a:solidFill>
                  <a:schemeClr val="bg1"/>
                </a:solidFill>
              </a:rPr>
              <a:t>בנוסף לדאגה לילדים סבתי הייתה צריכה לדאוג לצרכיהם של בעלי החיים, כמו מזון וחליבה. באחת הפעמים בעת שחלבה את הפרות (בחליבה ידנית) חגו 3 מיגים מעל הישוב והפגיזו בנתניה.</a:t>
            </a:r>
          </a:p>
          <a:p>
            <a:r>
              <a:rPr lang="he-IL" sz="1200" dirty="0">
                <a:solidFill>
                  <a:schemeClr val="bg1"/>
                </a:solidFill>
              </a:rPr>
              <a:t>לצערנו </a:t>
            </a:r>
            <a:r>
              <a:rPr lang="he-IL" sz="1200" dirty="0">
                <a:solidFill>
                  <a:schemeClr val="bg1"/>
                </a:solidFill>
              </a:rPr>
              <a:t>במלחמה זו </a:t>
            </a:r>
            <a:r>
              <a:rPr lang="he-IL" sz="1200" dirty="0">
                <a:solidFill>
                  <a:schemeClr val="bg1"/>
                </a:solidFill>
              </a:rPr>
              <a:t>נפלו </a:t>
            </a:r>
            <a:r>
              <a:rPr lang="he-IL" sz="1200" dirty="0">
                <a:solidFill>
                  <a:schemeClr val="bg1"/>
                </a:solidFill>
              </a:rPr>
              <a:t>3 מהיישוב ניצני </a:t>
            </a:r>
            <a:r>
              <a:rPr lang="he-IL" sz="1200" dirty="0">
                <a:solidFill>
                  <a:schemeClr val="bg1"/>
                </a:solidFill>
              </a:rPr>
              <a:t>עוז בעמדת מרגמות בין ניצני עוז ושער אפרים (גד ביתן, ניסים כהן ודניאל סרוסי ז"ל ). </a:t>
            </a:r>
            <a:endParaRPr lang="he-IL" sz="1200" dirty="0">
              <a:solidFill>
                <a:schemeClr val="bg1"/>
              </a:solidFill>
            </a:endParaRPr>
          </a:p>
          <a:p>
            <a:r>
              <a:rPr lang="he-IL" sz="1200" dirty="0">
                <a:solidFill>
                  <a:schemeClr val="bg1"/>
                </a:solidFill>
              </a:rPr>
              <a:t>היישוב </a:t>
            </a:r>
            <a:r>
              <a:rPr lang="he-IL" sz="1200" dirty="0">
                <a:solidFill>
                  <a:schemeClr val="bg1"/>
                </a:solidFill>
              </a:rPr>
              <a:t>שער אפרים הופגז </a:t>
            </a:r>
            <a:r>
              <a:rPr lang="he-IL" sz="1200" dirty="0">
                <a:solidFill>
                  <a:schemeClr val="bg1"/>
                </a:solidFill>
              </a:rPr>
              <a:t>קשות אך לשמחתנו לא היו נפגעים בנפש אך נגרם נזק </a:t>
            </a:r>
            <a:r>
              <a:rPr lang="he-IL" sz="1200" dirty="0">
                <a:solidFill>
                  <a:schemeClr val="bg1"/>
                </a:solidFill>
              </a:rPr>
              <a:t>רב, מתבנים נשרפו ובעלי חיים נפגעו.</a:t>
            </a:r>
          </a:p>
        </p:txBody>
      </p:sp>
    </p:spTree>
    <p:extLst>
      <p:ext uri="{BB962C8B-B14F-4D97-AF65-F5344CB8AC3E}">
        <p14:creationId xmlns:p14="http://schemas.microsoft.com/office/powerpoint/2010/main" val="185071064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1098" y="140150"/>
            <a:ext cx="5347046" cy="268358"/>
          </a:xfrm>
        </p:spPr>
        <p:txBody>
          <a:bodyPr>
            <a:normAutofit fontScale="90000"/>
          </a:bodyPr>
          <a:lstStyle/>
          <a:p>
            <a:pPr algn="ctr"/>
            <a:r>
              <a:rPr lang="he-IL" sz="1200" b="1" u="sng" dirty="0">
                <a:solidFill>
                  <a:schemeClr val="accent5">
                    <a:lumMod val="50000"/>
                  </a:schemeClr>
                </a:solidFill>
              </a:rPr>
              <a:t>השגרה לאחר המלחמה</a:t>
            </a:r>
          </a:p>
        </p:txBody>
      </p:sp>
      <p:sp>
        <p:nvSpPr>
          <p:cNvPr id="3" name="מציין מיקום תוכן 2"/>
          <p:cNvSpPr>
            <a:spLocks noGrp="1"/>
          </p:cNvSpPr>
          <p:nvPr>
            <p:ph idx="1"/>
          </p:nvPr>
        </p:nvSpPr>
        <p:spPr>
          <a:xfrm>
            <a:off x="2399221" y="351034"/>
            <a:ext cx="3947592" cy="474405"/>
          </a:xfrm>
        </p:spPr>
        <p:txBody>
          <a:bodyPr>
            <a:noAutofit/>
          </a:bodyPr>
          <a:lstStyle/>
          <a:p>
            <a:pPr marL="0" indent="0">
              <a:spcBef>
                <a:spcPts val="0"/>
              </a:spcBef>
              <a:buNone/>
            </a:pPr>
            <a:r>
              <a:rPr lang="he-IL" sz="1000" dirty="0">
                <a:latin typeface="Arial" panose="020B0604020202020204" pitchFamily="34" charset="0"/>
                <a:cs typeface="+mj-cs"/>
              </a:rPr>
              <a:t>בסוף המלחמה, החיים חזרו לשגרה. </a:t>
            </a:r>
          </a:p>
          <a:p>
            <a:pPr marL="0" indent="0">
              <a:spcBef>
                <a:spcPts val="0"/>
              </a:spcBef>
              <a:buNone/>
            </a:pPr>
            <a:r>
              <a:rPr lang="he-IL" sz="1000" dirty="0">
                <a:latin typeface="Arial" panose="020B0604020202020204" pitchFamily="34" charset="0"/>
                <a:cs typeface="+mj-cs"/>
              </a:rPr>
              <a:t>הנזקים בישוב שנגרמו בעקבות המלחמה תוקנו, המשפחה בינתיים גדלה בעוד שני ילדים.</a:t>
            </a:r>
          </a:p>
          <a:p>
            <a:pPr marL="0" indent="0">
              <a:spcBef>
                <a:spcPts val="0"/>
              </a:spcBef>
              <a:buNone/>
            </a:pPr>
            <a:r>
              <a:rPr lang="he-IL" sz="1000" dirty="0">
                <a:latin typeface="Arial" panose="020B0604020202020204" pitchFamily="34" charset="0"/>
                <a:cs typeface="+mj-cs"/>
              </a:rPr>
              <a:t>גם לסבתי וסבי היה קושי בהחזקת המשק ההכנסות היו דלות ולכן גם הם חיסלו את המשק.</a:t>
            </a:r>
          </a:p>
          <a:p>
            <a:pPr marL="0" indent="0">
              <a:spcBef>
                <a:spcPts val="0"/>
              </a:spcBef>
              <a:buNone/>
            </a:pPr>
            <a:r>
              <a:rPr lang="he-IL" sz="1000" dirty="0">
                <a:latin typeface="Arial" panose="020B0604020202020204" pitchFamily="34" charset="0"/>
                <a:cs typeface="+mj-cs"/>
              </a:rPr>
              <a:t>סבי יצא לעבודה כרתך באורדן [מפעל שייצר חלקים לצה"ל].</a:t>
            </a:r>
          </a:p>
        </p:txBody>
      </p:sp>
      <p:sp>
        <p:nvSpPr>
          <p:cNvPr id="6" name="TextBox 5"/>
          <p:cNvSpPr txBox="1"/>
          <p:nvPr/>
        </p:nvSpPr>
        <p:spPr>
          <a:xfrm>
            <a:off x="2366010" y="1340249"/>
            <a:ext cx="3980803" cy="1477328"/>
          </a:xfrm>
          <a:prstGeom prst="rect">
            <a:avLst/>
          </a:prstGeom>
          <a:noFill/>
        </p:spPr>
        <p:txBody>
          <a:bodyPr wrap="square" rtlCol="1">
            <a:spAutoFit/>
          </a:bodyPr>
          <a:lstStyle/>
          <a:p>
            <a:r>
              <a:rPr lang="he-IL" sz="1000" dirty="0">
                <a:latin typeface="Arial" panose="020B0604020202020204" pitchFamily="34" charset="0"/>
                <a:cs typeface="+mj-cs"/>
              </a:rPr>
              <a:t>סבתי החלה לעבוד כאחות בבית חולים </a:t>
            </a:r>
            <a:r>
              <a:rPr lang="he-IL" sz="1000" dirty="0" err="1">
                <a:latin typeface="Arial" panose="020B0604020202020204" pitchFamily="34" charset="0"/>
                <a:cs typeface="+mj-cs"/>
              </a:rPr>
              <a:t>לניאדו</a:t>
            </a:r>
            <a:r>
              <a:rPr lang="he-IL" sz="1000" dirty="0">
                <a:latin typeface="Arial" panose="020B0604020202020204" pitchFamily="34" charset="0"/>
                <a:cs typeface="+mj-cs"/>
              </a:rPr>
              <a:t> במחלקת פגים וילודים מיד עם פתיחתו ב1/5/76. במהלך העבודה נשלחה סבתי עם עוד מספר אחיות להשלמה לאחיות בבית חולים הלל יפה (כיוון שהייתה להן תעודה של מטפלות מוסמכות).</a:t>
            </a:r>
          </a:p>
          <a:p>
            <a:r>
              <a:rPr lang="he-IL" sz="1000" dirty="0">
                <a:latin typeface="Arial" panose="020B0604020202020204" pitchFamily="34" charset="0"/>
                <a:cs typeface="+mj-cs"/>
              </a:rPr>
              <a:t>סבתי עבדה בבית חולים </a:t>
            </a:r>
            <a:r>
              <a:rPr lang="he-IL" sz="1000" dirty="0" err="1">
                <a:latin typeface="Arial" panose="020B0604020202020204" pitchFamily="34" charset="0"/>
                <a:cs typeface="+mj-cs"/>
              </a:rPr>
              <a:t>לניאדו</a:t>
            </a:r>
            <a:r>
              <a:rPr lang="he-IL" sz="1000" dirty="0">
                <a:latin typeface="Arial" panose="020B0604020202020204" pitchFamily="34" charset="0"/>
                <a:cs typeface="+mj-cs"/>
              </a:rPr>
              <a:t> כ35 </a:t>
            </a:r>
            <a:r>
              <a:rPr lang="he-IL" sz="1000" dirty="0" err="1">
                <a:latin typeface="Arial" panose="020B0604020202020204" pitchFamily="34" charset="0"/>
                <a:cs typeface="+mj-cs"/>
              </a:rPr>
              <a:t>שנה,עד</a:t>
            </a:r>
            <a:r>
              <a:rPr lang="he-IL" sz="1000" dirty="0">
                <a:latin typeface="Arial" panose="020B0604020202020204" pitchFamily="34" charset="0"/>
                <a:cs typeface="+mj-cs"/>
              </a:rPr>
              <a:t> יציאתה לפנסיה. במהלך עבודתה שובצה גם </a:t>
            </a:r>
            <a:r>
              <a:rPr lang="he-IL" sz="1000" dirty="0" err="1">
                <a:latin typeface="Arial" panose="020B0604020202020204" pitchFamily="34" charset="0"/>
                <a:cs typeface="+mj-cs"/>
              </a:rPr>
              <a:t>באישפוז</a:t>
            </a:r>
            <a:r>
              <a:rPr lang="he-IL" sz="1000" dirty="0">
                <a:latin typeface="Arial" panose="020B0604020202020204" pitchFamily="34" charset="0"/>
                <a:cs typeface="+mj-cs"/>
              </a:rPr>
              <a:t> יום עם הגעת העלייה מרוסיה לצורך ברית מילה ובהמשך לניתוחי ברך. כל זאת בד בבד עם עבודתה בתינוקות בלבד ומדריכת הנקה (מכיוון שבפגייה נדרשו אחיות עם תואר והתמחות בטיפול נמרץ פגים).</a:t>
            </a:r>
          </a:p>
          <a:p>
            <a:endParaRPr lang="he-IL" sz="1050" dirty="0"/>
          </a:p>
        </p:txBody>
      </p:sp>
      <p:pic>
        <p:nvPicPr>
          <p:cNvPr id="7" name="תמונה 6"/>
          <p:cNvPicPr>
            <a:picLocks noChangeAspect="1"/>
          </p:cNvPicPr>
          <p:nvPr/>
        </p:nvPicPr>
        <p:blipFill rotWithShape="1">
          <a:blip r:embed="rId2">
            <a:extLst>
              <a:ext uri="{28A0092B-C50C-407E-A947-70E740481C1C}">
                <a14:useLocalDpi xmlns:a14="http://schemas.microsoft.com/office/drawing/2010/main" val="0"/>
              </a:ext>
            </a:extLst>
          </a:blip>
          <a:srcRect t="24373" b="40299"/>
          <a:stretch/>
        </p:blipFill>
        <p:spPr>
          <a:xfrm>
            <a:off x="494713" y="1021855"/>
            <a:ext cx="1614446" cy="1012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78852" y="2663045"/>
            <a:ext cx="1006492" cy="17875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תמונה 9"/>
          <p:cNvPicPr>
            <a:picLocks noChangeAspect="1"/>
          </p:cNvPicPr>
          <p:nvPr/>
        </p:nvPicPr>
        <p:blipFill rotWithShape="1">
          <a:blip r:embed="rId4">
            <a:extLst>
              <a:ext uri="{28A0092B-C50C-407E-A947-70E740481C1C}">
                <a14:useLocalDpi xmlns:a14="http://schemas.microsoft.com/office/drawing/2010/main" val="0"/>
              </a:ext>
            </a:extLst>
          </a:blip>
          <a:srcRect l="22925" r="42036"/>
          <a:stretch/>
        </p:blipFill>
        <p:spPr>
          <a:xfrm rot="16200000">
            <a:off x="2447301" y="3187576"/>
            <a:ext cx="1004647" cy="16144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תמונה 10"/>
          <p:cNvPicPr>
            <a:picLocks noChangeAspect="1"/>
          </p:cNvPicPr>
          <p:nvPr/>
        </p:nvPicPr>
        <p:blipFill rotWithShape="1">
          <a:blip r:embed="rId5">
            <a:extLst>
              <a:ext uri="{28A0092B-C50C-407E-A947-70E740481C1C}">
                <a14:useLocalDpi xmlns:a14="http://schemas.microsoft.com/office/drawing/2010/main" val="0"/>
              </a:ext>
            </a:extLst>
          </a:blip>
          <a:srcRect l="10038" r="43340"/>
          <a:stretch/>
        </p:blipFill>
        <p:spPr>
          <a:xfrm rot="16200000">
            <a:off x="5160418" y="3392089"/>
            <a:ext cx="1004647" cy="13359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תמונה 11"/>
          <p:cNvPicPr>
            <a:picLocks noChangeAspect="1"/>
          </p:cNvPicPr>
          <p:nvPr/>
        </p:nvPicPr>
        <p:blipFill rotWithShape="1">
          <a:blip r:embed="rId6">
            <a:extLst>
              <a:ext uri="{28A0092B-C50C-407E-A947-70E740481C1C}">
                <a14:useLocalDpi xmlns:a14="http://schemas.microsoft.com/office/drawing/2010/main" val="0"/>
              </a:ext>
            </a:extLst>
          </a:blip>
          <a:srcRect r="21034"/>
          <a:stretch/>
        </p:blipFill>
        <p:spPr>
          <a:xfrm rot="16200000">
            <a:off x="156830" y="2347355"/>
            <a:ext cx="2178389" cy="15532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TextBox 13"/>
          <p:cNvSpPr txBox="1"/>
          <p:nvPr/>
        </p:nvSpPr>
        <p:spPr>
          <a:xfrm>
            <a:off x="2570610" y="2892742"/>
            <a:ext cx="1194011" cy="461665"/>
          </a:xfrm>
          <a:prstGeom prst="rect">
            <a:avLst/>
          </a:prstGeom>
          <a:noFill/>
        </p:spPr>
        <p:txBody>
          <a:bodyPr wrap="square" rtlCol="1">
            <a:spAutoFit/>
          </a:bodyPr>
          <a:lstStyle/>
          <a:p>
            <a:r>
              <a:rPr lang="he-IL" sz="800" b="1" dirty="0">
                <a:solidFill>
                  <a:schemeClr val="accent2">
                    <a:lumMod val="50000"/>
                  </a:schemeClr>
                </a:solidFill>
                <a:effectLst>
                  <a:outerShdw blurRad="50800" dist="38100" dir="2700000" algn="tl" rotWithShape="0">
                    <a:prstClr val="black">
                      <a:alpha val="40000"/>
                    </a:prstClr>
                  </a:outerShdw>
                </a:effectLst>
              </a:rPr>
              <a:t>עם הצוות הרפואי מחלקת ילודים בבי"ח </a:t>
            </a:r>
            <a:r>
              <a:rPr lang="he-IL" sz="800" b="1" dirty="0" err="1">
                <a:solidFill>
                  <a:schemeClr val="accent2">
                    <a:lumMod val="50000"/>
                  </a:schemeClr>
                </a:solidFill>
                <a:effectLst>
                  <a:outerShdw blurRad="50800" dist="38100" dir="2700000" algn="tl" rotWithShape="0">
                    <a:prstClr val="black">
                      <a:alpha val="40000"/>
                    </a:prstClr>
                  </a:outerShdw>
                </a:effectLst>
              </a:rPr>
              <a:t>לניאדו</a:t>
            </a:r>
            <a:endParaRPr lang="he-IL" sz="800" b="1" dirty="0">
              <a:solidFill>
                <a:schemeClr val="accent2">
                  <a:lumMod val="50000"/>
                </a:schemeClr>
              </a:solidFill>
              <a:effectLst>
                <a:outerShdw blurRad="50800" dist="38100" dir="2700000" algn="tl" rotWithShape="0">
                  <a:prstClr val="black">
                    <a:alpha val="40000"/>
                  </a:prstClr>
                </a:outerShdw>
              </a:effectLst>
            </a:endParaRPr>
          </a:p>
        </p:txBody>
      </p:sp>
      <p:sp>
        <p:nvSpPr>
          <p:cNvPr id="9" name="TextBox 8"/>
          <p:cNvSpPr txBox="1"/>
          <p:nvPr/>
        </p:nvSpPr>
        <p:spPr>
          <a:xfrm>
            <a:off x="1346455" y="789130"/>
            <a:ext cx="601448" cy="200055"/>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he-IL" sz="700" dirty="0">
                <a:cs typeface="+mj-cs"/>
              </a:rPr>
              <a:t>כרטיס עובד</a:t>
            </a:r>
            <a:endParaRPr lang="he-IL" sz="700" dirty="0">
              <a:cs typeface="+mj-cs"/>
            </a:endParaRPr>
          </a:p>
        </p:txBody>
      </p:sp>
    </p:spTree>
    <p:extLst>
      <p:ext uri="{BB962C8B-B14F-4D97-AF65-F5344CB8AC3E}">
        <p14:creationId xmlns:p14="http://schemas.microsoft.com/office/powerpoint/2010/main" val="9971882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t="14962" r="8629"/>
          <a:stretch/>
        </p:blipFill>
        <p:spPr>
          <a:xfrm>
            <a:off x="1016484" y="1814289"/>
            <a:ext cx="1475142" cy="2438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698038" y="3876963"/>
            <a:ext cx="1241776" cy="311496"/>
          </a:xfrm>
          <a:prstGeom prst="rect">
            <a:avLst/>
          </a:prstGeom>
          <a:noFill/>
        </p:spPr>
        <p:txBody>
          <a:bodyPr wrap="square" rtlCol="0">
            <a:spAutoFit/>
          </a:bodyPr>
          <a:lstStyle/>
          <a:p>
            <a:r>
              <a:rPr lang="he-IL" sz="712" b="1" dirty="0">
                <a:effectLst>
                  <a:outerShdw blurRad="50800" dist="38100" dir="2700000" algn="tl" rotWithShape="0">
                    <a:prstClr val="black">
                      <a:alpha val="40000"/>
                    </a:prstClr>
                  </a:outerShdw>
                </a:effectLst>
                <a:cs typeface="+mj-cs"/>
              </a:rPr>
              <a:t>סבתי וסבי ז"ל בחממת המלפפונים </a:t>
            </a:r>
            <a:r>
              <a:rPr lang="he-IL" sz="712" b="1" dirty="0" err="1">
                <a:effectLst>
                  <a:outerShdw blurRad="50800" dist="38100" dir="2700000" algn="tl" rotWithShape="0">
                    <a:prstClr val="black">
                      <a:alpha val="40000"/>
                    </a:prstClr>
                  </a:outerShdw>
                </a:effectLst>
                <a:cs typeface="+mj-cs"/>
              </a:rPr>
              <a:t>בהדלייה</a:t>
            </a:r>
            <a:r>
              <a:rPr lang="he-IL" sz="712" b="1" dirty="0">
                <a:effectLst>
                  <a:outerShdw blurRad="50800" dist="38100" dir="2700000" algn="tl" rotWithShape="0">
                    <a:prstClr val="black">
                      <a:alpha val="40000"/>
                    </a:prstClr>
                  </a:outerShdw>
                </a:effectLst>
                <a:cs typeface="+mj-cs"/>
              </a:rPr>
              <a:t>.</a:t>
            </a:r>
            <a:endParaRPr lang="en-US" sz="712" b="1" dirty="0">
              <a:effectLst>
                <a:outerShdw blurRad="50800" dist="38100" dir="2700000" algn="tl" rotWithShape="0">
                  <a:prstClr val="black">
                    <a:alpha val="40000"/>
                  </a:prstClr>
                </a:outerShdw>
              </a:effectLst>
              <a:cs typeface="+mj-cs"/>
            </a:endParaRPr>
          </a:p>
        </p:txBody>
      </p:sp>
      <p:sp>
        <p:nvSpPr>
          <p:cNvPr id="7" name="TextBox 6"/>
          <p:cNvSpPr txBox="1"/>
          <p:nvPr/>
        </p:nvSpPr>
        <p:spPr>
          <a:xfrm>
            <a:off x="4646510" y="173496"/>
            <a:ext cx="1682792" cy="2708434"/>
          </a:xfrm>
          <a:prstGeom prst="rect">
            <a:avLst/>
          </a:prstGeom>
          <a:noFill/>
        </p:spPr>
        <p:txBody>
          <a:bodyPr wrap="square" rtlCol="0">
            <a:spAutoFit/>
          </a:bodyPr>
          <a:lstStyle/>
          <a:p>
            <a:r>
              <a:rPr lang="he-IL" sz="1000" dirty="0"/>
              <a:t>בשילוב עם עבודתם מחוץ  לבית, גידלו  מלפפונים  בהדליה במשך מספר שנים.</a:t>
            </a:r>
          </a:p>
          <a:p>
            <a:r>
              <a:rPr lang="he-IL" sz="1000" dirty="0"/>
              <a:t>ב19/12/2000 סבי עודד ז"ל נפטר.</a:t>
            </a:r>
          </a:p>
          <a:p>
            <a:r>
              <a:rPr lang="he-IL" sz="1000" dirty="0"/>
              <a:t>במהלך השנים סבתי נאלצה לשפץ את הבית מספר פעמים מאחר והבית עומד על אדמה שחורה שגורמת לתזוזות של המבנה.</a:t>
            </a:r>
          </a:p>
          <a:p>
            <a:r>
              <a:rPr lang="he-IL" sz="1000" dirty="0"/>
              <a:t>שיפוץ ראשון היה בשנת 2002.</a:t>
            </a:r>
          </a:p>
          <a:p>
            <a:r>
              <a:rPr lang="he-IL" sz="1000" dirty="0"/>
              <a:t>בשנת 2008 הוריי בנו את ביתנו בנחלה מאחורי ביתה של סבתי.</a:t>
            </a:r>
          </a:p>
          <a:p>
            <a:r>
              <a:rPr lang="he-IL" sz="1000" dirty="0"/>
              <a:t>שיפוץ אחרון התבצע ב2013 כאשר סבתי הייתה כבר בפנסיה.</a:t>
            </a:r>
            <a:endParaRPr lang="en-US" sz="1000" dirty="0"/>
          </a:p>
        </p:txBody>
      </p:sp>
      <p:pic>
        <p:nvPicPr>
          <p:cNvPr id="2" name="תמונה 1"/>
          <p:cNvPicPr>
            <a:picLocks noChangeAspect="1"/>
          </p:cNvPicPr>
          <p:nvPr/>
        </p:nvPicPr>
        <p:blipFill rotWithShape="1">
          <a:blip r:embed="rId3">
            <a:extLst>
              <a:ext uri="{28A0092B-C50C-407E-A947-70E740481C1C}">
                <a14:useLocalDpi xmlns:a14="http://schemas.microsoft.com/office/drawing/2010/main" val="0"/>
              </a:ext>
            </a:extLst>
          </a:blip>
          <a:srcRect l="12131" t="10676" r="18957" b="11419"/>
          <a:stretch/>
        </p:blipFill>
        <p:spPr>
          <a:xfrm>
            <a:off x="4425115" y="2998344"/>
            <a:ext cx="1970351" cy="12542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תמונה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5498" y="1228807"/>
            <a:ext cx="1702566" cy="30237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4545059" y="4017813"/>
            <a:ext cx="910827" cy="20191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1">
            <a:spAutoFit/>
          </a:bodyPr>
          <a:lstStyle/>
          <a:p>
            <a:r>
              <a:rPr lang="he-IL" sz="712" b="1" dirty="0">
                <a:effectLst>
                  <a:outerShdw blurRad="50800" dist="38100" dir="2700000" algn="tl" rotWithShape="0">
                    <a:prstClr val="black">
                      <a:alpha val="40000"/>
                    </a:prstClr>
                  </a:outerShdw>
                </a:effectLst>
                <a:cs typeface="+mj-cs"/>
              </a:rPr>
              <a:t>שיפוץ בשנת 2003</a:t>
            </a:r>
            <a:endParaRPr lang="he-IL" sz="712" b="1" dirty="0">
              <a:effectLst>
                <a:outerShdw blurRad="50800" dist="38100" dir="2700000" algn="tl" rotWithShape="0">
                  <a:prstClr val="black">
                    <a:alpha val="40000"/>
                  </a:prstClr>
                </a:outerShdw>
              </a:effectLst>
              <a:cs typeface="+mj-cs"/>
            </a:endParaRPr>
          </a:p>
        </p:txBody>
      </p:sp>
      <p:sp>
        <p:nvSpPr>
          <p:cNvPr id="8" name="TextBox 7"/>
          <p:cNvSpPr txBox="1"/>
          <p:nvPr/>
        </p:nvSpPr>
        <p:spPr>
          <a:xfrm>
            <a:off x="2807902" y="4017813"/>
            <a:ext cx="599844" cy="20191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1">
            <a:spAutoFit/>
          </a:bodyPr>
          <a:lstStyle/>
          <a:p>
            <a:r>
              <a:rPr lang="he-IL" sz="712" b="1" dirty="0">
                <a:effectLst>
                  <a:outerShdw blurRad="50800" dist="38100" dir="2700000" algn="tl" rotWithShape="0">
                    <a:prstClr val="black">
                      <a:alpha val="40000"/>
                    </a:prstClr>
                  </a:outerShdw>
                </a:effectLst>
                <a:cs typeface="+mj-cs"/>
              </a:rPr>
              <a:t>הבית כיום</a:t>
            </a:r>
          </a:p>
        </p:txBody>
      </p:sp>
      <p:pic>
        <p:nvPicPr>
          <p:cNvPr id="9" name="תמונה 8"/>
          <p:cNvPicPr>
            <a:picLocks noChangeAspect="1"/>
          </p:cNvPicPr>
          <p:nvPr/>
        </p:nvPicPr>
        <p:blipFill rotWithShape="1">
          <a:blip r:embed="rId5">
            <a:extLst>
              <a:ext uri="{28A0092B-C50C-407E-A947-70E740481C1C}">
                <a14:useLocalDpi xmlns:a14="http://schemas.microsoft.com/office/drawing/2010/main" val="0"/>
              </a:ext>
            </a:extLst>
          </a:blip>
          <a:srcRect l="17760" b="12971"/>
          <a:stretch/>
        </p:blipFill>
        <p:spPr>
          <a:xfrm>
            <a:off x="465951" y="992611"/>
            <a:ext cx="1810587" cy="10788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476059" y="1068035"/>
            <a:ext cx="1119217" cy="20191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1">
            <a:spAutoFit/>
          </a:bodyPr>
          <a:lstStyle/>
          <a:p>
            <a:r>
              <a:rPr lang="he-IL" sz="712" b="1" dirty="0">
                <a:effectLst>
                  <a:outerShdw blurRad="50800" dist="38100" dir="2700000" algn="tl" rotWithShape="0">
                    <a:prstClr val="black">
                      <a:alpha val="40000"/>
                    </a:prstClr>
                  </a:outerShdw>
                </a:effectLst>
                <a:cs typeface="+mj-cs"/>
              </a:rPr>
              <a:t>ביתנו בנחלה של סבתא</a:t>
            </a:r>
            <a:endParaRPr lang="he-IL" sz="712" b="1" dirty="0">
              <a:effectLst>
                <a:outerShdw blurRad="50800" dist="38100" dir="2700000" algn="tl" rotWithShape="0">
                  <a:prstClr val="black">
                    <a:alpha val="40000"/>
                  </a:prstClr>
                </a:outerShdw>
              </a:effectLst>
              <a:cs typeface="+mj-cs"/>
            </a:endParaRPr>
          </a:p>
        </p:txBody>
      </p:sp>
    </p:spTree>
    <p:extLst>
      <p:ext uri="{BB962C8B-B14F-4D97-AF65-F5344CB8AC3E}">
        <p14:creationId xmlns:p14="http://schemas.microsoft.com/office/powerpoint/2010/main" val="2105613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10691" y="470311"/>
            <a:ext cx="4264473" cy="307777"/>
          </a:xfrm>
          <a:prstGeom prst="rect">
            <a:avLst/>
          </a:prstGeom>
          <a:noFill/>
        </p:spPr>
        <p:txBody>
          <a:bodyPr wrap="square" rtlCol="0">
            <a:spAutoFit/>
          </a:bodyPr>
          <a:lstStyle/>
          <a:p>
            <a:pPr algn="ctr"/>
            <a:r>
              <a:rPr lang="he-IL" sz="1400" b="1" u="sng" dirty="0">
                <a:solidFill>
                  <a:schemeClr val="accent5">
                    <a:lumMod val="50000"/>
                  </a:schemeClr>
                </a:solidFill>
              </a:rPr>
              <a:t>סבתי שרה: ילידת תימן </a:t>
            </a:r>
            <a:r>
              <a:rPr lang="he-IL" sz="1400" b="1" u="sng" dirty="0" smtClean="0">
                <a:solidFill>
                  <a:schemeClr val="accent5">
                    <a:lumMod val="50000"/>
                  </a:schemeClr>
                </a:solidFill>
              </a:rPr>
              <a:t>מהעלייה </a:t>
            </a:r>
            <a:r>
              <a:rPr lang="he-IL" sz="1400" b="1" u="sng" dirty="0">
                <a:solidFill>
                  <a:schemeClr val="accent5">
                    <a:lumMod val="50000"/>
                  </a:schemeClr>
                </a:solidFill>
              </a:rPr>
              <a:t>ועד היום</a:t>
            </a:r>
            <a:endParaRPr lang="en-US" sz="1400" b="1" u="sng" dirty="0">
              <a:solidFill>
                <a:schemeClr val="accent5">
                  <a:lumMod val="50000"/>
                </a:schemeClr>
              </a:solidFill>
            </a:endParaRPr>
          </a:p>
        </p:txBody>
      </p:sp>
      <p:sp>
        <p:nvSpPr>
          <p:cNvPr id="9" name="TextBox 8"/>
          <p:cNvSpPr txBox="1"/>
          <p:nvPr/>
        </p:nvSpPr>
        <p:spPr>
          <a:xfrm>
            <a:off x="793164" y="981042"/>
            <a:ext cx="2833524" cy="3970318"/>
          </a:xfrm>
          <a:prstGeom prst="rect">
            <a:avLst/>
          </a:prstGeom>
          <a:noFill/>
        </p:spPr>
        <p:txBody>
          <a:bodyPr wrap="square" rtlCol="0">
            <a:spAutoFit/>
          </a:bodyPr>
          <a:lstStyle/>
          <a:p>
            <a:r>
              <a:rPr lang="he-IL" sz="1400" dirty="0"/>
              <a:t>סבתי נולדה בישוב מלח בפרברי העיר </a:t>
            </a:r>
            <a:r>
              <a:rPr lang="he-IL" sz="1400" dirty="0" err="1"/>
              <a:t>רדע</a:t>
            </a:r>
            <a:r>
              <a:rPr lang="he-IL" sz="1400" dirty="0"/>
              <a:t> שבתימן לחסן (יפת) ולאה לבית מועלם בערך בשנת 1944 והיא הילדה הרביעית במשפחה אחות למרגלית, עובדיה </a:t>
            </a:r>
            <a:r>
              <a:rPr lang="he-IL" sz="1400" dirty="0"/>
              <a:t>ואסתר. </a:t>
            </a:r>
            <a:r>
              <a:rPr lang="he-IL" sz="1400" dirty="0"/>
              <a:t>סבתי נולדה תחת השם זהרה שזהו שמו של כוכב </a:t>
            </a:r>
            <a:r>
              <a:rPr lang="he-IL" sz="1400" dirty="0"/>
              <a:t>השחר.</a:t>
            </a:r>
          </a:p>
          <a:p>
            <a:endParaRPr lang="he-IL" sz="1400" dirty="0"/>
          </a:p>
          <a:p>
            <a:r>
              <a:rPr lang="he-IL" sz="1400" dirty="0"/>
              <a:t>אמה לאה נפטרה כחצי שנה לאחר הלידה.</a:t>
            </a:r>
          </a:p>
          <a:p>
            <a:endParaRPr lang="he-IL" sz="1400" dirty="0"/>
          </a:p>
          <a:p>
            <a:r>
              <a:rPr lang="he-IL" sz="1400" dirty="0"/>
              <a:t>אביה חסן התחתן בשנית לאחר כשנתיים למרים לבית גמליאל. שנה לפני </a:t>
            </a:r>
            <a:r>
              <a:rPr lang="he-IL" sz="1400" dirty="0" err="1"/>
              <a:t>העליה</a:t>
            </a:r>
            <a:r>
              <a:rPr lang="he-IL" sz="1400" dirty="0"/>
              <a:t> נולדה נעמי.</a:t>
            </a:r>
          </a:p>
          <a:p>
            <a:r>
              <a:rPr lang="he-IL" sz="1400" dirty="0"/>
              <a:t>סבתה של סבתי (מרים </a:t>
            </a:r>
            <a:r>
              <a:rPr lang="he-IL" sz="1400" dirty="0" err="1"/>
              <a:t>זעירא</a:t>
            </a:r>
            <a:r>
              <a:rPr lang="he-IL" sz="1400" dirty="0"/>
              <a:t>) גידלה את סבא חסן לבדה לאחר שאביו נטש אותם וירד לעדן.</a:t>
            </a:r>
          </a:p>
          <a:p>
            <a:r>
              <a:rPr lang="he-IL" sz="1400" dirty="0"/>
              <a:t>היא עזרה בגידול הילדים וחיה עם המשפחה עד יום מותה בשנת 1964.</a:t>
            </a:r>
          </a:p>
        </p:txBody>
      </p:sp>
      <p:pic>
        <p:nvPicPr>
          <p:cNvPr id="3074" name="Picture 2" descr="תוצאת תמונה עבור בתים בצנע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688" y="981042"/>
            <a:ext cx="2919665" cy="1887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01722" y="2966201"/>
            <a:ext cx="1525005" cy="230832"/>
          </a:xfrm>
          <a:prstGeom prst="rect">
            <a:avLst/>
          </a:prstGeom>
          <a:noFill/>
        </p:spPr>
        <p:txBody>
          <a:bodyPr wrap="square" rtlCol="1">
            <a:spAutoFit/>
          </a:bodyPr>
          <a:lstStyle/>
          <a:p>
            <a:r>
              <a:rPr lang="he-IL" sz="900" b="1" dirty="0">
                <a:effectLst>
                  <a:outerShdw blurRad="50800" dist="38100" dir="2700000" algn="tl" rotWithShape="0">
                    <a:prstClr val="black">
                      <a:alpha val="40000"/>
                    </a:prstClr>
                  </a:outerShdw>
                </a:effectLst>
              </a:rPr>
              <a:t>מבנה </a:t>
            </a:r>
            <a:r>
              <a:rPr lang="he-IL" sz="900" b="1" dirty="0" err="1">
                <a:effectLst>
                  <a:outerShdw blurRad="50800" dist="38100" dir="2700000" algn="tl" rotWithShape="0">
                    <a:prstClr val="black">
                      <a:alpha val="40000"/>
                    </a:prstClr>
                  </a:outerShdw>
                </a:effectLst>
              </a:rPr>
              <a:t>מחימר</a:t>
            </a:r>
            <a:r>
              <a:rPr lang="he-IL" sz="900" b="1" dirty="0">
                <a:effectLst>
                  <a:outerShdw blurRad="50800" dist="38100" dir="2700000" algn="tl" rotWithShape="0">
                    <a:prstClr val="black">
                      <a:alpha val="40000"/>
                    </a:prstClr>
                  </a:outerShdw>
                </a:effectLst>
              </a:rPr>
              <a:t> בצנעא</a:t>
            </a:r>
            <a:endParaRPr lang="he-IL" sz="9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945366919"/>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t="20560" r="8228"/>
          <a:stretch/>
        </p:blipFill>
        <p:spPr>
          <a:xfrm rot="5400000">
            <a:off x="2843672" y="2358801"/>
            <a:ext cx="1481600" cy="22777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תמונה 2"/>
          <p:cNvPicPr>
            <a:picLocks noChangeAspect="1"/>
          </p:cNvPicPr>
          <p:nvPr/>
        </p:nvPicPr>
        <p:blipFill rotWithShape="1">
          <a:blip r:embed="rId3">
            <a:extLst>
              <a:ext uri="{28A0092B-C50C-407E-A947-70E740481C1C}">
                <a14:useLocalDpi xmlns:a14="http://schemas.microsoft.com/office/drawing/2010/main" val="0"/>
              </a:ext>
            </a:extLst>
          </a:blip>
          <a:srcRect t="49347" b="7657"/>
          <a:stretch/>
        </p:blipFill>
        <p:spPr>
          <a:xfrm rot="5400000">
            <a:off x="4821455" y="2814862"/>
            <a:ext cx="1614446" cy="123278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תמונה 3"/>
          <p:cNvPicPr>
            <a:picLocks noChangeAspect="1"/>
          </p:cNvPicPr>
          <p:nvPr/>
        </p:nvPicPr>
        <p:blipFill rotWithShape="1">
          <a:blip r:embed="rId4">
            <a:extLst>
              <a:ext uri="{28A0092B-C50C-407E-A947-70E740481C1C}">
                <a14:useLocalDpi xmlns:a14="http://schemas.microsoft.com/office/drawing/2010/main" val="0"/>
              </a:ext>
            </a:extLst>
          </a:blip>
          <a:srcRect l="32035" r="28392"/>
          <a:stretch/>
        </p:blipFill>
        <p:spPr>
          <a:xfrm rot="5400000">
            <a:off x="877503" y="744833"/>
            <a:ext cx="1094036" cy="15566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אליפסה 5"/>
          <p:cNvSpPr/>
          <p:nvPr/>
        </p:nvSpPr>
        <p:spPr>
          <a:xfrm>
            <a:off x="1057851" y="1320548"/>
            <a:ext cx="217550" cy="2025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pic>
        <p:nvPicPr>
          <p:cNvPr id="7" name="תמונה 6"/>
          <p:cNvPicPr>
            <a:picLocks noChangeAspect="1"/>
          </p:cNvPicPr>
          <p:nvPr/>
        </p:nvPicPr>
        <p:blipFill rotWithShape="1">
          <a:blip r:embed="rId5">
            <a:extLst>
              <a:ext uri="{28A0092B-C50C-407E-A947-70E740481C1C}">
                <a14:useLocalDpi xmlns:a14="http://schemas.microsoft.com/office/drawing/2010/main" val="0"/>
              </a:ext>
            </a:extLst>
          </a:blip>
          <a:srcRect l="13889" t="33999" r="10278" b="5480"/>
          <a:stretch/>
        </p:blipFill>
        <p:spPr>
          <a:xfrm>
            <a:off x="2525307" y="932689"/>
            <a:ext cx="1162038" cy="1647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3784694" y="976127"/>
            <a:ext cx="2635780" cy="1061829"/>
          </a:xfrm>
          <a:prstGeom prst="rect">
            <a:avLst/>
          </a:prstGeom>
          <a:noFill/>
        </p:spPr>
        <p:txBody>
          <a:bodyPr wrap="square" rtlCol="1">
            <a:spAutoFit/>
          </a:bodyPr>
          <a:lstStyle/>
          <a:p>
            <a:r>
              <a:rPr lang="he-IL" sz="1050" dirty="0"/>
              <a:t>בשער אפרים הוקמה ע"י יחיאל חדד להקת פולקלור בשם "סעי יונה".</a:t>
            </a:r>
          </a:p>
          <a:p>
            <a:r>
              <a:rPr lang="he-IL" sz="1050" dirty="0"/>
              <a:t>בהמשך התחלפו מנהלי הלהקה</a:t>
            </a:r>
            <a:r>
              <a:rPr lang="he-IL" sz="1050" dirty="0" smtClean="0"/>
              <a:t>, סבתי </a:t>
            </a:r>
            <a:r>
              <a:rPr lang="he-IL" sz="1050" dirty="0"/>
              <a:t>הצטרפה להופעות של הלהקה בחו"ל כאחות מלווה. </a:t>
            </a:r>
            <a:r>
              <a:rPr lang="he-IL" sz="1050" dirty="0"/>
              <a:t>לעיתים אף שימשה כחלק מצוות ההופעות.</a:t>
            </a:r>
            <a:endParaRPr lang="he-IL" sz="1050" dirty="0"/>
          </a:p>
        </p:txBody>
      </p:sp>
      <p:pic>
        <p:nvPicPr>
          <p:cNvPr id="9" name="תמונה 8"/>
          <p:cNvPicPr>
            <a:picLocks noChangeAspect="1"/>
          </p:cNvPicPr>
          <p:nvPr/>
        </p:nvPicPr>
        <p:blipFill rotWithShape="1">
          <a:blip r:embed="rId6">
            <a:extLst>
              <a:ext uri="{28A0092B-C50C-407E-A947-70E740481C1C}">
                <a14:useLocalDpi xmlns:a14="http://schemas.microsoft.com/office/drawing/2010/main" val="0"/>
              </a:ext>
            </a:extLst>
          </a:blip>
          <a:srcRect t="26680"/>
          <a:stretch/>
        </p:blipFill>
        <p:spPr>
          <a:xfrm>
            <a:off x="629488" y="2194706"/>
            <a:ext cx="1573344" cy="20487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אליפסה 9"/>
          <p:cNvSpPr/>
          <p:nvPr/>
        </p:nvSpPr>
        <p:spPr>
          <a:xfrm>
            <a:off x="3784694" y="3224262"/>
            <a:ext cx="309492" cy="2656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spTree>
    <p:extLst>
      <p:ext uri="{BB962C8B-B14F-4D97-AF65-F5344CB8AC3E}">
        <p14:creationId xmlns:p14="http://schemas.microsoft.com/office/powerpoint/2010/main" val="2698861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rotWithShape="1">
          <a:blip r:embed="rId2">
            <a:extLst>
              <a:ext uri="{28A0092B-C50C-407E-A947-70E740481C1C}">
                <a14:useLocalDpi xmlns:a14="http://schemas.microsoft.com/office/drawing/2010/main" val="0"/>
              </a:ext>
            </a:extLst>
          </a:blip>
          <a:srcRect l="13057" t="6998" r="17772" b="28788"/>
          <a:stretch/>
        </p:blipFill>
        <p:spPr>
          <a:xfrm>
            <a:off x="3279905" y="2417446"/>
            <a:ext cx="1116735" cy="1841161"/>
          </a:xfrm>
          <a:prstGeom prst="rect">
            <a:avLst/>
          </a:prstGeom>
          <a:ln>
            <a:noFill/>
          </a:ln>
          <a:effectLst>
            <a:outerShdw blurRad="190500" algn="tl" rotWithShape="0">
              <a:srgbClr val="000000">
                <a:alpha val="70000"/>
              </a:srgbClr>
            </a:outerShdw>
          </a:effectLst>
        </p:spPr>
      </p:pic>
      <p:pic>
        <p:nvPicPr>
          <p:cNvPr id="8" name="תמונה 7"/>
          <p:cNvPicPr>
            <a:picLocks noChangeAspect="1"/>
          </p:cNvPicPr>
          <p:nvPr/>
        </p:nvPicPr>
        <p:blipFill rotWithShape="1">
          <a:blip r:embed="rId3">
            <a:extLst>
              <a:ext uri="{28A0092B-C50C-407E-A947-70E740481C1C}">
                <a14:useLocalDpi xmlns:a14="http://schemas.microsoft.com/office/drawing/2010/main" val="0"/>
              </a:ext>
            </a:extLst>
          </a:blip>
          <a:srcRect b="37983"/>
          <a:stretch/>
        </p:blipFill>
        <p:spPr>
          <a:xfrm>
            <a:off x="1635506" y="985794"/>
            <a:ext cx="1141299" cy="1257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תמונה 8"/>
          <p:cNvPicPr>
            <a:picLocks noChangeAspect="1"/>
          </p:cNvPicPr>
          <p:nvPr/>
        </p:nvPicPr>
        <p:blipFill rotWithShape="1">
          <a:blip r:embed="rId4">
            <a:extLst>
              <a:ext uri="{28A0092B-C50C-407E-A947-70E740481C1C}">
                <a14:useLocalDpi xmlns:a14="http://schemas.microsoft.com/office/drawing/2010/main" val="0"/>
              </a:ext>
            </a:extLst>
          </a:blip>
          <a:srcRect t="20608" b="21332"/>
          <a:stretch/>
        </p:blipFill>
        <p:spPr>
          <a:xfrm>
            <a:off x="2879742" y="985795"/>
            <a:ext cx="1208804" cy="1246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1613901" y="2242852"/>
            <a:ext cx="946093" cy="2154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1">
            <a:spAutoFit/>
          </a:bodyPr>
          <a:lstStyle/>
          <a:p>
            <a:r>
              <a:rPr lang="he-IL" sz="800" b="1" dirty="0" err="1">
                <a:effectLst>
                  <a:outerShdw blurRad="50800" dist="38100" dir="2700000" algn="tl" rotWithShape="0">
                    <a:prstClr val="black">
                      <a:alpha val="40000"/>
                    </a:prstClr>
                  </a:outerShdw>
                </a:effectLst>
              </a:rPr>
              <a:t>פת'ר</a:t>
            </a:r>
            <a:r>
              <a:rPr lang="he-IL" sz="800" b="1" dirty="0">
                <a:effectLst>
                  <a:outerShdw blurRad="50800" dist="38100" dir="2700000" algn="tl" rotWithShape="0">
                    <a:prstClr val="black">
                      <a:alpha val="40000"/>
                    </a:prstClr>
                  </a:outerShdw>
                </a:effectLst>
              </a:rPr>
              <a:t>=מגש תימני</a:t>
            </a:r>
            <a:endParaRPr lang="he-IL" sz="800" b="1" dirty="0">
              <a:effectLst>
                <a:outerShdw blurRad="50800" dist="38100" dir="2700000" algn="tl" rotWithShape="0">
                  <a:prstClr val="black">
                    <a:alpha val="40000"/>
                  </a:prstClr>
                </a:outerShdw>
              </a:effectLst>
            </a:endParaRPr>
          </a:p>
        </p:txBody>
      </p:sp>
      <p:pic>
        <p:nvPicPr>
          <p:cNvPr id="11" name="תמונה 10"/>
          <p:cNvPicPr>
            <a:picLocks noChangeAspect="1"/>
          </p:cNvPicPr>
          <p:nvPr/>
        </p:nvPicPr>
        <p:blipFill rotWithShape="1">
          <a:blip r:embed="rId5">
            <a:extLst>
              <a:ext uri="{28A0092B-C50C-407E-A947-70E740481C1C}">
                <a14:useLocalDpi xmlns:a14="http://schemas.microsoft.com/office/drawing/2010/main" val="0"/>
              </a:ext>
            </a:extLst>
          </a:blip>
          <a:srcRect t="18147" b="17133"/>
          <a:stretch/>
        </p:blipFill>
        <p:spPr>
          <a:xfrm>
            <a:off x="457393" y="996402"/>
            <a:ext cx="1075179" cy="1235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2682715" y="2232955"/>
            <a:ext cx="1475084" cy="2154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1">
            <a:spAutoFit/>
          </a:bodyPr>
          <a:lstStyle/>
          <a:p>
            <a:r>
              <a:rPr lang="he-IL" sz="800" b="1" dirty="0" err="1">
                <a:effectLst>
                  <a:outerShdw blurRad="50800" dist="38100" dir="2700000" algn="tl" rotWithShape="0">
                    <a:prstClr val="black">
                      <a:alpha val="40000"/>
                    </a:prstClr>
                  </a:outerShdw>
                </a:effectLst>
              </a:rPr>
              <a:t>מכבזה</a:t>
            </a:r>
            <a:r>
              <a:rPr lang="he-IL" sz="800" b="1" dirty="0">
                <a:effectLst>
                  <a:outerShdw blurRad="50800" dist="38100" dir="2700000" algn="tl" rotWithShape="0">
                    <a:prstClr val="black">
                      <a:alpha val="40000"/>
                    </a:prstClr>
                  </a:outerShdw>
                </a:effectLst>
              </a:rPr>
              <a:t>=להכנסת פיתה לטבון</a:t>
            </a:r>
            <a:endParaRPr lang="he-IL" sz="800" b="1" dirty="0">
              <a:effectLst>
                <a:outerShdw blurRad="50800" dist="38100" dir="2700000" algn="tl" rotWithShape="0">
                  <a:prstClr val="black">
                    <a:alpha val="40000"/>
                  </a:prstClr>
                </a:outerShdw>
              </a:effectLst>
            </a:endParaRPr>
          </a:p>
        </p:txBody>
      </p:sp>
      <p:pic>
        <p:nvPicPr>
          <p:cNvPr id="7" name="תמונה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589" y="2823801"/>
            <a:ext cx="2616647" cy="1473338"/>
          </a:xfrm>
          <a:prstGeom prst="rect">
            <a:avLst/>
          </a:prstGeom>
        </p:spPr>
      </p:pic>
      <p:pic>
        <p:nvPicPr>
          <p:cNvPr id="13" name="תמונה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8809" y="1887533"/>
            <a:ext cx="1356759" cy="2409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מלבן 15"/>
          <p:cNvSpPr/>
          <p:nvPr/>
        </p:nvSpPr>
        <p:spPr>
          <a:xfrm>
            <a:off x="4301534" y="489727"/>
            <a:ext cx="2062224" cy="1223412"/>
          </a:xfrm>
          <a:prstGeom prst="rect">
            <a:avLst/>
          </a:prstGeom>
        </p:spPr>
        <p:txBody>
          <a:bodyPr wrap="square">
            <a:spAutoFit/>
          </a:bodyPr>
          <a:lstStyle/>
          <a:p>
            <a:r>
              <a:rPr lang="he-IL" sz="1050" dirty="0"/>
              <a:t>בסמיכות </a:t>
            </a:r>
            <a:r>
              <a:rPr lang="he-IL" sz="1050" dirty="0" smtClean="0"/>
              <a:t>ל 60 </a:t>
            </a:r>
            <a:r>
              <a:rPr lang="he-IL" sz="1050" dirty="0"/>
              <a:t>שנה לשער אפרים הוקם </a:t>
            </a:r>
            <a:endParaRPr lang="he-IL" sz="1050" dirty="0"/>
          </a:p>
          <a:p>
            <a:r>
              <a:rPr lang="he-IL" sz="1050" dirty="0"/>
              <a:t>"</a:t>
            </a:r>
            <a:r>
              <a:rPr lang="he-IL" sz="1050" dirty="0"/>
              <a:t>בית הראשונים" ע"י תושבים שתרמו </a:t>
            </a:r>
            <a:endParaRPr lang="he-IL" sz="1050" dirty="0"/>
          </a:p>
          <a:p>
            <a:r>
              <a:rPr lang="he-IL" sz="1050" dirty="0"/>
              <a:t>מזמנם ומחפציהם.</a:t>
            </a:r>
          </a:p>
          <a:p>
            <a:r>
              <a:rPr lang="he-IL" sz="1050" dirty="0"/>
              <a:t>שם מסופר על הקמת המושב</a:t>
            </a:r>
            <a:r>
              <a:rPr lang="he-IL" sz="1050" dirty="0" smtClean="0"/>
              <a:t>, על </a:t>
            </a:r>
            <a:r>
              <a:rPr lang="he-IL" sz="1050" dirty="0"/>
              <a:t>העדה התימנית וגם על משפחתי.</a:t>
            </a:r>
            <a:endParaRPr lang="he-IL" sz="1050" dirty="0"/>
          </a:p>
        </p:txBody>
      </p:sp>
    </p:spTree>
    <p:extLst>
      <p:ext uri="{BB962C8B-B14F-4D97-AF65-F5344CB8AC3E}">
        <p14:creationId xmlns:p14="http://schemas.microsoft.com/office/powerpoint/2010/main" val="1488344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t="13742" b="6029"/>
          <a:stretch/>
        </p:blipFill>
        <p:spPr>
          <a:xfrm>
            <a:off x="2898803" y="2083154"/>
            <a:ext cx="3504607" cy="1583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תמונה 8"/>
          <p:cNvPicPr>
            <a:picLocks noChangeAspect="1"/>
          </p:cNvPicPr>
          <p:nvPr/>
        </p:nvPicPr>
        <p:blipFill rotWithShape="1">
          <a:blip r:embed="rId3">
            <a:extLst>
              <a:ext uri="{28A0092B-C50C-407E-A947-70E740481C1C}">
                <a14:useLocalDpi xmlns:a14="http://schemas.microsoft.com/office/drawing/2010/main" val="0"/>
              </a:ext>
            </a:extLst>
          </a:blip>
          <a:srcRect b="35062"/>
          <a:stretch/>
        </p:blipFill>
        <p:spPr>
          <a:xfrm>
            <a:off x="596168" y="1562907"/>
            <a:ext cx="2079027" cy="239774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מלבן 6"/>
          <p:cNvSpPr/>
          <p:nvPr/>
        </p:nvSpPr>
        <p:spPr>
          <a:xfrm>
            <a:off x="294931" y="1031319"/>
            <a:ext cx="2530765" cy="507831"/>
          </a:xfrm>
          <a:prstGeom prst="rect">
            <a:avLst/>
          </a:prstGeom>
        </p:spPr>
        <p:txBody>
          <a:bodyPr wrap="square">
            <a:spAutoFit/>
          </a:bodyPr>
          <a:lstStyle/>
          <a:p>
            <a:r>
              <a:rPr lang="he-IL" sz="900" dirty="0">
                <a:effectLst>
                  <a:outerShdw blurRad="50800" dist="38100" dir="2700000" algn="tl" rotWithShape="0">
                    <a:prstClr val="black">
                      <a:alpha val="40000"/>
                    </a:prstClr>
                  </a:outerShdw>
                </a:effectLst>
              </a:rPr>
              <a:t>בית הכנסת "שערי צדק" הראשון שהוקם במושב </a:t>
            </a:r>
            <a:r>
              <a:rPr lang="he-IL" sz="900" dirty="0">
                <a:effectLst>
                  <a:outerShdw blurRad="50800" dist="38100" dir="2700000" algn="tl" rotWithShape="0">
                    <a:prstClr val="black">
                      <a:alpha val="40000"/>
                    </a:prstClr>
                  </a:outerShdw>
                </a:effectLst>
              </a:rPr>
              <a:t>בסיועם הכלכלי </a:t>
            </a:r>
            <a:r>
              <a:rPr lang="he-IL" sz="900" dirty="0">
                <a:effectLst>
                  <a:outerShdw blurRad="50800" dist="38100" dir="2700000" algn="tl" rotWithShape="0">
                    <a:prstClr val="black">
                      <a:alpha val="40000"/>
                    </a:prstClr>
                  </a:outerShdw>
                </a:effectLst>
              </a:rPr>
              <a:t>של </a:t>
            </a:r>
            <a:r>
              <a:rPr lang="he-IL" sz="900" dirty="0" err="1">
                <a:effectLst>
                  <a:outerShdw blurRad="50800" dist="38100" dir="2700000" algn="tl" rotWithShape="0">
                    <a:prstClr val="black">
                      <a:alpha val="40000"/>
                    </a:prstClr>
                  </a:outerShdw>
                </a:effectLst>
              </a:rPr>
              <a:t>אימו</a:t>
            </a:r>
            <a:r>
              <a:rPr lang="he-IL" sz="900" dirty="0">
                <a:effectLst>
                  <a:outerShdw blurRad="50800" dist="38100" dir="2700000" algn="tl" rotWithShape="0">
                    <a:prstClr val="black">
                      <a:alpha val="40000"/>
                    </a:prstClr>
                  </a:outerShdw>
                </a:effectLst>
              </a:rPr>
              <a:t> של סבי גליה סאלם ז"ל ובנה צדוק מעודה ז"ל.</a:t>
            </a:r>
          </a:p>
        </p:txBody>
      </p:sp>
      <p:sp>
        <p:nvSpPr>
          <p:cNvPr id="10" name="TextBox 9"/>
          <p:cNvSpPr txBox="1"/>
          <p:nvPr/>
        </p:nvSpPr>
        <p:spPr>
          <a:xfrm>
            <a:off x="3336038" y="1789419"/>
            <a:ext cx="2039341" cy="246221"/>
          </a:xfrm>
          <a:prstGeom prst="rect">
            <a:avLst/>
          </a:prstGeom>
          <a:noFill/>
        </p:spPr>
        <p:txBody>
          <a:bodyPr wrap="none" rtlCol="1">
            <a:spAutoFit/>
          </a:bodyPr>
          <a:lstStyle/>
          <a:p>
            <a:r>
              <a:rPr lang="he-IL" sz="1000" dirty="0">
                <a:effectLst>
                  <a:outerShdw blurRad="50800" dist="38100" dir="2700000" algn="tl" rotWithShape="0">
                    <a:prstClr val="black">
                      <a:alpha val="40000"/>
                    </a:prstClr>
                  </a:outerShdw>
                </a:effectLst>
              </a:rPr>
              <a:t>הסיפור של משפחתי בבית הראשונים</a:t>
            </a:r>
            <a:endParaRPr lang="he-IL" sz="10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58025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t="24607" r="5943" b="36445"/>
          <a:stretch/>
        </p:blipFill>
        <p:spPr>
          <a:xfrm>
            <a:off x="2232268" y="1040610"/>
            <a:ext cx="1518502" cy="111673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77" y="919941"/>
            <a:ext cx="2479789" cy="16525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תמונה 3"/>
          <p:cNvPicPr>
            <a:picLocks noChangeAspect="1"/>
          </p:cNvPicPr>
          <p:nvPr/>
        </p:nvPicPr>
        <p:blipFill rotWithShape="1">
          <a:blip r:embed="rId4">
            <a:extLst>
              <a:ext uri="{28A0092B-C50C-407E-A947-70E740481C1C}">
                <a14:useLocalDpi xmlns:a14="http://schemas.microsoft.com/office/drawing/2010/main" val="0"/>
              </a:ext>
            </a:extLst>
          </a:blip>
          <a:srcRect t="5405" r="10057" b="17278"/>
          <a:stretch/>
        </p:blipFill>
        <p:spPr>
          <a:xfrm>
            <a:off x="606982" y="2053282"/>
            <a:ext cx="1452080" cy="22168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תמונה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8364" y="2655701"/>
            <a:ext cx="2867257" cy="16144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p:cNvSpPr txBox="1"/>
          <p:nvPr/>
        </p:nvSpPr>
        <p:spPr>
          <a:xfrm>
            <a:off x="5065621" y="3032037"/>
            <a:ext cx="1338145" cy="861774"/>
          </a:xfrm>
          <a:prstGeom prst="rect">
            <a:avLst/>
          </a:prstGeom>
          <a:noFill/>
        </p:spPr>
        <p:txBody>
          <a:bodyPr wrap="square" rtlCol="1">
            <a:spAutoFit/>
          </a:bodyPr>
          <a:lstStyle/>
          <a:p>
            <a:r>
              <a:rPr lang="he-IL" sz="1000" b="1" dirty="0">
                <a:effectLst>
                  <a:outerShdw blurRad="50800" dist="38100" dir="2700000" algn="tl" rotWithShape="0">
                    <a:prstClr val="black">
                      <a:alpha val="40000"/>
                    </a:prstClr>
                  </a:outerShdw>
                </a:effectLst>
              </a:rPr>
              <a:t>שער אפרים עבר תהפוכות במהלך השנים.</a:t>
            </a:r>
          </a:p>
          <a:p>
            <a:r>
              <a:rPr lang="he-IL" sz="1000" b="1" dirty="0">
                <a:effectLst>
                  <a:outerShdw blurRad="50800" dist="38100" dir="2700000" algn="tl" rotWithShape="0">
                    <a:prstClr val="black">
                      <a:alpha val="40000"/>
                    </a:prstClr>
                  </a:outerShdw>
                </a:effectLst>
              </a:rPr>
              <a:t>כיום פנינה שנהנים לגור בה.</a:t>
            </a:r>
            <a:endParaRPr lang="he-IL" sz="10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012052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5882" y="680958"/>
            <a:ext cx="3624159"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sz="1400" b="1" dirty="0">
                <a:solidFill>
                  <a:schemeClr val="tx1">
                    <a:lumMod val="75000"/>
                    <a:lumOff val="25000"/>
                  </a:schemeClr>
                </a:solidFill>
                <a:effectLst>
                  <a:outerShdw blurRad="50800" dist="38100" dir="13500000" algn="br" rotWithShape="0">
                    <a:prstClr val="black">
                      <a:alpha val="40000"/>
                    </a:prstClr>
                  </a:outerShdw>
                </a:effectLst>
              </a:rPr>
              <a:t>כיום סבתי בפנסיה והתחביב הגדול שלה לטפח את הגינה</a:t>
            </a:r>
            <a:r>
              <a:rPr lang="he-IL" sz="1050" b="1" dirty="0">
                <a:solidFill>
                  <a:schemeClr val="tx1">
                    <a:lumMod val="75000"/>
                    <a:lumOff val="25000"/>
                  </a:schemeClr>
                </a:solidFill>
                <a:effectLst>
                  <a:outerShdw blurRad="50800" dist="38100" dir="13500000" algn="br" rotWithShape="0">
                    <a:prstClr val="black">
                      <a:alpha val="40000"/>
                    </a:prstClr>
                  </a:outerShdw>
                </a:effectLst>
              </a:rPr>
              <a:t>.</a:t>
            </a:r>
            <a:endParaRPr lang="he-IL" sz="1050" b="1" dirty="0">
              <a:solidFill>
                <a:schemeClr val="tx1">
                  <a:lumMod val="75000"/>
                  <a:lumOff val="25000"/>
                </a:schemeClr>
              </a:solidFill>
              <a:effectLst>
                <a:outerShdw blurRad="50800" dist="38100" dir="13500000" algn="br" rotWithShape="0">
                  <a:prstClr val="black">
                    <a:alpha val="40000"/>
                  </a:prstClr>
                </a:outerShdw>
              </a:effectLst>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04" y="1204178"/>
            <a:ext cx="1614446" cy="2867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681" y="1785193"/>
            <a:ext cx="1384514" cy="2458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תמונה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2027" y="1785193"/>
            <a:ext cx="1384514" cy="2458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תמונה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9040" y="1785193"/>
            <a:ext cx="851001" cy="1511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תמונה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7372" y="3389359"/>
            <a:ext cx="1518000" cy="854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46498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3691" y="1419773"/>
            <a:ext cx="3674019" cy="24493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473" y="3150921"/>
            <a:ext cx="1548485" cy="1032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525" y="1804475"/>
            <a:ext cx="1548485" cy="1032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תמונה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0667" y="898112"/>
            <a:ext cx="1548485" cy="1032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649789" y="2848357"/>
            <a:ext cx="1326005" cy="215444"/>
          </a:xfrm>
          <a:prstGeom prst="rect">
            <a:avLst/>
          </a:prstGeom>
          <a:noFill/>
        </p:spPr>
        <p:txBody>
          <a:bodyPr wrap="none" rtlCol="1">
            <a:spAutoFit/>
          </a:bodyPr>
          <a:lstStyle/>
          <a:p>
            <a:r>
              <a:rPr lang="he-IL" sz="800" b="1" dirty="0"/>
              <a:t>משפחת דגני-הבת אילנית</a:t>
            </a:r>
            <a:endParaRPr lang="he-IL" sz="800" b="1" dirty="0"/>
          </a:p>
        </p:txBody>
      </p:sp>
      <p:sp>
        <p:nvSpPr>
          <p:cNvPr id="9" name="TextBox 8"/>
          <p:cNvSpPr txBox="1"/>
          <p:nvPr/>
        </p:nvSpPr>
        <p:spPr>
          <a:xfrm>
            <a:off x="594525" y="4188856"/>
            <a:ext cx="1370888" cy="215444"/>
          </a:xfrm>
          <a:prstGeom prst="rect">
            <a:avLst/>
          </a:prstGeom>
          <a:noFill/>
        </p:spPr>
        <p:txBody>
          <a:bodyPr wrap="none" rtlCol="1">
            <a:spAutoFit/>
          </a:bodyPr>
          <a:lstStyle/>
          <a:p>
            <a:r>
              <a:rPr lang="he-IL" sz="800" b="1" dirty="0"/>
              <a:t>משפחת שלום-הבן רחבעם</a:t>
            </a:r>
            <a:endParaRPr lang="he-IL" sz="800" b="1" dirty="0"/>
          </a:p>
        </p:txBody>
      </p:sp>
      <p:sp>
        <p:nvSpPr>
          <p:cNvPr id="10" name="TextBox 9"/>
          <p:cNvSpPr txBox="1"/>
          <p:nvPr/>
        </p:nvSpPr>
        <p:spPr>
          <a:xfrm>
            <a:off x="5097349" y="2069285"/>
            <a:ext cx="1431803" cy="215444"/>
          </a:xfrm>
          <a:prstGeom prst="rect">
            <a:avLst/>
          </a:prstGeom>
          <a:noFill/>
        </p:spPr>
        <p:txBody>
          <a:bodyPr wrap="none" rtlCol="1">
            <a:spAutoFit/>
          </a:bodyPr>
          <a:lstStyle/>
          <a:p>
            <a:r>
              <a:rPr lang="he-IL" sz="800" b="1" dirty="0"/>
              <a:t>משפחת שלום-הבת בת-עמי</a:t>
            </a:r>
            <a:endParaRPr lang="he-IL" sz="800" b="1" dirty="0"/>
          </a:p>
        </p:txBody>
      </p:sp>
      <p:sp>
        <p:nvSpPr>
          <p:cNvPr id="11" name="TextBox 10"/>
          <p:cNvSpPr txBox="1"/>
          <p:nvPr/>
        </p:nvSpPr>
        <p:spPr>
          <a:xfrm>
            <a:off x="4882578" y="4188857"/>
            <a:ext cx="1317990" cy="215444"/>
          </a:xfrm>
          <a:prstGeom prst="rect">
            <a:avLst/>
          </a:prstGeom>
          <a:noFill/>
        </p:spPr>
        <p:txBody>
          <a:bodyPr wrap="none" rtlCol="1">
            <a:spAutoFit/>
          </a:bodyPr>
          <a:lstStyle/>
          <a:p>
            <a:r>
              <a:rPr lang="he-IL" sz="800" b="1" dirty="0"/>
              <a:t>משפחת שלום-הבן בנימין</a:t>
            </a:r>
            <a:endParaRPr lang="he-IL" sz="800" b="1" dirty="0"/>
          </a:p>
        </p:txBody>
      </p:sp>
      <p:pic>
        <p:nvPicPr>
          <p:cNvPr id="18" name="תמונה 17"/>
          <p:cNvPicPr>
            <a:picLocks noChangeAspect="1"/>
          </p:cNvPicPr>
          <p:nvPr/>
        </p:nvPicPr>
        <p:blipFill rotWithShape="1">
          <a:blip r:embed="rId6" cstate="print">
            <a:extLst>
              <a:ext uri="{28A0092B-C50C-407E-A947-70E740481C1C}">
                <a14:useLocalDpi xmlns:a14="http://schemas.microsoft.com/office/drawing/2010/main" val="0"/>
              </a:ext>
            </a:extLst>
          </a:blip>
          <a:srcRect l="31013" t="27262" r="21844" b="30000"/>
          <a:stretch/>
        </p:blipFill>
        <p:spPr>
          <a:xfrm>
            <a:off x="4793106" y="3149685"/>
            <a:ext cx="1512186" cy="10281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04175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579117" y="412526"/>
            <a:ext cx="3099737" cy="4455066"/>
          </a:xfrm>
          <a:prstGeom prst="rect">
            <a:avLst/>
          </a:prstGeom>
        </p:spPr>
        <p:txBody>
          <a:bodyPr>
            <a:spAutoFit/>
          </a:bodyPr>
          <a:lstStyle/>
          <a:p>
            <a:r>
              <a:rPr lang="he-IL" sz="1050" dirty="0"/>
              <a:t>המשפחה עלתה לארץ </a:t>
            </a:r>
            <a:r>
              <a:rPr lang="he-IL" sz="1050" dirty="0"/>
              <a:t>כשסבתי בערך בגיל </a:t>
            </a:r>
            <a:r>
              <a:rPr lang="he-IL" sz="1050" dirty="0"/>
              <a:t>שלוש וחצי </a:t>
            </a:r>
            <a:r>
              <a:rPr lang="he-IL" sz="1050" dirty="0"/>
              <a:t>בעליית מרבד הקסמים ב </a:t>
            </a:r>
            <a:r>
              <a:rPr lang="he-IL" sz="1050" dirty="0"/>
              <a:t>1949.</a:t>
            </a:r>
          </a:p>
          <a:p>
            <a:r>
              <a:rPr lang="he-IL" sz="1050" dirty="0"/>
              <a:t>המשפחה מנתה 3 מבוגרים ו-5 ילדים.</a:t>
            </a:r>
            <a:endParaRPr lang="he-IL" sz="1050" dirty="0"/>
          </a:p>
          <a:p>
            <a:r>
              <a:rPr lang="he-IL" sz="1050" dirty="0"/>
              <a:t>סבתי זוכרת הרבה אנשים על גמלים </a:t>
            </a:r>
            <a:r>
              <a:rPr lang="he-IL" sz="1050" dirty="0"/>
              <a:t>והמוני אדם </a:t>
            </a:r>
            <a:r>
              <a:rPr lang="he-IL" sz="1050" dirty="0"/>
              <a:t>ברגל עד למקום מפגש העלייה </a:t>
            </a:r>
            <a:r>
              <a:rPr lang="he-IL" sz="1050" dirty="0" err="1"/>
              <a:t>בחאשד</a:t>
            </a:r>
            <a:r>
              <a:rPr lang="he-IL" sz="1050" dirty="0"/>
              <a:t>.</a:t>
            </a:r>
          </a:p>
          <a:p>
            <a:r>
              <a:rPr lang="he-IL" sz="1050" dirty="0"/>
              <a:t>במטוס למרות ריבוי האנשים סבתי זוכרת שהתרוצצה מקצה לקצה.</a:t>
            </a:r>
          </a:p>
          <a:p>
            <a:endParaRPr lang="he-IL" sz="1050" dirty="0"/>
          </a:p>
          <a:p>
            <a:r>
              <a:rPr lang="he-IL" sz="1050" dirty="0"/>
              <a:t>בארץ לקחו את המשפחה ישירות לעין שמר ושוכנו במבנים מאורכים. המשפחה גרה בעין שמר כשנה שם גם שונה שמה של סבתי לשרה.</a:t>
            </a:r>
            <a:endParaRPr lang="he-IL" sz="1050" dirty="0"/>
          </a:p>
          <a:p>
            <a:endParaRPr lang="he-IL" sz="1050" dirty="0"/>
          </a:p>
          <a:p>
            <a:r>
              <a:rPr lang="he-IL" sz="1050" dirty="0"/>
              <a:t>בעין </a:t>
            </a:r>
            <a:r>
              <a:rPr lang="he-IL" sz="1050" dirty="0"/>
              <a:t>שמר נולדה תינוקת </a:t>
            </a:r>
            <a:r>
              <a:rPr lang="he-IL" sz="1050" dirty="0"/>
              <a:t>בשם חממה (יונה),סבתא רבתא מרים הסתתרה </a:t>
            </a:r>
            <a:r>
              <a:rPr lang="he-IL" sz="1050" dirty="0" err="1"/>
              <a:t>איתה</a:t>
            </a:r>
            <a:r>
              <a:rPr lang="he-IL" sz="1050" dirty="0"/>
              <a:t> בבית במשך 3 ימים בידיעה שבאים לקחת את התינוקות לבית התינוקות. </a:t>
            </a:r>
          </a:p>
          <a:p>
            <a:r>
              <a:rPr lang="he-IL" sz="1050" dirty="0"/>
              <a:t>נודע לרשויות שנולדה תינוקת ולקחו אותה מההורים בעל כורחם בטענה ששם יטפלו בה יותר טוב.</a:t>
            </a:r>
          </a:p>
          <a:p>
            <a:r>
              <a:rPr lang="he-IL" sz="1050" dirty="0"/>
              <a:t>סבתא מרים הלכה כל יום </a:t>
            </a:r>
            <a:r>
              <a:rPr lang="he-IL" sz="1050" dirty="0"/>
              <a:t>3 פעמים ביום </a:t>
            </a:r>
            <a:r>
              <a:rPr lang="he-IL" sz="1050" dirty="0"/>
              <a:t>להניק את חממה </a:t>
            </a:r>
            <a:r>
              <a:rPr lang="he-IL" sz="1050" dirty="0"/>
              <a:t>וכעבור 3 שבועות </a:t>
            </a:r>
            <a:r>
              <a:rPr lang="he-IL" sz="1050" dirty="0"/>
              <a:t>בהנקה שנייה נאמר </a:t>
            </a:r>
            <a:r>
              <a:rPr lang="he-IL" sz="1050" dirty="0"/>
              <a:t>להורים שהתינוקת </a:t>
            </a:r>
            <a:r>
              <a:rPr lang="he-IL" sz="1050" dirty="0"/>
              <a:t>נפטרה כשהטיעון היה שהיא נכוותה מחלב חם ומתה. </a:t>
            </a:r>
          </a:p>
          <a:p>
            <a:r>
              <a:rPr lang="he-IL" sz="1050" b="1" dirty="0"/>
              <a:t>בשנת 2017 עם פתיחת תיקי ילדי תימן האבודים בתיק של חממה נרשם שהיא נפטרה בגיל חודשיים מהרעלה</a:t>
            </a:r>
            <a:r>
              <a:rPr lang="he-IL" sz="1050" dirty="0"/>
              <a:t>. </a:t>
            </a:r>
          </a:p>
          <a:p>
            <a:r>
              <a:rPr lang="he-IL" sz="1050" dirty="0"/>
              <a:t>כמובן שהמידע בתיק לא נכון משום שההורים לא ישבו עליה שבעה (בגיל 40 יום לפי היהדות חובת קריעה וישיבת שבעה).</a:t>
            </a:r>
            <a:endParaRPr lang="he-IL" sz="1050" dirty="0"/>
          </a:p>
        </p:txBody>
      </p:sp>
      <p:sp>
        <p:nvSpPr>
          <p:cNvPr id="3" name="TextBox 2"/>
          <p:cNvSpPr txBox="1"/>
          <p:nvPr/>
        </p:nvSpPr>
        <p:spPr>
          <a:xfrm>
            <a:off x="626494" y="976176"/>
            <a:ext cx="2952623" cy="261610"/>
          </a:xfrm>
          <a:prstGeom prst="rect">
            <a:avLst/>
          </a:prstGeom>
          <a:noFill/>
        </p:spPr>
        <p:txBody>
          <a:bodyPr wrap="square" rtlCol="1">
            <a:spAutoFit/>
          </a:bodyPr>
          <a:lstStyle/>
          <a:p>
            <a:pPr algn="ctr"/>
            <a:r>
              <a:rPr lang="he-IL" sz="1100" b="1" u="sng" dirty="0">
                <a:solidFill>
                  <a:schemeClr val="accent5">
                    <a:lumMod val="50000"/>
                  </a:schemeClr>
                </a:solidFill>
              </a:rPr>
              <a:t>העלייה לארץ ישראל והשהות במחנה עולים</a:t>
            </a:r>
            <a:endParaRPr lang="he-IL" sz="1100" b="1" u="sng" dirty="0">
              <a:solidFill>
                <a:schemeClr val="accent5">
                  <a:lumMod val="50000"/>
                </a:schemeClr>
              </a:solidFill>
            </a:endParaRPr>
          </a:p>
        </p:txBody>
      </p:sp>
      <p:pic>
        <p:nvPicPr>
          <p:cNvPr id="2050" name="Picture 2" descr="תוצאת תמונה עבור מעברות עולים תמונו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73" y="1357898"/>
            <a:ext cx="2769928" cy="17542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64392" y="3576999"/>
            <a:ext cx="1311812" cy="261610"/>
          </a:xfrm>
          <a:prstGeom prst="rect">
            <a:avLst/>
          </a:prstGeom>
          <a:noFill/>
        </p:spPr>
        <p:txBody>
          <a:bodyPr wrap="square" rtlCol="1">
            <a:spAutoFit/>
          </a:bodyPr>
          <a:lstStyle/>
          <a:p>
            <a:r>
              <a:rPr lang="he-IL" sz="1100" dirty="0"/>
              <a:t>המבנים בעין שמר</a:t>
            </a:r>
            <a:endParaRPr lang="he-IL" sz="1100" dirty="0"/>
          </a:p>
        </p:txBody>
      </p:sp>
      <p:sp>
        <p:nvSpPr>
          <p:cNvPr id="5" name="חץ למעלה 4"/>
          <p:cNvSpPr/>
          <p:nvPr/>
        </p:nvSpPr>
        <p:spPr>
          <a:xfrm>
            <a:off x="2127837" y="3232300"/>
            <a:ext cx="273926" cy="2944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spTree>
    <p:extLst>
      <p:ext uri="{BB962C8B-B14F-4D97-AF65-F5344CB8AC3E}">
        <p14:creationId xmlns:p14="http://schemas.microsoft.com/office/powerpoint/2010/main" val="3818386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46550" y="345929"/>
            <a:ext cx="3079679" cy="261610"/>
          </a:xfrm>
          <a:prstGeom prst="rect">
            <a:avLst/>
          </a:prstGeom>
          <a:noFill/>
        </p:spPr>
        <p:txBody>
          <a:bodyPr wrap="square" rtlCol="0">
            <a:spAutoFit/>
          </a:bodyPr>
          <a:lstStyle/>
          <a:p>
            <a:pPr algn="ctr"/>
            <a:r>
              <a:rPr lang="he-IL" sz="1100" b="1" u="sng" dirty="0">
                <a:solidFill>
                  <a:schemeClr val="accent5">
                    <a:lumMod val="50000"/>
                  </a:schemeClr>
                </a:solidFill>
              </a:rPr>
              <a:t>הילדות בקריית שמונה</a:t>
            </a:r>
          </a:p>
        </p:txBody>
      </p:sp>
      <p:sp>
        <p:nvSpPr>
          <p:cNvPr id="5" name="TextBox 4"/>
          <p:cNvSpPr txBox="1"/>
          <p:nvPr/>
        </p:nvSpPr>
        <p:spPr>
          <a:xfrm>
            <a:off x="2892829" y="761008"/>
            <a:ext cx="3801744" cy="3985706"/>
          </a:xfrm>
          <a:prstGeom prst="rect">
            <a:avLst/>
          </a:prstGeom>
          <a:noFill/>
        </p:spPr>
        <p:txBody>
          <a:bodyPr wrap="square" rtlCol="0">
            <a:spAutoFit/>
          </a:bodyPr>
          <a:lstStyle/>
          <a:p>
            <a:r>
              <a:rPr lang="he-IL" sz="1050" dirty="0" smtClean="0"/>
              <a:t>ב1951  </a:t>
            </a:r>
            <a:r>
              <a:rPr lang="he-IL" sz="1050" dirty="0"/>
              <a:t>משפחתה של סבתי נשלחה מעין שמר </a:t>
            </a:r>
            <a:r>
              <a:rPr lang="he-IL" sz="1050" dirty="0" err="1"/>
              <a:t>לחלסה</a:t>
            </a:r>
            <a:r>
              <a:rPr lang="he-IL" sz="1050" dirty="0"/>
              <a:t> {היום קריית שמונה} מיד כשננטשה ע"י </a:t>
            </a:r>
          </a:p>
          <a:p>
            <a:r>
              <a:rPr lang="he-IL" sz="1050" dirty="0"/>
              <a:t>תושביה הערבים. </a:t>
            </a:r>
          </a:p>
          <a:p>
            <a:r>
              <a:rPr lang="he-IL" sz="1050" dirty="0"/>
              <a:t>בהגיעם לקריית שמונה שוכנו באוהלים שהוצפו במי גשם בחורף.</a:t>
            </a:r>
          </a:p>
          <a:p>
            <a:r>
              <a:rPr lang="he-IL" sz="1050" dirty="0"/>
              <a:t>לאחר תקופה הועברו לצריפונים כשחם בקיץ וקר מאוד בחורף. </a:t>
            </a:r>
          </a:p>
          <a:p>
            <a:r>
              <a:rPr lang="he-IL" sz="1050" dirty="0"/>
              <a:t>בינתיים נבנו מבניי עזר דו משפחתיים בני 2 חדרים ביחידה ומשפחתנו קיבלה יחידה צמודה </a:t>
            </a:r>
          </a:p>
          <a:p>
            <a:r>
              <a:rPr lang="he-IL" sz="1050" dirty="0"/>
              <a:t>למעיין. </a:t>
            </a:r>
          </a:p>
          <a:p>
            <a:r>
              <a:rPr lang="he-IL" sz="1050" dirty="0"/>
              <a:t>המעיין שימש מקום מפגש לילדים כיוון שחלקו היה בנוי בצורת בריכה</a:t>
            </a:r>
            <a:r>
              <a:rPr lang="he-IL" sz="1050" dirty="0" smtClean="0"/>
              <a:t>, </a:t>
            </a:r>
            <a:r>
              <a:rPr lang="he-IL" sz="1050" dirty="0" err="1" smtClean="0"/>
              <a:t>באיזור</a:t>
            </a:r>
            <a:r>
              <a:rPr lang="he-IL" sz="1050" dirty="0" smtClean="0"/>
              <a:t> </a:t>
            </a:r>
            <a:r>
              <a:rPr lang="he-IL" sz="1050" dirty="0"/>
              <a:t>זה נהגו הנשים </a:t>
            </a:r>
          </a:p>
          <a:p>
            <a:r>
              <a:rPr lang="he-IL" sz="1050" dirty="0"/>
              <a:t>לטבול בו כמקווה.</a:t>
            </a:r>
          </a:p>
          <a:p>
            <a:r>
              <a:rPr lang="he-IL" sz="1050" dirty="0"/>
              <a:t>המעיין עבר בתוך יער של עצי פרי </a:t>
            </a:r>
            <a:r>
              <a:rPr lang="he-IL" sz="1050" dirty="0" smtClean="0"/>
              <a:t>שננטשו, לצד </a:t>
            </a:r>
            <a:r>
              <a:rPr lang="he-IL" sz="1050" dirty="0"/>
              <a:t>היער עברנו לבתי הספר והגנים. </a:t>
            </a:r>
          </a:p>
          <a:p>
            <a:r>
              <a:rPr lang="he-IL" sz="1050" dirty="0"/>
              <a:t>באותה התקופה כל הגילאים למדו באותה הכיתה. סבתי למדה שם בגן וכיתות א ו-ב.</a:t>
            </a:r>
          </a:p>
          <a:p>
            <a:endParaRPr lang="he-IL" sz="1050" dirty="0"/>
          </a:p>
          <a:p>
            <a:r>
              <a:rPr lang="he-IL" sz="1050" dirty="0"/>
              <a:t>אביה של סבתי עבד במחצבה למרות הסכנה מפני מסתננים (באחת הפעמים שומר לילה</a:t>
            </a:r>
          </a:p>
          <a:p>
            <a:r>
              <a:rPr lang="he-IL" sz="1050" dirty="0"/>
              <a:t>נרצח ע"י המסתננים). </a:t>
            </a:r>
          </a:p>
          <a:p>
            <a:endParaRPr lang="he-IL" sz="1050" dirty="0"/>
          </a:p>
          <a:p>
            <a:r>
              <a:rPr lang="he-IL" sz="1050" dirty="0"/>
              <a:t>בקריית שמונה נולד למשפחה בן, מרדכי שמו והמשפחה מנתה 9 נפשות.</a:t>
            </a:r>
          </a:p>
          <a:p>
            <a:endParaRPr lang="he-IL" sz="1100" dirty="0"/>
          </a:p>
          <a:p>
            <a:r>
              <a:rPr lang="he-IL" sz="1100" dirty="0"/>
              <a:t> </a:t>
            </a:r>
          </a:p>
        </p:txBody>
      </p:sp>
      <p:pic>
        <p:nvPicPr>
          <p:cNvPr id="1026" name="Picture 2" descr="תוצאת תמונה עבור מעברות עולים תמונו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056" y="1737362"/>
            <a:ext cx="2503859" cy="19162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7917762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996486" y="559125"/>
            <a:ext cx="2556873" cy="4293483"/>
          </a:xfrm>
          <a:prstGeom prst="rect">
            <a:avLst/>
          </a:prstGeom>
        </p:spPr>
        <p:txBody>
          <a:bodyPr wrap="square">
            <a:spAutoFit/>
          </a:bodyPr>
          <a:lstStyle/>
          <a:p>
            <a:r>
              <a:rPr lang="he-IL" sz="1050" dirty="0"/>
              <a:t>ב-1953 </a:t>
            </a:r>
            <a:r>
              <a:rPr lang="he-IL" sz="1050" dirty="0"/>
              <a:t>המשפחה "נעקרה" מקריית שמונה למושב שער אפרים במטרה ליישב את גבולות המדינה כמו הרבה ישובים חדשים.</a:t>
            </a:r>
          </a:p>
          <a:p>
            <a:r>
              <a:rPr lang="he-IL" sz="1050" dirty="0"/>
              <a:t>שוב הגיעה </a:t>
            </a:r>
            <a:r>
              <a:rPr lang="he-IL" sz="1050" dirty="0"/>
              <a:t>המשפחה לאדמת </a:t>
            </a:r>
            <a:r>
              <a:rPr lang="he-IL" sz="1050" dirty="0"/>
              <a:t>טרשים </a:t>
            </a:r>
            <a:r>
              <a:rPr lang="he-IL" sz="1050" dirty="0"/>
              <a:t>ושוב לצריף בד</a:t>
            </a:r>
            <a:r>
              <a:rPr lang="he-IL" sz="1050" dirty="0"/>
              <a:t>.</a:t>
            </a:r>
          </a:p>
          <a:p>
            <a:r>
              <a:rPr lang="he-IL" sz="1050" dirty="0"/>
              <a:t>השטחים היו עזובים ובחלקם הייתה עדיין במיה.</a:t>
            </a:r>
          </a:p>
          <a:p>
            <a:r>
              <a:rPr lang="he-IL" sz="1050" dirty="0"/>
              <a:t>בהגיע המשפחות גידלו טבק ובשטח גדול במרכז הישוב שהיה מקורה היו משחילים את הטבק לייבוש. </a:t>
            </a:r>
            <a:endParaRPr lang="he-IL" sz="1050" dirty="0"/>
          </a:p>
          <a:p>
            <a:r>
              <a:rPr lang="he-IL" sz="1050" dirty="0"/>
              <a:t>בהמשך גידלו גידולים שונים כגון כותנה וסלק סוכר.</a:t>
            </a:r>
          </a:p>
          <a:p>
            <a:r>
              <a:rPr lang="he-IL" sz="1050" dirty="0"/>
              <a:t>בשלב מאוחר יותר גידלו התושבים משק חי </a:t>
            </a:r>
            <a:r>
              <a:rPr lang="he-IL" sz="1050" dirty="0"/>
              <a:t>שכלל פרות. </a:t>
            </a:r>
            <a:endParaRPr lang="he-IL" sz="1050" dirty="0"/>
          </a:p>
          <a:p>
            <a:r>
              <a:rPr lang="he-IL" sz="1050" dirty="0"/>
              <a:t>גידולי השדה התרחבו למכלול של ירקות.</a:t>
            </a:r>
          </a:p>
          <a:p>
            <a:r>
              <a:rPr lang="he-IL" sz="1050" dirty="0"/>
              <a:t>ביום הוצאת הסלק סוכר כל המשפחות נרתמו להוצאת הגידול ושיווקו במשאית אחת של היישוב, שבה נהג הנהג היחיד שאול עוקב .</a:t>
            </a:r>
          </a:p>
          <a:p>
            <a:r>
              <a:rPr lang="he-IL" sz="1050" dirty="0"/>
              <a:t>במשאית זאת הוסעו גם היולדות לבתי החולים.</a:t>
            </a:r>
            <a:endParaRPr lang="he-IL" sz="1050" dirty="0"/>
          </a:p>
          <a:p>
            <a:r>
              <a:rPr lang="he-IL" sz="1050" dirty="0"/>
              <a:t>בהגיענו למושב קיבלה אותנו רחל </a:t>
            </a:r>
            <a:r>
              <a:rPr lang="he-IL" sz="1050" dirty="0" err="1"/>
              <a:t>סלוצקי</a:t>
            </a:r>
            <a:r>
              <a:rPr lang="he-IL" sz="1050" dirty="0"/>
              <a:t> במגמה לכוון את התושבים החדשים להמשך החיים ביישוב. נקראה ע"י התושבים "</a:t>
            </a:r>
            <a:r>
              <a:rPr lang="he-IL" sz="1050" dirty="0" err="1"/>
              <a:t>אמא</a:t>
            </a:r>
            <a:r>
              <a:rPr lang="he-IL" sz="1050" dirty="0"/>
              <a:t> רחל</a:t>
            </a:r>
            <a:r>
              <a:rPr lang="he-IL" sz="1050" dirty="0" smtClean="0"/>
              <a:t>". בשנה </a:t>
            </a:r>
            <a:r>
              <a:rPr lang="he-IL" sz="1050" dirty="0"/>
              <a:t>הראשונה הישוב אומץ גם ע"י הצבא.</a:t>
            </a:r>
          </a:p>
        </p:txBody>
      </p:sp>
      <p:sp>
        <p:nvSpPr>
          <p:cNvPr id="3" name="TextBox 2"/>
          <p:cNvSpPr txBox="1"/>
          <p:nvPr/>
        </p:nvSpPr>
        <p:spPr>
          <a:xfrm>
            <a:off x="4710233" y="233970"/>
            <a:ext cx="1447832" cy="261610"/>
          </a:xfrm>
          <a:prstGeom prst="rect">
            <a:avLst/>
          </a:prstGeom>
          <a:noFill/>
        </p:spPr>
        <p:txBody>
          <a:bodyPr wrap="none" rtlCol="1">
            <a:spAutoFit/>
          </a:bodyPr>
          <a:lstStyle/>
          <a:p>
            <a:r>
              <a:rPr lang="he-IL" sz="1100" b="1" u="sng" dirty="0">
                <a:solidFill>
                  <a:schemeClr val="accent5">
                    <a:lumMod val="50000"/>
                  </a:schemeClr>
                </a:solidFill>
              </a:rPr>
              <a:t>המעבר לשער אפרים</a:t>
            </a:r>
            <a:endParaRPr lang="he-IL" sz="1100" b="1" u="sng" dirty="0">
              <a:solidFill>
                <a:schemeClr val="accent5">
                  <a:lumMod val="50000"/>
                </a:schemeClr>
              </a:solidFill>
            </a:endParaRPr>
          </a:p>
        </p:txBody>
      </p:sp>
      <p:pic>
        <p:nvPicPr>
          <p:cNvPr id="7" name="תמונה 6"/>
          <p:cNvPicPr>
            <a:picLocks noChangeAspect="1"/>
          </p:cNvPicPr>
          <p:nvPr/>
        </p:nvPicPr>
        <p:blipFill rotWithShape="1">
          <a:blip r:embed="rId2">
            <a:extLst>
              <a:ext uri="{28A0092B-C50C-407E-A947-70E740481C1C}">
                <a14:useLocalDpi xmlns:a14="http://schemas.microsoft.com/office/drawing/2010/main" val="0"/>
              </a:ext>
            </a:extLst>
          </a:blip>
          <a:srcRect l="20872" r="22019"/>
          <a:stretch/>
        </p:blipFill>
        <p:spPr>
          <a:xfrm>
            <a:off x="373666" y="936837"/>
            <a:ext cx="1722845" cy="16144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תמונה 8"/>
          <p:cNvPicPr>
            <a:picLocks noChangeAspect="1"/>
          </p:cNvPicPr>
          <p:nvPr/>
        </p:nvPicPr>
        <p:blipFill rotWithShape="1">
          <a:blip r:embed="rId3">
            <a:extLst>
              <a:ext uri="{28A0092B-C50C-407E-A947-70E740481C1C}">
                <a14:useLocalDpi xmlns:a14="http://schemas.microsoft.com/office/drawing/2010/main" val="0"/>
              </a:ext>
            </a:extLst>
          </a:blip>
          <a:srcRect l="23479" r="12319"/>
          <a:stretch/>
        </p:blipFill>
        <p:spPr>
          <a:xfrm>
            <a:off x="373665" y="2613899"/>
            <a:ext cx="1839085" cy="16144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תמונה 11"/>
          <p:cNvPicPr>
            <a:picLocks noChangeAspect="1"/>
          </p:cNvPicPr>
          <p:nvPr/>
        </p:nvPicPr>
        <p:blipFill rotWithShape="1">
          <a:blip r:embed="rId4" cstate="print">
            <a:extLst>
              <a:ext uri="{28A0092B-C50C-407E-A947-70E740481C1C}">
                <a14:useLocalDpi xmlns:a14="http://schemas.microsoft.com/office/drawing/2010/main" val="0"/>
              </a:ext>
            </a:extLst>
          </a:blip>
          <a:srcRect t="13372" b="9996"/>
          <a:stretch/>
        </p:blipFill>
        <p:spPr>
          <a:xfrm rot="16200000">
            <a:off x="2557368" y="3029958"/>
            <a:ext cx="981219" cy="13367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אליפסה 14"/>
          <p:cNvSpPr/>
          <p:nvPr/>
        </p:nvSpPr>
        <p:spPr>
          <a:xfrm>
            <a:off x="2793502" y="3210136"/>
            <a:ext cx="236632" cy="2785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sp>
        <p:nvSpPr>
          <p:cNvPr id="16" name="אליפסה 15"/>
          <p:cNvSpPr/>
          <p:nvPr/>
        </p:nvSpPr>
        <p:spPr>
          <a:xfrm>
            <a:off x="1600054" y="3470230"/>
            <a:ext cx="271125" cy="267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pic>
        <p:nvPicPr>
          <p:cNvPr id="4" name="תמונה 3"/>
          <p:cNvPicPr>
            <a:picLocks noChangeAspect="1"/>
          </p:cNvPicPr>
          <p:nvPr/>
        </p:nvPicPr>
        <p:blipFill rotWithShape="1">
          <a:blip r:embed="rId5" cstate="print">
            <a:extLst>
              <a:ext uri="{28A0092B-C50C-407E-A947-70E740481C1C}">
                <a14:useLocalDpi xmlns:a14="http://schemas.microsoft.com/office/drawing/2010/main" val="0"/>
              </a:ext>
            </a:extLst>
          </a:blip>
          <a:srcRect l="6667" t="54927" r="-635" b="10073"/>
          <a:stretch/>
        </p:blipFill>
        <p:spPr>
          <a:xfrm>
            <a:off x="2290900" y="999994"/>
            <a:ext cx="1517829" cy="9970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תמונה 4"/>
          <p:cNvPicPr>
            <a:picLocks noChangeAspect="1"/>
          </p:cNvPicPr>
          <p:nvPr/>
        </p:nvPicPr>
        <p:blipFill rotWithShape="1">
          <a:blip r:embed="rId6" cstate="print">
            <a:extLst>
              <a:ext uri="{28A0092B-C50C-407E-A947-70E740481C1C}">
                <a14:useLocalDpi xmlns:a14="http://schemas.microsoft.com/office/drawing/2010/main" val="0"/>
              </a:ext>
            </a:extLst>
          </a:blip>
          <a:srcRect l="5414" t="22024" r="7178" b="48333"/>
          <a:stretch/>
        </p:blipFill>
        <p:spPr>
          <a:xfrm>
            <a:off x="2290900" y="2040191"/>
            <a:ext cx="1514154" cy="955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2333739" y="706940"/>
            <a:ext cx="1425520" cy="215444"/>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he-IL" sz="800" b="1" dirty="0">
                <a:effectLst>
                  <a:outerShdw blurRad="50800" dist="38100" dir="2700000" algn="tl" rotWithShape="0">
                    <a:prstClr val="black">
                      <a:alpha val="40000"/>
                    </a:prstClr>
                  </a:outerShdw>
                </a:effectLst>
              </a:rPr>
              <a:t>בניית הבית ב1954</a:t>
            </a:r>
            <a:endParaRPr lang="he-IL" sz="800" b="1" dirty="0">
              <a:effectLst>
                <a:outerShdw blurRad="50800" dist="38100" dir="2700000" algn="tl" rotWithShape="0">
                  <a:prstClr val="black">
                    <a:alpha val="40000"/>
                  </a:prstClr>
                </a:outerShdw>
              </a:effectLst>
            </a:endParaRPr>
          </a:p>
        </p:txBody>
      </p:sp>
      <p:sp>
        <p:nvSpPr>
          <p:cNvPr id="11" name="TextBox 10"/>
          <p:cNvSpPr txBox="1"/>
          <p:nvPr/>
        </p:nvSpPr>
        <p:spPr>
          <a:xfrm>
            <a:off x="496688" y="2348249"/>
            <a:ext cx="1476800" cy="377026"/>
          </a:xfrm>
          <a:prstGeom prst="rect">
            <a:avLst/>
          </a:prstGeom>
          <a:noFill/>
        </p:spPr>
        <p:txBody>
          <a:bodyPr wrap="square" rtlCol="1">
            <a:spAutoFit/>
          </a:bodyPr>
          <a:lstStyle/>
          <a:p>
            <a:r>
              <a:rPr lang="he-IL" sz="800" b="1" dirty="0">
                <a:solidFill>
                  <a:schemeClr val="accent5">
                    <a:lumMod val="20000"/>
                    <a:lumOff val="80000"/>
                  </a:schemeClr>
                </a:solidFill>
                <a:effectLst>
                  <a:outerShdw blurRad="50800" dist="38100" dir="8100000" algn="tr" rotWithShape="0">
                    <a:prstClr val="black">
                      <a:alpha val="40000"/>
                    </a:prstClr>
                  </a:outerShdw>
                </a:effectLst>
              </a:rPr>
              <a:t>הטבק מושחל על חבל לייבוש</a:t>
            </a:r>
          </a:p>
          <a:p>
            <a:endParaRPr lang="he-IL" sz="1050" dirty="0"/>
          </a:p>
        </p:txBody>
      </p:sp>
      <p:sp>
        <p:nvSpPr>
          <p:cNvPr id="13" name="TextBox 12"/>
          <p:cNvSpPr txBox="1"/>
          <p:nvPr/>
        </p:nvSpPr>
        <p:spPr>
          <a:xfrm>
            <a:off x="992092" y="2678552"/>
            <a:ext cx="1130502" cy="377026"/>
          </a:xfrm>
          <a:prstGeom prst="rect">
            <a:avLst/>
          </a:prstGeom>
          <a:noFill/>
        </p:spPr>
        <p:txBody>
          <a:bodyPr wrap="none" rtlCol="1">
            <a:spAutoFit/>
          </a:bodyPr>
          <a:lstStyle/>
          <a:p>
            <a:r>
              <a:rPr lang="he-IL" sz="800" b="1" dirty="0">
                <a:effectLst>
                  <a:outerShdw blurRad="50800" dist="38100" dir="2700000" algn="tl" rotWithShape="0">
                    <a:prstClr val="black">
                      <a:alpha val="40000"/>
                    </a:prstClr>
                  </a:outerShdw>
                </a:effectLst>
              </a:rPr>
              <a:t>שאול עוקב והמשאית</a:t>
            </a:r>
          </a:p>
          <a:p>
            <a:endParaRPr lang="he-IL" sz="1050" dirty="0"/>
          </a:p>
        </p:txBody>
      </p:sp>
      <p:sp>
        <p:nvSpPr>
          <p:cNvPr id="17" name="TextBox 16"/>
          <p:cNvSpPr txBox="1"/>
          <p:nvPr/>
        </p:nvSpPr>
        <p:spPr>
          <a:xfrm>
            <a:off x="2441206" y="4322811"/>
            <a:ext cx="1218667" cy="377026"/>
          </a:xfrm>
          <a:prstGeom prst="rect">
            <a:avLst/>
          </a:prstGeom>
          <a:noFill/>
        </p:spPr>
        <p:txBody>
          <a:bodyPr wrap="none" rtlCol="1">
            <a:spAutoFit/>
          </a:bodyPr>
          <a:lstStyle/>
          <a:p>
            <a:r>
              <a:rPr lang="he-IL" sz="800" b="1" dirty="0">
                <a:ln w="0"/>
                <a:effectLst>
                  <a:outerShdw blurRad="50800" dist="38100" dir="2700000" algn="tl" rotWithShape="0">
                    <a:prstClr val="black">
                      <a:alpha val="40000"/>
                    </a:prstClr>
                  </a:outerShdw>
                </a:effectLst>
              </a:rPr>
              <a:t>רחל </a:t>
            </a:r>
            <a:r>
              <a:rPr lang="he-IL" sz="800" b="1" dirty="0" err="1">
                <a:ln w="0"/>
                <a:effectLst>
                  <a:outerShdw blurRad="50800" dist="38100" dir="2700000" algn="tl" rotWithShape="0">
                    <a:prstClr val="black">
                      <a:alpha val="40000"/>
                    </a:prstClr>
                  </a:outerShdw>
                </a:effectLst>
              </a:rPr>
              <a:t>סלוצקי</a:t>
            </a:r>
            <a:r>
              <a:rPr lang="he-IL" sz="800" b="1" dirty="0">
                <a:ln w="0"/>
                <a:effectLst>
                  <a:outerShdw blurRad="50800" dist="38100" dir="2700000" algn="tl" rotWithShape="0">
                    <a:prstClr val="black">
                      <a:alpha val="40000"/>
                    </a:prstClr>
                  </a:outerShdw>
                </a:effectLst>
              </a:rPr>
              <a:t> אם המושב</a:t>
            </a:r>
          </a:p>
          <a:p>
            <a:endParaRPr lang="he-IL" sz="1050" dirty="0"/>
          </a:p>
        </p:txBody>
      </p:sp>
    </p:spTree>
    <p:extLst>
      <p:ext uri="{BB962C8B-B14F-4D97-AF65-F5344CB8AC3E}">
        <p14:creationId xmlns:p14="http://schemas.microsoft.com/office/powerpoint/2010/main" val="387728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317967" y="677609"/>
            <a:ext cx="3099737" cy="3970318"/>
          </a:xfrm>
          <a:prstGeom prst="rect">
            <a:avLst/>
          </a:prstGeom>
        </p:spPr>
        <p:txBody>
          <a:bodyPr>
            <a:spAutoFit/>
          </a:bodyPr>
          <a:lstStyle/>
          <a:p>
            <a:r>
              <a:rPr lang="he-IL" sz="1050" dirty="0"/>
              <a:t>ב- אפריל 1954 נולדה בת נוספת ונקראה ירדנה על שם היות היישוב על גבול ירדן. </a:t>
            </a:r>
            <a:endParaRPr lang="he-IL" sz="1050" dirty="0"/>
          </a:p>
          <a:p>
            <a:r>
              <a:rPr lang="he-IL" sz="1050" dirty="0"/>
              <a:t>בהגיעם </a:t>
            </a:r>
            <a:r>
              <a:rPr lang="he-IL" sz="1050" dirty="0"/>
              <a:t>למושב הייתה חשיבות להקים בית כנסת.</a:t>
            </a:r>
          </a:p>
          <a:p>
            <a:r>
              <a:rPr lang="he-IL" sz="1050" dirty="0"/>
              <a:t>באותה </a:t>
            </a:r>
            <a:r>
              <a:rPr lang="he-IL" sz="1050" dirty="0"/>
              <a:t>השנה החלה בניית הבתים ביישוב.</a:t>
            </a:r>
          </a:p>
          <a:p>
            <a:r>
              <a:rPr lang="he-IL" sz="1050" dirty="0"/>
              <a:t>בין השנים 1954 ל1960 נולדו שלוש בנות נוספות: שולמית,  דינה ז"ל שנפטרה בגיל שנתיים וחצי, ולאומית שנולדה עם תאום שלא שרד.</a:t>
            </a:r>
          </a:p>
          <a:p>
            <a:endParaRPr lang="he-IL" sz="1050" dirty="0"/>
          </a:p>
          <a:p>
            <a:r>
              <a:rPr lang="he-IL" sz="1050" dirty="0"/>
              <a:t>המשפחה התחילה לעבד </a:t>
            </a:r>
            <a:r>
              <a:rPr lang="he-IL" sz="1050" dirty="0"/>
              <a:t>אדמתם, כשלמעשה </a:t>
            </a:r>
            <a:r>
              <a:rPr lang="he-IL" sz="1050" dirty="0"/>
              <a:t>לא היו עובדי </a:t>
            </a:r>
            <a:r>
              <a:rPr lang="he-IL" sz="1050" dirty="0"/>
              <a:t>אדמה אלא </a:t>
            </a:r>
            <a:r>
              <a:rPr lang="he-IL" sz="1050" dirty="0"/>
              <a:t>בעלי מקצועות והחיים לא היו להם קלים.</a:t>
            </a:r>
          </a:p>
          <a:p>
            <a:endParaRPr lang="he-IL" sz="1050" dirty="0"/>
          </a:p>
          <a:p>
            <a:r>
              <a:rPr lang="he-IL" sz="1050" dirty="0"/>
              <a:t>בהגיעה </a:t>
            </a:r>
            <a:r>
              <a:rPr lang="he-IL" sz="1050" dirty="0"/>
              <a:t>למושב סבתי "הוקפצה" לכיתה ד.</a:t>
            </a:r>
          </a:p>
          <a:p>
            <a:r>
              <a:rPr lang="he-IL" sz="1050" dirty="0"/>
              <a:t>ילדות </a:t>
            </a:r>
            <a:r>
              <a:rPr lang="he-IL" sz="1050" dirty="0"/>
              <a:t>סבתי הייתה מהנה </a:t>
            </a:r>
            <a:r>
              <a:rPr lang="he-IL" sz="1050" dirty="0"/>
              <a:t>ומרובה בפעילויות </a:t>
            </a:r>
            <a:r>
              <a:rPr lang="he-IL" sz="1050" dirty="0"/>
              <a:t>ביחד עם חבריה</a:t>
            </a:r>
            <a:r>
              <a:rPr lang="he-IL" sz="1050" dirty="0"/>
              <a:t>.</a:t>
            </a:r>
          </a:p>
          <a:p>
            <a:r>
              <a:rPr lang="he-IL" sz="1050" dirty="0"/>
              <a:t> </a:t>
            </a:r>
          </a:p>
          <a:p>
            <a:r>
              <a:rPr lang="he-IL" sz="1050" dirty="0"/>
              <a:t>בין שער אפרים </a:t>
            </a:r>
            <a:r>
              <a:rPr lang="he-IL" sz="1050" dirty="0"/>
              <a:t>לניצני עוז  היה ואדי שבשנים גשומות עלה על גדותיו</a:t>
            </a:r>
            <a:r>
              <a:rPr lang="he-IL" sz="1050" dirty="0"/>
              <a:t>, באחד המקרים סבתי ומספר ילדים חצו את </a:t>
            </a:r>
            <a:r>
              <a:rPr lang="he-IL" sz="1050" dirty="0" err="1"/>
              <a:t>הואדי</a:t>
            </a:r>
            <a:r>
              <a:rPr lang="he-IL" sz="1050" dirty="0"/>
              <a:t> על מנת להביא מספוא לפרות מהישוב השכן ניצני עוז וכשחזרו </a:t>
            </a:r>
            <a:r>
              <a:rPr lang="he-IL" sz="1050" dirty="0" err="1"/>
              <a:t>הואדי</a:t>
            </a:r>
            <a:r>
              <a:rPr lang="he-IL" sz="1050" dirty="0"/>
              <a:t> עלה על גדותיו ורק בעזרת משמר הגבול חולצו דרך מסילת הברזל שהייתה מוצבת בין הישובים </a:t>
            </a:r>
            <a:r>
              <a:rPr lang="he-IL" sz="1050" dirty="0" err="1"/>
              <a:t>לטולכרם</a:t>
            </a:r>
            <a:r>
              <a:rPr lang="he-IL" sz="1050" dirty="0"/>
              <a:t> תוך כדי חשש שמא ירו לעברם ובנוסף בעקבות השיטפונות היה חשש שמישהו ייפול מהגשר שבו נמצאת המסילה ומתחתיה המים הסוערים.</a:t>
            </a:r>
          </a:p>
        </p:txBody>
      </p:sp>
      <p:pic>
        <p:nvPicPr>
          <p:cNvPr id="7" name="תמונה 6"/>
          <p:cNvPicPr>
            <a:picLocks noChangeAspect="1"/>
          </p:cNvPicPr>
          <p:nvPr/>
        </p:nvPicPr>
        <p:blipFill rotWithShape="1">
          <a:blip r:embed="rId2">
            <a:extLst>
              <a:ext uri="{28A0092B-C50C-407E-A947-70E740481C1C}">
                <a14:useLocalDpi xmlns:a14="http://schemas.microsoft.com/office/drawing/2010/main" val="0"/>
              </a:ext>
            </a:extLst>
          </a:blip>
          <a:srcRect l="2596" t="32275" r="55438" b="12579"/>
          <a:stretch/>
        </p:blipFill>
        <p:spPr>
          <a:xfrm>
            <a:off x="470131" y="989568"/>
            <a:ext cx="2305468" cy="167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p:cNvSpPr txBox="1"/>
          <p:nvPr/>
        </p:nvSpPr>
        <p:spPr>
          <a:xfrm>
            <a:off x="1479221" y="1522511"/>
            <a:ext cx="287287" cy="404983"/>
          </a:xfrm>
          <a:prstGeom prst="rect">
            <a:avLst/>
          </a:prstGeom>
          <a:noFill/>
        </p:spPr>
        <p:txBody>
          <a:bodyPr wrap="square" rtlCol="1">
            <a:spAutoFit/>
          </a:bodyPr>
          <a:lstStyle/>
          <a:p>
            <a:r>
              <a:rPr lang="he-IL" sz="508" dirty="0">
                <a:solidFill>
                  <a:schemeClr val="bg1">
                    <a:lumMod val="75000"/>
                  </a:schemeClr>
                </a:solidFill>
                <a:latin typeface="Guttman Yad-Brush" panose="02010401010101010101" pitchFamily="2" charset="-79"/>
                <a:cs typeface="Guttman Yad-Brush" panose="02010401010101010101" pitchFamily="2" charset="-79"/>
              </a:rPr>
              <a:t>סבתי</a:t>
            </a:r>
            <a:r>
              <a:rPr lang="he-IL" sz="508" dirty="0">
                <a:solidFill>
                  <a:schemeClr val="bg1"/>
                </a:solidFill>
                <a:latin typeface="Guttman Yad-Brush" panose="02010401010101010101" pitchFamily="2" charset="-79"/>
                <a:cs typeface="Guttman Yad-Brush" panose="02010401010101010101" pitchFamily="2" charset="-79"/>
              </a:rPr>
              <a:t> </a:t>
            </a:r>
            <a:r>
              <a:rPr lang="he-IL" sz="508" dirty="0">
                <a:solidFill>
                  <a:schemeClr val="bg1">
                    <a:lumMod val="75000"/>
                  </a:schemeClr>
                </a:solidFill>
                <a:latin typeface="Guttman Yad-Brush" panose="02010401010101010101" pitchFamily="2" charset="-79"/>
                <a:cs typeface="Guttman Yad-Brush" panose="02010401010101010101" pitchFamily="2" charset="-79"/>
              </a:rPr>
              <a:t>שרה</a:t>
            </a:r>
            <a:endParaRPr lang="he-IL" sz="508" dirty="0">
              <a:solidFill>
                <a:schemeClr val="bg1">
                  <a:lumMod val="75000"/>
                </a:schemeClr>
              </a:solidFill>
              <a:latin typeface="Guttman Yad-Brush" panose="02010401010101010101" pitchFamily="2" charset="-79"/>
              <a:cs typeface="Guttman Yad-Brush" panose="02010401010101010101" pitchFamily="2" charset="-79"/>
            </a:endParaRPr>
          </a:p>
        </p:txBody>
      </p:sp>
      <p:sp>
        <p:nvSpPr>
          <p:cNvPr id="15" name="TextBox 14"/>
          <p:cNvSpPr txBox="1"/>
          <p:nvPr/>
        </p:nvSpPr>
        <p:spPr>
          <a:xfrm>
            <a:off x="1723689" y="1400003"/>
            <a:ext cx="364137" cy="248658"/>
          </a:xfrm>
          <a:prstGeom prst="rect">
            <a:avLst/>
          </a:prstGeom>
          <a:noFill/>
        </p:spPr>
        <p:txBody>
          <a:bodyPr wrap="square" rtlCol="1">
            <a:spAutoFit/>
          </a:bodyPr>
          <a:lstStyle/>
          <a:p>
            <a:r>
              <a:rPr lang="he-IL" sz="508" dirty="0">
                <a:latin typeface="Guttman Yad-Brush" panose="02010401010101010101" pitchFamily="2" charset="-79"/>
                <a:cs typeface="Guttman Yad-Brush" panose="02010401010101010101" pitchFamily="2" charset="-79"/>
              </a:rPr>
              <a:t>מרגלית</a:t>
            </a:r>
            <a:endParaRPr lang="he-IL" sz="508" dirty="0">
              <a:latin typeface="Guttman Yad-Brush" panose="02010401010101010101" pitchFamily="2" charset="-79"/>
              <a:cs typeface="Guttman Yad-Brush" panose="02010401010101010101" pitchFamily="2" charset="-79"/>
            </a:endParaRPr>
          </a:p>
        </p:txBody>
      </p:sp>
      <p:sp>
        <p:nvSpPr>
          <p:cNvPr id="16" name="TextBox 15"/>
          <p:cNvSpPr txBox="1"/>
          <p:nvPr/>
        </p:nvSpPr>
        <p:spPr>
          <a:xfrm rot="19644278">
            <a:off x="1797316" y="1653383"/>
            <a:ext cx="259703" cy="248658"/>
          </a:xfrm>
          <a:prstGeom prst="rect">
            <a:avLst/>
          </a:prstGeom>
          <a:noFill/>
        </p:spPr>
        <p:txBody>
          <a:bodyPr wrap="square" rtlCol="1">
            <a:spAutoFit/>
          </a:bodyPr>
          <a:lstStyle/>
          <a:p>
            <a:r>
              <a:rPr lang="he-IL" sz="508" dirty="0">
                <a:solidFill>
                  <a:schemeClr val="bg1">
                    <a:lumMod val="75000"/>
                  </a:schemeClr>
                </a:solidFill>
                <a:latin typeface="Guttman Yad-Brush" panose="02010401010101010101" pitchFamily="2" charset="-79"/>
                <a:cs typeface="Guttman Yad-Brush" panose="02010401010101010101" pitchFamily="2" charset="-79"/>
              </a:rPr>
              <a:t>נעמי</a:t>
            </a:r>
            <a:endParaRPr lang="he-IL" sz="508" dirty="0">
              <a:solidFill>
                <a:schemeClr val="bg1">
                  <a:lumMod val="75000"/>
                </a:schemeClr>
              </a:solidFill>
              <a:latin typeface="Guttman Yad-Brush" panose="02010401010101010101" pitchFamily="2" charset="-79"/>
              <a:cs typeface="Guttman Yad-Brush" panose="02010401010101010101" pitchFamily="2" charset="-79"/>
            </a:endParaRPr>
          </a:p>
        </p:txBody>
      </p:sp>
      <p:sp>
        <p:nvSpPr>
          <p:cNvPr id="17" name="TextBox 16"/>
          <p:cNvSpPr txBox="1"/>
          <p:nvPr/>
        </p:nvSpPr>
        <p:spPr>
          <a:xfrm>
            <a:off x="1980967" y="1926986"/>
            <a:ext cx="365806" cy="170496"/>
          </a:xfrm>
          <a:prstGeom prst="rect">
            <a:avLst/>
          </a:prstGeom>
          <a:noFill/>
        </p:spPr>
        <p:txBody>
          <a:bodyPr wrap="none" rtlCol="1">
            <a:spAutoFit/>
          </a:bodyPr>
          <a:lstStyle/>
          <a:p>
            <a:r>
              <a:rPr lang="he-IL" sz="508" dirty="0">
                <a:solidFill>
                  <a:schemeClr val="bg1">
                    <a:lumMod val="75000"/>
                  </a:schemeClr>
                </a:solidFill>
                <a:latin typeface="Guttman Yad-Brush" panose="02010401010101010101" pitchFamily="2" charset="-79"/>
                <a:cs typeface="Guttman Yad-Brush" panose="02010401010101010101" pitchFamily="2" charset="-79"/>
              </a:rPr>
              <a:t>אסתר</a:t>
            </a:r>
            <a:endParaRPr lang="he-IL" sz="508" dirty="0">
              <a:solidFill>
                <a:schemeClr val="bg1">
                  <a:lumMod val="75000"/>
                </a:schemeClr>
              </a:solidFill>
              <a:latin typeface="Guttman Yad-Brush" panose="02010401010101010101" pitchFamily="2" charset="-79"/>
              <a:cs typeface="Guttman Yad-Brush" panose="02010401010101010101" pitchFamily="2" charset="-79"/>
            </a:endParaRPr>
          </a:p>
        </p:txBody>
      </p:sp>
      <p:pic>
        <p:nvPicPr>
          <p:cNvPr id="14" name="תמונה 13"/>
          <p:cNvPicPr>
            <a:picLocks noChangeAspect="1"/>
          </p:cNvPicPr>
          <p:nvPr/>
        </p:nvPicPr>
        <p:blipFill rotWithShape="1">
          <a:blip r:embed="rId3"/>
          <a:srcRect t="54167"/>
          <a:stretch/>
        </p:blipFill>
        <p:spPr>
          <a:xfrm>
            <a:off x="706265" y="2781835"/>
            <a:ext cx="1711093" cy="1484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אליפסה 2"/>
          <p:cNvSpPr/>
          <p:nvPr/>
        </p:nvSpPr>
        <p:spPr>
          <a:xfrm>
            <a:off x="1691155" y="2912075"/>
            <a:ext cx="396670" cy="3519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sp>
        <p:nvSpPr>
          <p:cNvPr id="4" name="מלבן 3"/>
          <p:cNvSpPr/>
          <p:nvPr/>
        </p:nvSpPr>
        <p:spPr>
          <a:xfrm>
            <a:off x="1302708" y="3263982"/>
            <a:ext cx="603050" cy="170496"/>
          </a:xfrm>
          <a:prstGeom prst="rect">
            <a:avLst/>
          </a:prstGeom>
        </p:spPr>
        <p:txBody>
          <a:bodyPr wrap="none">
            <a:spAutoFit/>
          </a:bodyPr>
          <a:lstStyle/>
          <a:p>
            <a:r>
              <a:rPr lang="he-IL" sz="508" b="1" dirty="0">
                <a:effectLst>
                  <a:outerShdw blurRad="50800" dist="38100" dir="2700000" algn="tl" rotWithShape="0">
                    <a:prstClr val="black">
                      <a:alpha val="40000"/>
                    </a:prstClr>
                  </a:outerShdw>
                </a:effectLst>
              </a:rPr>
              <a:t>אביה של סבתי</a:t>
            </a:r>
            <a:endParaRPr lang="en-US" sz="508" b="1" dirty="0">
              <a:effectLst>
                <a:outerShdw blurRad="50800" dist="38100" dir="2700000" algn="tl" rotWithShape="0">
                  <a:prstClr val="black">
                    <a:alpha val="40000"/>
                  </a:prstClr>
                </a:outerShdw>
              </a:effectLst>
            </a:endParaRPr>
          </a:p>
        </p:txBody>
      </p:sp>
      <p:sp>
        <p:nvSpPr>
          <p:cNvPr id="6" name="TextBox 5"/>
          <p:cNvSpPr txBox="1"/>
          <p:nvPr/>
        </p:nvSpPr>
        <p:spPr>
          <a:xfrm>
            <a:off x="991276" y="4110122"/>
            <a:ext cx="1141070" cy="311496"/>
          </a:xfrm>
          <a:prstGeom prst="rect">
            <a:avLst/>
          </a:prstGeom>
          <a:noFill/>
        </p:spPr>
        <p:txBody>
          <a:bodyPr wrap="square" rtlCol="0">
            <a:spAutoFit/>
          </a:bodyPr>
          <a:lstStyle/>
          <a:p>
            <a:r>
              <a:rPr lang="he-IL" sz="712" b="1" dirty="0">
                <a:effectLst>
                  <a:outerShdw blurRad="60007" dir="1500000" sy="-30000" kx="800400" algn="bl" rotWithShape="0">
                    <a:prstClr val="black">
                      <a:alpha val="20000"/>
                    </a:prstClr>
                  </a:outerShdw>
                </a:effectLst>
              </a:rPr>
              <a:t>הכנסת ספר תורה ראשון</a:t>
            </a:r>
            <a:r>
              <a:rPr lang="he-IL" sz="610" b="1" dirty="0">
                <a:effectLst>
                  <a:outerShdw blurRad="60007" dir="1500000" sy="-30000" kx="800400" algn="bl" rotWithShape="0">
                    <a:prstClr val="black">
                      <a:alpha val="20000"/>
                    </a:prstClr>
                  </a:outerShdw>
                </a:effectLst>
              </a:rPr>
              <a:t>.</a:t>
            </a:r>
            <a:endParaRPr lang="en-US" sz="610" b="1" dirty="0">
              <a:effectLst>
                <a:outerShdw blurRad="60007" dir="1500000" sy="-30000" kx="800400" algn="bl" rotWithShape="0">
                  <a:prstClr val="black">
                    <a:alpha val="20000"/>
                  </a:prstClr>
                </a:outerShdw>
              </a:effectLst>
            </a:endParaRPr>
          </a:p>
        </p:txBody>
      </p:sp>
      <p:sp>
        <p:nvSpPr>
          <p:cNvPr id="18" name="TextBox 17"/>
          <p:cNvSpPr txBox="1"/>
          <p:nvPr/>
        </p:nvSpPr>
        <p:spPr>
          <a:xfrm>
            <a:off x="1430105" y="1898736"/>
            <a:ext cx="377026" cy="170496"/>
          </a:xfrm>
          <a:prstGeom prst="rect">
            <a:avLst/>
          </a:prstGeom>
          <a:noFill/>
        </p:spPr>
        <p:txBody>
          <a:bodyPr wrap="none" rtlCol="1">
            <a:spAutoFit/>
          </a:bodyPr>
          <a:lstStyle/>
          <a:p>
            <a:r>
              <a:rPr lang="he-IL" sz="508" dirty="0">
                <a:latin typeface="Guttman Yad-Brush" panose="02010401010101010101" pitchFamily="2" charset="-79"/>
                <a:cs typeface="Guttman Yad-Brush" panose="02010401010101010101" pitchFamily="2" charset="-79"/>
              </a:rPr>
              <a:t>מרדכי</a:t>
            </a:r>
            <a:endParaRPr lang="he-IL" sz="508"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1066544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100586" y="628188"/>
            <a:ext cx="4380492" cy="715581"/>
          </a:xfrm>
          <a:prstGeom prst="rect">
            <a:avLst/>
          </a:prstGeom>
        </p:spPr>
        <p:txBody>
          <a:bodyPr wrap="square">
            <a:spAutoFit/>
          </a:bodyPr>
          <a:lstStyle/>
          <a:p>
            <a:r>
              <a:rPr lang="he-IL" sz="1000" dirty="0"/>
              <a:t>ביישוב הייתה גבעה זרועה בפרחי בר היא שמשה מפגש לבני הנוער ונקראה גבעת האהבה (כיום חצויה ע"י כביש 6</a:t>
            </a:r>
            <a:r>
              <a:rPr lang="he-IL" sz="1000" dirty="0"/>
              <a:t>).לגבעה זו הייתה סבתי מוציאה את העיזים למרעה ביחד עם חבריה בעיקר בימי שבת.</a:t>
            </a:r>
          </a:p>
          <a:p>
            <a:endParaRPr lang="he-IL" sz="1050" dirty="0"/>
          </a:p>
        </p:txBody>
      </p:sp>
      <p:pic>
        <p:nvPicPr>
          <p:cNvPr id="6" name="תמונה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854" y="3439732"/>
            <a:ext cx="1622767" cy="913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תמונה 7"/>
          <p:cNvPicPr>
            <a:picLocks noChangeAspect="1"/>
          </p:cNvPicPr>
          <p:nvPr/>
        </p:nvPicPr>
        <p:blipFill rotWithShape="1">
          <a:blip r:embed="rId3" cstate="print">
            <a:extLst>
              <a:ext uri="{28A0092B-C50C-407E-A947-70E740481C1C}">
                <a14:useLocalDpi xmlns:a14="http://schemas.microsoft.com/office/drawing/2010/main" val="0"/>
              </a:ext>
            </a:extLst>
          </a:blip>
          <a:srcRect t="2922"/>
          <a:stretch/>
        </p:blipFill>
        <p:spPr>
          <a:xfrm>
            <a:off x="388542" y="924578"/>
            <a:ext cx="1652549" cy="24825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אליפסה 8"/>
          <p:cNvSpPr/>
          <p:nvPr/>
        </p:nvSpPr>
        <p:spPr>
          <a:xfrm>
            <a:off x="1041779" y="1643604"/>
            <a:ext cx="319661" cy="3715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sp>
        <p:nvSpPr>
          <p:cNvPr id="10" name="מלבן 9"/>
          <p:cNvSpPr/>
          <p:nvPr/>
        </p:nvSpPr>
        <p:spPr>
          <a:xfrm>
            <a:off x="2096614" y="1153383"/>
            <a:ext cx="4384463" cy="861774"/>
          </a:xfrm>
          <a:prstGeom prst="rect">
            <a:avLst/>
          </a:prstGeom>
        </p:spPr>
        <p:txBody>
          <a:bodyPr wrap="square">
            <a:spAutoFit/>
          </a:bodyPr>
          <a:lstStyle/>
          <a:p>
            <a:r>
              <a:rPr lang="he-IL" sz="1000" dirty="0"/>
              <a:t>בבית הספר היסודי הכיתה מנתה</a:t>
            </a:r>
            <a:r>
              <a:rPr lang="he-IL" sz="1000" b="1" dirty="0"/>
              <a:t> 7 תלמידים בלבד!</a:t>
            </a:r>
          </a:p>
          <a:p>
            <a:r>
              <a:rPr lang="he-IL" sz="1000" dirty="0"/>
              <a:t>6 בנות ובן אחד: אמתי </a:t>
            </a:r>
            <a:r>
              <a:rPr lang="he-IL" sz="1000" dirty="0"/>
              <a:t>חדד, שולמית </a:t>
            </a:r>
            <a:r>
              <a:rPr lang="he-IL" sz="1000" dirty="0"/>
              <a:t>אהרון, שולה קטוע, רחל יוסף, מלכה חדד, מירי </a:t>
            </a:r>
            <a:r>
              <a:rPr lang="he-IL" sz="1000" dirty="0" err="1"/>
              <a:t>שעיבי</a:t>
            </a:r>
            <a:r>
              <a:rPr lang="he-IL" sz="1000" dirty="0"/>
              <a:t> וסבתי- שרה </a:t>
            </a:r>
            <a:r>
              <a:rPr lang="he-IL" sz="1000" dirty="0" err="1"/>
              <a:t>משרקי</a:t>
            </a:r>
            <a:r>
              <a:rPr lang="he-IL" sz="1000" dirty="0"/>
              <a:t> (</a:t>
            </a:r>
            <a:r>
              <a:rPr lang="he-IL" sz="1000" dirty="0"/>
              <a:t>מזרחי)בתמונה גם מחנך </a:t>
            </a:r>
            <a:r>
              <a:rPr lang="he-IL" sz="1000" dirty="0"/>
              <a:t>הכיתה מנשה הלל</a:t>
            </a:r>
            <a:r>
              <a:rPr lang="he-IL" sz="1000" dirty="0"/>
              <a:t>.</a:t>
            </a:r>
          </a:p>
          <a:p>
            <a:r>
              <a:rPr lang="he-IL" sz="1000" dirty="0"/>
              <a:t>במעבר מקרית שמונה לשער אפרים הגיע גם המורה מנשה </a:t>
            </a:r>
            <a:r>
              <a:rPr lang="he-IL" sz="1000" dirty="0" err="1"/>
              <a:t>מנשה</a:t>
            </a:r>
            <a:r>
              <a:rPr lang="he-IL" sz="1000" dirty="0"/>
              <a:t>  (ז"ל) שלימד בקריית שמונה את הבוגרים ובמושב את סבתי והמשיך ללמד גם את </a:t>
            </a:r>
            <a:r>
              <a:rPr lang="he-IL" sz="1000" dirty="0" err="1"/>
              <a:t>אימי</a:t>
            </a:r>
            <a:r>
              <a:rPr lang="he-IL" sz="1000" dirty="0"/>
              <a:t>..</a:t>
            </a:r>
            <a:endParaRPr lang="he-IL" sz="1000" dirty="0"/>
          </a:p>
        </p:txBody>
      </p:sp>
      <p:pic>
        <p:nvPicPr>
          <p:cNvPr id="7" name="תמונה 6"/>
          <p:cNvPicPr>
            <a:picLocks noChangeAspect="1"/>
          </p:cNvPicPr>
          <p:nvPr/>
        </p:nvPicPr>
        <p:blipFill rotWithShape="1">
          <a:blip r:embed="rId4">
            <a:extLst>
              <a:ext uri="{28A0092B-C50C-407E-A947-70E740481C1C}">
                <a14:useLocalDpi xmlns:a14="http://schemas.microsoft.com/office/drawing/2010/main" val="0"/>
              </a:ext>
            </a:extLst>
          </a:blip>
          <a:srcRect l="15218" t="21749" r="5581" b="17150"/>
          <a:stretch/>
        </p:blipFill>
        <p:spPr>
          <a:xfrm rot="5400000">
            <a:off x="2426158" y="2535763"/>
            <a:ext cx="1278642" cy="17519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אליפסה 1"/>
          <p:cNvSpPr/>
          <p:nvPr/>
        </p:nvSpPr>
        <p:spPr>
          <a:xfrm>
            <a:off x="3001131" y="2927892"/>
            <a:ext cx="143224" cy="1903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pic>
        <p:nvPicPr>
          <p:cNvPr id="11" name="תמונה 10"/>
          <p:cNvPicPr>
            <a:picLocks noChangeAspect="1"/>
          </p:cNvPicPr>
          <p:nvPr/>
        </p:nvPicPr>
        <p:blipFill rotWithShape="1">
          <a:blip r:embed="rId5">
            <a:extLst>
              <a:ext uri="{28A0092B-C50C-407E-A947-70E740481C1C}">
                <a14:useLocalDpi xmlns:a14="http://schemas.microsoft.com/office/drawing/2010/main" val="0"/>
              </a:ext>
            </a:extLst>
          </a:blip>
          <a:srcRect t="10248" b="10408"/>
          <a:stretch/>
        </p:blipFill>
        <p:spPr>
          <a:xfrm rot="5400000">
            <a:off x="4428099" y="2238915"/>
            <a:ext cx="1704323" cy="2401635"/>
          </a:xfrm>
          <a:prstGeom prst="ellipse">
            <a:avLst/>
          </a:prstGeom>
          <a:ln>
            <a:noFill/>
          </a:ln>
          <a:effectLst>
            <a:softEdge rad="112500"/>
          </a:effectLst>
        </p:spPr>
      </p:pic>
      <p:sp>
        <p:nvSpPr>
          <p:cNvPr id="3" name="אליפסה 2"/>
          <p:cNvSpPr/>
          <p:nvPr/>
        </p:nvSpPr>
        <p:spPr>
          <a:xfrm>
            <a:off x="4725203" y="3514862"/>
            <a:ext cx="214972" cy="2075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spTree>
    <p:extLst>
      <p:ext uri="{BB962C8B-B14F-4D97-AF65-F5344CB8AC3E}">
        <p14:creationId xmlns:p14="http://schemas.microsoft.com/office/powerpoint/2010/main" val="1957244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b="23496"/>
          <a:stretch/>
        </p:blipFill>
        <p:spPr>
          <a:xfrm>
            <a:off x="422774" y="706589"/>
            <a:ext cx="3094368" cy="2716186"/>
          </a:xfrm>
          <a:prstGeom prst="rect">
            <a:avLst/>
          </a:prstGeom>
        </p:spPr>
      </p:pic>
      <p:sp>
        <p:nvSpPr>
          <p:cNvPr id="3" name="אליפסה 2"/>
          <p:cNvSpPr/>
          <p:nvPr/>
        </p:nvSpPr>
        <p:spPr>
          <a:xfrm>
            <a:off x="2466724" y="2151966"/>
            <a:ext cx="449502" cy="432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5"/>
          </a:p>
        </p:txBody>
      </p:sp>
      <p:sp>
        <p:nvSpPr>
          <p:cNvPr id="10" name="TextBox 9"/>
          <p:cNvSpPr txBox="1"/>
          <p:nvPr/>
        </p:nvSpPr>
        <p:spPr>
          <a:xfrm>
            <a:off x="1930177" y="3422775"/>
            <a:ext cx="1312829" cy="784830"/>
          </a:xfrm>
          <a:prstGeom prst="rect">
            <a:avLst/>
          </a:prstGeom>
          <a:noFill/>
        </p:spPr>
        <p:txBody>
          <a:bodyPr wrap="square" rtlCol="0">
            <a:spAutoFit/>
          </a:bodyPr>
          <a:lstStyle/>
          <a:p>
            <a:r>
              <a:rPr lang="he-IL" sz="900" b="1" dirty="0">
                <a:effectLst>
                  <a:outerShdw blurRad="50800" dist="38100" dir="2700000" algn="tl" rotWithShape="0">
                    <a:prstClr val="black">
                      <a:alpha val="40000"/>
                    </a:prstClr>
                  </a:outerShdw>
                </a:effectLst>
                <a:latin typeface="Guttman Kav-Light" panose="02010401010101010101" pitchFamily="2" charset="-79"/>
                <a:cs typeface="Guttman Kav-Light" panose="02010401010101010101" pitchFamily="2" charset="-79"/>
              </a:rPr>
              <a:t>חלק מצוות ההפעלה של בית הספר, רחל הגננת, יונה הסייעת</a:t>
            </a:r>
            <a:r>
              <a:rPr lang="he-IL" sz="900" b="1" dirty="0" smtClean="0">
                <a:effectLst>
                  <a:outerShdw blurRad="50800" dist="38100" dir="2700000" algn="tl" rotWithShape="0">
                    <a:prstClr val="black">
                      <a:alpha val="40000"/>
                    </a:prstClr>
                  </a:outerShdw>
                </a:effectLst>
                <a:latin typeface="Guttman Kav-Light" panose="02010401010101010101" pitchFamily="2" charset="-79"/>
                <a:cs typeface="Guttman Kav-Light" panose="02010401010101010101" pitchFamily="2" charset="-79"/>
              </a:rPr>
              <a:t>, הטבחיות </a:t>
            </a:r>
            <a:r>
              <a:rPr lang="he-IL" sz="900" b="1" dirty="0">
                <a:effectLst>
                  <a:outerShdw blurRad="50800" dist="38100" dir="2700000" algn="tl" rotWithShape="0">
                    <a:prstClr val="black">
                      <a:alpha val="40000"/>
                    </a:prstClr>
                  </a:outerShdw>
                </a:effectLst>
                <a:latin typeface="Guttman Kav-Light" panose="02010401010101010101" pitchFamily="2" charset="-79"/>
                <a:cs typeface="Guttman Kav-Light" panose="02010401010101010101" pitchFamily="2" charset="-79"/>
              </a:rPr>
              <a:t>אסתר </a:t>
            </a:r>
            <a:r>
              <a:rPr lang="he-IL" sz="900" b="1" dirty="0" err="1">
                <a:effectLst>
                  <a:outerShdw blurRad="50800" dist="38100" dir="2700000" algn="tl" rotWithShape="0">
                    <a:prstClr val="black">
                      <a:alpha val="40000"/>
                    </a:prstClr>
                  </a:outerShdw>
                </a:effectLst>
                <a:latin typeface="Guttman Kav-Light" panose="02010401010101010101" pitchFamily="2" charset="-79"/>
                <a:cs typeface="Guttman Kav-Light" panose="02010401010101010101" pitchFamily="2" charset="-79"/>
              </a:rPr>
              <a:t>משרקי</a:t>
            </a:r>
            <a:r>
              <a:rPr lang="he-IL" sz="900" b="1" dirty="0">
                <a:effectLst>
                  <a:outerShdw blurRad="50800" dist="38100" dir="2700000" algn="tl" rotWithShape="0">
                    <a:prstClr val="black">
                      <a:alpha val="40000"/>
                    </a:prstClr>
                  </a:outerShdw>
                </a:effectLst>
                <a:latin typeface="Guttman Kav-Light" panose="02010401010101010101" pitchFamily="2" charset="-79"/>
                <a:cs typeface="Guttman Kav-Light" panose="02010401010101010101" pitchFamily="2" charset="-79"/>
              </a:rPr>
              <a:t> (אחותה של סבתי) ושושנה.</a:t>
            </a:r>
            <a:endParaRPr lang="en-US" sz="900" b="1" dirty="0">
              <a:effectLst>
                <a:outerShdw blurRad="50800" dist="38100" dir="2700000" algn="tl" rotWithShape="0">
                  <a:prstClr val="black">
                    <a:alpha val="40000"/>
                  </a:prstClr>
                </a:outerShdw>
              </a:effectLst>
              <a:cs typeface="Guttman Kav-Light" panose="02010401010101010101" pitchFamily="2" charset="-79"/>
            </a:endParaRPr>
          </a:p>
        </p:txBody>
      </p:sp>
      <p:sp>
        <p:nvSpPr>
          <p:cNvPr id="6" name="TextBox 5"/>
          <p:cNvSpPr txBox="1"/>
          <p:nvPr/>
        </p:nvSpPr>
        <p:spPr>
          <a:xfrm>
            <a:off x="3546199" y="706589"/>
            <a:ext cx="2806369" cy="861774"/>
          </a:xfrm>
          <a:prstGeom prst="rect">
            <a:avLst/>
          </a:prstGeom>
          <a:noFill/>
        </p:spPr>
        <p:txBody>
          <a:bodyPr wrap="square" rtlCol="1">
            <a:spAutoFit/>
          </a:bodyPr>
          <a:lstStyle/>
          <a:p>
            <a:r>
              <a:rPr lang="he-IL" sz="1000" dirty="0"/>
              <a:t>מההגעה ליישוב הייתה הזנה בבתי הספר והגנים שנמשכו מספר שנים</a:t>
            </a:r>
            <a:r>
              <a:rPr lang="he-IL" sz="1000" dirty="0"/>
              <a:t> </a:t>
            </a:r>
            <a:r>
              <a:rPr lang="he-IL" sz="1000" dirty="0"/>
              <a:t>מה שהקל על המצב הכלכלי של המשפחות.</a:t>
            </a:r>
          </a:p>
          <a:p>
            <a:r>
              <a:rPr lang="he-IL" sz="1000" dirty="0"/>
              <a:t>במטבח ובחדרי האוכל עבדו תושבי המקום והתלמידים עשו את התורנויות בחדרי האוכל.</a:t>
            </a:r>
            <a:endParaRPr lang="he-IL" sz="1000" dirty="0"/>
          </a:p>
        </p:txBody>
      </p:sp>
      <p:pic>
        <p:nvPicPr>
          <p:cNvPr id="11" name="תמונה 10"/>
          <p:cNvPicPr>
            <a:picLocks noChangeAspect="1"/>
          </p:cNvPicPr>
          <p:nvPr/>
        </p:nvPicPr>
        <p:blipFill rotWithShape="1">
          <a:blip r:embed="rId3" cstate="print">
            <a:extLst>
              <a:ext uri="{28A0092B-C50C-407E-A947-70E740481C1C}">
                <a14:useLocalDpi xmlns:a14="http://schemas.microsoft.com/office/drawing/2010/main" val="0"/>
              </a:ext>
            </a:extLst>
          </a:blip>
          <a:srcRect l="4734" r="31417"/>
          <a:stretch/>
        </p:blipFill>
        <p:spPr>
          <a:xfrm>
            <a:off x="3510028" y="1678878"/>
            <a:ext cx="2878712" cy="2536061"/>
          </a:xfrm>
          <a:prstGeom prst="rect">
            <a:avLst/>
          </a:prstGeom>
          <a:ln>
            <a:noFill/>
          </a:ln>
          <a:effectLst>
            <a:outerShdw blurRad="190500" algn="tl" rotWithShape="0">
              <a:srgbClr val="000000">
                <a:alpha val="70000"/>
              </a:srgbClr>
            </a:outerShdw>
          </a:effectLst>
        </p:spPr>
      </p:pic>
      <p:sp>
        <p:nvSpPr>
          <p:cNvPr id="4" name="TextBox 3"/>
          <p:cNvSpPr txBox="1"/>
          <p:nvPr/>
        </p:nvSpPr>
        <p:spPr>
          <a:xfrm>
            <a:off x="753149" y="3422774"/>
            <a:ext cx="1043517" cy="507831"/>
          </a:xfrm>
          <a:prstGeom prst="rect">
            <a:avLst/>
          </a:prstGeom>
          <a:noFill/>
        </p:spPr>
        <p:txBody>
          <a:bodyPr wrap="square" rtlCol="1">
            <a:spAutoFit/>
          </a:bodyPr>
          <a:lstStyle/>
          <a:p>
            <a:r>
              <a:rPr lang="he-IL" sz="900" b="1" dirty="0">
                <a:effectLst>
                  <a:outerShdw blurRad="50800" dist="38100" dir="2700000" algn="tl" rotWithShape="0">
                    <a:prstClr val="black">
                      <a:alpha val="40000"/>
                    </a:prstClr>
                  </a:outerShdw>
                </a:effectLst>
                <a:latin typeface="Guttman Kav-Light" panose="02010401010101010101" pitchFamily="2" charset="-79"/>
                <a:cs typeface="Guttman Kav-Light" panose="02010401010101010101" pitchFamily="2" charset="-79"/>
              </a:rPr>
              <a:t>יחיא ישעיהו-שרת ביה"ס ליד הבתים הראשונים</a:t>
            </a:r>
            <a:endParaRPr lang="he-IL" sz="900" b="1" dirty="0">
              <a:effectLst>
                <a:outerShdw blurRad="50800" dist="38100" dir="2700000" algn="tl" rotWithShape="0">
                  <a:prstClr val="black">
                    <a:alpha val="40000"/>
                  </a:prstClr>
                </a:outerShdw>
              </a:effectLst>
              <a:latin typeface="Guttman Kav-Light" panose="02010401010101010101" pitchFamily="2" charset="-79"/>
              <a:cs typeface="Guttman Kav-Light" panose="02010401010101010101" pitchFamily="2" charset="-79"/>
            </a:endParaRPr>
          </a:p>
        </p:txBody>
      </p:sp>
    </p:spTree>
    <p:extLst>
      <p:ext uri="{BB962C8B-B14F-4D97-AF65-F5344CB8AC3E}">
        <p14:creationId xmlns:p14="http://schemas.microsoft.com/office/powerpoint/2010/main" val="420444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2" cstate="print">
            <a:extLst>
              <a:ext uri="{28A0092B-C50C-407E-A947-70E740481C1C}">
                <a14:useLocalDpi xmlns:a14="http://schemas.microsoft.com/office/drawing/2010/main" val="0"/>
              </a:ext>
            </a:extLst>
          </a:blip>
          <a:srcRect t="47529" b="14353"/>
          <a:stretch/>
        </p:blipFill>
        <p:spPr>
          <a:xfrm>
            <a:off x="554242" y="957562"/>
            <a:ext cx="2709694" cy="1836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אליפסה 5"/>
          <p:cNvSpPr/>
          <p:nvPr/>
        </p:nvSpPr>
        <p:spPr>
          <a:xfrm>
            <a:off x="1617737" y="2015194"/>
            <a:ext cx="191454" cy="2023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5"/>
          </a:p>
        </p:txBody>
      </p:sp>
      <p:sp>
        <p:nvSpPr>
          <p:cNvPr id="2" name="TextBox 1"/>
          <p:cNvSpPr txBox="1"/>
          <p:nvPr/>
        </p:nvSpPr>
        <p:spPr>
          <a:xfrm>
            <a:off x="3493055" y="875981"/>
            <a:ext cx="3018091" cy="1631216"/>
          </a:xfrm>
          <a:prstGeom prst="rect">
            <a:avLst/>
          </a:prstGeom>
          <a:noFill/>
        </p:spPr>
        <p:txBody>
          <a:bodyPr wrap="square" rtlCol="1">
            <a:spAutoFit/>
          </a:bodyPr>
          <a:lstStyle/>
          <a:p>
            <a:r>
              <a:rPr lang="he-IL" sz="1000" dirty="0"/>
              <a:t>בשנת 1958 בסיום בית ספר יסודי סבתי החלה ללמוד בתיכון חקלאי עיינות.</a:t>
            </a:r>
          </a:p>
          <a:p>
            <a:r>
              <a:rPr lang="he-IL" sz="1000" dirty="0"/>
              <a:t> חיי החברה והלימודים בעיינות היו מאוד מהנים.</a:t>
            </a:r>
          </a:p>
          <a:p>
            <a:r>
              <a:rPr lang="he-IL" sz="1000" dirty="0"/>
              <a:t>מכיוון שזה היה ביה"ס חקלאי היו צריכים לקום בשעת בוקר מוקדמת בהתאם לסידור העבודה.</a:t>
            </a:r>
          </a:p>
          <a:p>
            <a:r>
              <a:rPr lang="he-IL" sz="1000" dirty="0"/>
              <a:t>מי </a:t>
            </a:r>
            <a:r>
              <a:rPr lang="he-IL" sz="1000" dirty="0" err="1"/>
              <a:t>לבציר</a:t>
            </a:r>
            <a:r>
              <a:rPr lang="he-IL" sz="1000" dirty="0"/>
              <a:t>, מי ללול, מי לרפת מי למכבסה ועוד...</a:t>
            </a:r>
          </a:p>
          <a:p>
            <a:r>
              <a:rPr lang="he-IL" sz="1000" dirty="0"/>
              <a:t>ורק אחר כך הייתה הפעילות השוטפת היומית (הלימודים, הכנת שיעורים, חיי חברה ועוד...)</a:t>
            </a:r>
          </a:p>
          <a:p>
            <a:r>
              <a:rPr lang="he-IL" sz="1000" dirty="0"/>
              <a:t>במסגרת הלמודים יצאנו לטיולים בארץ.</a:t>
            </a:r>
          </a:p>
          <a:p>
            <a:endParaRPr lang="he-IL" sz="1050" dirty="0"/>
          </a:p>
        </p:txBody>
      </p:sp>
      <p:pic>
        <p:nvPicPr>
          <p:cNvPr id="3" name="תמונה 2"/>
          <p:cNvPicPr>
            <a:picLocks noChangeAspect="1"/>
          </p:cNvPicPr>
          <p:nvPr/>
        </p:nvPicPr>
        <p:blipFill rotWithShape="1">
          <a:blip r:embed="rId3">
            <a:extLst>
              <a:ext uri="{28A0092B-C50C-407E-A947-70E740481C1C}">
                <a14:useLocalDpi xmlns:a14="http://schemas.microsoft.com/office/drawing/2010/main" val="0"/>
              </a:ext>
            </a:extLst>
          </a:blip>
          <a:srcRect l="43400" t="28137" r="11857" b="30888"/>
          <a:stretch/>
        </p:blipFill>
        <p:spPr>
          <a:xfrm>
            <a:off x="411951" y="2847476"/>
            <a:ext cx="860073" cy="1446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תמונה 3"/>
          <p:cNvPicPr>
            <a:picLocks noChangeAspect="1"/>
          </p:cNvPicPr>
          <p:nvPr/>
        </p:nvPicPr>
        <p:blipFill rotWithShape="1">
          <a:blip r:embed="rId4">
            <a:extLst>
              <a:ext uri="{28A0092B-C50C-407E-A947-70E740481C1C}">
                <a14:useLocalDpi xmlns:a14="http://schemas.microsoft.com/office/drawing/2010/main" val="0"/>
              </a:ext>
            </a:extLst>
          </a:blip>
          <a:srcRect l="13829" t="41313" r="20343" b="10328"/>
          <a:stretch/>
        </p:blipFill>
        <p:spPr>
          <a:xfrm>
            <a:off x="1333501" y="2847476"/>
            <a:ext cx="1145486" cy="1446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אליפסה 6"/>
          <p:cNvSpPr/>
          <p:nvPr/>
        </p:nvSpPr>
        <p:spPr>
          <a:xfrm>
            <a:off x="1582684" y="3594845"/>
            <a:ext cx="186814" cy="173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sp>
        <p:nvSpPr>
          <p:cNvPr id="8" name="אליפסה 7"/>
          <p:cNvSpPr/>
          <p:nvPr/>
        </p:nvSpPr>
        <p:spPr>
          <a:xfrm>
            <a:off x="516843" y="3223557"/>
            <a:ext cx="157754" cy="166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pic>
        <p:nvPicPr>
          <p:cNvPr id="9" name="תמונה 8"/>
          <p:cNvPicPr>
            <a:picLocks noChangeAspect="1"/>
          </p:cNvPicPr>
          <p:nvPr/>
        </p:nvPicPr>
        <p:blipFill rotWithShape="1">
          <a:blip r:embed="rId5">
            <a:extLst>
              <a:ext uri="{28A0092B-C50C-407E-A947-70E740481C1C}">
                <a14:useLocalDpi xmlns:a14="http://schemas.microsoft.com/office/drawing/2010/main" val="0"/>
              </a:ext>
            </a:extLst>
          </a:blip>
          <a:srcRect t="45716" r="33581" b="14651"/>
          <a:stretch/>
        </p:blipFill>
        <p:spPr>
          <a:xfrm>
            <a:off x="3954548" y="2684511"/>
            <a:ext cx="2095107" cy="1478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אליפסה 9"/>
          <p:cNvSpPr/>
          <p:nvPr/>
        </p:nvSpPr>
        <p:spPr>
          <a:xfrm>
            <a:off x="5435942" y="3594846"/>
            <a:ext cx="185141" cy="2280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pic>
        <p:nvPicPr>
          <p:cNvPr id="11" name="תמונה 10"/>
          <p:cNvPicPr>
            <a:picLocks noChangeAspect="1"/>
          </p:cNvPicPr>
          <p:nvPr/>
        </p:nvPicPr>
        <p:blipFill rotWithShape="1">
          <a:blip r:embed="rId6" cstate="print">
            <a:extLst>
              <a:ext uri="{28A0092B-C50C-407E-A947-70E740481C1C}">
                <a14:useLocalDpi xmlns:a14="http://schemas.microsoft.com/office/drawing/2010/main" val="0"/>
              </a:ext>
            </a:extLst>
          </a:blip>
          <a:srcRect l="4571" t="18581"/>
          <a:stretch/>
        </p:blipFill>
        <p:spPr>
          <a:xfrm>
            <a:off x="2539681" y="2847476"/>
            <a:ext cx="986295" cy="1447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אליפסה 11"/>
          <p:cNvSpPr/>
          <p:nvPr/>
        </p:nvSpPr>
        <p:spPr>
          <a:xfrm>
            <a:off x="2746345" y="3289459"/>
            <a:ext cx="207572" cy="2003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915"/>
          </a:p>
        </p:txBody>
      </p:sp>
    </p:spTree>
    <p:extLst>
      <p:ext uri="{BB962C8B-B14F-4D97-AF65-F5344CB8AC3E}">
        <p14:creationId xmlns:p14="http://schemas.microsoft.com/office/powerpoint/2010/main" val="2588008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שן מתפתל">
  <a:themeElements>
    <a:clrScheme name="עשן מתפתל">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עשן מתפתל">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2178</TotalTime>
  <Words>2167</Words>
  <Application>Microsoft Office PowerPoint</Application>
  <PresentationFormat>מותאם אישית</PresentationFormat>
  <Paragraphs>198</Paragraphs>
  <Slides>25</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25</vt:i4>
      </vt:variant>
    </vt:vector>
  </HeadingPairs>
  <TitlesOfParts>
    <vt:vector size="33" baseType="lpstr">
      <vt:lpstr>Arial</vt:lpstr>
      <vt:lpstr>Calibri</vt:lpstr>
      <vt:lpstr>Century Gothic</vt:lpstr>
      <vt:lpstr>Gisha</vt:lpstr>
      <vt:lpstr>Guttman Kav-Light</vt:lpstr>
      <vt:lpstr>Guttman Yad-Brush</vt:lpstr>
      <vt:lpstr>Wingdings 3</vt:lpstr>
      <vt:lpstr>עשן מתפתל</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השיבה לשער אפרים בעקבות נישואין</vt:lpstr>
      <vt:lpstr>מצגת של PowerPoint</vt:lpstr>
      <vt:lpstr>מצגת של PowerPoint</vt:lpstr>
      <vt:lpstr>מצגת של PowerPoint</vt:lpstr>
      <vt:lpstr>מצגת של PowerPoint</vt:lpstr>
      <vt:lpstr>השגרה לאחר המלחמה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user3</dc:creator>
  <cp:lastModifiedBy>אורנה דרום</cp:lastModifiedBy>
  <cp:revision>252</cp:revision>
  <dcterms:created xsi:type="dcterms:W3CDTF">2017-01-13T06:54:09Z</dcterms:created>
  <dcterms:modified xsi:type="dcterms:W3CDTF">2017-05-27T11:59:06Z</dcterms:modified>
</cp:coreProperties>
</file>