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1" r:id="rId1"/>
    <p:sldMasterId id="2147483899" r:id="rId2"/>
  </p:sldMasterIdLst>
  <p:notesMasterIdLst>
    <p:notesMasterId r:id="rId54"/>
  </p:notesMasterIdLst>
  <p:sldIdLst>
    <p:sldId id="275" r:id="rId3"/>
    <p:sldId id="277" r:id="rId4"/>
    <p:sldId id="303" r:id="rId5"/>
    <p:sldId id="273" r:id="rId6"/>
    <p:sldId id="271" r:id="rId7"/>
    <p:sldId id="297" r:id="rId8"/>
    <p:sldId id="292" r:id="rId9"/>
    <p:sldId id="306" r:id="rId10"/>
    <p:sldId id="293" r:id="rId11"/>
    <p:sldId id="304" r:id="rId12"/>
    <p:sldId id="294" r:id="rId13"/>
    <p:sldId id="307" r:id="rId14"/>
    <p:sldId id="298" r:id="rId15"/>
    <p:sldId id="305" r:id="rId16"/>
    <p:sldId id="280" r:id="rId17"/>
    <p:sldId id="267" r:id="rId18"/>
    <p:sldId id="289"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40" r:id="rId51"/>
    <p:sldId id="341" r:id="rId52"/>
    <p:sldId id="339" r:id="rId53"/>
  </p:sldIdLst>
  <p:sldSz cx="9144000" cy="6858000" type="screen4x3"/>
  <p:notesSz cx="7010400" cy="92964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lll"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CCFF"/>
    <a:srgbClr val="FFFFCC"/>
    <a:srgbClr val="FF00FF"/>
    <a:srgbClr val="CC3300"/>
    <a:srgbClr val="FF6600"/>
    <a:srgbClr val="996633"/>
    <a:srgbClr val="006600"/>
    <a:srgbClr val="6CA62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642" autoAdjust="0"/>
    <p:restoredTop sz="94660"/>
  </p:normalViewPr>
  <p:slideViewPr>
    <p:cSldViewPr>
      <p:cViewPr>
        <p:scale>
          <a:sx n="125" d="100"/>
          <a:sy n="125" d="100"/>
        </p:scale>
        <p:origin x="-72" y="1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8" d="100"/>
          <a:sy n="68" d="100"/>
        </p:scale>
        <p:origin x="-277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1925" y="0"/>
            <a:ext cx="3038475" cy="46513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3038475" cy="465138"/>
          </a:xfrm>
          <a:prstGeom prst="rect">
            <a:avLst/>
          </a:prstGeom>
        </p:spPr>
        <p:txBody>
          <a:bodyPr vert="horz" lIns="91440" tIns="45720" rIns="91440" bIns="45720" rtlCol="1"/>
          <a:lstStyle>
            <a:lvl1pPr algn="l">
              <a:defRPr sz="1200"/>
            </a:lvl1pPr>
          </a:lstStyle>
          <a:p>
            <a:fld id="{85506628-C2C0-4DC3-9559-B39ED39404F2}" type="datetimeFigureOut">
              <a:rPr lang="he-IL" smtClean="0"/>
              <a:pPr/>
              <a:t>י"ב/שבט/תשע"ז</a:t>
            </a:fld>
            <a:endParaRPr lang="he-IL"/>
          </a:p>
        </p:txBody>
      </p:sp>
      <p:sp>
        <p:nvSpPr>
          <p:cNvPr id="4" name="מציין מיקום של תמונת שקופית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701675" y="4416425"/>
            <a:ext cx="5607050" cy="41830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971925" y="8829675"/>
            <a:ext cx="3038475" cy="465138"/>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829675"/>
            <a:ext cx="3038475" cy="465138"/>
          </a:xfrm>
          <a:prstGeom prst="rect">
            <a:avLst/>
          </a:prstGeom>
        </p:spPr>
        <p:txBody>
          <a:bodyPr vert="horz" lIns="91440" tIns="45720" rIns="91440" bIns="45720" rtlCol="1" anchor="b"/>
          <a:lstStyle>
            <a:lvl1pPr algn="l">
              <a:defRPr sz="1200"/>
            </a:lvl1pPr>
          </a:lstStyle>
          <a:p>
            <a:fld id="{6D4AD5E6-098F-4907-AE01-02FC4BCBF154}" type="slidenum">
              <a:rPr lang="he-IL" smtClean="0"/>
              <a:pPr/>
              <a:t>‹#›</a:t>
            </a:fld>
            <a:endParaRPr lang="he-IL"/>
          </a:p>
        </p:txBody>
      </p:sp>
    </p:spTree>
    <p:extLst>
      <p:ext uri="{BB962C8B-B14F-4D97-AF65-F5344CB8AC3E}">
        <p14:creationId xmlns:p14="http://schemas.microsoft.com/office/powerpoint/2010/main" val="24185218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81100" y="696913"/>
            <a:ext cx="4648200" cy="3486150"/>
          </a:xfrm>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FEE5AFF4-5717-4E5A-89D8-BC418C905CC0}" type="slidenum">
              <a:rPr lang="he-IL" smtClean="0">
                <a:solidFill>
                  <a:prstClr val="black"/>
                </a:solidFill>
              </a:rPr>
              <a:pPr/>
              <a:t>5</a:t>
            </a:fld>
            <a:endParaRPr lang="he-IL" dirty="0">
              <a:solidFill>
                <a:prstClr val="black"/>
              </a:solidFill>
            </a:endParaRPr>
          </a:p>
        </p:txBody>
      </p:sp>
    </p:spTree>
    <p:extLst>
      <p:ext uri="{BB962C8B-B14F-4D97-AF65-F5344CB8AC3E}">
        <p14:creationId xmlns:p14="http://schemas.microsoft.com/office/powerpoint/2010/main" val="225864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6"/>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5" name="מציין מיקום של מספר שקופית 4"/>
          <p:cNvSpPr>
            <a:spLocks noGrp="1"/>
          </p:cNvSpPr>
          <p:nvPr>
            <p:ph type="sldNum" sz="quarter" idx="11"/>
          </p:nvPr>
        </p:nvSpPr>
        <p:spPr/>
        <p:txBody>
          <a:bodyPr/>
          <a:lstStyle>
            <a:lvl1pPr>
              <a:defRPr smtClean="0"/>
            </a:lvl1pPr>
          </a:lstStyle>
          <a:p>
            <a:pPr>
              <a:defRPr/>
            </a:pPr>
            <a:fld id="{31F4FAEE-44BF-4929-B83F-3C201C396FBD}" type="slidenum">
              <a:rPr lang="he-IL">
                <a:solidFill>
                  <a:srgbClr val="000000"/>
                </a:solidFill>
              </a:rPr>
              <a:pPr>
                <a:defRPr/>
              </a:pPr>
              <a:t>‹#›</a:t>
            </a:fld>
            <a:endParaRPr lang="en-US" dirty="0">
              <a:solidFill>
                <a:srgbClr val="000000"/>
              </a:solidFill>
            </a:endParaRPr>
          </a:p>
        </p:txBody>
      </p:sp>
      <p:sp>
        <p:nvSpPr>
          <p:cNvPr id="6" name="מציין מיקום של תאריך 5"/>
          <p:cNvSpPr>
            <a:spLocks noGrp="1"/>
          </p:cNvSpPr>
          <p:nvPr>
            <p:ph type="dt" sz="half" idx="12"/>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5" name="מציין מיקום של מספר שקופית 4"/>
          <p:cNvSpPr>
            <a:spLocks noGrp="1"/>
          </p:cNvSpPr>
          <p:nvPr>
            <p:ph type="sldNum" sz="quarter" idx="11"/>
          </p:nvPr>
        </p:nvSpPr>
        <p:spPr/>
        <p:txBody>
          <a:bodyPr/>
          <a:lstStyle>
            <a:lvl1pPr>
              <a:defRPr smtClean="0"/>
            </a:lvl1pPr>
          </a:lstStyle>
          <a:p>
            <a:pPr>
              <a:defRPr/>
            </a:pPr>
            <a:fld id="{5C879A0F-5BA3-49CD-9CD1-852DC3D628A7}" type="slidenum">
              <a:rPr lang="he-IL">
                <a:solidFill>
                  <a:srgbClr val="000000"/>
                </a:solidFill>
              </a:rPr>
              <a:pPr>
                <a:defRPr/>
              </a:pPr>
              <a:t>‹#›</a:t>
            </a:fld>
            <a:endParaRPr lang="en-US" dirty="0">
              <a:solidFill>
                <a:srgbClr val="000000"/>
              </a:solidFill>
            </a:endParaRPr>
          </a:p>
        </p:txBody>
      </p:sp>
      <p:sp>
        <p:nvSpPr>
          <p:cNvPr id="6" name="מציין מיקום של תאריך 5"/>
          <p:cNvSpPr>
            <a:spLocks noGrp="1"/>
          </p:cNvSpPr>
          <p:nvPr>
            <p:ph type="dt" sz="half" idx="12"/>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457200"/>
            <a:ext cx="2057400" cy="5410200"/>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457200"/>
            <a:ext cx="6019800" cy="54102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5" name="מציין מיקום של מספר שקופית 4"/>
          <p:cNvSpPr>
            <a:spLocks noGrp="1"/>
          </p:cNvSpPr>
          <p:nvPr>
            <p:ph type="sldNum" sz="quarter" idx="11"/>
          </p:nvPr>
        </p:nvSpPr>
        <p:spPr/>
        <p:txBody>
          <a:bodyPr/>
          <a:lstStyle>
            <a:lvl1pPr>
              <a:defRPr smtClean="0"/>
            </a:lvl1pPr>
          </a:lstStyle>
          <a:p>
            <a:pPr>
              <a:defRPr/>
            </a:pPr>
            <a:fld id="{540D8929-6046-4A65-9D9C-0F75F434BD88}" type="slidenum">
              <a:rPr lang="he-IL">
                <a:solidFill>
                  <a:srgbClr val="000000"/>
                </a:solidFill>
              </a:rPr>
              <a:pPr>
                <a:defRPr/>
              </a:pPr>
              <a:t>‹#›</a:t>
            </a:fld>
            <a:endParaRPr lang="en-US" dirty="0">
              <a:solidFill>
                <a:srgbClr val="000000"/>
              </a:solidFill>
            </a:endParaRPr>
          </a:p>
        </p:txBody>
      </p:sp>
      <p:sp>
        <p:nvSpPr>
          <p:cNvPr id="6" name="מציין מיקום של תאריך 5"/>
          <p:cNvSpPr>
            <a:spLocks noGrp="1"/>
          </p:cNvSpPr>
          <p:nvPr>
            <p:ph type="dt" sz="half" idx="12"/>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pPr>
              <a:defRPr/>
            </a:pPr>
            <a:endParaRPr lang="he-IL" dirty="0"/>
          </a:p>
        </p:txBody>
      </p:sp>
      <p:sp>
        <p:nvSpPr>
          <p:cNvPr id="5" name="מציין מיקום של כותרת תחתונה 4"/>
          <p:cNvSpPr>
            <a:spLocks noGrp="1"/>
          </p:cNvSpPr>
          <p:nvPr>
            <p:ph type="ftr" sz="quarter" idx="11"/>
          </p:nvPr>
        </p:nvSpPr>
        <p:spPr/>
        <p:txBody>
          <a:bodyPr/>
          <a:lstStyle/>
          <a:p>
            <a:pPr>
              <a:defRPr/>
            </a:pPr>
            <a:r>
              <a:rPr lang="he-IL" smtClean="0"/>
              <a:t>הקשר הרב דורי - בי"ס אלחריזי תשע"ה</a:t>
            </a:r>
            <a:endParaRPr lang="he-IL"/>
          </a:p>
        </p:txBody>
      </p:sp>
      <p:sp>
        <p:nvSpPr>
          <p:cNvPr id="6" name="מציין מיקום של מספר שקופית 5"/>
          <p:cNvSpPr>
            <a:spLocks noGrp="1"/>
          </p:cNvSpPr>
          <p:nvPr>
            <p:ph type="sldNum" sz="quarter" idx="12"/>
          </p:nvPr>
        </p:nvSpPr>
        <p:spPr/>
        <p:txBody>
          <a:bodyPr/>
          <a:lstStyle/>
          <a:p>
            <a:pPr>
              <a:defRPr/>
            </a:pPr>
            <a:fld id="{BE7AA0F0-686F-4CA9-BB9C-7F60A11F0049}" type="slidenum">
              <a:rPr lang="he-IL" smtClean="0"/>
              <a:pPr>
                <a:defRPr/>
              </a:pPr>
              <a:t>‹#›</a:t>
            </a:fld>
            <a:endParaRPr lang="he-IL" dirty="0"/>
          </a:p>
        </p:txBody>
      </p:sp>
    </p:spTree>
    <p:extLst>
      <p:ext uri="{BB962C8B-B14F-4D97-AF65-F5344CB8AC3E}">
        <p14:creationId xmlns:p14="http://schemas.microsoft.com/office/powerpoint/2010/main" val="1568577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endParaRPr lang="en-US" dirty="0">
              <a:solidFill>
                <a:srgbClr val="B13F9A"/>
              </a:solidFill>
            </a:endParaRPr>
          </a:p>
        </p:txBody>
      </p:sp>
      <p:sp>
        <p:nvSpPr>
          <p:cNvPr id="5" name="מציין מיקום של כותרת תחתונה 4"/>
          <p:cNvSpPr>
            <a:spLocks noGrp="1"/>
          </p:cNvSpPr>
          <p:nvPr>
            <p:ph type="ftr" sz="quarter" idx="11"/>
          </p:nvPr>
        </p:nvSpPr>
        <p:spPr/>
        <p:txBody>
          <a:bodyPr/>
          <a:lstStyle/>
          <a:p>
            <a:pPr>
              <a:defRPr/>
            </a:pPr>
            <a:r>
              <a:rPr lang="he-IL" smtClean="0">
                <a:solidFill>
                  <a:srgbClr val="B13F9A"/>
                </a:solidFill>
              </a:rPr>
              <a:t>הקשר הרב דורי - בי"ס אלחריזי תשע"ה</a:t>
            </a:r>
            <a:endParaRPr lang="en-US" dirty="0">
              <a:solidFill>
                <a:srgbClr val="B13F9A"/>
              </a:solidFill>
            </a:endParaRPr>
          </a:p>
        </p:txBody>
      </p:sp>
      <p:sp>
        <p:nvSpPr>
          <p:cNvPr id="6" name="מציין מיקום של מספר שקופית 5"/>
          <p:cNvSpPr>
            <a:spLocks noGrp="1"/>
          </p:cNvSpPr>
          <p:nvPr>
            <p:ph type="sldNum" sz="quarter" idx="12"/>
          </p:nvPr>
        </p:nvSpPr>
        <p:spPr/>
        <p:txBody>
          <a:bodyPr/>
          <a:lstStyle/>
          <a:p>
            <a:pPr>
              <a:defRPr/>
            </a:pPr>
            <a:fld id="{B341029D-2455-41CA-9F09-F5FD45CAF18B}"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303704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pPr>
              <a:defRPr/>
            </a:pPr>
            <a:endParaRPr lang="en-US" dirty="0">
              <a:solidFill>
                <a:srgbClr val="B13F9A"/>
              </a:solidFill>
            </a:endParaRPr>
          </a:p>
        </p:txBody>
      </p:sp>
      <p:sp>
        <p:nvSpPr>
          <p:cNvPr id="5" name="מציין מיקום של כותרת תחתונה 4"/>
          <p:cNvSpPr>
            <a:spLocks noGrp="1"/>
          </p:cNvSpPr>
          <p:nvPr>
            <p:ph type="ftr" sz="quarter" idx="11"/>
          </p:nvPr>
        </p:nvSpPr>
        <p:spPr/>
        <p:txBody>
          <a:bodyPr/>
          <a:lstStyle/>
          <a:p>
            <a:pPr>
              <a:defRPr/>
            </a:pPr>
            <a:r>
              <a:rPr lang="he-IL" smtClean="0">
                <a:solidFill>
                  <a:srgbClr val="B13F9A"/>
                </a:solidFill>
              </a:rPr>
              <a:t>הקשר הרב דורי - בי"ס אלחריזי תשע"ה</a:t>
            </a:r>
            <a:endParaRPr lang="en-US" dirty="0">
              <a:solidFill>
                <a:srgbClr val="B13F9A"/>
              </a:solidFill>
            </a:endParaRPr>
          </a:p>
        </p:txBody>
      </p:sp>
      <p:sp>
        <p:nvSpPr>
          <p:cNvPr id="6" name="מציין מיקום של מספר שקופית 5"/>
          <p:cNvSpPr>
            <a:spLocks noGrp="1"/>
          </p:cNvSpPr>
          <p:nvPr>
            <p:ph type="sldNum" sz="quarter" idx="12"/>
          </p:nvPr>
        </p:nvSpPr>
        <p:spPr/>
        <p:txBody>
          <a:bodyPr/>
          <a:lstStyle/>
          <a:p>
            <a:pPr>
              <a:defRPr/>
            </a:pPr>
            <a:fld id="{D678A4CE-31E5-4C7D-BC91-4E4A47A0ABCA}"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196490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pPr>
              <a:defRPr/>
            </a:pPr>
            <a:endParaRPr lang="en-US" dirty="0">
              <a:solidFill>
                <a:srgbClr val="B13F9A"/>
              </a:solidFill>
            </a:endParaRPr>
          </a:p>
        </p:txBody>
      </p:sp>
      <p:sp>
        <p:nvSpPr>
          <p:cNvPr id="6" name="מציין מיקום של כותרת תחתונה 5"/>
          <p:cNvSpPr>
            <a:spLocks noGrp="1"/>
          </p:cNvSpPr>
          <p:nvPr>
            <p:ph type="ftr" sz="quarter" idx="11"/>
          </p:nvPr>
        </p:nvSpPr>
        <p:spPr/>
        <p:txBody>
          <a:bodyPr/>
          <a:lstStyle/>
          <a:p>
            <a:pPr>
              <a:defRPr/>
            </a:pPr>
            <a:r>
              <a:rPr lang="he-IL" smtClean="0">
                <a:solidFill>
                  <a:srgbClr val="B13F9A"/>
                </a:solidFill>
              </a:rPr>
              <a:t>הקשר הרב דורי - בי"ס אלחריזי תשע"ה</a:t>
            </a:r>
            <a:endParaRPr lang="en-US" dirty="0">
              <a:solidFill>
                <a:srgbClr val="B13F9A"/>
              </a:solidFill>
            </a:endParaRPr>
          </a:p>
        </p:txBody>
      </p:sp>
      <p:sp>
        <p:nvSpPr>
          <p:cNvPr id="7" name="מציין מיקום של מספר שקופית 6"/>
          <p:cNvSpPr>
            <a:spLocks noGrp="1"/>
          </p:cNvSpPr>
          <p:nvPr>
            <p:ph type="sldNum" sz="quarter" idx="12"/>
          </p:nvPr>
        </p:nvSpPr>
        <p:spPr/>
        <p:txBody>
          <a:bodyPr/>
          <a:lstStyle/>
          <a:p>
            <a:pPr>
              <a:defRPr/>
            </a:pPr>
            <a:fld id="{20C7EB8C-B5B2-475E-B33E-2E310020DC18}"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220049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pPr>
              <a:defRPr/>
            </a:pPr>
            <a:endParaRPr lang="en-US" dirty="0">
              <a:solidFill>
                <a:srgbClr val="B13F9A"/>
              </a:solidFill>
            </a:endParaRPr>
          </a:p>
        </p:txBody>
      </p:sp>
      <p:sp>
        <p:nvSpPr>
          <p:cNvPr id="8" name="מציין מיקום של כותרת תחתונה 7"/>
          <p:cNvSpPr>
            <a:spLocks noGrp="1"/>
          </p:cNvSpPr>
          <p:nvPr>
            <p:ph type="ftr" sz="quarter" idx="11"/>
          </p:nvPr>
        </p:nvSpPr>
        <p:spPr/>
        <p:txBody>
          <a:bodyPr/>
          <a:lstStyle/>
          <a:p>
            <a:pPr>
              <a:defRPr/>
            </a:pPr>
            <a:r>
              <a:rPr lang="he-IL" smtClean="0">
                <a:solidFill>
                  <a:srgbClr val="B13F9A"/>
                </a:solidFill>
              </a:rPr>
              <a:t>הקשר הרב דורי - בי"ס אלחריזי תשע"ה</a:t>
            </a:r>
            <a:endParaRPr lang="en-US" dirty="0">
              <a:solidFill>
                <a:srgbClr val="B13F9A"/>
              </a:solidFill>
            </a:endParaRPr>
          </a:p>
        </p:txBody>
      </p:sp>
      <p:sp>
        <p:nvSpPr>
          <p:cNvPr id="9" name="מציין מיקום של מספר שקופית 8"/>
          <p:cNvSpPr>
            <a:spLocks noGrp="1"/>
          </p:cNvSpPr>
          <p:nvPr>
            <p:ph type="sldNum" sz="quarter" idx="12"/>
          </p:nvPr>
        </p:nvSpPr>
        <p:spPr/>
        <p:txBody>
          <a:bodyPr/>
          <a:lstStyle/>
          <a:p>
            <a:pPr>
              <a:defRPr/>
            </a:pPr>
            <a:fld id="{173EEAEA-6B8B-429D-98EA-6E898E6D6D64}"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424476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pPr>
              <a:defRPr/>
            </a:pPr>
            <a:endParaRPr lang="en-US" dirty="0">
              <a:solidFill>
                <a:srgbClr val="B13F9A"/>
              </a:solidFill>
            </a:endParaRPr>
          </a:p>
        </p:txBody>
      </p:sp>
      <p:sp>
        <p:nvSpPr>
          <p:cNvPr id="4" name="מציין מיקום של כותרת תחתונה 3"/>
          <p:cNvSpPr>
            <a:spLocks noGrp="1"/>
          </p:cNvSpPr>
          <p:nvPr>
            <p:ph type="ftr" sz="quarter" idx="11"/>
          </p:nvPr>
        </p:nvSpPr>
        <p:spPr/>
        <p:txBody>
          <a:bodyPr/>
          <a:lstStyle/>
          <a:p>
            <a:pPr>
              <a:defRPr/>
            </a:pPr>
            <a:r>
              <a:rPr lang="he-IL" smtClean="0">
                <a:solidFill>
                  <a:srgbClr val="B13F9A"/>
                </a:solidFill>
              </a:rPr>
              <a:t>הקשר הרב דורי - בי"ס אלחריזי תשע"ה</a:t>
            </a:r>
            <a:endParaRPr lang="en-US" dirty="0">
              <a:solidFill>
                <a:srgbClr val="B13F9A"/>
              </a:solidFill>
            </a:endParaRPr>
          </a:p>
        </p:txBody>
      </p:sp>
      <p:sp>
        <p:nvSpPr>
          <p:cNvPr id="5" name="מציין מיקום של מספר שקופית 4"/>
          <p:cNvSpPr>
            <a:spLocks noGrp="1"/>
          </p:cNvSpPr>
          <p:nvPr>
            <p:ph type="sldNum" sz="quarter" idx="12"/>
          </p:nvPr>
        </p:nvSpPr>
        <p:spPr/>
        <p:txBody>
          <a:bodyPr/>
          <a:lstStyle/>
          <a:p>
            <a:pPr>
              <a:defRPr/>
            </a:pPr>
            <a:fld id="{867F4AE1-E70B-4193-9345-25C314070989}"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1740592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a:defRPr/>
            </a:pPr>
            <a:endParaRPr lang="en-US" dirty="0">
              <a:solidFill>
                <a:srgbClr val="B13F9A"/>
              </a:solidFill>
            </a:endParaRPr>
          </a:p>
        </p:txBody>
      </p:sp>
      <p:sp>
        <p:nvSpPr>
          <p:cNvPr id="3" name="מציין מיקום של כותרת תחתונה 2"/>
          <p:cNvSpPr>
            <a:spLocks noGrp="1"/>
          </p:cNvSpPr>
          <p:nvPr>
            <p:ph type="ftr" sz="quarter" idx="11"/>
          </p:nvPr>
        </p:nvSpPr>
        <p:spPr/>
        <p:txBody>
          <a:bodyPr/>
          <a:lstStyle/>
          <a:p>
            <a:pPr>
              <a:defRPr/>
            </a:pPr>
            <a:r>
              <a:rPr lang="he-IL" smtClean="0">
                <a:solidFill>
                  <a:srgbClr val="B13F9A"/>
                </a:solidFill>
              </a:rPr>
              <a:t>הקשר הרב דורי - בי"ס אלחריזי תשע"ה</a:t>
            </a:r>
            <a:endParaRPr lang="en-US" dirty="0">
              <a:solidFill>
                <a:srgbClr val="B13F9A"/>
              </a:solidFill>
            </a:endParaRPr>
          </a:p>
        </p:txBody>
      </p:sp>
      <p:sp>
        <p:nvSpPr>
          <p:cNvPr id="4" name="מציין מיקום של מספר שקופית 3"/>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841825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a:defRPr/>
            </a:pPr>
            <a:endParaRPr lang="en-US" dirty="0">
              <a:solidFill>
                <a:srgbClr val="B13F9A"/>
              </a:solidFill>
            </a:endParaRPr>
          </a:p>
        </p:txBody>
      </p:sp>
      <p:sp>
        <p:nvSpPr>
          <p:cNvPr id="6" name="מציין מיקום של כותרת תחתונה 5"/>
          <p:cNvSpPr>
            <a:spLocks noGrp="1"/>
          </p:cNvSpPr>
          <p:nvPr>
            <p:ph type="ftr" sz="quarter" idx="11"/>
          </p:nvPr>
        </p:nvSpPr>
        <p:spPr/>
        <p:txBody>
          <a:bodyPr/>
          <a:lstStyle/>
          <a:p>
            <a:pPr>
              <a:defRPr/>
            </a:pPr>
            <a:r>
              <a:rPr lang="he-IL" smtClean="0">
                <a:solidFill>
                  <a:srgbClr val="B13F9A"/>
                </a:solidFill>
              </a:rPr>
              <a:t>הקשר הרב דורי - בי"ס אלחריזי תשע"ה</a:t>
            </a:r>
            <a:endParaRPr lang="en-US" dirty="0">
              <a:solidFill>
                <a:srgbClr val="B13F9A"/>
              </a:solidFill>
            </a:endParaRPr>
          </a:p>
        </p:txBody>
      </p:sp>
      <p:sp>
        <p:nvSpPr>
          <p:cNvPr id="7" name="מציין מיקום של מספר שקופית 6"/>
          <p:cNvSpPr>
            <a:spLocks noGrp="1"/>
          </p:cNvSpPr>
          <p:nvPr>
            <p:ph type="sldNum" sz="quarter" idx="12"/>
          </p:nvPr>
        </p:nvSpPr>
        <p:spPr/>
        <p:txBody>
          <a:bodyPr/>
          <a:lstStyle/>
          <a:p>
            <a:pPr>
              <a:defRPr/>
            </a:pPr>
            <a:fld id="{22E35A3B-6563-4A12-AAAB-42FC3443C3C9}"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99089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3"/>
          <p:cNvSpPr>
            <a:spLocks noGrp="1"/>
          </p:cNvSpPr>
          <p:nvPr>
            <p:ph type="ftr" sz="quarter" idx="10"/>
          </p:nvPr>
        </p:nvSpPr>
        <p:spPr/>
        <p:txBody>
          <a:bodyPr/>
          <a:lstStyle>
            <a:lvl1pPr>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5" name="מציין מיקום של מספר שקופית 4"/>
          <p:cNvSpPr>
            <a:spLocks noGrp="1"/>
          </p:cNvSpPr>
          <p:nvPr>
            <p:ph type="sldNum" sz="quarter" idx="11"/>
          </p:nvPr>
        </p:nvSpPr>
        <p:spPr/>
        <p:txBody>
          <a:bodyPr/>
          <a:lstStyle>
            <a:lvl1pPr>
              <a:defRPr smtClean="0"/>
            </a:lvl1pPr>
          </a:lstStyle>
          <a:p>
            <a:pPr>
              <a:defRPr/>
            </a:pPr>
            <a:fld id="{9061643A-B1DA-472F-985C-8B3C63172C43}" type="slidenum">
              <a:rPr lang="he-IL">
                <a:solidFill>
                  <a:srgbClr val="000000"/>
                </a:solidFill>
              </a:rPr>
              <a:pPr>
                <a:defRPr/>
              </a:pPr>
              <a:t>‹#›</a:t>
            </a:fld>
            <a:endParaRPr lang="en-US" dirty="0">
              <a:solidFill>
                <a:srgbClr val="000000"/>
              </a:solidFill>
            </a:endParaRPr>
          </a:p>
        </p:txBody>
      </p:sp>
      <p:sp>
        <p:nvSpPr>
          <p:cNvPr id="6" name="מציין מיקום של תאריך 5"/>
          <p:cNvSpPr>
            <a:spLocks noGrp="1"/>
          </p:cNvSpPr>
          <p:nvPr>
            <p:ph type="dt" sz="half" idx="12"/>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a:defRPr/>
            </a:pPr>
            <a:endParaRPr lang="en-US" dirty="0">
              <a:solidFill>
                <a:srgbClr val="F4E7ED"/>
              </a:solidFill>
            </a:endParaRPr>
          </a:p>
        </p:txBody>
      </p:sp>
      <p:sp>
        <p:nvSpPr>
          <p:cNvPr id="6" name="מציין מיקום של כותרת תחתונה 5"/>
          <p:cNvSpPr>
            <a:spLocks noGrp="1"/>
          </p:cNvSpPr>
          <p:nvPr>
            <p:ph type="ftr" sz="quarter" idx="11"/>
          </p:nvPr>
        </p:nvSpPr>
        <p:spPr/>
        <p:txBody>
          <a:bodyPr/>
          <a:lstStyle/>
          <a:p>
            <a:pPr>
              <a:defRPr/>
            </a:pPr>
            <a:r>
              <a:rPr lang="he-IL" smtClean="0">
                <a:solidFill>
                  <a:srgbClr val="F4E7ED"/>
                </a:solidFill>
              </a:rPr>
              <a:t>הקשר הרב דורי - בי"ס אלחריזי תשע"ה</a:t>
            </a:r>
            <a:endParaRPr lang="en-US" dirty="0">
              <a:solidFill>
                <a:srgbClr val="F4E7ED"/>
              </a:solidFill>
            </a:endParaRPr>
          </a:p>
        </p:txBody>
      </p:sp>
      <p:sp>
        <p:nvSpPr>
          <p:cNvPr id="7" name="מציין מיקום של מספר שקופית 6"/>
          <p:cNvSpPr>
            <a:spLocks noGrp="1"/>
          </p:cNvSpPr>
          <p:nvPr>
            <p:ph type="sldNum" sz="quarter" idx="12"/>
          </p:nvPr>
        </p:nvSpPr>
        <p:spPr/>
        <p:txBody>
          <a:bodyPr/>
          <a:lstStyle/>
          <a:p>
            <a:pPr>
              <a:defRPr/>
            </a:pPr>
            <a:fld id="{3A0E3E2A-794C-4A9E-89C8-6294D93CC469}" type="slidenum">
              <a:rPr lang="he-IL" smtClean="0">
                <a:solidFill>
                  <a:srgbClr val="F4E7ED"/>
                </a:solidFill>
              </a:rPr>
              <a:pPr>
                <a:defRPr/>
              </a:pPr>
              <a:t>‹#›</a:t>
            </a:fld>
            <a:endParaRPr lang="en-US" dirty="0">
              <a:solidFill>
                <a:srgbClr val="F4E7ED"/>
              </a:solidFill>
            </a:endParaRPr>
          </a:p>
        </p:txBody>
      </p:sp>
    </p:spTree>
    <p:extLst>
      <p:ext uri="{BB962C8B-B14F-4D97-AF65-F5344CB8AC3E}">
        <p14:creationId xmlns:p14="http://schemas.microsoft.com/office/powerpoint/2010/main" val="1381171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endParaRPr lang="en-US" dirty="0">
              <a:solidFill>
                <a:srgbClr val="B13F9A"/>
              </a:solidFill>
            </a:endParaRPr>
          </a:p>
        </p:txBody>
      </p:sp>
      <p:sp>
        <p:nvSpPr>
          <p:cNvPr id="5" name="מציין מיקום של כותרת תחתונה 4"/>
          <p:cNvSpPr>
            <a:spLocks noGrp="1"/>
          </p:cNvSpPr>
          <p:nvPr>
            <p:ph type="ftr" sz="quarter" idx="11"/>
          </p:nvPr>
        </p:nvSpPr>
        <p:spPr/>
        <p:txBody>
          <a:bodyPr/>
          <a:lstStyle/>
          <a:p>
            <a:pPr>
              <a:defRPr/>
            </a:pPr>
            <a:r>
              <a:rPr lang="he-IL" smtClean="0">
                <a:solidFill>
                  <a:srgbClr val="B13F9A"/>
                </a:solidFill>
              </a:rPr>
              <a:t>הקשר הרב דורי - בי"ס אלחריזי תשע"ה</a:t>
            </a:r>
            <a:endParaRPr lang="en-US" dirty="0">
              <a:solidFill>
                <a:srgbClr val="B13F9A"/>
              </a:solidFill>
            </a:endParaRPr>
          </a:p>
        </p:txBody>
      </p:sp>
      <p:sp>
        <p:nvSpPr>
          <p:cNvPr id="6" name="מציין מיקום של מספר שקופית 5"/>
          <p:cNvSpPr>
            <a:spLocks noGrp="1"/>
          </p:cNvSpPr>
          <p:nvPr>
            <p:ph type="sldNum" sz="quarter" idx="12"/>
          </p:nvPr>
        </p:nvSpPr>
        <p:spPr/>
        <p:txBody>
          <a:bodyPr/>
          <a:lstStyle/>
          <a:p>
            <a:pPr>
              <a:defRPr/>
            </a:pPr>
            <a:fld id="{2AE591F9-AED4-4CBD-99CB-28C1020D8D65}"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876620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endParaRPr lang="en-US" dirty="0">
              <a:solidFill>
                <a:srgbClr val="B13F9A"/>
              </a:solidFill>
            </a:endParaRPr>
          </a:p>
        </p:txBody>
      </p:sp>
      <p:sp>
        <p:nvSpPr>
          <p:cNvPr id="5" name="מציין מיקום של כותרת תחתונה 4"/>
          <p:cNvSpPr>
            <a:spLocks noGrp="1"/>
          </p:cNvSpPr>
          <p:nvPr>
            <p:ph type="ftr" sz="quarter" idx="11"/>
          </p:nvPr>
        </p:nvSpPr>
        <p:spPr/>
        <p:txBody>
          <a:bodyPr/>
          <a:lstStyle/>
          <a:p>
            <a:pPr>
              <a:defRPr/>
            </a:pPr>
            <a:r>
              <a:rPr lang="he-IL" smtClean="0">
                <a:solidFill>
                  <a:srgbClr val="B13F9A"/>
                </a:solidFill>
              </a:rPr>
              <a:t>הקשר הרב דורי - בי"ס אלחריזי תשע"ה</a:t>
            </a:r>
            <a:endParaRPr lang="en-US" dirty="0">
              <a:solidFill>
                <a:srgbClr val="B13F9A"/>
              </a:solidFill>
            </a:endParaRPr>
          </a:p>
        </p:txBody>
      </p:sp>
      <p:sp>
        <p:nvSpPr>
          <p:cNvPr id="6" name="מציין מיקום של מספר שקופית 5"/>
          <p:cNvSpPr>
            <a:spLocks noGrp="1"/>
          </p:cNvSpPr>
          <p:nvPr>
            <p:ph type="sldNum" sz="quarter" idx="12"/>
          </p:nvPr>
        </p:nvSpPr>
        <p:spPr/>
        <p:txBody>
          <a:bodyPr/>
          <a:lstStyle/>
          <a:p>
            <a:pPr>
              <a:defRPr/>
            </a:pPr>
            <a:fld id="{10DDEF46-61C0-42C8-9BFA-10BC502273C0}"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18773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3"/>
          <p:cNvSpPr>
            <a:spLocks noGrp="1"/>
          </p:cNvSpPr>
          <p:nvPr>
            <p:ph type="ftr" sz="quarter" idx="10"/>
          </p:nvPr>
        </p:nvSpPr>
        <p:spPr/>
        <p:txBody>
          <a:bodyPr/>
          <a:lstStyle>
            <a:lvl1pPr>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5" name="מציין מיקום של מספר שקופית 4"/>
          <p:cNvSpPr>
            <a:spLocks noGrp="1"/>
          </p:cNvSpPr>
          <p:nvPr>
            <p:ph type="sldNum" sz="quarter" idx="11"/>
          </p:nvPr>
        </p:nvSpPr>
        <p:spPr/>
        <p:txBody>
          <a:bodyPr/>
          <a:lstStyle>
            <a:lvl1pPr>
              <a:defRPr smtClean="0"/>
            </a:lvl1pPr>
          </a:lstStyle>
          <a:p>
            <a:pPr>
              <a:defRPr/>
            </a:pPr>
            <a:fld id="{003B1FB0-7102-45FD-A768-BD02AA175253}" type="slidenum">
              <a:rPr lang="he-IL">
                <a:solidFill>
                  <a:srgbClr val="000000"/>
                </a:solidFill>
              </a:rPr>
              <a:pPr>
                <a:defRPr/>
              </a:pPr>
              <a:t>‹#›</a:t>
            </a:fld>
            <a:endParaRPr lang="en-US" dirty="0">
              <a:solidFill>
                <a:srgbClr val="000000"/>
              </a:solidFill>
            </a:endParaRPr>
          </a:p>
        </p:txBody>
      </p:sp>
      <p:sp>
        <p:nvSpPr>
          <p:cNvPr id="6" name="מציין מיקום של תאריך 5"/>
          <p:cNvSpPr>
            <a:spLocks noGrp="1"/>
          </p:cNvSpPr>
          <p:nvPr>
            <p:ph type="dt" sz="half" idx="12"/>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6" name="מציין מיקום של מספר שקופית 5"/>
          <p:cNvSpPr>
            <a:spLocks noGrp="1"/>
          </p:cNvSpPr>
          <p:nvPr>
            <p:ph type="sldNum" sz="quarter" idx="11"/>
          </p:nvPr>
        </p:nvSpPr>
        <p:spPr/>
        <p:txBody>
          <a:bodyPr/>
          <a:lstStyle>
            <a:lvl1pPr>
              <a:defRPr smtClean="0"/>
            </a:lvl1pPr>
          </a:lstStyle>
          <a:p>
            <a:pPr>
              <a:defRPr/>
            </a:pPr>
            <a:fld id="{10476681-2041-4551-8F93-0C8863FED6FC}" type="slidenum">
              <a:rPr lang="he-IL">
                <a:solidFill>
                  <a:srgbClr val="000000"/>
                </a:solidFill>
              </a:rPr>
              <a:pPr>
                <a:defRPr/>
              </a:pPr>
              <a:t>‹#›</a:t>
            </a:fld>
            <a:endParaRPr lang="en-US" dirty="0">
              <a:solidFill>
                <a:srgbClr val="000000"/>
              </a:solidFill>
            </a:endParaRPr>
          </a:p>
        </p:txBody>
      </p:sp>
      <p:sp>
        <p:nvSpPr>
          <p:cNvPr id="7" name="מציין מיקום של תאריך 6"/>
          <p:cNvSpPr>
            <a:spLocks noGrp="1"/>
          </p:cNvSpPr>
          <p:nvPr>
            <p:ph type="dt" sz="half" idx="12"/>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6"/>
          <p:cNvSpPr>
            <a:spLocks noGrp="1"/>
          </p:cNvSpPr>
          <p:nvPr>
            <p:ph type="ftr" sz="quarter" idx="10"/>
          </p:nvPr>
        </p:nvSpPr>
        <p:spPr/>
        <p:txBody>
          <a:bodyPr/>
          <a:lstStyle>
            <a:lvl1pPr>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8" name="מציין מיקום של מספר שקופית 7"/>
          <p:cNvSpPr>
            <a:spLocks noGrp="1"/>
          </p:cNvSpPr>
          <p:nvPr>
            <p:ph type="sldNum" sz="quarter" idx="11"/>
          </p:nvPr>
        </p:nvSpPr>
        <p:spPr/>
        <p:txBody>
          <a:bodyPr/>
          <a:lstStyle>
            <a:lvl1pPr>
              <a:defRPr smtClean="0"/>
            </a:lvl1pPr>
          </a:lstStyle>
          <a:p>
            <a:pPr>
              <a:defRPr/>
            </a:pPr>
            <a:fld id="{4CC01BDD-1593-4765-81A2-BD0E71FE212C}" type="slidenum">
              <a:rPr lang="he-IL">
                <a:solidFill>
                  <a:srgbClr val="000000"/>
                </a:solidFill>
              </a:rPr>
              <a:pPr>
                <a:defRPr/>
              </a:pPr>
              <a:t>‹#›</a:t>
            </a:fld>
            <a:endParaRPr lang="en-US" dirty="0">
              <a:solidFill>
                <a:srgbClr val="000000"/>
              </a:solidFill>
            </a:endParaRPr>
          </a:p>
        </p:txBody>
      </p:sp>
      <p:sp>
        <p:nvSpPr>
          <p:cNvPr id="9" name="מציין מיקום של תאריך 8"/>
          <p:cNvSpPr>
            <a:spLocks noGrp="1"/>
          </p:cNvSpPr>
          <p:nvPr>
            <p:ph type="dt" sz="half" idx="12"/>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2"/>
          <p:cNvSpPr>
            <a:spLocks noGrp="1"/>
          </p:cNvSpPr>
          <p:nvPr>
            <p:ph type="ftr" sz="quarter" idx="10"/>
          </p:nvPr>
        </p:nvSpPr>
        <p:spPr/>
        <p:txBody>
          <a:bodyPr/>
          <a:lstStyle>
            <a:lvl1pPr>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4" name="מציין מיקום של מספר שקופית 3"/>
          <p:cNvSpPr>
            <a:spLocks noGrp="1"/>
          </p:cNvSpPr>
          <p:nvPr>
            <p:ph type="sldNum" sz="quarter" idx="11"/>
          </p:nvPr>
        </p:nvSpPr>
        <p:spPr/>
        <p:txBody>
          <a:bodyPr/>
          <a:lstStyle>
            <a:lvl1pPr>
              <a:defRPr smtClean="0"/>
            </a:lvl1pPr>
          </a:lstStyle>
          <a:p>
            <a:pPr>
              <a:defRPr/>
            </a:pPr>
            <a:fld id="{44F48B41-7E3F-4AF8-9172-0E1C4C980A31}" type="slidenum">
              <a:rPr lang="he-IL">
                <a:solidFill>
                  <a:srgbClr val="000000"/>
                </a:solidFill>
              </a:rPr>
              <a:pPr>
                <a:defRPr/>
              </a:pPr>
              <a:t>‹#›</a:t>
            </a:fld>
            <a:endParaRPr lang="en-US" dirty="0">
              <a:solidFill>
                <a:srgbClr val="000000"/>
              </a:solidFill>
            </a:endParaRPr>
          </a:p>
        </p:txBody>
      </p:sp>
      <p:sp>
        <p:nvSpPr>
          <p:cNvPr id="5" name="מציין מיקום של תאריך 4"/>
          <p:cNvSpPr>
            <a:spLocks noGrp="1"/>
          </p:cNvSpPr>
          <p:nvPr>
            <p:ph type="dt" sz="half" idx="12"/>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0"/>
          </p:nvPr>
        </p:nvSpPr>
        <p:spPr/>
        <p:txBody>
          <a:bodyPr/>
          <a:lstStyle>
            <a:lvl1pPr>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3" name="מציין מיקום של מספר שקופית 2"/>
          <p:cNvSpPr>
            <a:spLocks noGrp="1"/>
          </p:cNvSpPr>
          <p:nvPr>
            <p:ph type="sldNum" sz="quarter" idx="11"/>
          </p:nvPr>
        </p:nvSpPr>
        <p:spPr/>
        <p:txBody>
          <a:bodyPr/>
          <a:lstStyle>
            <a:lvl1pPr>
              <a:defRPr smtClean="0"/>
            </a:lvl1pPr>
          </a:lstStyle>
          <a:p>
            <a:pPr>
              <a:defRPr/>
            </a:pPr>
            <a:fld id="{63D18D1F-E615-42B5-9E80-36B9CBAE274B}" type="slidenum">
              <a:rPr lang="he-IL">
                <a:solidFill>
                  <a:srgbClr val="000000"/>
                </a:solidFill>
              </a:rPr>
              <a:pPr>
                <a:defRPr/>
              </a:pPr>
              <a:t>‹#›</a:t>
            </a:fld>
            <a:endParaRPr lang="en-US" dirty="0">
              <a:solidFill>
                <a:srgbClr val="000000"/>
              </a:solidFill>
            </a:endParaRPr>
          </a:p>
        </p:txBody>
      </p:sp>
      <p:sp>
        <p:nvSpPr>
          <p:cNvPr id="4" name="מציין מיקום של תאריך 3"/>
          <p:cNvSpPr>
            <a:spLocks noGrp="1"/>
          </p:cNvSpPr>
          <p:nvPr>
            <p:ph type="dt" sz="half" idx="12"/>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1"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6" name="מציין מיקום של מספר שקופית 5"/>
          <p:cNvSpPr>
            <a:spLocks noGrp="1"/>
          </p:cNvSpPr>
          <p:nvPr>
            <p:ph type="sldNum" sz="quarter" idx="11"/>
          </p:nvPr>
        </p:nvSpPr>
        <p:spPr/>
        <p:txBody>
          <a:bodyPr/>
          <a:lstStyle>
            <a:lvl1pPr>
              <a:defRPr smtClean="0"/>
            </a:lvl1pPr>
          </a:lstStyle>
          <a:p>
            <a:pPr>
              <a:defRPr/>
            </a:pPr>
            <a:fld id="{9A5221F4-67F2-4A85-82AE-353C4B5C01D2}" type="slidenum">
              <a:rPr lang="he-IL">
                <a:solidFill>
                  <a:srgbClr val="000000"/>
                </a:solidFill>
              </a:rPr>
              <a:pPr>
                <a:defRPr/>
              </a:pPr>
              <a:t>‹#›</a:t>
            </a:fld>
            <a:endParaRPr lang="en-US" dirty="0">
              <a:solidFill>
                <a:srgbClr val="000000"/>
              </a:solidFill>
            </a:endParaRPr>
          </a:p>
        </p:txBody>
      </p:sp>
      <p:sp>
        <p:nvSpPr>
          <p:cNvPr id="7" name="מציין מיקום של תאריך 6"/>
          <p:cNvSpPr>
            <a:spLocks noGrp="1"/>
          </p:cNvSpPr>
          <p:nvPr>
            <p:ph type="dt" sz="half" idx="12"/>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1"/>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6" name="מציין מיקום של מספר שקופית 5"/>
          <p:cNvSpPr>
            <a:spLocks noGrp="1"/>
          </p:cNvSpPr>
          <p:nvPr>
            <p:ph type="sldNum" sz="quarter" idx="11"/>
          </p:nvPr>
        </p:nvSpPr>
        <p:spPr/>
        <p:txBody>
          <a:bodyPr/>
          <a:lstStyle>
            <a:lvl1pPr>
              <a:defRPr smtClean="0"/>
            </a:lvl1pPr>
          </a:lstStyle>
          <a:p>
            <a:pPr>
              <a:defRPr/>
            </a:pPr>
            <a:fld id="{FBCD556D-EBC1-451A-A595-88351D19F4D3}" type="slidenum">
              <a:rPr lang="he-IL">
                <a:solidFill>
                  <a:srgbClr val="000000"/>
                </a:solidFill>
              </a:rPr>
              <a:pPr>
                <a:defRPr/>
              </a:pPr>
              <a:t>‹#›</a:t>
            </a:fld>
            <a:endParaRPr lang="en-US" dirty="0">
              <a:solidFill>
                <a:srgbClr val="000000"/>
              </a:solidFill>
            </a:endParaRPr>
          </a:p>
        </p:txBody>
      </p:sp>
      <p:sp>
        <p:nvSpPr>
          <p:cNvPr id="7" name="מציין מיקום של תאריך 6"/>
          <p:cNvSpPr>
            <a:spLocks noGrp="1"/>
          </p:cNvSpPr>
          <p:nvPr>
            <p:ph type="dt" sz="half" idx="12"/>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Black" pitchFamily="34" charset="0"/>
              </a:defRPr>
            </a:lvl1pPr>
          </a:lstStyle>
          <a:p>
            <a:pPr>
              <a:defRPr/>
            </a:pPr>
            <a:fld id="{E9E792BF-97C5-4171-A8BA-D0DEC47A76B2}" type="slidenum">
              <a:rPr lang="he-IL">
                <a:solidFill>
                  <a:srgbClr val="000000"/>
                </a:solidFill>
              </a:rPr>
              <a:pPr>
                <a:defRPr/>
              </a:pPr>
              <a:t>‹#›</a:t>
            </a:fld>
            <a:endParaRPr lang="en-US" dirty="0">
              <a:solidFill>
                <a:srgbClr val="000000"/>
              </a:solidFill>
            </a:endParaRPr>
          </a:p>
        </p:txBody>
      </p:sp>
      <p:grpSp>
        <p:nvGrpSpPr>
          <p:cNvPr id="2" name="Group 4"/>
          <p:cNvGrpSpPr>
            <a:grpSpLocks/>
          </p:cNvGrpSpPr>
          <p:nvPr/>
        </p:nvGrpSpPr>
        <p:grpSpPr bwMode="auto">
          <a:xfrm>
            <a:off x="0" y="0"/>
            <a:ext cx="9144000" cy="546100"/>
            <a:chOff x="0" y="0"/>
            <a:chExt cx="5760" cy="344"/>
          </a:xfrm>
        </p:grpSpPr>
        <p:sp>
          <p:nvSpPr>
            <p:cNvPr id="133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defRPr/>
              </a:pPr>
              <a:endParaRPr lang="en-US" sz="2400" dirty="0">
                <a:solidFill>
                  <a:srgbClr val="000000"/>
                </a:solidFill>
                <a:latin typeface="Times New Roman" pitchFamily="18" charset="0"/>
              </a:endParaRPr>
            </a:p>
          </p:txBody>
        </p:sp>
        <p:sp>
          <p:nvSpPr>
            <p:cNvPr id="133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rtl="0">
                <a:defRPr/>
              </a:pPr>
              <a:endParaRPr lang="en-US" sz="2400" dirty="0">
                <a:solidFill>
                  <a:srgbClr val="000000"/>
                </a:solidFill>
                <a:latin typeface="Times New Roman" pitchFamily="18" charset="0"/>
              </a:endParaRPr>
            </a:p>
          </p:txBody>
        </p:sp>
        <p:sp>
          <p:nvSpPr>
            <p:cNvPr id="133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rtl="0">
                <a:defRPr/>
              </a:pPr>
              <a:endParaRPr lang="en-US" dirty="0">
                <a:solidFill>
                  <a:srgbClr val="666699"/>
                </a:solidFill>
              </a:endParaRPr>
            </a:p>
          </p:txBody>
        </p:sp>
        <p:sp>
          <p:nvSpPr>
            <p:cNvPr id="133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rtl="0">
                <a:defRPr/>
              </a:pPr>
              <a:endParaRPr lang="en-US" dirty="0">
                <a:solidFill>
                  <a:srgbClr val="666699"/>
                </a:solidFill>
              </a:endParaRPr>
            </a:p>
          </p:txBody>
        </p:sp>
        <p:sp>
          <p:nvSpPr>
            <p:cNvPr id="133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rtl="0">
                <a:defRPr/>
              </a:pPr>
              <a:endParaRPr lang="en-US" dirty="0">
                <a:solidFill>
                  <a:srgbClr val="9999CC"/>
                </a:solidFill>
              </a:endParaRPr>
            </a:p>
          </p:txBody>
        </p:sp>
        <p:sp>
          <p:nvSpPr>
            <p:cNvPr id="133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rtl="0">
                <a:defRPr/>
              </a:pPr>
              <a:endParaRPr lang="en-US" dirty="0">
                <a:solidFill>
                  <a:srgbClr val="666699"/>
                </a:solidFill>
              </a:endParaRPr>
            </a:p>
          </p:txBody>
        </p:sp>
        <p:sp>
          <p:nvSpPr>
            <p:cNvPr id="133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rtl="0">
                <a:defRPr/>
              </a:pPr>
              <a:endParaRPr lang="en-US" sz="2400" dirty="0">
                <a:solidFill>
                  <a:srgbClr val="000000"/>
                </a:solidFill>
                <a:latin typeface="Times New Roman" pitchFamily="18" charset="0"/>
              </a:endParaRPr>
            </a:p>
          </p:txBody>
        </p:sp>
        <p:sp>
          <p:nvSpPr>
            <p:cNvPr id="133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rtl="0">
                <a:defRPr/>
              </a:pPr>
              <a:endParaRPr lang="en-US" dirty="0">
                <a:solidFill>
                  <a:srgbClr val="9999CC"/>
                </a:solidFill>
              </a:endParaRPr>
            </a:p>
          </p:txBody>
        </p:sp>
        <p:sp>
          <p:nvSpPr>
            <p:cNvPr id="133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rtl="0">
                <a:defRPr/>
              </a:pPr>
              <a:endParaRPr lang="en-US" dirty="0">
                <a:solidFill>
                  <a:srgbClr val="9999CC"/>
                </a:solidFill>
              </a:endParaRPr>
            </a:p>
          </p:txBody>
        </p:sp>
      </p:grpSp>
      <p:sp>
        <p:nvSpPr>
          <p:cNvPr id="4110"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4111"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vl1pPr>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dt="0"/>
  <p:txStyles>
    <p:titleStyle>
      <a:lvl1pPr algn="l" rtl="1" fontAlgn="base">
        <a:spcBef>
          <a:spcPct val="0"/>
        </a:spcBef>
        <a:spcAft>
          <a:spcPct val="0"/>
        </a:spcAft>
        <a:defRPr sz="4400">
          <a:solidFill>
            <a:schemeClr val="tx1"/>
          </a:solidFill>
          <a:latin typeface="+mj-lt"/>
          <a:ea typeface="+mj-ea"/>
          <a:cs typeface="+mj-cs"/>
        </a:defRPr>
      </a:lvl1pPr>
      <a:lvl2pPr algn="l" rtl="1" fontAlgn="base">
        <a:spcBef>
          <a:spcPct val="0"/>
        </a:spcBef>
        <a:spcAft>
          <a:spcPct val="0"/>
        </a:spcAft>
        <a:defRPr sz="4400">
          <a:solidFill>
            <a:schemeClr val="tx1"/>
          </a:solidFill>
          <a:latin typeface="Arial" pitchFamily="34" charset="0"/>
          <a:cs typeface="Arial" pitchFamily="34" charset="0"/>
        </a:defRPr>
      </a:lvl2pPr>
      <a:lvl3pPr algn="l" rtl="1" fontAlgn="base">
        <a:spcBef>
          <a:spcPct val="0"/>
        </a:spcBef>
        <a:spcAft>
          <a:spcPct val="0"/>
        </a:spcAft>
        <a:defRPr sz="4400">
          <a:solidFill>
            <a:schemeClr val="tx1"/>
          </a:solidFill>
          <a:latin typeface="Arial" pitchFamily="34" charset="0"/>
          <a:cs typeface="Arial" pitchFamily="34" charset="0"/>
        </a:defRPr>
      </a:lvl3pPr>
      <a:lvl4pPr algn="l" rtl="1" fontAlgn="base">
        <a:spcBef>
          <a:spcPct val="0"/>
        </a:spcBef>
        <a:spcAft>
          <a:spcPct val="0"/>
        </a:spcAft>
        <a:defRPr sz="4400">
          <a:solidFill>
            <a:schemeClr val="tx1"/>
          </a:solidFill>
          <a:latin typeface="Arial" pitchFamily="34" charset="0"/>
          <a:cs typeface="Arial" pitchFamily="34" charset="0"/>
        </a:defRPr>
      </a:lvl4pPr>
      <a:lvl5pPr algn="l" rtl="1" fontAlgn="base">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r" rtl="1"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a:defRPr/>
            </a:pPr>
            <a:endParaRPr lang="en-US" dirty="0">
              <a:solidFill>
                <a:srgbClr val="000000"/>
              </a:solidFill>
            </a:endParaRPr>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a:defRPr/>
            </a:pPr>
            <a:r>
              <a:rPr lang="he-IL" smtClean="0">
                <a:solidFill>
                  <a:srgbClr val="000000"/>
                </a:solidFill>
              </a:rPr>
              <a:t>הקשר הרב דורי - בי"ס אלחריזי תשע"ה</a:t>
            </a:r>
            <a:endParaRPr lang="en-US" dirty="0">
              <a:solidFill>
                <a:srgbClr val="000000"/>
              </a:solidFill>
            </a:endParaRPr>
          </a:p>
        </p:txBody>
      </p:sp>
      <p:sp>
        <p:nvSpPr>
          <p:cNvPr id="6" name="מציין מיקום של מספר שקופית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a:defRPr/>
            </a:pPr>
            <a:fld id="{E9E792BF-97C5-4171-A8BA-D0DEC47A76B2}"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150762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sldNum="0" hdr="0" dt="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jpeg"/></Relationships>
</file>

<file path=ppt/slides/_rels/slide3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4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4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4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4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4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hyperlink" Target="http://www.google.co.il/url?sa=i&amp;rct=j&amp;q=&amp;esrc=s&amp;source=images&amp;cd=&amp;cad=rja&amp;uact=8&amp;ved=0CAcQjRw&amp;url=http://shtieble.net/%D7%A9%D7%95%D7%98%D7%A8%D7%99%D7%9D-%D7%94%D7%A4%D7%A9%D7%99%D7%98%D7%95-%D7%99%D7%94%D7%95%D7%93%D7%99%D7%9D-%D7%A9%D7%91%D7%A7%D7%A9%D7%95-%D7%9C%D7%A2%D7%9C%D7%95%D7%AA-%D7%9C%D7%94%D7%A8-%D7%94/&amp;ei=rzN8VPOLLI3APKmugMgF&amp;bvm=bv.80642063,d.bGQ&amp;psig=AFQjCNHD7iQTBjVVVcQj2lYAzlP5znNnMg&amp;ust=1417512233923111"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OI8wOBMb1QI"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מלבן 6"/>
          <p:cNvSpPr/>
          <p:nvPr/>
        </p:nvSpPr>
        <p:spPr>
          <a:xfrm>
            <a:off x="3270689" y="591071"/>
            <a:ext cx="3804247" cy="923330"/>
          </a:xfrm>
          <a:prstGeom prst="rect">
            <a:avLst/>
          </a:prstGeom>
          <a:noFill/>
        </p:spPr>
        <p:txBody>
          <a:bodyPr wrap="none" lIns="91440" tIns="45720" rIns="91440" bIns="45720">
            <a:spAutoFit/>
          </a:bodyPr>
          <a:lstStyle/>
          <a:p>
            <a:pPr algn="ctr"/>
            <a:r>
              <a:rPr lang="he-IL" sz="5400" b="1" kern="10" cap="none" spc="0" dirty="0" smtClean="0">
                <a:ln w="24500" cmpd="dbl">
                  <a:solidFill>
                    <a:schemeClr val="accent2">
                      <a:shade val="85000"/>
                      <a:satMod val="155000"/>
                    </a:schemeClr>
                  </a:solidFill>
                  <a:prstDash val="solid"/>
                  <a:miter lim="800000"/>
                </a:ln>
                <a:solidFill>
                  <a:schemeClr val="bg2">
                    <a:lumMod val="60000"/>
                    <a:lumOff val="40000"/>
                  </a:schemeClr>
                </a:solidFill>
                <a:effectLst>
                  <a:outerShdw blurRad="38100" dist="38100" dir="7020000" algn="tl">
                    <a:srgbClr val="000000">
                      <a:alpha val="35000"/>
                    </a:srgbClr>
                  </a:outerShdw>
                </a:effectLst>
                <a:latin typeface="Impact"/>
              </a:rPr>
              <a:t>סבא יעקב רז</a:t>
            </a:r>
            <a:endParaRPr lang="he-IL" sz="5400" b="1" cap="none" spc="0" dirty="0">
              <a:ln w="24500" cmpd="dbl">
                <a:solidFill>
                  <a:schemeClr val="accent2">
                    <a:shade val="85000"/>
                    <a:satMod val="155000"/>
                  </a:schemeClr>
                </a:solidFill>
                <a:prstDash val="solid"/>
                <a:miter lim="800000"/>
              </a:ln>
              <a:solidFill>
                <a:schemeClr val="bg2">
                  <a:lumMod val="60000"/>
                  <a:lumOff val="40000"/>
                </a:schemeClr>
              </a:solidFill>
              <a:effectLst>
                <a:outerShdw blurRad="38100" dist="38100" dir="7020000" algn="tl">
                  <a:srgbClr val="000000">
                    <a:alpha val="35000"/>
                  </a:srgbClr>
                </a:outerShdw>
              </a:effectLst>
            </a:endParaRPr>
          </a:p>
        </p:txBody>
      </p:sp>
      <p:sp>
        <p:nvSpPr>
          <p:cNvPr id="19" name="TextBox 18"/>
          <p:cNvSpPr txBox="1"/>
          <p:nvPr/>
        </p:nvSpPr>
        <p:spPr>
          <a:xfrm>
            <a:off x="1610458" y="5240434"/>
            <a:ext cx="6715172" cy="1046440"/>
          </a:xfrm>
          <a:prstGeom prst="rect">
            <a:avLst/>
          </a:prstGeom>
          <a:noFill/>
        </p:spPr>
        <p:txBody>
          <a:bodyPr wrap="square" rtlCol="1">
            <a:spAutoFit/>
          </a:bodyPr>
          <a:lstStyle/>
          <a:p>
            <a:pPr algn="ctr"/>
            <a:r>
              <a:rPr lang="he-IL" sz="4400" b="1" dirty="0" smtClean="0">
                <a:solidFill>
                  <a:srgbClr val="FF00FF"/>
                </a:solidFill>
              </a:rPr>
              <a:t>שם הנכד: איתי נאורי</a:t>
            </a:r>
          </a:p>
          <a:p>
            <a:endParaRPr lang="he-IL" dirty="0">
              <a:solidFill>
                <a:srgbClr val="FF00FF"/>
              </a:solidFill>
            </a:endParaRPr>
          </a:p>
        </p:txBody>
      </p:sp>
      <p:sp>
        <p:nvSpPr>
          <p:cNvPr id="2" name="מלבן 1"/>
          <p:cNvSpPr/>
          <p:nvPr/>
        </p:nvSpPr>
        <p:spPr>
          <a:xfrm>
            <a:off x="2051720" y="1700808"/>
            <a:ext cx="5832648" cy="324036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7200" dirty="0" smtClean="0"/>
              <a:t>תמונה</a:t>
            </a:r>
            <a:endParaRPr lang="he-IL" sz="7200" dirty="0"/>
          </a:p>
        </p:txBody>
      </p:sp>
      <p:pic>
        <p:nvPicPr>
          <p:cNvPr id="3" name="תמונה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512" y="83322"/>
            <a:ext cx="2095241" cy="825398"/>
          </a:xfrm>
          <a:prstGeom prst="rect">
            <a:avLst/>
          </a:prstGeom>
        </p:spPr>
      </p:pic>
      <p:sp>
        <p:nvSpPr>
          <p:cNvPr id="4" name="מציין מיקום של כותרת תחתונה 3"/>
          <p:cNvSpPr>
            <a:spLocks noGrp="1"/>
          </p:cNvSpPr>
          <p:nvPr>
            <p:ph type="ftr" sz="quarter" idx="10"/>
          </p:nvPr>
        </p:nvSpPr>
        <p:spPr/>
        <p:txBody>
          <a:bodyPr/>
          <a:lstStyle/>
          <a:p>
            <a:pPr>
              <a:defRPr/>
            </a:pPr>
            <a:r>
              <a:rPr lang="he-IL" dirty="0" smtClean="0"/>
              <a:t>הקשר הרב דורי - בי"ס אלחריזי תשע"ז</a:t>
            </a:r>
            <a:endParaRPr lang="en-US" dirty="0"/>
          </a:p>
        </p:txBody>
      </p:sp>
      <p:pic>
        <p:nvPicPr>
          <p:cNvPr id="1027" name="Picture 3" descr="C:\Users\JACOB 12\AppData\Local\Microsoft\Windows\Temporary Internet Files\Content.Outlook\QW43G2LV\IMG_196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65920">
            <a:off x="6102759" y="2424514"/>
            <a:ext cx="2734143" cy="2578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5C76F092-8731-469A-886A-0353142FD228" descr="5C76F092-8731-469A-886A-0353142FD228"/>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rot="20688215">
            <a:off x="414421" y="2414517"/>
            <a:ext cx="2528064" cy="284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547D1E4E-CC64-4B6C-AB45-ECC2841C6A8D" descr="547D1E4E-CC64-4B6C-AB45-ECC2841C6A8D"/>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bwMode="auto">
          <a:xfrm>
            <a:off x="3076861" y="1548294"/>
            <a:ext cx="3280875" cy="392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dirty="0" smtClean="0">
                <a:solidFill>
                  <a:srgbClr val="B13F9A"/>
                </a:solidFill>
              </a:rPr>
              <a:t>הקשר הרב דורי - בי"ס אלחריזי תשע"ז</a:t>
            </a:r>
            <a:endParaRPr lang="en-US" dirty="0">
              <a:solidFill>
                <a:srgbClr val="B13F9A"/>
              </a:solidFill>
            </a:endParaRPr>
          </a:p>
        </p:txBody>
      </p:sp>
      <p:sp>
        <p:nvSpPr>
          <p:cNvPr id="4" name="מלבן 3"/>
          <p:cNvSpPr/>
          <p:nvPr/>
        </p:nvSpPr>
        <p:spPr>
          <a:xfrm>
            <a:off x="3995936" y="188640"/>
            <a:ext cx="1518365"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rPr>
              <a:t>עליה</a:t>
            </a:r>
            <a:endParaRPr lang="he-IL" sz="5400" b="1" kern="0" dirty="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endParaRPr>
          </a:p>
        </p:txBody>
      </p:sp>
      <p:sp>
        <p:nvSpPr>
          <p:cNvPr id="3" name="TextBox 2"/>
          <p:cNvSpPr txBox="1"/>
          <p:nvPr/>
        </p:nvSpPr>
        <p:spPr>
          <a:xfrm>
            <a:off x="179512" y="1484784"/>
            <a:ext cx="8784976" cy="2031325"/>
          </a:xfrm>
          <a:prstGeom prst="rect">
            <a:avLst/>
          </a:prstGeom>
          <a:noFill/>
        </p:spPr>
        <p:txBody>
          <a:bodyPr wrap="square" rtlCol="1">
            <a:spAutoFit/>
          </a:bodyPr>
          <a:lstStyle/>
          <a:p>
            <a:r>
              <a:rPr lang="he-IL" dirty="0" smtClean="0"/>
              <a:t>סבתא אילנה עלתה לארץ בחודש יוני שנת 1961. סבתא עלתה מליטא דרך פולניה ומשם </a:t>
            </a:r>
            <a:r>
              <a:rPr lang="he-IL" dirty="0" err="1" smtClean="0"/>
              <a:t>לוינה</a:t>
            </a:r>
            <a:r>
              <a:rPr lang="he-IL" dirty="0" smtClean="0"/>
              <a:t> באוסטריה ולנאפולי באיטליה ששם עלתה על </a:t>
            </a:r>
            <a:r>
              <a:rPr lang="he-IL" dirty="0" err="1" smtClean="0"/>
              <a:t>אוניה</a:t>
            </a:r>
            <a:r>
              <a:rPr lang="he-IL" dirty="0" smtClean="0"/>
              <a:t> לישראל.</a:t>
            </a:r>
          </a:p>
          <a:p>
            <a:r>
              <a:rPr lang="he-IL" dirty="0" smtClean="0"/>
              <a:t>הדרך </a:t>
            </a:r>
            <a:r>
              <a:rPr lang="he-IL" dirty="0" err="1" smtClean="0"/>
              <a:t>היתה</a:t>
            </a:r>
            <a:r>
              <a:rPr lang="he-IL" dirty="0" smtClean="0"/>
              <a:t> ארוכה, ארבה שעות ברכבת והכי כיף היה להפליג </a:t>
            </a:r>
            <a:r>
              <a:rPr lang="he-IL" dirty="0" err="1" smtClean="0"/>
              <a:t>באוניה</a:t>
            </a:r>
            <a:r>
              <a:rPr lang="he-IL" dirty="0" smtClean="0"/>
              <a:t>. </a:t>
            </a:r>
          </a:p>
          <a:p>
            <a:r>
              <a:rPr lang="he-IL" dirty="0" smtClean="0"/>
              <a:t>סבתא גרה בתל- אביב שגרו בעיר בני משפחה של </a:t>
            </a:r>
            <a:r>
              <a:rPr lang="he-IL" dirty="0" err="1" smtClean="0"/>
              <a:t>אמא</a:t>
            </a:r>
            <a:r>
              <a:rPr lang="he-IL" dirty="0" smtClean="0"/>
              <a:t> שלה. </a:t>
            </a:r>
          </a:p>
          <a:p>
            <a:r>
              <a:rPr lang="he-IL" dirty="0" smtClean="0"/>
              <a:t>בבית הספר </a:t>
            </a:r>
            <a:r>
              <a:rPr lang="he-IL" dirty="0" err="1" smtClean="0"/>
              <a:t>היתה</a:t>
            </a:r>
            <a:r>
              <a:rPr lang="he-IL" dirty="0" smtClean="0"/>
              <a:t> לסבתא חברה בשם מאיה שידעה לדבר רוסית ומאוד עזרה להתאקלם בחברת הילדים וללמוד עברית. </a:t>
            </a:r>
          </a:p>
          <a:p>
            <a:r>
              <a:rPr lang="he-IL" dirty="0" smtClean="0"/>
              <a:t>הזיכרון מהילדות של סבתא היה לאכול הרבה גלידה וללכת לים.</a:t>
            </a:r>
            <a:endParaRPr lang="he-IL" dirty="0"/>
          </a:p>
        </p:txBody>
      </p:sp>
      <p:sp>
        <p:nvSpPr>
          <p:cNvPr id="5" name="AutoShape 2" descr="תוצאת תמונה עבור בן עמי 7 תל אביב"/>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AutoShape 4" descr="תוצאת תמונה עבור בן עמי 7 תל אביב"/>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6" descr="תוצאת תמונה עבור בן עמי 7 תל אביב"/>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128" name="Picture 8" descr="http://www.vtlv.co.il/image.php?width=646&amp;height=485&amp;image=/uploaded_files/71244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5286" y="3573016"/>
            <a:ext cx="3755358" cy="28194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15616" y="4293096"/>
            <a:ext cx="2736304" cy="646331"/>
          </a:xfrm>
          <a:prstGeom prst="rect">
            <a:avLst/>
          </a:prstGeom>
          <a:noFill/>
        </p:spPr>
        <p:txBody>
          <a:bodyPr wrap="square" rtlCol="1">
            <a:spAutoFit/>
          </a:bodyPr>
          <a:lstStyle/>
          <a:p>
            <a:pPr algn="ctr"/>
            <a:r>
              <a:rPr lang="he-IL" b="1" dirty="0" smtClean="0"/>
              <a:t>בית סבתא</a:t>
            </a:r>
          </a:p>
          <a:p>
            <a:pPr algn="ctr"/>
            <a:r>
              <a:rPr lang="he-IL" b="1" dirty="0" smtClean="0"/>
              <a:t>בן עמי 7 תל אביב</a:t>
            </a:r>
            <a:endParaRPr lang="he-IL" b="1" dirty="0"/>
          </a:p>
        </p:txBody>
      </p:sp>
      <p:cxnSp>
        <p:nvCxnSpPr>
          <p:cNvPr id="10" name="מחבר חץ ישר 9"/>
          <p:cNvCxnSpPr/>
          <p:nvPr/>
        </p:nvCxnSpPr>
        <p:spPr>
          <a:xfrm flipH="1">
            <a:off x="3384233" y="4616261"/>
            <a:ext cx="122340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271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כותרת תחתונה 2"/>
          <p:cNvSpPr>
            <a:spLocks noGrp="1"/>
          </p:cNvSpPr>
          <p:nvPr>
            <p:ph type="ftr" sz="quarter" idx="11"/>
          </p:nvPr>
        </p:nvSpPr>
        <p:spPr/>
        <p:txBody>
          <a:bodyPr/>
          <a:lstStyle/>
          <a:p>
            <a:pPr>
              <a:defRPr/>
            </a:pPr>
            <a:r>
              <a:rPr lang="he-IL" dirty="0" smtClean="0">
                <a:solidFill>
                  <a:srgbClr val="B13F9A"/>
                </a:solidFill>
              </a:rPr>
              <a:t>הקשר הרב דורי - בי"ס אלחריזי תשע"ז</a:t>
            </a:r>
            <a:endParaRPr lang="en-US" dirty="0">
              <a:solidFill>
                <a:srgbClr val="B13F9A"/>
              </a:solidFill>
            </a:endParaRPr>
          </a:p>
        </p:txBody>
      </p:sp>
      <p:pic>
        <p:nvPicPr>
          <p:cNvPr id="6146" name="45052BC2-4C64-4FAC-B00D-07DDD52E4707" descr="45052BC2-4C64-4FAC-B00D-07DDD52E47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9618" y="4236184"/>
            <a:ext cx="3001632" cy="200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לבן 6"/>
          <p:cNvSpPr/>
          <p:nvPr/>
        </p:nvSpPr>
        <p:spPr>
          <a:xfrm>
            <a:off x="3225054" y="231031"/>
            <a:ext cx="4315380" cy="954107"/>
          </a:xfrm>
          <a:prstGeom prst="rect">
            <a:avLst/>
          </a:prstGeom>
        </p:spPr>
        <p:txBody>
          <a:bodyPr wrap="square">
            <a:spAutoFit/>
          </a:bodyPr>
          <a:ls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lvl="0" algn="ctr" fontAlgn="auto">
              <a:spcBef>
                <a:spcPts val="0"/>
              </a:spcBef>
              <a:spcAft>
                <a:spcPts val="0"/>
              </a:spcAft>
              <a:defRPr/>
            </a:pPr>
            <a:r>
              <a:rPr lang="he-IL" sz="2800" b="1" kern="0" dirty="0" smtClean="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rPr>
              <a:t>חפצים    של פעם..</a:t>
            </a:r>
          </a:p>
          <a:p>
            <a:pPr lvl="0" algn="ctr" fontAlgn="auto">
              <a:spcBef>
                <a:spcPts val="0"/>
              </a:spcBef>
              <a:spcAft>
                <a:spcPts val="0"/>
              </a:spcAft>
              <a:defRPr/>
            </a:pPr>
            <a:r>
              <a:rPr lang="he-IL" sz="2800" b="1" kern="0" dirty="0" smtClean="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rPr>
              <a:t>שנות ה-50</a:t>
            </a:r>
            <a:endParaRPr lang="he-IL" sz="2800" b="1" kern="0" dirty="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endParaRPr>
          </a:p>
        </p:txBody>
      </p:sp>
      <p:pic>
        <p:nvPicPr>
          <p:cNvPr id="6147" name="F51E2AA0-73D1-43BC-9547-A7E7D4559ED7" descr="F51E2AA0-73D1-43BC-9547-A7E7D4559ED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22708" y="692696"/>
            <a:ext cx="1849471" cy="277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F36667BE-C407-47F4-A360-397288B86E82" descr="F36667BE-C407-47F4-A360-397288B86E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9832" y="1556792"/>
            <a:ext cx="2658143"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FAE9CE3D-5CBA-4EC5-9CA7-0DA33EAD4F77" descr="FAE9CE3D-5CBA-4EC5-9CA7-0DA33EAD4F7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3843" y="3501008"/>
            <a:ext cx="1848337" cy="277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713FF6DC-C8D0-4B59-AF19-0B32542D47E7" descr="713FF6DC-C8D0-4B59-AF19-0B32542D47E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15815" y="4236184"/>
            <a:ext cx="3015787" cy="201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822AA08F-00F1-4A21-A3AE-C2786A513CA0" descr="822AA08F-00F1-4A21-A3AE-C2786A513CA0"/>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251582" y="1484784"/>
            <a:ext cx="2577703" cy="23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344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B13F9A"/>
                </a:solidFill>
              </a:rPr>
              <a:t>הקשר הרב דורי - בי"ס אלחריזי תשע"ה</a:t>
            </a:r>
            <a:endParaRPr lang="en-US" dirty="0">
              <a:solidFill>
                <a:srgbClr val="B13F9A"/>
              </a:solidFill>
            </a:endParaRPr>
          </a:p>
        </p:txBody>
      </p:sp>
      <p:sp>
        <p:nvSpPr>
          <p:cNvPr id="3" name="מציין מיקום תוכן 2"/>
          <p:cNvSpPr txBox="1">
            <a:spLocks/>
          </p:cNvSpPr>
          <p:nvPr/>
        </p:nvSpPr>
        <p:spPr>
          <a:xfrm>
            <a:off x="827584" y="764704"/>
            <a:ext cx="7560840" cy="5832648"/>
          </a:xfrm>
          <a:prstGeom prst="rect">
            <a:avLst/>
          </a:prstGeom>
          <a:solidFill>
            <a:schemeClr val="bg1"/>
          </a:solidFill>
        </p:spPr>
        <p:txBody>
          <a:bodyPr>
            <a:no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he-IL" sz="2400" dirty="0" smtClean="0"/>
          </a:p>
          <a:p>
            <a:pPr marL="0" indent="0">
              <a:buFont typeface="Arial" panose="020B0604020202020204" pitchFamily="34" charset="0"/>
              <a:buNone/>
            </a:pPr>
            <a:r>
              <a:rPr lang="he-IL" sz="2400" dirty="0" smtClean="0"/>
              <a:t>שם החפץ: סיר פלא "וונדר טופ "</a:t>
            </a:r>
          </a:p>
          <a:p>
            <a:pPr marL="0" indent="0">
              <a:buFont typeface="Arial" panose="020B0604020202020204" pitchFamily="34" charset="0"/>
              <a:buNone/>
            </a:pPr>
            <a:r>
              <a:rPr lang="he-IL" sz="2400" dirty="0" smtClean="0"/>
              <a:t>ארץ יצור: ישראל</a:t>
            </a:r>
          </a:p>
          <a:p>
            <a:pPr marL="0" indent="0">
              <a:buFont typeface="Arial" panose="020B0604020202020204" pitchFamily="34" charset="0"/>
              <a:buNone/>
            </a:pPr>
            <a:r>
              <a:rPr lang="he-IL" sz="2400" dirty="0" smtClean="0"/>
              <a:t>שנה:1954</a:t>
            </a:r>
          </a:p>
          <a:p>
            <a:pPr marL="0" indent="0">
              <a:buFont typeface="Arial" panose="020B0604020202020204" pitchFamily="34" charset="0"/>
              <a:buNone/>
            </a:pPr>
            <a:endParaRPr lang="he-IL" sz="2400" dirty="0" smtClean="0"/>
          </a:p>
          <a:p>
            <a:pPr marL="0" indent="0">
              <a:buFont typeface="Arial" panose="020B0604020202020204" pitchFamily="34" charset="0"/>
              <a:buNone/>
            </a:pPr>
            <a:endParaRPr lang="he-IL" sz="2400" dirty="0" smtClean="0"/>
          </a:p>
          <a:p>
            <a:pPr marL="0" indent="0">
              <a:buFont typeface="Arial" panose="020B0604020202020204" pitchFamily="34" charset="0"/>
              <a:buNone/>
            </a:pPr>
            <a:r>
              <a:rPr lang="he-IL" sz="2400" dirty="0" smtClean="0"/>
              <a:t>תיאור החפץ: סיר עגול ,במרכזו חלל עגול הבנוי כארובה.</a:t>
            </a:r>
          </a:p>
          <a:p>
            <a:pPr marL="0" indent="0">
              <a:buFont typeface="Arial" panose="020B0604020202020204" pitchFamily="34" charset="0"/>
              <a:buNone/>
            </a:pPr>
            <a:r>
              <a:rPr lang="he-IL" sz="2400" dirty="0" smtClean="0"/>
              <a:t>לסיר מכסה תואם, ללא פתח מרכזי (ראה צילום בפתיח).</a:t>
            </a:r>
          </a:p>
          <a:p>
            <a:pPr marL="0" indent="0">
              <a:buFont typeface="Arial" panose="020B0604020202020204" pitchFamily="34" charset="0"/>
              <a:buNone/>
            </a:pPr>
            <a:r>
              <a:rPr lang="he-IL" sz="2400" dirty="0" smtClean="0"/>
              <a:t>                                                                           </a:t>
            </a:r>
            <a:endParaRPr lang="en-US" sz="2400" dirty="0" smtClean="0"/>
          </a:p>
          <a:p>
            <a:pPr marL="0" indent="0">
              <a:buFont typeface="Arial" panose="020B0604020202020204" pitchFamily="34" charset="0"/>
              <a:buNone/>
            </a:pPr>
            <a:r>
              <a:rPr lang="he-IL" sz="2400" dirty="0" smtClean="0"/>
              <a:t>החומרים שמהם עשוי החפץ: אלומיניום מוקשה .</a:t>
            </a:r>
          </a:p>
          <a:p>
            <a:pPr marL="0" indent="0">
              <a:buFont typeface="Arial" panose="020B0604020202020204" pitchFamily="34" charset="0"/>
              <a:buNone/>
            </a:pPr>
            <a:endParaRPr lang="he-IL" sz="2400" dirty="0" smtClean="0"/>
          </a:p>
          <a:p>
            <a:pPr marL="0" indent="0">
              <a:buFont typeface="Arial" panose="020B0604020202020204" pitchFamily="34" charset="0"/>
              <a:buNone/>
            </a:pPr>
            <a:endParaRPr lang="he-IL" sz="2400" dirty="0" smtClean="0"/>
          </a:p>
          <a:p>
            <a:pPr marL="0" indent="0">
              <a:buFont typeface="Arial" panose="020B0604020202020204" pitchFamily="34" charset="0"/>
              <a:buNone/>
            </a:pPr>
            <a:r>
              <a:rPr lang="he-IL" sz="2400" dirty="0" smtClean="0"/>
              <a:t>בבעלות מי נמצא החפץ כיום? בבעלות סבא וסבתא.</a:t>
            </a:r>
          </a:p>
          <a:p>
            <a:pPr marL="0" indent="0">
              <a:buFont typeface="Arial" panose="020B0604020202020204" pitchFamily="34" charset="0"/>
              <a:buNone/>
            </a:pPr>
            <a:endParaRPr lang="he-IL" sz="2400" dirty="0" smtClean="0"/>
          </a:p>
          <a:p>
            <a:pPr marL="0" indent="0">
              <a:buFont typeface="Arial" panose="020B0604020202020204" pitchFamily="34" charset="0"/>
              <a:buNone/>
            </a:pPr>
            <a:endParaRPr lang="he-IL" sz="2400" dirty="0" smtClean="0"/>
          </a:p>
          <a:p>
            <a:pPr marL="0" indent="0">
              <a:buFont typeface="Arial" panose="020B0604020202020204" pitchFamily="34" charset="0"/>
              <a:buNone/>
            </a:pPr>
            <a:endParaRPr lang="he-IL" sz="2400" dirty="0" smtClean="0"/>
          </a:p>
          <a:p>
            <a:pPr marL="0" indent="0">
              <a:buFont typeface="Arial" panose="020B0604020202020204" pitchFamily="34" charset="0"/>
              <a:buNone/>
            </a:pPr>
            <a:endParaRPr lang="he-IL" sz="2400" dirty="0" smtClean="0"/>
          </a:p>
          <a:p>
            <a:pPr marL="0" indent="0">
              <a:buFont typeface="Arial" panose="020B0604020202020204" pitchFamily="34" charset="0"/>
              <a:buNone/>
            </a:pPr>
            <a:endParaRPr lang="en-US" sz="2400" dirty="0" smtClean="0"/>
          </a:p>
          <a:p>
            <a:pPr lvl="7"/>
            <a:endParaRPr lang="he-IL" sz="1200" dirty="0" smtClean="0"/>
          </a:p>
          <a:p>
            <a:pPr marL="0" indent="0">
              <a:buFont typeface="Arial" panose="020B0604020202020204" pitchFamily="34" charset="0"/>
              <a:buNone/>
            </a:pPr>
            <a:endParaRPr lang="he-IL" sz="2400" dirty="0" smtClean="0"/>
          </a:p>
        </p:txBody>
      </p:sp>
      <p:pic>
        <p:nvPicPr>
          <p:cNvPr id="4" name="מציין מיקום תוכן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568" y="764704"/>
            <a:ext cx="3737872" cy="2101367"/>
          </a:xfrm>
          <a:prstGeom prst="rect">
            <a:avLst/>
          </a:prstGeom>
        </p:spPr>
      </p:pic>
      <p:pic>
        <p:nvPicPr>
          <p:cNvPr id="5" name="Picture 2"/>
          <p:cNvPicPr>
            <a:picLocks noChangeAspect="1" noChangeArrowheads="1"/>
          </p:cNvPicPr>
          <p:nvPr/>
        </p:nvPicPr>
        <p:blipFill>
          <a:blip r:embed="rId3" cstate="email">
            <a:duotone>
              <a:prstClr val="black"/>
              <a:srgbClr val="E9A561">
                <a:tint val="45000"/>
                <a:satMod val="400000"/>
              </a:srgbClr>
            </a:duotone>
            <a:extLst>
              <a:ext uri="{28A0092B-C50C-407E-A947-70E740481C1C}">
                <a14:useLocalDpi xmlns:a14="http://schemas.microsoft.com/office/drawing/2010/main"/>
              </a:ext>
            </a:extLst>
          </a:blip>
          <a:srcRect/>
          <a:stretch>
            <a:fillRect/>
          </a:stretch>
        </p:blipFill>
        <p:spPr bwMode="auto">
          <a:xfrm>
            <a:off x="5148064" y="258996"/>
            <a:ext cx="2036605" cy="814642"/>
          </a:xfrm>
          <a:prstGeom prst="rect">
            <a:avLst/>
          </a:prstGeom>
          <a:ln w="190500" cap="sq">
            <a:solidFill>
              <a:srgbClr val="996633"/>
            </a:solidFill>
            <a:prstDash val="solid"/>
            <a:miter lim="800000"/>
          </a:ln>
          <a:effectLst>
            <a:glow rad="127000">
              <a:srgbClr val="996633"/>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30678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dirty="0" smtClean="0">
                <a:solidFill>
                  <a:srgbClr val="B13F9A"/>
                </a:solidFill>
              </a:rPr>
              <a:t>הקשר הרב דורי - בי"ס אלחריזי תשע"ז</a:t>
            </a:r>
            <a:endParaRPr lang="en-US" dirty="0">
              <a:solidFill>
                <a:srgbClr val="B13F9A"/>
              </a:solidFill>
            </a:endParaRPr>
          </a:p>
        </p:txBody>
      </p:sp>
      <p:sp>
        <p:nvSpPr>
          <p:cNvPr id="3" name="מלבן 2"/>
          <p:cNvSpPr/>
          <p:nvPr/>
        </p:nvSpPr>
        <p:spPr>
          <a:xfrm>
            <a:off x="3707904" y="29063"/>
            <a:ext cx="1539204"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rPr>
              <a:t>חגים</a:t>
            </a:r>
            <a:endParaRPr lang="he-IL" sz="5400" b="1" kern="0" dirty="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endParaRPr>
          </a:p>
        </p:txBody>
      </p:sp>
      <p:sp>
        <p:nvSpPr>
          <p:cNvPr id="4" name="TextBox 3"/>
          <p:cNvSpPr txBox="1"/>
          <p:nvPr/>
        </p:nvSpPr>
        <p:spPr>
          <a:xfrm>
            <a:off x="0" y="1268760"/>
            <a:ext cx="9036496" cy="1384995"/>
          </a:xfrm>
          <a:prstGeom prst="rect">
            <a:avLst/>
          </a:prstGeom>
          <a:noFill/>
        </p:spPr>
        <p:txBody>
          <a:bodyPr wrap="square" rtlCol="1">
            <a:spAutoFit/>
          </a:bodyPr>
          <a:lstStyle/>
          <a:p>
            <a:r>
              <a:rPr lang="he-IL" sz="2800" dirty="0" smtClean="0"/>
              <a:t>הזיכרון מבית אבא של סבתא קשור לראש השנה וליום כיפור. תמיד התפללו בבית הכנסת ושם הילדים נפגשו ושיחקו  והיה מאוד נחמד.</a:t>
            </a:r>
            <a:endParaRPr lang="he-IL" sz="2800" dirty="0"/>
          </a:p>
        </p:txBody>
      </p:sp>
      <p:pic>
        <p:nvPicPr>
          <p:cNvPr id="7170" name="Picture 2" descr="http://img.mako.co.il/2012/09/13/beit_c.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2852936"/>
            <a:ext cx="4143375" cy="3133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47108" y="3284984"/>
            <a:ext cx="3645372" cy="584775"/>
          </a:xfrm>
          <a:prstGeom prst="rect">
            <a:avLst/>
          </a:prstGeom>
          <a:noFill/>
        </p:spPr>
        <p:txBody>
          <a:bodyPr wrap="square" rtlCol="1">
            <a:spAutoFit/>
          </a:bodyPr>
          <a:lstStyle/>
          <a:p>
            <a:r>
              <a:rPr lang="he-IL" sz="1600" dirty="0" smtClean="0"/>
              <a:t>בית הכנסת הגדול בגבעתיים</a:t>
            </a:r>
          </a:p>
          <a:p>
            <a:r>
              <a:rPr lang="he-IL" sz="1600" dirty="0" smtClean="0"/>
              <a:t>מקום תפילה של סבא רבא מנחם וסבא יעקב</a:t>
            </a:r>
            <a:endParaRPr lang="he-IL" sz="1600" dirty="0"/>
          </a:p>
        </p:txBody>
      </p:sp>
    </p:spTree>
    <p:extLst>
      <p:ext uri="{BB962C8B-B14F-4D97-AF65-F5344CB8AC3E}">
        <p14:creationId xmlns:p14="http://schemas.microsoft.com/office/powerpoint/2010/main" val="4219514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dirty="0" smtClean="0">
                <a:solidFill>
                  <a:srgbClr val="B13F9A"/>
                </a:solidFill>
              </a:rPr>
              <a:t>הקשר הרב דורי - בי"ס אלחריזי תשע"ז</a:t>
            </a:r>
            <a:endParaRPr lang="en-US" dirty="0">
              <a:solidFill>
                <a:srgbClr val="B13F9A"/>
              </a:solidFill>
            </a:endParaRPr>
          </a:p>
        </p:txBody>
      </p:sp>
      <p:sp>
        <p:nvSpPr>
          <p:cNvPr id="3" name="מלבן 2"/>
          <p:cNvSpPr/>
          <p:nvPr/>
        </p:nvSpPr>
        <p:spPr>
          <a:xfrm>
            <a:off x="4067944" y="188640"/>
            <a:ext cx="1342035"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rPr>
              <a:t>צבא</a:t>
            </a:r>
            <a:endParaRPr lang="he-IL" sz="5400" b="1" kern="0" dirty="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endParaRPr>
          </a:p>
        </p:txBody>
      </p:sp>
      <p:sp>
        <p:nvSpPr>
          <p:cNvPr id="4" name="TextBox 3"/>
          <p:cNvSpPr txBox="1"/>
          <p:nvPr/>
        </p:nvSpPr>
        <p:spPr>
          <a:xfrm>
            <a:off x="0" y="1340768"/>
            <a:ext cx="8964488" cy="2031325"/>
          </a:xfrm>
          <a:prstGeom prst="rect">
            <a:avLst/>
          </a:prstGeom>
          <a:noFill/>
        </p:spPr>
        <p:txBody>
          <a:bodyPr wrap="square" rtlCol="1">
            <a:spAutoFit/>
          </a:bodyPr>
          <a:lstStyle/>
          <a:p>
            <a:r>
              <a:rPr lang="he-IL" dirty="0" smtClean="0"/>
              <a:t>סבתא אילנה שירתה בבסיס קליטה ומיון בתל השומר כפקידה של מפקד הבסיס. בתפקיד זה סבתא הכירה את כל האלופים מכל החילות שהיו באים לבסיס לישיבות בעת הגיוסים לצבא של חיילים חדשים.</a:t>
            </a:r>
          </a:p>
          <a:p>
            <a:r>
              <a:rPr lang="he-IL" dirty="0" smtClean="0"/>
              <a:t>סבא יעקוב התגייס ב-1968 </a:t>
            </a:r>
            <a:r>
              <a:rPr lang="he-IL" dirty="0" err="1" smtClean="0"/>
              <a:t>לצהל</a:t>
            </a:r>
            <a:r>
              <a:rPr lang="he-IL" dirty="0" smtClean="0"/>
              <a:t> ותחילת </a:t>
            </a:r>
            <a:r>
              <a:rPr lang="he-IL" dirty="0" err="1" smtClean="0"/>
              <a:t>שרותו</a:t>
            </a:r>
            <a:r>
              <a:rPr lang="he-IL" dirty="0" smtClean="0"/>
              <a:t> בסיירת </a:t>
            </a:r>
            <a:r>
              <a:rPr lang="he-IL" dirty="0" err="1" smtClean="0"/>
              <a:t>שיריון</a:t>
            </a:r>
            <a:r>
              <a:rPr lang="he-IL" dirty="0" smtClean="0"/>
              <a:t>.  בהמשך, שובץ ביחידת מודיעין ועסק בנושאים בתחום המודיעין. </a:t>
            </a:r>
          </a:p>
          <a:p>
            <a:r>
              <a:rPr lang="he-IL" dirty="0" err="1" smtClean="0"/>
              <a:t>המלחמת</a:t>
            </a:r>
            <a:r>
              <a:rPr lang="he-IL" dirty="0" smtClean="0"/>
              <a:t> יום כיפור 1973 סבא השתתף במסגרת יחידת המודיעין וחווה את חצית התעלה בגשר שניבנה על ידי </a:t>
            </a:r>
            <a:r>
              <a:rPr lang="he-IL" dirty="0" err="1" smtClean="0"/>
              <a:t>כח</a:t>
            </a:r>
            <a:r>
              <a:rPr lang="he-IL" dirty="0" smtClean="0"/>
              <a:t> בפיקוד אריק שרון </a:t>
            </a:r>
            <a:r>
              <a:rPr lang="he-IL" dirty="0" err="1" smtClean="0"/>
              <a:t>והישתתף</a:t>
            </a:r>
            <a:r>
              <a:rPr lang="he-IL" dirty="0" smtClean="0"/>
              <a:t> בכיבוש העיר המצרית </a:t>
            </a:r>
            <a:r>
              <a:rPr lang="he-IL" dirty="0" err="1" smtClean="0"/>
              <a:t>פאיד</a:t>
            </a:r>
            <a:r>
              <a:rPr lang="he-IL" dirty="0" smtClean="0"/>
              <a:t>.</a:t>
            </a:r>
            <a:endParaRPr lang="he-IL" dirty="0"/>
          </a:p>
        </p:txBody>
      </p:sp>
      <p:pic>
        <p:nvPicPr>
          <p:cNvPr id="9218" name="D862DA2F-C2F0-40AE-82EC-8E854FE88271" descr="D862DA2F-C2F0-40AE-82EC-8E854FE8827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2120" y="3717032"/>
            <a:ext cx="3112259" cy="235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6F1881A5-9934-4D8E-8DF6-B3E26DE7023B" descr="6F1881A5-9934-4D8E-8DF6-B3E26DE7023B"/>
          <p:cNvPicPr>
            <a:picLocks noChangeAspect="1" noChangeArrowheads="1"/>
          </p:cNvPicPr>
          <p:nvPr/>
        </p:nvPicPr>
        <p:blipFill>
          <a:blip r:embed="rId3" cstate="email">
            <a:lum contrast="20000"/>
            <a:extLst>
              <a:ext uri="{28A0092B-C50C-407E-A947-70E740481C1C}">
                <a14:useLocalDpi xmlns:a14="http://schemas.microsoft.com/office/drawing/2010/main"/>
              </a:ext>
            </a:extLst>
          </a:blip>
          <a:srcRect/>
          <a:stretch>
            <a:fillRect/>
          </a:stretch>
        </p:blipFill>
        <p:spPr bwMode="auto">
          <a:xfrm rot="5400000">
            <a:off x="55273" y="3856372"/>
            <a:ext cx="3284982" cy="23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65512" y="4114800"/>
            <a:ext cx="1973064" cy="369332"/>
          </a:xfrm>
          <a:prstGeom prst="rect">
            <a:avLst/>
          </a:prstGeom>
          <a:noFill/>
        </p:spPr>
        <p:txBody>
          <a:bodyPr wrap="square" rtlCol="1">
            <a:spAutoFit/>
          </a:bodyPr>
          <a:lstStyle/>
          <a:p>
            <a:pPr algn="ctr"/>
            <a:r>
              <a:rPr lang="he-IL" dirty="0" smtClean="0"/>
              <a:t>קורס צניחה</a:t>
            </a:r>
            <a:endParaRPr lang="he-IL" dirty="0"/>
          </a:p>
        </p:txBody>
      </p:sp>
      <p:cxnSp>
        <p:nvCxnSpPr>
          <p:cNvPr id="7" name="מחבר חץ ישר 6"/>
          <p:cNvCxnSpPr/>
          <p:nvPr/>
        </p:nvCxnSpPr>
        <p:spPr>
          <a:xfrm flipH="1">
            <a:off x="2051720" y="4484132"/>
            <a:ext cx="1368152" cy="74506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84168" y="6042634"/>
            <a:ext cx="1918099" cy="646331"/>
          </a:xfrm>
          <a:prstGeom prst="rect">
            <a:avLst/>
          </a:prstGeom>
          <a:noFill/>
        </p:spPr>
        <p:txBody>
          <a:bodyPr wrap="square" rtlCol="1">
            <a:spAutoFit/>
          </a:bodyPr>
          <a:lstStyle/>
          <a:p>
            <a:r>
              <a:rPr lang="he-IL" dirty="0" smtClean="0"/>
              <a:t>    אימון בדרום</a:t>
            </a:r>
          </a:p>
          <a:p>
            <a:endParaRPr lang="he-IL" dirty="0"/>
          </a:p>
        </p:txBody>
      </p:sp>
    </p:spTree>
    <p:extLst>
      <p:ext uri="{BB962C8B-B14F-4D97-AF65-F5344CB8AC3E}">
        <p14:creationId xmlns:p14="http://schemas.microsoft.com/office/powerpoint/2010/main" val="2568921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ext Box 7"/>
          <p:cNvSpPr txBox="1">
            <a:spLocks noChangeArrowheads="1"/>
          </p:cNvSpPr>
          <p:nvPr/>
        </p:nvSpPr>
        <p:spPr bwMode="auto">
          <a:xfrm>
            <a:off x="4545014" y="3498850"/>
            <a:ext cx="184731" cy="400110"/>
          </a:xfrm>
          <a:prstGeom prst="rect">
            <a:avLst/>
          </a:prstGeom>
          <a:noFill/>
          <a:ln w="9525">
            <a:noFill/>
            <a:miter lim="800000"/>
            <a:headEnd/>
            <a:tailEnd/>
          </a:ln>
        </p:spPr>
        <p:txBody>
          <a:bodyPr wrap="none">
            <a:spAutoFit/>
          </a:bodyPr>
          <a:lstStyle/>
          <a:p>
            <a:pPr algn="l" rtl="0" eaLnBrk="0" hangingPunct="0"/>
            <a:endParaRPr lang="en-US"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WordArt 4"/>
          <p:cNvSpPr>
            <a:spLocks noChangeArrowheads="1" noChangeShapeType="1" noTextEdit="1"/>
          </p:cNvSpPr>
          <p:nvPr/>
        </p:nvSpPr>
        <p:spPr bwMode="auto">
          <a:xfrm>
            <a:off x="1427921" y="332656"/>
            <a:ext cx="6960503" cy="1024642"/>
          </a:xfrm>
          <a:prstGeom prst="rect">
            <a:avLst/>
          </a:prstGeom>
        </p:spPr>
        <p:txBody>
          <a:bodyPr wrap="none" fromWordArt="1">
            <a:prstTxWarp prst="textWave1">
              <a:avLst>
                <a:gd name="adj1" fmla="val 0"/>
                <a:gd name="adj2" fmla="val 0"/>
              </a:avLst>
            </a:prstTxWarp>
          </a:bodyPr>
          <a:lstStyle/>
          <a:p>
            <a:pPr algn="ctr"/>
            <a:r>
              <a:rPr lang="he-IL" sz="3600" b="1" kern="1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cs typeface="+mn-cs"/>
              </a:rPr>
              <a:t>זיכרון </a:t>
            </a:r>
            <a:r>
              <a:rPr lang="he-IL"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cs typeface="+mn-cs"/>
              </a:rPr>
              <a:t>מאירוע משמעותי</a:t>
            </a:r>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cs typeface="+mn-cs"/>
              </a:rPr>
              <a:t/>
            </a:r>
            <a:b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cs typeface="+mn-cs"/>
              </a:rPr>
            </a:br>
            <a:r>
              <a:rPr lang="he-IL"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cs typeface="+mn-cs"/>
              </a:rPr>
              <a:t> שהתרחש במדינת ישראל</a:t>
            </a:r>
          </a:p>
        </p:txBody>
      </p:sp>
      <p:sp>
        <p:nvSpPr>
          <p:cNvPr id="2" name="מציין מיקום של כותרת תחתונה 1"/>
          <p:cNvSpPr>
            <a:spLocks noGrp="1"/>
          </p:cNvSpPr>
          <p:nvPr>
            <p:ph type="ftr" sz="quarter" idx="10"/>
          </p:nvPr>
        </p:nvSpPr>
        <p:spPr/>
        <p:txBody>
          <a:bodyPr/>
          <a:lstStyle/>
          <a:p>
            <a:pPr>
              <a:defRPr/>
            </a:pPr>
            <a:r>
              <a:rPr lang="he-IL" dirty="0" smtClean="0"/>
              <a:t>הקשר הרב דורי - בי"ס אלחריזי תשע"ז</a:t>
            </a:r>
            <a:endParaRPr lang="en-US" dirty="0"/>
          </a:p>
        </p:txBody>
      </p:sp>
      <p:sp>
        <p:nvSpPr>
          <p:cNvPr id="3" name="TextBox 2"/>
          <p:cNvSpPr txBox="1"/>
          <p:nvPr/>
        </p:nvSpPr>
        <p:spPr>
          <a:xfrm>
            <a:off x="755576" y="1988840"/>
            <a:ext cx="7848872" cy="1200329"/>
          </a:xfrm>
          <a:prstGeom prst="rect">
            <a:avLst/>
          </a:prstGeom>
          <a:noFill/>
        </p:spPr>
        <p:txBody>
          <a:bodyPr wrap="square" rtlCol="1">
            <a:spAutoFit/>
          </a:bodyPr>
          <a:lstStyle/>
          <a:p>
            <a:r>
              <a:rPr lang="he-IL" dirty="0" smtClean="0"/>
              <a:t>כשסבתא עלתה לישראל נהגו לעשות ביום העצמאות מצעד צבאי והיה מאוד מרגש לראות את כל החיילים. במלחמת יום כיפור סבתא התנדבה בשדה התעופה לקלוט מתנדבים שבאו מחוץ לארץ לעזור למדינת ישראל. מאוד ריגש לפגוש את המתנדבים שהיו מוכנים לעשות </a:t>
            </a:r>
            <a:r>
              <a:rPr lang="he-IL" dirty="0" err="1" smtClean="0"/>
              <a:t>הכל</a:t>
            </a:r>
            <a:r>
              <a:rPr lang="he-IL" dirty="0" smtClean="0"/>
              <a:t> כדי לסייע למדינה שלנו.</a:t>
            </a:r>
            <a:endParaRPr lang="he-IL" dirty="0"/>
          </a:p>
        </p:txBody>
      </p:sp>
      <p:pic>
        <p:nvPicPr>
          <p:cNvPr id="11266" name="Picture 2" descr="http://www.nostal.co.il/pictures/%D7%99%D7%95%D7%9D%20%D7%94%D7%A2%D7%A6%D7%9E%D7%90%D7%95%D7%AA-%D7%A9%D7%A0%D7%95%D7%AA%20%D7%94-60=%D7%A9%D7%99%20%D7%A9%D7%97%D7%A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8" y="3189582"/>
            <a:ext cx="4676775" cy="3009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611560" y="404664"/>
            <a:ext cx="8208963" cy="1006475"/>
          </a:xfrm>
          <a:prstGeom prst="rect">
            <a:avLst/>
          </a:prstGeom>
        </p:spPr>
        <p:txBody>
          <a:bodyPr wrap="none" fromWordArt="1"/>
          <a:lstStyle/>
          <a:p>
            <a:pPr algn="ctr"/>
            <a:r>
              <a:rPr lang="he-IL" sz="54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Times New Roman"/>
              </a:rPr>
              <a:t>"</a:t>
            </a:r>
            <a:r>
              <a:rPr lang="he-IL" sz="54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mn-cs"/>
              </a:rPr>
              <a:t>הטבעתי</a:t>
            </a:r>
            <a:r>
              <a:rPr lang="he-IL" sz="54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Times New Roman"/>
              </a:rPr>
              <a:t> </a:t>
            </a:r>
            <a:r>
              <a:rPr lang="he-IL" sz="54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חותם</a:t>
            </a:r>
            <a:r>
              <a:rPr lang="he-IL" sz="54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Times New Roman"/>
              </a:rPr>
              <a:t>" </a:t>
            </a:r>
            <a:r>
              <a:rPr lang="he-IL" sz="54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במדינת ישראל</a:t>
            </a:r>
          </a:p>
        </p:txBody>
      </p:sp>
      <p:sp>
        <p:nvSpPr>
          <p:cNvPr id="5123" name="Text Box 7"/>
          <p:cNvSpPr txBox="1">
            <a:spLocks noChangeArrowheads="1"/>
          </p:cNvSpPr>
          <p:nvPr/>
        </p:nvSpPr>
        <p:spPr bwMode="auto">
          <a:xfrm>
            <a:off x="4545014" y="3498850"/>
            <a:ext cx="184731" cy="400110"/>
          </a:xfrm>
          <a:prstGeom prst="rect">
            <a:avLst/>
          </a:prstGeom>
          <a:noFill/>
          <a:ln w="9525">
            <a:noFill/>
            <a:miter lim="800000"/>
            <a:headEnd/>
            <a:tailEnd/>
          </a:ln>
        </p:spPr>
        <p:txBody>
          <a:bodyPr wrap="none">
            <a:spAutoFit/>
          </a:bodyPr>
          <a:lstStyle/>
          <a:p>
            <a:pPr algn="l" rtl="0" eaLnBrk="0" hangingPunct="0"/>
            <a:endParaRPr lang="en-US" sz="2000" b="1">
              <a:solidFill>
                <a:srgbClr val="000000"/>
              </a:solidFill>
            </a:endParaRPr>
          </a:p>
        </p:txBody>
      </p:sp>
      <p:sp>
        <p:nvSpPr>
          <p:cNvPr id="5125" name="Text Box 11"/>
          <p:cNvSpPr txBox="1">
            <a:spLocks noChangeArrowheads="1"/>
          </p:cNvSpPr>
          <p:nvPr/>
        </p:nvSpPr>
        <p:spPr bwMode="auto">
          <a:xfrm>
            <a:off x="827089" y="2241550"/>
            <a:ext cx="7872412" cy="400110"/>
          </a:xfrm>
          <a:prstGeom prst="rect">
            <a:avLst/>
          </a:prstGeom>
          <a:noFill/>
          <a:ln w="9525">
            <a:noFill/>
            <a:miter lim="800000"/>
            <a:headEnd/>
            <a:tailEnd/>
          </a:ln>
        </p:spPr>
        <p:txBody>
          <a:bodyPr>
            <a:spAutoFit/>
          </a:bodyPr>
          <a:lstStyle/>
          <a:p>
            <a:pPr eaLnBrk="0" hangingPunct="0">
              <a:spcBef>
                <a:spcPct val="50000"/>
              </a:spcBef>
            </a:pPr>
            <a:endParaRPr lang="en-US" sz="2000" b="1">
              <a:solidFill>
                <a:srgbClr val="000000"/>
              </a:solidFill>
            </a:endParaRPr>
          </a:p>
        </p:txBody>
      </p:sp>
      <p:sp>
        <p:nvSpPr>
          <p:cNvPr id="2" name="מציין מיקום של כותרת תחתונה 1"/>
          <p:cNvSpPr>
            <a:spLocks noGrp="1"/>
          </p:cNvSpPr>
          <p:nvPr>
            <p:ph type="ftr" sz="quarter" idx="10"/>
          </p:nvPr>
        </p:nvSpPr>
        <p:spPr/>
        <p:txBody>
          <a:bodyPr/>
          <a:lstStyle/>
          <a:p>
            <a:pPr>
              <a:defRPr/>
            </a:pPr>
            <a:r>
              <a:rPr lang="he-IL" dirty="0" smtClean="0"/>
              <a:t>הקשר הרב דורי - בי"ס אלחריזי תשע"ז</a:t>
            </a:r>
            <a:endParaRPr lang="en-US" dirty="0"/>
          </a:p>
        </p:txBody>
      </p:sp>
      <p:sp>
        <p:nvSpPr>
          <p:cNvPr id="3" name="TextBox 2"/>
          <p:cNvSpPr txBox="1"/>
          <p:nvPr/>
        </p:nvSpPr>
        <p:spPr>
          <a:xfrm>
            <a:off x="1547664" y="1916832"/>
            <a:ext cx="7272859" cy="2031325"/>
          </a:xfrm>
          <a:prstGeom prst="rect">
            <a:avLst/>
          </a:prstGeom>
          <a:noFill/>
        </p:spPr>
        <p:txBody>
          <a:bodyPr wrap="square" rtlCol="1">
            <a:spAutoFit/>
          </a:bodyPr>
          <a:lstStyle/>
          <a:p>
            <a:r>
              <a:rPr lang="he-IL" dirty="0" smtClean="0"/>
              <a:t>סבתא אילנה עבדה בחינוך כיועצת ומורה לליקויי למידה. עזרה להרבה לילדים בלימודים ובכלל בבית הספר.</a:t>
            </a:r>
          </a:p>
          <a:p>
            <a:r>
              <a:rPr lang="he-IL" dirty="0" smtClean="0"/>
              <a:t>סבא שירת 31 שנה במשטרת ישראל וסיים ב-2007 בדרגת ניצב. בין השנים 2001-2004 סבא שימש בתפקיד ראש אגף התנועה במשטרת ישראל.</a:t>
            </a:r>
          </a:p>
          <a:p>
            <a:r>
              <a:rPr lang="he-IL" dirty="0" smtClean="0"/>
              <a:t>המסגרת תפקידו היה אחראי על כלל נושא התנועה במדינת ישראל וראה במלחמה בתאונות הדרכים שליחות מיוחדת ומטרה מקודשת אשר תביא להצלת חי אדם וצמצום ההרוגים.</a:t>
            </a:r>
            <a:endParaRPr lang="he-IL" dirty="0"/>
          </a:p>
        </p:txBody>
      </p:sp>
      <p:pic>
        <p:nvPicPr>
          <p:cNvPr id="10242" name="Picture 2" descr="https://upload.wikimedia.org/wikipedia/commons/thumb/4/48/Israeli_Highway_Patrol.jpg/220px-Israeli_Highway_Patro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1695" y="3948157"/>
            <a:ext cx="2572153" cy="192911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ages.haaretz.co.il/polopoly_fs/1.2336575.1401596944!/image/142998815.jpg_gen/derivatives/landscape_625/1429988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1880" y="3948157"/>
            <a:ext cx="4008909" cy="2315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0"/>
          </p:nvPr>
        </p:nvSpPr>
        <p:spPr/>
        <p:txBody>
          <a:bodyPr/>
          <a:lstStyle/>
          <a:p>
            <a:pPr>
              <a:defRPr/>
            </a:pPr>
            <a:r>
              <a:rPr lang="he-IL" dirty="0" smtClean="0">
                <a:solidFill>
                  <a:srgbClr val="000000"/>
                </a:solidFill>
              </a:rPr>
              <a:t>הקשר הרב דורי - בי"ס אלחריזי תשע"ז</a:t>
            </a:r>
            <a:endParaRPr lang="en-US" dirty="0">
              <a:solidFill>
                <a:srgbClr val="000000"/>
              </a:solidFill>
            </a:endParaRPr>
          </a:p>
        </p:txBody>
      </p:sp>
      <p:pic>
        <p:nvPicPr>
          <p:cNvPr id="1026" name="562018C4-C4D0-4B1F-9292-4BF7DA9A9A60" descr="562018C4-C4D0-4B1F-9292-4BF7DA9A9A60"/>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2043" y="188640"/>
            <a:ext cx="7696855" cy="622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090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714348" y="1"/>
            <a:ext cx="7772400" cy="92867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000" b="1" i="0" u="none" strike="noStrike" kern="1200" cap="none" spc="0" normalizeH="0" baseline="0" noProof="0" dirty="0" smtClean="0">
                <a:ln>
                  <a:noFill/>
                </a:ln>
                <a:solidFill>
                  <a:schemeClr val="tx1"/>
                </a:solidFill>
                <a:effectLst/>
                <a:uLnTx/>
                <a:uFillTx/>
                <a:latin typeface="Guttman Mantova-Decor" pitchFamily="2" charset="-79"/>
                <a:ea typeface="+mj-ea"/>
                <a:cs typeface="Guttman Mantova-Decor" pitchFamily="2" charset="-79"/>
              </a:rPr>
              <a:t>פרויקט רב דורי  משפחת רז - </a:t>
            </a:r>
            <a:r>
              <a:rPr kumimoji="0" lang="he-IL" sz="4000" b="1" i="0" u="none" strike="noStrike" kern="1200" cap="none" spc="0" normalizeH="0" baseline="0" noProof="0" dirty="0" err="1" smtClean="0">
                <a:ln>
                  <a:noFill/>
                </a:ln>
                <a:solidFill>
                  <a:schemeClr val="tx1"/>
                </a:solidFill>
                <a:effectLst/>
                <a:uLnTx/>
                <a:uFillTx/>
                <a:latin typeface="Guttman Mantova-Decor" pitchFamily="2" charset="-79"/>
                <a:ea typeface="+mj-ea"/>
                <a:cs typeface="Guttman Mantova-Decor" pitchFamily="2" charset="-79"/>
              </a:rPr>
              <a:t>נאורי</a:t>
            </a:r>
            <a:endParaRPr kumimoji="0" lang="he-IL" sz="4000" b="1" i="0" u="none" strike="noStrike" kern="1200" cap="none" spc="0" normalizeH="0" baseline="0" noProof="0" dirty="0" smtClean="0">
              <a:ln>
                <a:noFill/>
              </a:ln>
              <a:solidFill>
                <a:schemeClr val="tx1"/>
              </a:solidFill>
              <a:effectLst/>
              <a:uLnTx/>
              <a:uFillTx/>
              <a:latin typeface="Guttman Mantova-Decor" pitchFamily="2" charset="-79"/>
              <a:ea typeface="+mj-ea"/>
              <a:cs typeface="Guttman Mantova-Decor" pitchFamily="2" charset="-79"/>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956411"/>
            <a:ext cx="864096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580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3B65E16-13BF-45F2-87C4-42469F658502" descr="93B65E16-13BF-45F2-87C4-42469F6585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ln w="9525">
            <a:noFill/>
            <a:miter lim="800000"/>
            <a:headEnd/>
            <a:tailEnd/>
          </a:ln>
        </p:spPr>
      </p:pic>
    </p:spTree>
    <p:extLst>
      <p:ext uri="{BB962C8B-B14F-4D97-AF65-F5344CB8AC3E}">
        <p14:creationId xmlns:p14="http://schemas.microsoft.com/office/powerpoint/2010/main" val="254293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מלבן 26"/>
          <p:cNvSpPr/>
          <p:nvPr/>
        </p:nvSpPr>
        <p:spPr>
          <a:xfrm>
            <a:off x="1750198" y="-44154"/>
            <a:ext cx="5357851" cy="1754326"/>
          </a:xfrm>
          <a:prstGeom prst="rect">
            <a:avLst/>
          </a:prstGeom>
          <a:noFill/>
        </p:spPr>
        <p:txBody>
          <a:bodyPr wrap="square" lIns="91440" tIns="45720" rIns="91440" bIns="45720">
            <a:spAutoFit/>
          </a:bodyPr>
          <a:lstStyle/>
          <a:p>
            <a:pPr algn="ctr"/>
            <a:r>
              <a:rPr lang="he-I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מוצא משפחתי</a:t>
            </a:r>
          </a:p>
          <a:p>
            <a:pPr algn="ctr"/>
            <a:r>
              <a:rPr lang="he-I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מפות גוגל</a:t>
            </a:r>
            <a:endParaRPr lang="he-IL"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מציין מיקום של כותרת תחתונה 2"/>
          <p:cNvSpPr>
            <a:spLocks noGrp="1"/>
          </p:cNvSpPr>
          <p:nvPr>
            <p:ph type="ftr" sz="quarter" idx="10"/>
          </p:nvPr>
        </p:nvSpPr>
        <p:spPr/>
        <p:txBody>
          <a:bodyPr/>
          <a:lstStyle/>
          <a:p>
            <a:pPr>
              <a:defRPr/>
            </a:pPr>
            <a:r>
              <a:rPr lang="he-IL" smtClean="0"/>
              <a:t>הקשר הרב דורי - בי"ס אלחריזי תשע"ה</a:t>
            </a:r>
            <a:endParaRPr lang="en-US"/>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3768" y="1710172"/>
            <a:ext cx="4972596" cy="4987873"/>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787" y="-151458"/>
            <a:ext cx="9013815" cy="1143000"/>
          </a:xfrm>
          <a:noFill/>
        </p:spPr>
        <p:txBody>
          <a:bodyPr>
            <a:normAutofit/>
          </a:bodyPr>
          <a:lstStyle/>
          <a:p>
            <a:pPr algn="r"/>
            <a:r>
              <a:rPr lang="he-IL" sz="2800" b="1" dirty="0" smtClean="0"/>
              <a:t> יעקב - בן בכור לסבא מנחם וסבתא רחל </a:t>
            </a:r>
            <a:r>
              <a:rPr lang="he-IL" sz="2800" b="1" dirty="0" err="1" smtClean="0"/>
              <a:t>רוזנצוויג</a:t>
            </a:r>
            <a:r>
              <a:rPr lang="he-IL" sz="2800" b="1" dirty="0" smtClean="0"/>
              <a:t> (לימים רז)</a:t>
            </a:r>
            <a:endParaRPr lang="he-IL" sz="2800" b="1" dirty="0"/>
          </a:p>
        </p:txBody>
      </p:sp>
      <p:pic>
        <p:nvPicPr>
          <p:cNvPr id="8"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4149080"/>
            <a:ext cx="3779837" cy="25146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1753" y="3985567"/>
            <a:ext cx="3802062"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1800" y="991542"/>
            <a:ext cx="4098925"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חץ ישר 12"/>
          <p:cNvCxnSpPr/>
          <p:nvPr/>
        </p:nvCxnSpPr>
        <p:spPr>
          <a:xfrm>
            <a:off x="5580112" y="571480"/>
            <a:ext cx="0" cy="42006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flipH="1">
            <a:off x="4355976" y="571480"/>
            <a:ext cx="465287" cy="42006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a:off x="7596336" y="571480"/>
            <a:ext cx="864096" cy="341408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91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4173" y="231596"/>
            <a:ext cx="265176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31338" y="204267"/>
            <a:ext cx="2979737" cy="416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16783" y="4365104"/>
            <a:ext cx="3238500" cy="235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9752" y="1412776"/>
            <a:ext cx="3992562"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03848" y="355596"/>
            <a:ext cx="2592288" cy="584775"/>
          </a:xfrm>
          <a:prstGeom prst="rect">
            <a:avLst/>
          </a:prstGeom>
          <a:noFill/>
        </p:spPr>
        <p:txBody>
          <a:bodyPr wrap="square" rtlCol="1">
            <a:spAutoFit/>
          </a:bodyPr>
          <a:lstStyle/>
          <a:p>
            <a:r>
              <a:rPr lang="he-IL" sz="3200" b="1" dirty="0" smtClean="0"/>
              <a:t>ימי בית הספר</a:t>
            </a:r>
            <a:endParaRPr lang="he-IL" sz="3200" b="1" dirty="0"/>
          </a:p>
        </p:txBody>
      </p:sp>
    </p:spTree>
    <p:extLst>
      <p:ext uri="{BB962C8B-B14F-4D97-AF65-F5344CB8AC3E}">
        <p14:creationId xmlns:p14="http://schemas.microsoft.com/office/powerpoint/2010/main" val="281677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982985" y="1011544"/>
            <a:ext cx="5990463" cy="396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9478" y="0"/>
            <a:ext cx="4564522"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7784" y="2995232"/>
            <a:ext cx="3276600" cy="3832860"/>
          </a:xfrm>
          <a:prstGeom prst="rect">
            <a:avLst/>
          </a:prstGeom>
          <a:noFill/>
          <a:ln w="9525">
            <a:noFill/>
            <a:miter lim="800000"/>
            <a:headEnd/>
            <a:tailEnd/>
          </a:ln>
          <a:effectLst/>
        </p:spPr>
      </p:pic>
    </p:spTree>
    <p:extLst>
      <p:ext uri="{BB962C8B-B14F-4D97-AF65-F5344CB8AC3E}">
        <p14:creationId xmlns:p14="http://schemas.microsoft.com/office/powerpoint/2010/main" val="100024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00364" y="0"/>
            <a:ext cx="3686172" cy="868346"/>
          </a:xfrm>
        </p:spPr>
        <p:txBody>
          <a:bodyPr>
            <a:normAutofit/>
          </a:bodyPr>
          <a:lstStyle/>
          <a:p>
            <a:r>
              <a:rPr lang="he-IL" sz="2000" dirty="0" smtClean="0"/>
              <a:t>עם ראש ממשלת ישראל גב' גולדה מאיר</a:t>
            </a:r>
            <a:endParaRPr lang="he-IL" sz="2000"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1643042" y="857232"/>
            <a:ext cx="6000792" cy="5868074"/>
          </a:xfrm>
          <a:prstGeom prst="rect">
            <a:avLst/>
          </a:prstGeom>
          <a:noFill/>
          <a:ln w="9525">
            <a:noFill/>
            <a:miter lim="800000"/>
            <a:headEnd/>
            <a:tailEnd/>
          </a:ln>
          <a:effectLst/>
        </p:spPr>
      </p:pic>
    </p:spTree>
    <p:extLst>
      <p:ext uri="{BB962C8B-B14F-4D97-AF65-F5344CB8AC3E}">
        <p14:creationId xmlns:p14="http://schemas.microsoft.com/office/powerpoint/2010/main" val="966651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3397" y="1000108"/>
            <a:ext cx="8467080" cy="53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89983" y="181425"/>
            <a:ext cx="3727303" cy="646331"/>
          </a:xfrm>
          <a:prstGeom prst="rect">
            <a:avLst/>
          </a:prstGeom>
          <a:noFill/>
        </p:spPr>
        <p:txBody>
          <a:bodyPr wrap="none" rtlCol="1">
            <a:spAutoFit/>
          </a:bodyPr>
          <a:lstStyle/>
          <a:p>
            <a:r>
              <a:rPr lang="he-IL" sz="3600" b="1" dirty="0" smtClean="0"/>
              <a:t>חתונת סבא וסבתא</a:t>
            </a:r>
            <a:endParaRPr lang="he-IL" sz="3600" b="1" dirty="0"/>
          </a:p>
        </p:txBody>
      </p:sp>
    </p:spTree>
    <p:extLst>
      <p:ext uri="{BB962C8B-B14F-4D97-AF65-F5344CB8AC3E}">
        <p14:creationId xmlns:p14="http://schemas.microsoft.com/office/powerpoint/2010/main" val="524112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1052736"/>
            <a:ext cx="6629400" cy="518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35896" y="355596"/>
            <a:ext cx="2688557" cy="523220"/>
          </a:xfrm>
          <a:prstGeom prst="rect">
            <a:avLst/>
          </a:prstGeom>
          <a:noFill/>
        </p:spPr>
        <p:txBody>
          <a:bodyPr wrap="none" rtlCol="1">
            <a:spAutoFit/>
          </a:bodyPr>
          <a:lstStyle/>
          <a:p>
            <a:pPr algn="ctr"/>
            <a:r>
              <a:rPr lang="he-IL" sz="2800" b="1" dirty="0" smtClean="0"/>
              <a:t>הולדת אמא ליאת</a:t>
            </a:r>
            <a:endParaRPr lang="he-IL" sz="2800" b="1" dirty="0"/>
          </a:p>
        </p:txBody>
      </p:sp>
    </p:spTree>
    <p:extLst>
      <p:ext uri="{BB962C8B-B14F-4D97-AF65-F5344CB8AC3E}">
        <p14:creationId xmlns:p14="http://schemas.microsoft.com/office/powerpoint/2010/main" val="392161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7784" y="0"/>
            <a:ext cx="4204735" cy="6858000"/>
          </a:xfrm>
          <a:prstGeom prst="rect">
            <a:avLst/>
          </a:prstGeom>
          <a:noFill/>
          <a:ln w="9525">
            <a:noFill/>
            <a:miter lim="800000"/>
            <a:headEnd/>
            <a:tailEnd/>
          </a:ln>
          <a:effectLst/>
        </p:spPr>
      </p:pic>
      <p:cxnSp>
        <p:nvCxnSpPr>
          <p:cNvPr id="9" name="מחבר חץ ישר 8"/>
          <p:cNvCxnSpPr/>
          <p:nvPr/>
        </p:nvCxnSpPr>
        <p:spPr>
          <a:xfrm rot="5400000">
            <a:off x="2777500" y="4647436"/>
            <a:ext cx="1500198" cy="7143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rot="5400000">
            <a:off x="4758575" y="4610577"/>
            <a:ext cx="1785950" cy="1428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32040" y="5661248"/>
            <a:ext cx="1214446" cy="369332"/>
          </a:xfrm>
          <a:prstGeom prst="rect">
            <a:avLst/>
          </a:prstGeom>
          <a:noFill/>
        </p:spPr>
        <p:txBody>
          <a:bodyPr wrap="square" rtlCol="1">
            <a:spAutoFit/>
          </a:bodyPr>
          <a:lstStyle/>
          <a:p>
            <a:r>
              <a:rPr lang="he-IL" b="1" dirty="0" smtClean="0">
                <a:solidFill>
                  <a:srgbClr val="FFFF00"/>
                </a:solidFill>
              </a:rPr>
              <a:t>איתי..??</a:t>
            </a:r>
            <a:endParaRPr lang="he-IL" b="1" dirty="0">
              <a:solidFill>
                <a:srgbClr val="FFFF00"/>
              </a:solidFill>
            </a:endParaRPr>
          </a:p>
        </p:txBody>
      </p:sp>
      <p:sp>
        <p:nvSpPr>
          <p:cNvPr id="22" name="TextBox 21"/>
          <p:cNvSpPr txBox="1"/>
          <p:nvPr/>
        </p:nvSpPr>
        <p:spPr>
          <a:xfrm>
            <a:off x="2915816" y="5445224"/>
            <a:ext cx="1071570" cy="369332"/>
          </a:xfrm>
          <a:prstGeom prst="rect">
            <a:avLst/>
          </a:prstGeom>
          <a:noFill/>
        </p:spPr>
        <p:txBody>
          <a:bodyPr wrap="square" rtlCol="1">
            <a:spAutoFit/>
          </a:bodyPr>
          <a:lstStyle/>
          <a:p>
            <a:r>
              <a:rPr lang="he-IL" b="1" dirty="0" smtClean="0">
                <a:solidFill>
                  <a:srgbClr val="FFFF00"/>
                </a:solidFill>
              </a:rPr>
              <a:t>מיקה..??</a:t>
            </a:r>
            <a:endParaRPr lang="he-IL" b="1" dirty="0">
              <a:solidFill>
                <a:srgbClr val="FFFF00"/>
              </a:solidFill>
            </a:endParaRPr>
          </a:p>
        </p:txBody>
      </p:sp>
    </p:spTree>
    <p:extLst>
      <p:ext uri="{BB962C8B-B14F-4D97-AF65-F5344CB8AC3E}">
        <p14:creationId xmlns:p14="http://schemas.microsoft.com/office/powerpoint/2010/main" val="124497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428596" y="214290"/>
            <a:ext cx="7786742" cy="6503213"/>
          </a:xfrm>
          <a:prstGeom prst="rect">
            <a:avLst/>
          </a:prstGeom>
          <a:noFill/>
          <a:ln w="9525">
            <a:noFill/>
            <a:miter lim="800000"/>
            <a:headEnd/>
            <a:tailEnd/>
          </a:ln>
          <a:effectLst/>
        </p:spPr>
      </p:pic>
    </p:spTree>
    <p:extLst>
      <p:ext uri="{BB962C8B-B14F-4D97-AF65-F5344CB8AC3E}">
        <p14:creationId xmlns:p14="http://schemas.microsoft.com/office/powerpoint/2010/main" val="1966206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4347" y="4253"/>
            <a:ext cx="5661025"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772816"/>
            <a:ext cx="4108685" cy="425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15816" y="4005064"/>
            <a:ext cx="3903710" cy="283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404664"/>
            <a:ext cx="2160240" cy="400110"/>
          </a:xfrm>
          <a:prstGeom prst="rect">
            <a:avLst/>
          </a:prstGeom>
          <a:noFill/>
        </p:spPr>
        <p:txBody>
          <a:bodyPr wrap="square" rtlCol="1">
            <a:spAutoFit/>
          </a:bodyPr>
          <a:lstStyle/>
          <a:p>
            <a:r>
              <a:rPr lang="he-IL" sz="2000" b="1" dirty="0" smtClean="0"/>
              <a:t>אמא – בת מצווה</a:t>
            </a:r>
            <a:endParaRPr lang="he-IL" sz="2000" b="1" dirty="0"/>
          </a:p>
        </p:txBody>
      </p:sp>
      <p:sp>
        <p:nvSpPr>
          <p:cNvPr id="8" name="TextBox 7"/>
          <p:cNvSpPr txBox="1"/>
          <p:nvPr/>
        </p:nvSpPr>
        <p:spPr>
          <a:xfrm>
            <a:off x="467544" y="2617976"/>
            <a:ext cx="2160240" cy="584775"/>
          </a:xfrm>
          <a:prstGeom prst="rect">
            <a:avLst/>
          </a:prstGeom>
          <a:noFill/>
        </p:spPr>
        <p:txBody>
          <a:bodyPr wrap="square" rtlCol="1">
            <a:spAutoFit/>
          </a:bodyPr>
          <a:lstStyle/>
          <a:p>
            <a:pPr algn="ctr"/>
            <a:r>
              <a:rPr lang="he-IL" sz="3200" b="1" dirty="0" smtClean="0"/>
              <a:t>אמא – צבא</a:t>
            </a:r>
            <a:endParaRPr lang="he-IL" sz="3200" b="1" dirty="0"/>
          </a:p>
        </p:txBody>
      </p:sp>
    </p:spTree>
    <p:extLst>
      <p:ext uri="{BB962C8B-B14F-4D97-AF65-F5344CB8AC3E}">
        <p14:creationId xmlns:p14="http://schemas.microsoft.com/office/powerpoint/2010/main" val="1728566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908150"/>
            <a:ext cx="8513162" cy="530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362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0"/>
          </p:nvPr>
        </p:nvSpPr>
        <p:spPr/>
        <p:txBody>
          <a:bodyPr/>
          <a:lstStyle/>
          <a:p>
            <a:pPr>
              <a:defRPr/>
            </a:pPr>
            <a:r>
              <a:rPr lang="he-IL" dirty="0" smtClean="0"/>
              <a:t>הקשר הרב דורי - בי"ס אלחריזי תשע"ז</a:t>
            </a:r>
            <a:endParaRPr lang="en-US" dirty="0"/>
          </a:p>
        </p:txBody>
      </p:sp>
      <p:pic>
        <p:nvPicPr>
          <p:cNvPr id="3" name="תמונה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622" y="1196752"/>
            <a:ext cx="8790756" cy="4928973"/>
          </a:xfrm>
          <a:prstGeom prst="rect">
            <a:avLst/>
          </a:prstGeom>
        </p:spPr>
      </p:pic>
      <p:sp>
        <p:nvSpPr>
          <p:cNvPr id="4" name="TextBox 3"/>
          <p:cNvSpPr txBox="1"/>
          <p:nvPr/>
        </p:nvSpPr>
        <p:spPr>
          <a:xfrm>
            <a:off x="7236296" y="1196752"/>
            <a:ext cx="1731082" cy="646331"/>
          </a:xfrm>
          <a:prstGeom prst="rect">
            <a:avLst/>
          </a:prstGeom>
          <a:solidFill>
            <a:schemeClr val="bg2">
              <a:lumMod val="90000"/>
            </a:schemeClr>
          </a:solidFill>
        </p:spPr>
        <p:txBody>
          <a:bodyPr wrap="square" rtlCol="1">
            <a:spAutoFit/>
          </a:bodyPr>
          <a:lstStyle/>
          <a:p>
            <a:endParaRPr lang="he-IL" dirty="0" smtClean="0"/>
          </a:p>
          <a:p>
            <a:endParaRPr lang="he-IL" dirty="0"/>
          </a:p>
        </p:txBody>
      </p:sp>
    </p:spTree>
    <p:extLst>
      <p:ext uri="{BB962C8B-B14F-4D97-AF65-F5344CB8AC3E}">
        <p14:creationId xmlns:p14="http://schemas.microsoft.com/office/powerpoint/2010/main" val="3826665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אליפסה 5"/>
          <p:cNvSpPr/>
          <p:nvPr/>
        </p:nvSpPr>
        <p:spPr>
          <a:xfrm>
            <a:off x="357158" y="2000240"/>
            <a:ext cx="314327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
            <a:ext cx="4533900" cy="685799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3901" y="3064388"/>
            <a:ext cx="4610100" cy="3696531"/>
          </a:xfrm>
          <a:prstGeom prst="rect">
            <a:avLst/>
          </a:prstGeom>
          <a:noFill/>
          <a:ln w="9525">
            <a:noFill/>
            <a:miter lim="800000"/>
            <a:headEnd/>
            <a:tailEnd/>
          </a:ln>
          <a:effectLst/>
        </p:spPr>
      </p:pic>
      <p:cxnSp>
        <p:nvCxnSpPr>
          <p:cNvPr id="9" name="מחבר ישר 8"/>
          <p:cNvCxnSpPr/>
          <p:nvPr/>
        </p:nvCxnSpPr>
        <p:spPr>
          <a:xfrm>
            <a:off x="214282" y="2000240"/>
            <a:ext cx="3286148"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a:off x="211037" y="2500306"/>
            <a:ext cx="3286148"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קשת 12"/>
          <p:cNvSpPr/>
          <p:nvPr/>
        </p:nvSpPr>
        <p:spPr>
          <a:xfrm>
            <a:off x="7198684" y="3967956"/>
            <a:ext cx="1785950" cy="1714512"/>
          </a:xfrm>
          <a:prstGeom prst="arc">
            <a:avLst>
              <a:gd name="adj1" fmla="val 37248"/>
              <a:gd name="adj2" fmla="val 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19" name="מחבר ישר 18"/>
          <p:cNvCxnSpPr/>
          <p:nvPr/>
        </p:nvCxnSpPr>
        <p:spPr>
          <a:xfrm flipV="1">
            <a:off x="7465725" y="6605793"/>
            <a:ext cx="1571636" cy="714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V="1">
            <a:off x="7410486" y="5805264"/>
            <a:ext cx="1571636" cy="714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rot="16200000" flipV="1">
            <a:off x="7036611" y="6228755"/>
            <a:ext cx="785818" cy="714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rot="16200000" flipV="1">
            <a:off x="8609527" y="6163248"/>
            <a:ext cx="785818" cy="6985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26" name="9F7C28F8-F6F5-4D40-A532-62C0AB302E3E" descr="9F7C28F8-F6F5-4D40-A532-62C0AB302E3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7186" y="1"/>
            <a:ext cx="3251727" cy="386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324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00364" y="0"/>
            <a:ext cx="4500594" cy="857232"/>
          </a:xfrm>
        </p:spPr>
        <p:txBody>
          <a:bodyPr>
            <a:normAutofit/>
          </a:bodyPr>
          <a:lstStyle/>
          <a:p>
            <a:r>
              <a:rPr lang="he-IL" sz="2400" b="1" dirty="0" smtClean="0">
                <a:cs typeface="+mn-cs"/>
              </a:rPr>
              <a:t>ציוני דרך בשירות משטרת ישראל</a:t>
            </a:r>
            <a:endParaRPr lang="he-IL" sz="2400" b="1" dirty="0">
              <a:cs typeface="+mn-cs"/>
            </a:endParaRPr>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21110409">
            <a:off x="233270" y="851264"/>
            <a:ext cx="4198239" cy="3586435"/>
          </a:xfrm>
          <a:prstGeom prst="rect">
            <a:avLst/>
          </a:prstGeom>
          <a:noFill/>
          <a:ln w="9525">
            <a:noFill/>
            <a:miter lim="800000"/>
            <a:headEnd/>
            <a:tailEnd/>
          </a:ln>
          <a:effectLst/>
        </p:spPr>
      </p:pic>
      <p:sp>
        <p:nvSpPr>
          <p:cNvPr id="5" name="TextBox 4"/>
          <p:cNvSpPr txBox="1"/>
          <p:nvPr/>
        </p:nvSpPr>
        <p:spPr>
          <a:xfrm rot="21119409">
            <a:off x="6518195" y="3189462"/>
            <a:ext cx="1714512" cy="369332"/>
          </a:xfrm>
          <a:prstGeom prst="rect">
            <a:avLst/>
          </a:prstGeom>
          <a:noFill/>
        </p:spPr>
        <p:txBody>
          <a:bodyPr wrap="square" rtlCol="1">
            <a:spAutoFit/>
          </a:bodyPr>
          <a:lstStyle/>
          <a:p>
            <a:r>
              <a:rPr lang="he-IL" b="1" dirty="0" smtClean="0">
                <a:solidFill>
                  <a:srgbClr val="0000FF"/>
                </a:solidFill>
              </a:rPr>
              <a:t>ראש אגף תנועה</a:t>
            </a:r>
            <a:endParaRPr lang="he-IL" b="1" dirty="0">
              <a:solidFill>
                <a:srgbClr val="0000FF"/>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96008">
            <a:off x="5100787" y="844558"/>
            <a:ext cx="3693066" cy="3198823"/>
          </a:xfrm>
          <a:prstGeom prst="rect">
            <a:avLst/>
          </a:prstGeom>
          <a:noFill/>
          <a:ln w="9525">
            <a:noFill/>
            <a:miter lim="800000"/>
            <a:headEnd/>
            <a:tailEnd/>
          </a:ln>
          <a:effectLst/>
        </p:spPr>
      </p:pic>
      <p:sp>
        <p:nvSpPr>
          <p:cNvPr id="7" name="TextBox 6"/>
          <p:cNvSpPr txBox="1"/>
          <p:nvPr/>
        </p:nvSpPr>
        <p:spPr>
          <a:xfrm rot="21119409">
            <a:off x="445964" y="474818"/>
            <a:ext cx="1714512" cy="369332"/>
          </a:xfrm>
          <a:prstGeom prst="rect">
            <a:avLst/>
          </a:prstGeom>
          <a:noFill/>
        </p:spPr>
        <p:txBody>
          <a:bodyPr wrap="square" rtlCol="1">
            <a:spAutoFit/>
          </a:bodyPr>
          <a:lstStyle/>
          <a:p>
            <a:r>
              <a:rPr lang="he-IL" b="1" dirty="0" smtClean="0">
                <a:solidFill>
                  <a:srgbClr val="0000FF"/>
                </a:solidFill>
              </a:rPr>
              <a:t>ראש אגף תנועה</a:t>
            </a:r>
            <a:endParaRPr lang="he-IL" b="1" dirty="0">
              <a:solidFill>
                <a:srgbClr val="0000FF"/>
              </a:solidFill>
            </a:endParaRPr>
          </a:p>
        </p:txBody>
      </p:sp>
      <p:sp>
        <p:nvSpPr>
          <p:cNvPr id="8" name="TextBox 7"/>
          <p:cNvSpPr txBox="1"/>
          <p:nvPr/>
        </p:nvSpPr>
        <p:spPr>
          <a:xfrm rot="578257">
            <a:off x="7091147" y="4570045"/>
            <a:ext cx="1714512" cy="369332"/>
          </a:xfrm>
          <a:prstGeom prst="rect">
            <a:avLst/>
          </a:prstGeom>
          <a:noFill/>
        </p:spPr>
        <p:txBody>
          <a:bodyPr wrap="square" rtlCol="1">
            <a:spAutoFit/>
          </a:bodyPr>
          <a:lstStyle/>
          <a:p>
            <a:pPr algn="ctr"/>
            <a:r>
              <a:rPr lang="he-IL" b="1" dirty="0" smtClean="0">
                <a:solidFill>
                  <a:srgbClr val="0000FF"/>
                </a:solidFill>
              </a:rPr>
              <a:t>ראש </a:t>
            </a:r>
            <a:r>
              <a:rPr lang="he-IL" b="1" dirty="0" err="1" smtClean="0">
                <a:solidFill>
                  <a:srgbClr val="0000FF"/>
                </a:solidFill>
              </a:rPr>
              <a:t>את"ל</a:t>
            </a:r>
            <a:endParaRPr lang="he-IL" b="1" dirty="0">
              <a:solidFill>
                <a:srgbClr val="0000FF"/>
              </a:solidFill>
            </a:endParaRPr>
          </a:p>
        </p:txBody>
      </p:sp>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4678" y="3786190"/>
            <a:ext cx="3568618" cy="3071810"/>
          </a:xfrm>
          <a:prstGeom prst="rect">
            <a:avLst/>
          </a:prstGeom>
          <a:noFill/>
          <a:ln w="9525">
            <a:noFill/>
            <a:miter lim="800000"/>
            <a:headEnd/>
            <a:tailEnd/>
          </a:ln>
          <a:effectLst/>
        </p:spPr>
      </p:pic>
    </p:spTree>
    <p:extLst>
      <p:ext uri="{BB962C8B-B14F-4D97-AF65-F5344CB8AC3E}">
        <p14:creationId xmlns:p14="http://schemas.microsoft.com/office/powerpoint/2010/main" val="9194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21137005">
            <a:off x="324647" y="587180"/>
            <a:ext cx="4694130" cy="302454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78077">
            <a:off x="4268945" y="3213091"/>
            <a:ext cx="4318738" cy="3143248"/>
          </a:xfrm>
          <a:prstGeom prst="rect">
            <a:avLst/>
          </a:prstGeom>
          <a:noFill/>
          <a:ln w="9525">
            <a:noFill/>
            <a:miter lim="800000"/>
            <a:headEnd/>
            <a:tailEnd/>
          </a:ln>
          <a:effectLst/>
        </p:spPr>
      </p:pic>
    </p:spTree>
    <p:extLst>
      <p:ext uri="{BB962C8B-B14F-4D97-AF65-F5344CB8AC3E}">
        <p14:creationId xmlns:p14="http://schemas.microsoft.com/office/powerpoint/2010/main" val="3780582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1" y="2500306"/>
            <a:ext cx="2884236" cy="4357694"/>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6843541" y="2428868"/>
            <a:ext cx="2300459" cy="4429132"/>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28860" y="0"/>
            <a:ext cx="4723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00892" y="428604"/>
            <a:ext cx="2143108" cy="646331"/>
          </a:xfrm>
          <a:prstGeom prst="rect">
            <a:avLst/>
          </a:prstGeom>
          <a:noFill/>
        </p:spPr>
        <p:txBody>
          <a:bodyPr wrap="square" rtlCol="1">
            <a:spAutoFit/>
          </a:bodyPr>
          <a:lstStyle/>
          <a:p>
            <a:pPr algn="ctr"/>
            <a:r>
              <a:rPr lang="he-IL" b="1" dirty="0" smtClean="0"/>
              <a:t>ביקור מפכ"ל סקוטלנד</a:t>
            </a:r>
            <a:endParaRPr lang="he-IL" b="1" dirty="0"/>
          </a:p>
        </p:txBody>
      </p:sp>
    </p:spTree>
    <p:extLst>
      <p:ext uri="{BB962C8B-B14F-4D97-AF65-F5344CB8AC3E}">
        <p14:creationId xmlns:p14="http://schemas.microsoft.com/office/powerpoint/2010/main" val="25285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rot="21350808">
            <a:off x="1063952" y="91234"/>
            <a:ext cx="2543164" cy="654032"/>
          </a:xfrm>
        </p:spPr>
        <p:txBody>
          <a:bodyPr>
            <a:normAutofit/>
          </a:bodyPr>
          <a:lstStyle/>
          <a:p>
            <a:r>
              <a:rPr lang="he-IL" sz="2800" dirty="0" smtClean="0"/>
              <a:t>סבא הכדורגלן</a:t>
            </a:r>
            <a:endParaRPr lang="he-IL" sz="2800" dirty="0"/>
          </a:p>
        </p:txBody>
      </p:sp>
      <p:pic>
        <p:nvPicPr>
          <p:cNvPr id="8194" name="Picture 2"/>
          <p:cNvPicPr>
            <a:picLocks noGrp="1" noChangeAspect="1" noChangeArrowheads="1"/>
          </p:cNvPicPr>
          <p:nvPr>
            <p:ph idx="1"/>
          </p:nvPr>
        </p:nvPicPr>
        <p:blipFill>
          <a:blip r:embed="rId2" cstate="print"/>
          <a:srcRect/>
          <a:stretch>
            <a:fillRect/>
          </a:stretch>
        </p:blipFill>
        <p:spPr bwMode="auto">
          <a:xfrm rot="21232657">
            <a:off x="286965" y="622908"/>
            <a:ext cx="7101370" cy="5761080"/>
          </a:xfrm>
          <a:prstGeom prst="rect">
            <a:avLst/>
          </a:prstGeom>
          <a:noFill/>
          <a:ln w="9525">
            <a:noFill/>
            <a:miter lim="800000"/>
            <a:headEnd/>
            <a:tailEnd/>
          </a:ln>
          <a:effectLst/>
        </p:spPr>
      </p:pic>
      <p:sp>
        <p:nvSpPr>
          <p:cNvPr id="5" name="קשת 4"/>
          <p:cNvSpPr/>
          <p:nvPr/>
        </p:nvSpPr>
        <p:spPr>
          <a:xfrm rot="20862779">
            <a:off x="4068119" y="3445998"/>
            <a:ext cx="1583825" cy="2202342"/>
          </a:xfrm>
          <a:prstGeom prst="arc">
            <a:avLst>
              <a:gd name="adj1" fmla="val 15730721"/>
              <a:gd name="adj2" fmla="val 15678955"/>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51601" y="1"/>
            <a:ext cx="4758617" cy="335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קשת 5"/>
          <p:cNvSpPr/>
          <p:nvPr/>
        </p:nvSpPr>
        <p:spPr>
          <a:xfrm rot="20862779">
            <a:off x="5652295" y="475959"/>
            <a:ext cx="1583825" cy="2202342"/>
          </a:xfrm>
          <a:prstGeom prst="arc">
            <a:avLst>
              <a:gd name="adj1" fmla="val 15730721"/>
              <a:gd name="adj2" fmla="val 15678955"/>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3090836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4F6E1D4-2893-4670-8754-48155CF6ABD6" descr="C4F6E1D4-2893-4670-8754-48155CF6ABD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224796" cy="4143380"/>
          </a:xfrm>
          <a:prstGeom prst="rect">
            <a:avLst/>
          </a:prstGeom>
          <a:noFill/>
          <a:ln w="9525">
            <a:noFill/>
            <a:miter lim="800000"/>
            <a:headEnd/>
            <a:tailEnd/>
          </a:ln>
        </p:spPr>
      </p:pic>
      <p:pic>
        <p:nvPicPr>
          <p:cNvPr id="1028" name="7928FD84-904F-4C69-B022-0513345D9E30" descr="7928FD84-904F-4C69-B022-0513345D9E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9074" y="3786190"/>
            <a:ext cx="4614926" cy="3071810"/>
          </a:xfrm>
          <a:prstGeom prst="rect">
            <a:avLst/>
          </a:prstGeom>
          <a:noFill/>
          <a:ln w="9525">
            <a:noFill/>
            <a:miter lim="800000"/>
            <a:headEnd/>
            <a:tailEnd/>
          </a:ln>
        </p:spPr>
      </p:pic>
      <p:pic>
        <p:nvPicPr>
          <p:cNvPr id="1029" name="9F9A8250-1D90-45DF-AA5F-25479B2F93B9" descr="9F9A8250-1D90-45DF-AA5F-25479B2F93B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763611"/>
            <a:ext cx="4714876" cy="3102536"/>
          </a:xfrm>
          <a:prstGeom prst="rect">
            <a:avLst/>
          </a:prstGeom>
          <a:noFill/>
          <a:ln w="9525">
            <a:noFill/>
            <a:miter lim="800000"/>
            <a:headEnd/>
            <a:tailEnd/>
          </a:ln>
        </p:spPr>
      </p:pic>
      <p:sp>
        <p:nvSpPr>
          <p:cNvPr id="6" name="TextBox 5"/>
          <p:cNvSpPr txBox="1"/>
          <p:nvPr/>
        </p:nvSpPr>
        <p:spPr>
          <a:xfrm>
            <a:off x="6357950" y="500042"/>
            <a:ext cx="2428892" cy="646331"/>
          </a:xfrm>
          <a:prstGeom prst="rect">
            <a:avLst/>
          </a:prstGeom>
          <a:noFill/>
        </p:spPr>
        <p:txBody>
          <a:bodyPr wrap="square" rtlCol="1">
            <a:spAutoFit/>
          </a:bodyPr>
          <a:lstStyle/>
          <a:p>
            <a:pPr algn="ctr"/>
            <a:r>
              <a:rPr lang="he-IL" b="1" dirty="0" smtClean="0"/>
              <a:t>יו"ר נמל אשדוד </a:t>
            </a:r>
          </a:p>
          <a:p>
            <a:pPr algn="ctr"/>
            <a:r>
              <a:rPr lang="he-IL" b="1" dirty="0" smtClean="0"/>
              <a:t>2008 –</a:t>
            </a:r>
            <a:r>
              <a:rPr lang="he-IL" b="1" dirty="0" err="1" smtClean="0"/>
              <a:t> 20</a:t>
            </a:r>
            <a:r>
              <a:rPr lang="he-IL" b="1" dirty="0" smtClean="0"/>
              <a:t>11 </a:t>
            </a:r>
            <a:endParaRPr lang="he-IL" b="1" dirty="0"/>
          </a:p>
        </p:txBody>
      </p:sp>
      <p:pic>
        <p:nvPicPr>
          <p:cNvPr id="1030" name="Picture 6"/>
          <p:cNvPicPr>
            <a:picLocks noChangeAspect="1" noChangeArrowheads="1"/>
          </p:cNvPicPr>
          <p:nvPr/>
        </p:nvPicPr>
        <p:blipFill>
          <a:blip r:embed="rId5" cstate="print"/>
          <a:srcRect/>
          <a:stretch>
            <a:fillRect/>
          </a:stretch>
        </p:blipFill>
        <p:spPr bwMode="auto">
          <a:xfrm>
            <a:off x="7143768" y="1500174"/>
            <a:ext cx="1514475" cy="742950"/>
          </a:xfrm>
          <a:prstGeom prst="rect">
            <a:avLst/>
          </a:prstGeom>
          <a:noFill/>
          <a:ln w="9525">
            <a:noFill/>
            <a:miter lim="800000"/>
            <a:headEnd/>
            <a:tailEnd/>
          </a:ln>
          <a:effectLst/>
        </p:spPr>
      </p:pic>
    </p:spTree>
    <p:extLst>
      <p:ext uri="{BB962C8B-B14F-4D97-AF65-F5344CB8AC3E}">
        <p14:creationId xmlns:p14="http://schemas.microsoft.com/office/powerpoint/2010/main" val="1604619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000108"/>
            <a:ext cx="9144000" cy="5274128"/>
          </a:xfrm>
          <a:prstGeom prst="rect">
            <a:avLst/>
          </a:prstGeom>
          <a:noFill/>
          <a:ln w="9525">
            <a:noFill/>
            <a:miter lim="800000"/>
            <a:headEnd/>
            <a:tailEnd/>
          </a:ln>
          <a:effectLst/>
        </p:spPr>
      </p:pic>
      <p:sp>
        <p:nvSpPr>
          <p:cNvPr id="6" name="TextBox 5"/>
          <p:cNvSpPr txBox="1"/>
          <p:nvPr/>
        </p:nvSpPr>
        <p:spPr>
          <a:xfrm>
            <a:off x="2643174" y="214290"/>
            <a:ext cx="4000528" cy="461665"/>
          </a:xfrm>
          <a:prstGeom prst="rect">
            <a:avLst/>
          </a:prstGeom>
          <a:noFill/>
        </p:spPr>
        <p:txBody>
          <a:bodyPr wrap="square" rtlCol="1">
            <a:spAutoFit/>
          </a:bodyPr>
          <a:lstStyle/>
          <a:p>
            <a:pPr algn="ctr"/>
            <a:r>
              <a:rPr lang="he-IL" sz="2400" b="1" dirty="0" smtClean="0">
                <a:latin typeface="Narkisim" pitchFamily="34" charset="-79"/>
                <a:cs typeface="Narkisim" pitchFamily="34" charset="-79"/>
              </a:rPr>
              <a:t>ביקור סגל פיקוד משטרה </a:t>
            </a:r>
            <a:endParaRPr lang="he-IL" sz="2400" b="1" dirty="0">
              <a:latin typeface="Narkisim" pitchFamily="34" charset="-79"/>
              <a:cs typeface="Narkisim" pitchFamily="34" charset="-79"/>
            </a:endParaRPr>
          </a:p>
        </p:txBody>
      </p:sp>
    </p:spTree>
    <p:extLst>
      <p:ext uri="{BB962C8B-B14F-4D97-AF65-F5344CB8AC3E}">
        <p14:creationId xmlns:p14="http://schemas.microsoft.com/office/powerpoint/2010/main" val="2473968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15816" y="188640"/>
            <a:ext cx="3299258" cy="634082"/>
          </a:xfrm>
        </p:spPr>
        <p:txBody>
          <a:bodyPr>
            <a:normAutofit/>
          </a:bodyPr>
          <a:lstStyle/>
          <a:p>
            <a:r>
              <a:rPr lang="he-IL" sz="3200" b="1" dirty="0" smtClean="0">
                <a:cs typeface="+mn-cs"/>
              </a:rPr>
              <a:t>מלך החיות</a:t>
            </a:r>
            <a:endParaRPr lang="he-IL" sz="3200" b="1" dirty="0">
              <a:cs typeface="+mn-cs"/>
            </a:endParaRPr>
          </a:p>
        </p:txBody>
      </p:sp>
      <p:pic>
        <p:nvPicPr>
          <p:cNvPr id="921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915816" y="836712"/>
            <a:ext cx="5623560" cy="412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215059">
            <a:off x="330802" y="2862683"/>
            <a:ext cx="4130265" cy="359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44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1659"/>
            <a:ext cx="8229600" cy="1143000"/>
          </a:xfrm>
        </p:spPr>
        <p:txBody>
          <a:bodyPr>
            <a:normAutofit/>
          </a:bodyPr>
          <a:lstStyle/>
          <a:p>
            <a:pPr algn="r"/>
            <a:r>
              <a:rPr lang="he-IL" sz="4000" dirty="0" smtClean="0"/>
              <a:t>אבא אמא –</a:t>
            </a:r>
            <a:r>
              <a:rPr lang="he-IL" sz="4000" dirty="0" err="1" smtClean="0"/>
              <a:t> חתונה</a:t>
            </a:r>
            <a:r>
              <a:rPr lang="he-IL" sz="4000" dirty="0" smtClean="0"/>
              <a:t>                אמא - הריון</a:t>
            </a:r>
            <a:endParaRPr lang="he-IL" sz="4000" dirty="0"/>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000628" y="928670"/>
            <a:ext cx="3818134" cy="5778883"/>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596" y="928670"/>
            <a:ext cx="3286148" cy="576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191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692696"/>
          </a:xfrm>
        </p:spPr>
        <p:txBody>
          <a:bodyPr>
            <a:normAutofit fontScale="90000"/>
          </a:bodyPr>
          <a:lstStyle/>
          <a:p>
            <a:r>
              <a:rPr lang="he-IL" dirty="0" smtClean="0"/>
              <a:t/>
            </a:r>
            <a:br>
              <a:rPr lang="he-IL" dirty="0" smtClean="0"/>
            </a:br>
            <a:r>
              <a:rPr lang="he-IL" dirty="0" smtClean="0"/>
              <a:t>הולדת איתי </a:t>
            </a:r>
            <a:r>
              <a:rPr lang="he-IL" dirty="0"/>
              <a:t>1 </a:t>
            </a:r>
            <a:r>
              <a:rPr lang="he-IL" dirty="0" smtClean="0"/>
              <a:t>אוגוסט 2005 </a:t>
            </a:r>
            <a:br>
              <a:rPr lang="he-IL" dirty="0" smtClean="0"/>
            </a:br>
            <a:r>
              <a:rPr lang="he-IL" dirty="0" smtClean="0"/>
              <a:t>  </a:t>
            </a:r>
            <a:endParaRPr lang="he-IL" dirty="0"/>
          </a:p>
        </p:txBody>
      </p:sp>
      <p:pic>
        <p:nvPicPr>
          <p:cNvPr id="2052"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685085"/>
            <a:ext cx="3165328" cy="4643470"/>
          </a:xfrm>
          <a:prstGeom prst="rect">
            <a:avLst/>
          </a:prstGeom>
          <a:noFill/>
          <a:ln w="9525">
            <a:noFill/>
            <a:miter lim="800000"/>
            <a:headEnd/>
            <a:tailEnd/>
          </a:ln>
          <a:effectLst/>
        </p:spPr>
      </p:pic>
      <p:sp>
        <p:nvSpPr>
          <p:cNvPr id="16" name="פרצוף מחייך 15"/>
          <p:cNvSpPr/>
          <p:nvPr/>
        </p:nvSpPr>
        <p:spPr>
          <a:xfrm>
            <a:off x="3586162" y="1556792"/>
            <a:ext cx="914400" cy="914400"/>
          </a:xfrm>
          <a:prstGeom prst="smileyFac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2434" y="661976"/>
            <a:ext cx="4423992"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9309" b="-1"/>
          <a:stretch/>
        </p:blipFill>
        <p:spPr bwMode="auto">
          <a:xfrm>
            <a:off x="2627784" y="2292587"/>
            <a:ext cx="30559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פרצוף מחייך 9"/>
          <p:cNvSpPr/>
          <p:nvPr/>
        </p:nvSpPr>
        <p:spPr>
          <a:xfrm>
            <a:off x="7164288" y="5363104"/>
            <a:ext cx="914400" cy="914400"/>
          </a:xfrm>
          <a:prstGeom prst="smileyFac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פרצוף מחייך 10"/>
          <p:cNvSpPr/>
          <p:nvPr/>
        </p:nvSpPr>
        <p:spPr>
          <a:xfrm>
            <a:off x="668264" y="5661248"/>
            <a:ext cx="914400" cy="914400"/>
          </a:xfrm>
          <a:prstGeom prst="smileyFac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6151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Text Box 22"/>
          <p:cNvSpPr txBox="1">
            <a:spLocks noChangeArrowheads="1"/>
          </p:cNvSpPr>
          <p:nvPr/>
        </p:nvSpPr>
        <p:spPr bwMode="auto">
          <a:xfrm>
            <a:off x="228600" y="5715000"/>
            <a:ext cx="1219200" cy="461665"/>
          </a:xfrm>
          <a:prstGeom prst="rect">
            <a:avLst/>
          </a:prstGeom>
          <a:noFill/>
          <a:ln w="9525">
            <a:noFill/>
            <a:miter lim="800000"/>
            <a:headEnd/>
            <a:tailEnd/>
          </a:ln>
        </p:spPr>
        <p:txBody>
          <a:bodyPr>
            <a:spAutoFit/>
          </a:bodyPr>
          <a:lstStyle/>
          <a:p>
            <a:pPr eaLnBrk="0" hangingPunct="0">
              <a:spcBef>
                <a:spcPct val="50000"/>
              </a:spcBef>
            </a:pPr>
            <a:endParaRPr lang="en-US" sz="2400" dirty="0">
              <a:latin typeface="Times New Roman" pitchFamily="18" charset="0"/>
            </a:endParaRPr>
          </a:p>
        </p:txBody>
      </p:sp>
      <p:sp>
        <p:nvSpPr>
          <p:cNvPr id="32" name="TextBox 31"/>
          <p:cNvSpPr txBox="1"/>
          <p:nvPr/>
        </p:nvSpPr>
        <p:spPr>
          <a:xfrm>
            <a:off x="4357687" y="5214950"/>
            <a:ext cx="1571636" cy="369332"/>
          </a:xfrm>
          <a:prstGeom prst="rect">
            <a:avLst/>
          </a:prstGeom>
          <a:noFill/>
        </p:spPr>
        <p:txBody>
          <a:bodyPr wrap="square" rtlCol="1">
            <a:spAutoFit/>
          </a:bodyPr>
          <a:lstStyle/>
          <a:p>
            <a:endParaRPr lang="he-IL" dirty="0"/>
          </a:p>
        </p:txBody>
      </p:sp>
      <p:sp>
        <p:nvSpPr>
          <p:cNvPr id="2" name="מציין מיקום של כותרת תחתונה 1"/>
          <p:cNvSpPr>
            <a:spLocks noGrp="1"/>
          </p:cNvSpPr>
          <p:nvPr>
            <p:ph type="ftr" sz="quarter" idx="11"/>
          </p:nvPr>
        </p:nvSpPr>
        <p:spPr/>
        <p:txBody>
          <a:bodyPr/>
          <a:lstStyle/>
          <a:p>
            <a:pPr>
              <a:defRPr/>
            </a:pPr>
            <a:r>
              <a:rPr lang="he-IL" dirty="0" smtClean="0">
                <a:solidFill>
                  <a:srgbClr val="B13F9A"/>
                </a:solidFill>
              </a:rPr>
              <a:t>הקשר הרב דורי - בי"ס אלחריזי תשע"ז</a:t>
            </a:r>
            <a:endParaRPr lang="en-US" dirty="0">
              <a:solidFill>
                <a:srgbClr val="B13F9A"/>
              </a:solidFill>
            </a:endParaRPr>
          </a:p>
        </p:txBody>
      </p:sp>
      <p:sp>
        <p:nvSpPr>
          <p:cNvPr id="3" name="מלבן 2"/>
          <p:cNvSpPr/>
          <p:nvPr/>
        </p:nvSpPr>
        <p:spPr>
          <a:xfrm>
            <a:off x="3059832" y="116632"/>
            <a:ext cx="3530134" cy="923330"/>
          </a:xfrm>
          <a:prstGeom prst="rect">
            <a:avLst/>
          </a:prstGeom>
          <a:noFill/>
        </p:spPr>
        <p:txBody>
          <a:bodyPr wrap="none" lIns="91440" tIns="45720" rIns="91440" bIns="45720">
            <a:spAutoFit/>
          </a:bodyPr>
          <a:lstStyle/>
          <a:p>
            <a:pPr algn="ctr"/>
            <a:r>
              <a:rPr lang="he-IL"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מהיכן הגענו</a:t>
            </a:r>
            <a:endParaRPr lang="he-I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p:cNvSpPr txBox="1"/>
          <p:nvPr/>
        </p:nvSpPr>
        <p:spPr>
          <a:xfrm>
            <a:off x="7308304" y="1412776"/>
            <a:ext cx="1656183" cy="646331"/>
          </a:xfrm>
          <a:prstGeom prst="rect">
            <a:avLst/>
          </a:prstGeom>
          <a:noFill/>
        </p:spPr>
        <p:txBody>
          <a:bodyPr wrap="square" rtlCol="1">
            <a:spAutoFit/>
          </a:bodyPr>
          <a:lstStyle/>
          <a:p>
            <a:r>
              <a:rPr lang="he-IL" b="1" dirty="0" smtClean="0">
                <a:solidFill>
                  <a:srgbClr val="FF6600"/>
                </a:solidFill>
              </a:rPr>
              <a:t>סבא יעקב </a:t>
            </a:r>
          </a:p>
          <a:p>
            <a:r>
              <a:rPr lang="he-IL" dirty="0" smtClean="0"/>
              <a:t>נולד בישראל</a:t>
            </a:r>
            <a:endParaRPr lang="he-IL" dirty="0"/>
          </a:p>
        </p:txBody>
      </p:sp>
      <p:sp>
        <p:nvSpPr>
          <p:cNvPr id="7" name="TextBox 6"/>
          <p:cNvSpPr txBox="1"/>
          <p:nvPr/>
        </p:nvSpPr>
        <p:spPr>
          <a:xfrm>
            <a:off x="3203848" y="1412776"/>
            <a:ext cx="2160240" cy="1200329"/>
          </a:xfrm>
          <a:prstGeom prst="rect">
            <a:avLst/>
          </a:prstGeom>
          <a:noFill/>
        </p:spPr>
        <p:txBody>
          <a:bodyPr wrap="square" rtlCol="1">
            <a:spAutoFit/>
          </a:bodyPr>
          <a:lstStyle/>
          <a:p>
            <a:r>
              <a:rPr lang="he-IL" b="1" dirty="0" smtClean="0">
                <a:solidFill>
                  <a:srgbClr val="FF6600"/>
                </a:solidFill>
              </a:rPr>
              <a:t>סבתא אילנה</a:t>
            </a:r>
          </a:p>
          <a:p>
            <a:r>
              <a:rPr lang="he-IL" dirty="0" smtClean="0"/>
              <a:t>הגיעה מהעיר קובנה שבליטא ,אז בברית המועצות.</a:t>
            </a:r>
          </a:p>
        </p:txBody>
      </p:sp>
      <p:pic>
        <p:nvPicPr>
          <p:cNvPr id="8" name="תמונה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2683011"/>
            <a:ext cx="3738935" cy="3041845"/>
          </a:xfrm>
          <a:prstGeom prst="rect">
            <a:avLst/>
          </a:prstGeom>
        </p:spPr>
      </p:pic>
      <p:cxnSp>
        <p:nvCxnSpPr>
          <p:cNvPr id="10" name="מחבר חץ ישר 9"/>
          <p:cNvCxnSpPr/>
          <p:nvPr/>
        </p:nvCxnSpPr>
        <p:spPr>
          <a:xfrm flipH="1">
            <a:off x="3419872" y="2348880"/>
            <a:ext cx="360040" cy="135464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2" name="תמונה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6717" y="2530681"/>
            <a:ext cx="3463173" cy="3473378"/>
          </a:xfrm>
          <a:prstGeom prst="rect">
            <a:avLst/>
          </a:prstGeom>
        </p:spPr>
      </p:pic>
      <p:cxnSp>
        <p:nvCxnSpPr>
          <p:cNvPr id="15" name="מחבר חץ ישר 14"/>
          <p:cNvCxnSpPr/>
          <p:nvPr/>
        </p:nvCxnSpPr>
        <p:spPr>
          <a:xfrm flipH="1">
            <a:off x="7020272" y="2059107"/>
            <a:ext cx="720080" cy="194595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5711" y="260648"/>
            <a:ext cx="3308919" cy="461665"/>
          </a:xfrm>
          <a:prstGeom prst="rect">
            <a:avLst/>
          </a:prstGeom>
          <a:noFill/>
        </p:spPr>
        <p:txBody>
          <a:bodyPr wrap="none" rtlCol="1">
            <a:spAutoFit/>
          </a:bodyPr>
          <a:lstStyle/>
          <a:p>
            <a:r>
              <a:rPr lang="he-IL" sz="2400" b="1" dirty="0" smtClean="0">
                <a:latin typeface="Guttman Mantova-Decor" pitchFamily="2" charset="-79"/>
                <a:cs typeface="Guttman Mantova-Decor" pitchFamily="2" charset="-79"/>
              </a:rPr>
              <a:t>הולדת איתי אוגוסט 2005</a:t>
            </a:r>
            <a:r>
              <a:rPr lang="he-IL" b="1" dirty="0" smtClean="0">
                <a:latin typeface="Guttman Mantova-Decor" pitchFamily="2" charset="-79"/>
                <a:cs typeface="Guttman Mantova-Decor" pitchFamily="2" charset="-79"/>
              </a:rPr>
              <a:t> </a:t>
            </a:r>
            <a:endParaRPr lang="he-IL" b="1" dirty="0">
              <a:latin typeface="Guttman Mantova-Decor" pitchFamily="2" charset="-79"/>
              <a:cs typeface="Guttman Mantova-Decor" pitchFamily="2" charset="-79"/>
            </a:endParaRPr>
          </a:p>
        </p:txBody>
      </p:sp>
      <p:pic>
        <p:nvPicPr>
          <p:cNvPr id="2" name="Picture 2" descr="C:\Users\JACOB 12\Documents\תמונות\תמונות איתי\aaa איתי ריכוז\DSC0346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16016" y="122886"/>
            <a:ext cx="4206730" cy="37693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JACOB 12\Documents\תמונות\תמונות איתי\מיקה ד ואיתי הולדת וברית 8.2005\DSC0353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124743"/>
            <a:ext cx="3672408" cy="54914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ACOB 12\Documents\תמונות\תמונות איתי\מיקה ד ואיתי הולדת וברית 8.2005\DSC0345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33617" y="4077072"/>
            <a:ext cx="2827353" cy="270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48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9552" y="476672"/>
            <a:ext cx="8146941" cy="570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58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a:t>
            </a:r>
            <a:endParaRPr lang="he-IL" dirty="0"/>
          </a:p>
        </p:txBody>
      </p:sp>
      <p:pic>
        <p:nvPicPr>
          <p:cNvPr id="2050"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395536" y="332656"/>
            <a:ext cx="8345104" cy="602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מחבר חץ ישר 4"/>
          <p:cNvCxnSpPr/>
          <p:nvPr/>
        </p:nvCxnSpPr>
        <p:spPr>
          <a:xfrm>
            <a:off x="2195736" y="3212976"/>
            <a:ext cx="648072" cy="11521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741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JACOB 12\Documents\תמונות\תמונות איתי\aaa איתי ריכוז\DSC09783.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42222" y="3344777"/>
            <a:ext cx="4483100" cy="35132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ACOB 12\Documents\תמונות\תמונות איתי\aaa איתי ריכוז\DSC0983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961100" cy="37890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ACOB 12\Documents\תמונות\תמונות איתי\aaa איתי ריכוז\DSC0976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61100" y="0"/>
            <a:ext cx="3168353" cy="338741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ACOB 12\Documents\תמונות\תמונות איתי\aaa איתי ריכוז\DSC0307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383527" y="3792909"/>
            <a:ext cx="3358695" cy="306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937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32040" y="0"/>
            <a:ext cx="3914198" cy="295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2958991"/>
            <a:ext cx="5857883" cy="390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31207"/>
            <a:ext cx="4464496" cy="297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985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610778">
            <a:off x="4292786" y="364072"/>
            <a:ext cx="4478407" cy="461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rot="20663888">
            <a:off x="575716" y="1778272"/>
            <a:ext cx="4216743" cy="459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899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D1A97FB0-1DAC-4D1D-8B71-AAB1E8841348" descr="D1A97FB0-1DAC-4D1D-8B71-AAB1E884134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2182439" y="743884"/>
            <a:ext cx="5226428" cy="390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530624">
            <a:off x="586261" y="3084100"/>
            <a:ext cx="3028955" cy="313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7D89C59C-5F11-44C8-93EE-30884F5029BD" descr="7D89C59C-5F11-44C8-93EE-30884F5029B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6147253">
            <a:off x="5469225" y="3276155"/>
            <a:ext cx="3595766" cy="305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2203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755752">
            <a:off x="5047415" y="484782"/>
            <a:ext cx="3459507" cy="342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03525">
            <a:off x="1162033" y="175292"/>
            <a:ext cx="2554594" cy="383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3846457"/>
            <a:ext cx="3888432" cy="299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0381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683262">
            <a:off x="4693051" y="402338"/>
            <a:ext cx="4127577" cy="368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974" y="3645024"/>
            <a:ext cx="5506763" cy="324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541238"/>
            <a:ext cx="4046151" cy="269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600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רציתי לומר לסבא</a:t>
            </a:r>
            <a:endParaRPr lang="en-US" dirty="0"/>
          </a:p>
        </p:txBody>
      </p:sp>
      <p:sp>
        <p:nvSpPr>
          <p:cNvPr id="3" name="מציין מיקום תוכן 2"/>
          <p:cNvSpPr>
            <a:spLocks noGrp="1"/>
          </p:cNvSpPr>
          <p:nvPr>
            <p:ph idx="1"/>
          </p:nvPr>
        </p:nvSpPr>
        <p:spPr/>
        <p:txBody>
          <a:bodyPr/>
          <a:lstStyle/>
          <a:p>
            <a:r>
              <a:rPr lang="he-IL" dirty="0" smtClean="0"/>
              <a:t>סבא, אני אוהב אותך כי אתה עוזר לי ואוהב אותי.</a:t>
            </a:r>
          </a:p>
          <a:p>
            <a:r>
              <a:rPr lang="he-IL" dirty="0" smtClean="0"/>
              <a:t>סבא שלי הוא מיוחד וטוב לב. סבא שלי תמיד מייעץ בכל מיני דברים. </a:t>
            </a:r>
            <a:endParaRPr lang="en-US" dirty="0"/>
          </a:p>
        </p:txBody>
      </p:sp>
      <p:sp>
        <p:nvSpPr>
          <p:cNvPr id="4" name="מציין מיקום של כותרת תחתונה 3"/>
          <p:cNvSpPr>
            <a:spLocks noGrp="1"/>
          </p:cNvSpPr>
          <p:nvPr>
            <p:ph type="ftr" sz="quarter" idx="10"/>
          </p:nvPr>
        </p:nvSpPr>
        <p:spPr/>
        <p:txBody>
          <a:bodyPr/>
          <a:lstStyle/>
          <a:p>
            <a:pPr>
              <a:defRPr/>
            </a:pPr>
            <a:r>
              <a:rPr lang="he-IL" smtClean="0">
                <a:solidFill>
                  <a:srgbClr val="000000"/>
                </a:solidFill>
              </a:rPr>
              <a:t>הקשר הרב דורי - בי"ס אלחריזי תשע"ה</a:t>
            </a:r>
            <a:endParaRPr lang="en-US" dirty="0">
              <a:solidFill>
                <a:srgbClr val="000000"/>
              </a:solidFill>
            </a:endParaRPr>
          </a:p>
        </p:txBody>
      </p:sp>
    </p:spTree>
    <p:extLst>
      <p:ext uri="{BB962C8B-B14F-4D97-AF65-F5344CB8AC3E}">
        <p14:creationId xmlns:p14="http://schemas.microsoft.com/office/powerpoint/2010/main" val="67960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WordArt 2"/>
          <p:cNvSpPr>
            <a:spLocks noChangeArrowheads="1" noChangeShapeType="1"/>
          </p:cNvSpPr>
          <p:nvPr/>
        </p:nvSpPr>
        <p:spPr bwMode="auto">
          <a:xfrm>
            <a:off x="2071671" y="428604"/>
            <a:ext cx="5286412" cy="1214422"/>
          </a:xfrm>
          <a:prstGeom prst="rect">
            <a:avLst/>
          </a:prstGeom>
          <a:noFill/>
          <a:ln>
            <a:noFill/>
          </a:ln>
        </p:spPr>
        <p:txBody>
          <a:bodyPr wrap="none" fromWordArt="1">
            <a:prstTxWarp prst="textWave4">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kern="10" dirty="0" smtClean="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latin typeface="Arial"/>
                <a:cs typeface="Arial"/>
              </a:rPr>
              <a:t>מקור משפחתי</a:t>
            </a:r>
            <a:endParaRPr lang="he-IL" sz="3600" b="1" kern="10" dirty="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latin typeface="Arial"/>
              <a:cs typeface="Arial"/>
            </a:endParaRPr>
          </a:p>
        </p:txBody>
      </p:sp>
      <p:sp>
        <p:nvSpPr>
          <p:cNvPr id="6166" name="Text Box 22"/>
          <p:cNvSpPr txBox="1">
            <a:spLocks noChangeArrowheads="1"/>
          </p:cNvSpPr>
          <p:nvPr/>
        </p:nvSpPr>
        <p:spPr bwMode="auto">
          <a:xfrm>
            <a:off x="228600" y="5715000"/>
            <a:ext cx="1219200" cy="461665"/>
          </a:xfrm>
          <a:prstGeom prst="rect">
            <a:avLst/>
          </a:prstGeom>
          <a:noFill/>
          <a:ln w="9525">
            <a:noFill/>
            <a:miter lim="800000"/>
            <a:headEnd/>
            <a:tailEnd/>
          </a:ln>
        </p:spPr>
        <p:txBody>
          <a:bodyPr>
            <a:spAutoFit/>
          </a:bodyPr>
          <a:lstStyle/>
          <a:p>
            <a:pPr eaLnBrk="0" hangingPunct="0">
              <a:spcBef>
                <a:spcPct val="50000"/>
              </a:spcBef>
            </a:pPr>
            <a:endParaRPr lang="en-US" sz="2400" dirty="0">
              <a:solidFill>
                <a:prstClr val="black"/>
              </a:solidFill>
              <a:latin typeface="Times New Roman" pitchFamily="18" charset="0"/>
            </a:endParaRPr>
          </a:p>
        </p:txBody>
      </p:sp>
      <p:sp>
        <p:nvSpPr>
          <p:cNvPr id="2" name="מציין מיקום של כותרת תחתונה 1"/>
          <p:cNvSpPr>
            <a:spLocks noGrp="1"/>
          </p:cNvSpPr>
          <p:nvPr>
            <p:ph type="ftr" sz="quarter" idx="11"/>
          </p:nvPr>
        </p:nvSpPr>
        <p:spPr/>
        <p:txBody>
          <a:bodyPr/>
          <a:lstStyle/>
          <a:p>
            <a:pPr>
              <a:defRPr/>
            </a:pPr>
            <a:r>
              <a:rPr lang="he-IL" dirty="0" smtClean="0">
                <a:solidFill>
                  <a:srgbClr val="B13F9A"/>
                </a:solidFill>
              </a:rPr>
              <a:t>הקשר הרב דורי - בי"ס אלחריזי תשע"ז</a:t>
            </a:r>
            <a:endParaRPr lang="en-US" dirty="0">
              <a:solidFill>
                <a:srgbClr val="B13F9A"/>
              </a:solidFill>
            </a:endParaRPr>
          </a:p>
        </p:txBody>
      </p:sp>
      <p:pic>
        <p:nvPicPr>
          <p:cNvPr id="4" name="תמונה 3"/>
          <p:cNvPicPr>
            <a:picLocks noChangeAspect="1"/>
          </p:cNvPicPr>
          <p:nvPr/>
        </p:nvPicPr>
        <p:blipFill>
          <a:blip r:embed="rId3"/>
          <a:stretch>
            <a:fillRect/>
          </a:stretch>
        </p:blipFill>
        <p:spPr>
          <a:xfrm>
            <a:off x="1907704" y="2303336"/>
            <a:ext cx="2494004" cy="1797150"/>
          </a:xfrm>
          <a:prstGeom prst="rect">
            <a:avLst/>
          </a:prstGeom>
        </p:spPr>
      </p:pic>
      <p:sp>
        <p:nvSpPr>
          <p:cNvPr id="5" name="AutoShape 2" descr="data:image/jpeg;base64,/9j/4AAQSkZJRgABAQAAAQABAAD/2wCEAAkGBxISEhQPEBAQDw8QDw8PDw8PDxAPDw8NFBEWFhQVFBQYHDQgGBolHBQUITEhJSkrLi8uFx8zODMsNygtLisBCgoKDg0OGxAQGywmICYsLywsLy0sLDQ0LywsLCwsLC40LCwsLDQsLCwsLC8sLCwuLDAsLywsLCwsLCwsLCwsLP/AABEIAJ8BPgMBEQACEQEDEQH/xAAcAAACAwEBAQEAAAAAAAAAAAADBAIFBgEHAAj/xABDEAACAgEBBQUFBgIIBAcAAAABAgADBBEFEiExYQYTQVFxByIygZEjQlJiobFDchQzgpKywdHwU2NzwhUkZIOi0uH/xAAaAQEAAwEBAQAAAAAAAAAAAAAAAQQFAwIG/8QAMhEBAAIBAgMHAwMEAgMAAAAAAAECAwQREiExBSIyQVFhcZGx0aHh8BNCgcEjMxRS8f/aAAwDAQACEQMRAD8AxAtM+uYIi5EkGS+RsncVbBGxunoJGyd3DXGwG1MjYCamRskFqoAykgRgSDydwRLvDxPADxJk7oabY/ZfLv0Pd9yh+/eSnDovxH6adZVya7Dj8959nammyW8tvlvdidhcavRr2bJfyP2dWv8AKDqfmdOkzsvaWS3KnL7rdNHSPFzbbDqrrUJUiVoOS1qEUfISha9rTvad5WorFY2gxpPKXCIH0DhEATJAitMAy0wJd0IHO6gcNUDndQOd1AiaoETXAgRA5rAkLIExbAmHgfGBwCBMJA+OggBYwPzcaBPr2DsG2NCAzSRGw4CRAImQYSOmRBuOtgMbJ3S0BkbG6JqkbJCeiRsGtndm8nI/qaXZf+Ifcr/vngflrOGXPjxeKXSmO9/DDUbP9m2mjZN2v/LpGg+bsNT8gJn5e0vLHH1/C3TR/wDtP0abZ2w6Mf8AqaUQ/j03rD6ueP6zPyZ8mTxStUx1p4YWCuZyex68jSA7TlwEu1e33xsY317u+LKQAw1VgXG8D6qDLOkw1y5eG3TaXHPkmlOKD/ZrtJTm179Z3XXTvaWPv1sf3U+B/Y8JGo018FtrdPKU4s1ckbwuZXdUSIEYBFECcDmsD7WByB9A+gfaQIkQIFIEGrgDauBDcgdBgTDwJq0Ce9AE5gQgfmlMufVxZh7GEyBPW5sKGBk7o2fGoGTujYJ8WSgBqDroOZ5DxMbB2jYuW3w4uSw8+4s0+pGk421GKvW0fWHSMV56RKzxey+e3LFcdXatAP7zTnOt08f3fd7jTZZ8mk2X7Pbm0ORdXUPFawbX09ToB+sq5O1KR4Imfnk7U0Vp8UtnsjsbhU6EV98409+8iw6+YX4R9JnZddmyee0ey3TTY6eW/wAr80iVHcGzGgKW4kBSzHgLshEDgciBjvadtHSqmnXi1rWn0Rd0a/N/0mp2ZXvWt7bfX/4pa2e7EMZsna9mPYt1LlLF5HwI8VYeKnymtkpXJXhtHJRraazvV7X2R7XV5qcNEvQfa068vzL5r+3j1+f1Oltgt7eUtXDmjJHu0yWAyq7JEQPgYHdYEC0CHeQOi2B3vYHe8gfd5A7vwO6wOQIkQIMsAbLAGVgTWBPegQd4EQ0D8pLfPoYyMmaDJkTpGR5mprHuZjuqCzHkqgsT8hPX9SIjeURWZ6NNsns3l26EoKVP3rm3Tp/IPe+oE4X1+Gnnv8OldNkt5bNvsfsRjLocix7z4qv2Vf6He/USlk7TyT4I2/X+fRZpo6x4p3bbZmFj0jSmmqrqiKGPq3M/OUMmW+TxzMrNaVr4Y2PGsGc3sCzD8oAGoIgfK5EAyZMBhLgYE90GAKzGBgKXYcBG3FgeRe0a/ezCnhTWlfTeI3z/AIh9Jvdn04cO/rP7MzVW3ybejMAHTXQ6AgE6cATrpqfkfpLu6tsZ2ftCyl1tqcpYh1Vh4f6jpItWt6zW0ck1mazvD2fsb2xTLTdOiZCD7SvXgR+NPNenh9CcDVaW2Gd+tfKWpgzxkj3bCnIBlR3MBtYCe0tpU46799qVL4b7aFv5V5sfSdMeK+SdqRu82vWkb2liNs+0lRquJUXP/Fu1VfUIOJ+ZHpNPF2XPXJP+I/KnfWx/ZH1aLsjnPkYlV1rb9jm7ebQLyucAaDhwAA+Uo6zHXHmmtenL7QsYLzfHEz7/AHWjSs7Bl4EDcYH3fwJLkQDJkQDLbAJrA4RAiRAjuwOEQA2NAENTAOlcD8x17DUfE7n00X/WWf8AyreUOP8ARqsMXAoX+HvH85LfpynmdRknzeoxUjyaDBzlQaIqoPJFCj9Jxm026y9xER0XGNtXrIStcbanWBa420+sC2xtpdYFjTmAwGlYGBxscGAu+JAC1JED5bWEA9eV5wDhwYEbMcGB4L2tp3szJP8A6i1fkrFR+gn02mrthp8Qx8075LfLR+z7YiWY15sQOt1oqYHkURAR6cXPHpM7tHJauWvDPSN/qt6SkTSd/NlO1nZd8N9Rq+Ox+zs8VP4H69fH9Jc0uqjNG09VfNgnHO/kpcTKep1srYpYh3lZeYP+/CWbVi0cNujhEzE7w9O2V7SKe5DXhxeODV1qSHP4lJ4AHyJ4dZj37Ovx7U6estGurrw97qQ2j7S8mzVaAuMn4v6y0j+YjQfIfOW8PZuOvO/P7K+TV3nlXkztmW1jF7Haxzzd2LMfUmaNYisbRHJVmZmd5QZZ6Q9W9mGRvYZTxqvsT5MFf/vP0nz/AGnXbNv6xH4aejnfHt6T+7WFdZnrYT1QAtTAGaYETWYH2hgERzAYrugHV4EjA4IHxgCZIEq64BSsDwe7Z3SAlbhEQFzWRAnXeRAex9oEeMC1xdp9YFvi7T6wLfF2l1gW2NtLrAs6M/WA9XkAwCaAwIPjgwFrcOAuUZYBK8zTnA8f7a17mdeDwFj98p81sG8T/e3h8p9NorxfBX25fRj6iOHLLY9h8/HpwN662uod/dwY+8x90+6o4tw05CZuuw5Mmo2rG/KFzTZK1xb2lS9p+2ddivTRji1HBVnyBohHSscT6kj0nTB2dasxa9tp9vy8ZdXExtWPq82sp0mpsoglYD+x9nW5FndUhS+hY7zqgCjmePP5aznlzVxV4rPePHa87Q9C2F2DRdGyrTYfGurVE9C/xH5bszMvadp5Y4295/n5XaaOP75Vvbtaq8laqa0rRMevVUGnvF3JJ8zoRxMudn3tfFNrzvO/4V9VWK32rHl+Wo9ktmqZK+AelvmVcH/CJU7VjnSfn/Tvoukw3pWZK8+EDu5A+7qBE0wBtRAC9UCG7AmjQDo8AgMDjGBxRAMogdIgeb37M6QK6/ZnSBW5GzOkCuv2f0gJPikQIqSIDdGWRAtMXaHWBcYu0OsC2xtodYFrj7Q6wLKjPgP1ZQMA/ejTUkADiSeAA6wMztntxh06qrHJcfdo0Kg9bD7v01l7D2dmyc55R7/hWyarHXpz+GG2p2/yXP2NNNK9Q1r/AFOg/SaNOysUeKZn9FS2tvPSIhj9tbVyMhle9w7ICqkIiaKTrp7o4/OXMWnphjakK+TLbJO9ilOXpznV4WWCrXHcqRrXP3a1Lt9BPN7VrG9p2eqxNuUNdsz2a326NkMuOn4RpZcR6D3V+p9JnZu0sdeVI3+y3TSWnxclN207EPifa1b1uMdAWOhepvJ9BpofBvl5a+tLrIzd23K33ec+nnHzjoyFbPWwdGKOhDKynQqR4iXLVi0bT0V4mYneHqXZHtQuUvdvomSo95eQsA+8n+Y8PSYGr0k4Z3jwtTBnjJG09WD7U7Q73MvcHUCzux6VgJw/u6/ObGkrwYax7ffmoZ7cWSZeg+yJ9Kb7PxXKn9xNf++Z/alu/WPb+fZa0Ud2Z93o9doMy11PdgSAgSgcgRMCDLAE6QF2WBENAKlkAusAlcA2sAT2wKZqFaArfs4eUCtyNm9IFZkbN6QKvI2d0gVmRs/pARsxSIA11EByjJIgWmNm9YFrjZvWBZUZvWBY0Z3WBlu3uDkWDv67bLaVANmNvHdQD76KPi666kenLU7P1GOs8FoiJ9VLVYr270Ty9GDqypt7s4/s6o3WLUpQNYwVTY4RNTy1YyL5IpWbT5eia14p2h6Nsr2ZUjRsq1rW8a6ta6/Qt8R+W7MfL2raeWONvef5+V+mhr/fO7D9u9gLi5jJSNysrXdUvxboI0097n7ytzmjo8s5sMTbrzif58KmopGPJtHy9A7IbQ77GW1FWtlPd3JWoVVtUDXQDwIII9ZhazDOLLNZnf0+GngyRem/1aPHzvAyq7GnRXUqQGVgQykAgg8wR4iTEzHOB5P257CmjeyMZS2PzdBqWo69U6+Hjw4zc0etjJ3L+L7/ALs3Pp+DvV6fb9mCUNWwdCVdSGVlOhVh4iXrVi0bT0VYmYneCrg6knmSST5kxtsPYOwtHdYVI8XBuP8AbOq//Hdnz2tvxZre3L6NbT14ccNXj5MquyypyNYDIeB0GB2BwiANoEdYEWSAFqoAzwgfLZAKL4HTkQIjjAzK23V8xvDpAcx9rKeDcD5HhAfV0bygCuwQYFbk7N6QKrJ2f0gVWTs/pArMjB6QEXoIgfISID1F8CwoyYD9WVAbqzesDH9rezw45OMvm1tKj6ug/cfSauj1v9mSfiVLUaffvVY6vKmvFlDZ6T2F9oRXdxst9V4LVkMeK+S2Hy8m+vmMvWaKJ7+OPmPx+F3T6nbu3+qPtNzVbLTpi16/Oyyduy+WGfn/AFDnrP8As/x+Vn7JbdXyK/ulKrNPJgWBP6j6Tn2tETFbfL3oZ52hu8rA14jnMVoE1d0PHlAfoyw3AwPPO3fYlUVsvFAWse9dTyCDxavp+Xw8PKbOi1s2mMeTr5T+fyz9Rp9u9V5vfjTVUno3Y3tAl6rj2btd9aBVA4LaijQFOoA4r8x0wdbpLY5m8c4n9Gnp88Xjhnq1IGkz1oxTdAfovgOI+sAogdgRYQBMsDgMDpEAT1wANXAGUMA1VJgMiuAoaVMBe/Zat4CAi+ymXijEdOYgSryrE4OpI8xxgO05KP4iBy7DB5QKvK2f0gVOTs/pAqcnB6QK27F0gA3NIBK3gMLfAIMuBNc4+cDKdp9ja65FA487awOfmyj9xNLS6vbuX/xKpnwb96rKpdNSLqM1OHPdtC7Ft1VRd46kIvIegnqsxHR5neer0r2Q3kG+08iKqx6+8zfusze1L78NfmV3RV6y9VozAZkrwtlSsIFdfhleKwE88G2m3Hbh3tVlYPkWUgH66TpivwXi3pLzevFWa+rxZW1JVho4JVlPMODoQfnPq94mN4YnPpL67HZG+9XYjdUdHU/UEGRytHrEp5xL0Dsl2nGRpj5BC5PJH4Bb/wDR+nj4eUwtZopx9+nh+37NHT6jj7tuv3ag16TOW00fSA5RdAdS6B814gD/AKSIEhdrAkIHdIHYHSkCHdwCqsDpEDPV5kBqvLgMpkAwCFFaArdstTxHA+Y4GADura/zr14GAWvIVuB91vI8D/8AsAeRhA8oFTlbP6QKfKwekCqyMPpATejSBEVmARccmBP+iGB0YxgY3tfsZatL00XfbdavzbQneX6cZpaPNa3cnyU9RjiO9DNqZoRKpMNv2B7SLT/5azRFd95LOX2h0GjfQaGUtbgm/wDyQtabJEd2XqGJndZlLq6xM/rAsq7g0Ad+IDA8j9p/Z80WDMrH2dzblwH3btODf2gD8x1m52bqOKP6c9Y6fH7M3WYtp448+rQJg1bVxK8lSteYKwj2fde1Boy2Dy8QeYBHMcJXjPbSZZpPOv8AqfR1nHGekWjqwe0MF6bDVaprtQjUHn0ZSOY8iJsUvXJXirO8KFqzWdp6tv2S7W95u42W2lnBarzwFh8Fc+DeR8fXnkazQcO98fTzj+eS/p9Tv3b/AFbB6CJlLr5RpAMLIAbbTAGGMAiWGA1VdAZS2BPWBNTA+1gTWBwwMKLTAIuTAYrzIDdWd1gO05/WA5XkgwO24yOOIEBZsWxPgO8v4W4/QwI76t7rDcbybx9D4wFcrA6QKfKwOkCrvwekBcYfSAevGgNVYmsA3/h/SB5j7Q7NcnuR8NCAH/qOAx/Tc+k2tBh2x8XqztVk3vw+jM1YTuGKIWFaGx9Bru1ggFj04iW7bV2383CN56AbsbI3bzsZ2n13ca9ve5U2E/F5Ix8/I+PLnzy9Xpdu/T/ML2DPv3bN9j5Uzltb4ub1gW+Nl6wM92/z8VsW7HstTvnTWusHefvVIZNQvwjUDidJf0GLL/VrescvOfbzVdVenBNZnm8t2Ht2/B7wVBHWzQ7tm8VVx94AHy4fIeU19RpKZ9pt5eijiz2xb7A7T7S35TBshlO5qEVUVVQHmB4/Ume8GnphjakPOTLbJO9kAwIndzen9gMzLsTu76bGoVfssl/dOg5Kd7i48mGumnHpg9oYsNbb0mN/OP50+Glpb5Jja0cvVqbU0mauFiYE66tYB/6PAg1ECPdwCV8IDCWQChoHSYE6zAk0DEvRAA1ZgDYkQIi4wD15WkBunP6wH6No9YFlRngwGHRLBoQIC747p8Pvr+FuY9DAFuK/AcG8VPAj/WAjk4PSBX24nSAHudIDFIgPVLrA8N2zb32RdbzD3WMp/JvHd/TSfVYcfBjrX2hiZL8V5n3bb2X7J1rvuI+Kxah6Ku8f8Y+kyu1Ld6tf8/z6LuijlMqXt12LNGuTjr9geNtYH9SfxAfg/b05dNHq+PuX6+Xv+/3edRg4e9Xowxrl+aqkS3PZztegr3MtiroBu2brN3q9dB8X7zJ1Ghtxb445T+jQxamNtrmMr2hovCilnP4rCEX6DUn9Ip2dafHP0RbV1jwwo87tnmXcDcakP3KNax8yPePzM0MWkw4+cRv8qt9Rkt5/Qlj5MuOB5Pf0A4kkAepk77G27X4nsttPvZFy1f8ALqHeP82PAH01mXl7UrH/AFxv8rlNFM+KWn2H2VxMUgirvHGmll57xgfMD4QeoEz8utzZOUztHstU02OnSPq2FdusqO6FtWsBVqYEkGkBhTA6UgDNcAbLAiIE1sgEFkAtbQKXbHbHEx23Ht37NdGSkd4U/mPIemuvSWsWizZY3iOXu4X1GOk7TIj4squ5W3DgJXYkBSzH0gKWKYA98iBNMoiA9j53WBaY20usC4xtoAwD2UJZx5HmCOBB6QF33k4WDeX8YHEeo8flAHdjAjUaEHkRxBgV92NAB3ekAW1Mzuce63xrpsYfzBTu/rpOmGnHkrX1l4vbhrMvEKWn1zCeqdidvYmLgr31yix7LnNSA2W/FujVR8PBRz0mJrNNlzZ54Y5bRz8mjp81MeKOKefMltnt+zgrjUKikab9/vsR/IOA+ZM94uy4jne30/LzfWzPhj6vOcjH1JOg4kngABx8gOAHSafCp7k7KZ5mpu7h4FlriupC7nXRRproOfOc72rSOK07Q91rNp2hpcDsFkNxteugeX9a4+Q4frKV+0cdfDEz/P55LNdJaes7Ge0uwMfDx1Kmyy+yxVVnbQKoGrEKOHgBx1+KTpNVkzZOfKIgz4KY6e6o2Exe+msffvpX62AGX8ttsdp9p+yrSN7RHvD9EpZrPlW2Dfj68oAkJWA5VdrAIy6wAOkCVYgHEAdkARgQKwI92YGf232vxsbVd/v7Rw7qkhtD+d+S/v0lzBocuXnttHrKvk1NKcussHtrtjlZGq73cVH+FSSCR+d+bfoOk2MGhxYue28+s/hQyam9/aPZnpcV3v8Auz49volYAnoBgK3YcCuvwukCvvxYCVlJEBdnIgFpySIFri53WBc4e0esC5oyww0MCFmMV96vkeJQ/Cf9D1gQAVwdODD4lPMf784CV9GkDF+0rJ7vDKeN1tdf9kauf8AHzl/s6nFm39I/ZW1dtse3q8qUz6CJZJmm2e0LfZmJZe25TW9reIrUtp6kcAOpnjJelI3vOz1Ss2nasbtjsz2aZFmjZDpjr4qPtbfTgd0fUzNy9p468qRv+kLlNHefFyIdtewBxV7+gvdQB9rvaGys/iO6ACny4enEetJroyzw35T5e/7vOfTTjjirzhhArIwdCVdSGVl4FWHiJdtSLRtKtEzE7w9M7K7fXLTcfRclB76cg6/jTp5jw+k+f1eknDO8eH+cmrgzxkj3Y72i5m/kiofDQgX/ANx9Gb9NwfKaHZ2PhxcXqq6u+99vRz2dYu/mo33aVe0+Wum6v6sD8p71+ThwzHryedLXfJv6Pace+YDUWFdusDr1gwBFNIE6bvCA0OMCLLAiIHWEAJEDPbb7Z4uPqob+kXDh3dRBCn878l9OJ6S7g0OXLz6R6z+FfJqaU5dZYDbfazKydVL9zUf4VOqgj8zc2/bpNjBosWLntvPrKhk1F7+0eyg3JcV3CJCUTA9/R58e3kisCDAiBDf84HGrBgKX4UCrysLpAq78SAhbXpACLiIDuLmmBe4Wf1gX2Fn+cBq6kP7yndcciP8AfKAJW3vdYbtg8PBh5r/pA8x9rVTtZjY9as7bt1m4il2JJVQdBx8G+s2Oy4itb3t7Qoa3eZrWGf2b2AzLNDYFxl/5h1fToi/5kSxk7Rw08PP4/LjTSZLdeTYbG7A4lWjXb+Sw0+M7lev8i/sSZn5e0stuVeX89Vqmjx168272cErUJWi1oOSIoRR6ASja02ne07ytRERG0LNG1nlL5114HiP8oHlfbvsN3W9k4q608WtpUcafNkH4Onh6ctvRa7j7mTr5T6/v9/lnajTcPep0eepv1uttbFHQ7ysvMGaVqRaJraOSnFpid4J7Qta2x7X4vY7O2nLVjrw8hPNaRSsVjpCbWm0zMt/7MNn7tNl5HG2zcX/p1j/7M30mN2nk3vFPT/bQ0ddqzb1bqszNXDlNsByu6AXXWAJkgFrfSAwDrA+IgZrbvbXFxtU3u/uHDuqSG0P535L6cT0lzBocuXnttHrKvk1NKcusvOO0Ha/JytVLdzSf4VRI1H535t+g6TYwaLFi57bz6yoZNRe/tDP1y24DAz0hwmBEmQlEwPc67J8e3jVdsA4IMAduPrygK2IwgQTJ8DAIVVoCOVhQKbLw4FRkY0BNjuwDUZ2njAu8HaPWBosHP6wLR1WweTDiCOBB6QB1nU7jgCzTQNpp3ijy69IC+RRpATYaQJ1WwLHHvgPo2sD5hA8y7ddit3eysRPc4tdQo+HzeseXmvh4cOWzotdv/wAeSfifyz9Rptu9T6PNb6fGayi9g7M4HdYeOmmh7lHYfmcb7fqxnzGqvxZrT7/bk2cNeHHEex/dld1dVoBq7YDVV0BlX1gSKwM3trtvjY2qhv6RaOHd0kEA/nfkv6npLuDQ5cvPpHrP4V8mppTl1lgtu9scrKBUv3NR/g0kqCPJ25t+3SbGDRYsXPbefWVDJqL39o9mb0ltwdgckAwM9QIkwImQOQPaFtnx7eHS6AzXfAarugG0BgJ5WDrxECusVkgEozAeBgdvxww1ECmzMPpAo8zDgVVtBEAmNk7vjAvcDaQ84GkwNodYFwd21fI8wRzB8xA+qfe+zfhYPHwdfMdfMQFsjHgJsmkAtTwH8e6A8rawIOIHmnb7sdoHy8VeGjNdQo5eb1j91+Ymzodd0x5J+J/1LP1On5Tan+YbjuAFUDkFUD0AmPad5mV+Cdq6SElXMDgeBNspUBZ2VFHEsxCqB1JkxEzO0Ezt1UG0/aJjVarTrkv+T3agernn8gZexdnZL87co/X6Kt9XSvTmx22O2GVlaq9nd1H+DVqiEfmPNvmdOk1cOkxYucRvPrKlkz3v1nkptRLe7js+QwDSUBu2kAYaQkdTJQ+MCJgcgeumyfHt5JboB67oDNeRAcqyIDld4MCT0q0Cm2hswj3kgJ05hQ7rQHSFcaiBVZmLAoc7FgUOVjkQI41xU84Gk2Zn8uMDUbPzuXGBctpYBodGHFWHMGBOmzf1VhpYvxDwI/EOkBbIogKMukCddkB/HugOA6wF7hpAFrrAVvpgZbbXaXEx9Q9odx/Dq+0fXyOnBfmRLOLSZcnOI5esuN89KdZYnavtAtbUY9S1Dwez7Sz1A+EfrNDH2bWPHO/wq31kz4YZPP2jdcd6617TzG8xKj0XkPkJepjpjjasbKtr2t4pLh503eU1tMbhiu6SGEuE9RKBDbJ3ETxkAiJPSBIHDAjA5A9cZZ8e3gzA6HgES6AzVfAcqvgPU5EBxHB5wEs/ZiuOUDP2h6G4nVdfPlAeRxYIFfm4sCgzsWBn8yvdMAWNmlTA0+yto66QNZs/M5QLZxvAOp0deIP+R6QGKbBauumhGoYeTDmNfGAlkUwFSukA1TQHqLYBMq1VQu50VRqx0J0HoJNazadoRM7RvLz/AGt7RaU1GNW158Hf7Ov5D4j9BNPF2Xef+ydlO+sr/bG7HbX7T5WTqLLSqH+FV9nX6EDiw9SZo4tJixeGOfrKpfPe/WWfeiWXIM40bCDYsjYDbGkbJDNUbDmkgTQmSGa5KDVSz1ALpPSHDAiZA5AiTA//2Q==">
            <a:hlinkClick r:id="rId4"/>
          </p:cNvPr>
          <p:cNvSpPr>
            <a:spLocks noChangeAspect="1" noChangeArrowheads="1"/>
          </p:cNvSpPr>
          <p:nvPr/>
        </p:nvSpPr>
        <p:spPr bwMode="auto">
          <a:xfrm>
            <a:off x="73025" y="-2147888"/>
            <a:ext cx="8401050" cy="4200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תמונה 5"/>
          <p:cNvPicPr>
            <a:picLocks noChangeAspect="1"/>
          </p:cNvPicPr>
          <p:nvPr/>
        </p:nvPicPr>
        <p:blipFill>
          <a:blip r:embed="rId5"/>
          <a:stretch>
            <a:fillRect/>
          </a:stretch>
        </p:blipFill>
        <p:spPr>
          <a:xfrm>
            <a:off x="5378742" y="2444673"/>
            <a:ext cx="3028950" cy="1514475"/>
          </a:xfrm>
          <a:prstGeom prst="rect">
            <a:avLst/>
          </a:prstGeom>
        </p:spPr>
      </p:pic>
      <p:sp>
        <p:nvSpPr>
          <p:cNvPr id="7" name="TextBox 6"/>
          <p:cNvSpPr txBox="1"/>
          <p:nvPr/>
        </p:nvSpPr>
        <p:spPr>
          <a:xfrm>
            <a:off x="5868144" y="4869160"/>
            <a:ext cx="2448272" cy="830997"/>
          </a:xfrm>
          <a:prstGeom prst="rect">
            <a:avLst/>
          </a:prstGeom>
          <a:noFill/>
        </p:spPr>
        <p:txBody>
          <a:bodyPr wrap="square" rtlCol="1">
            <a:spAutoFit/>
          </a:bodyPr>
          <a:lstStyle/>
          <a:p>
            <a:r>
              <a:rPr lang="he-IL" sz="2400" b="1" dirty="0" smtClean="0">
                <a:solidFill>
                  <a:srgbClr val="CC3300"/>
                </a:solidFill>
              </a:rPr>
              <a:t>סבא יעקב</a:t>
            </a:r>
          </a:p>
          <a:p>
            <a:r>
              <a:rPr lang="he-IL" sz="2400" dirty="0" smtClean="0"/>
              <a:t>ישראל</a:t>
            </a:r>
            <a:endParaRPr lang="he-IL" sz="2000" dirty="0"/>
          </a:p>
        </p:txBody>
      </p:sp>
      <p:sp>
        <p:nvSpPr>
          <p:cNvPr id="8" name="TextBox 7"/>
          <p:cNvSpPr txBox="1"/>
          <p:nvPr/>
        </p:nvSpPr>
        <p:spPr>
          <a:xfrm>
            <a:off x="1691680" y="4629130"/>
            <a:ext cx="2710028" cy="830997"/>
          </a:xfrm>
          <a:prstGeom prst="rect">
            <a:avLst/>
          </a:prstGeom>
          <a:noFill/>
        </p:spPr>
        <p:txBody>
          <a:bodyPr wrap="square" rtlCol="1">
            <a:spAutoFit/>
          </a:bodyPr>
          <a:lstStyle/>
          <a:p>
            <a:r>
              <a:rPr lang="he-IL" sz="2400" b="1" dirty="0" smtClean="0">
                <a:solidFill>
                  <a:srgbClr val="CC3300"/>
                </a:solidFill>
              </a:rPr>
              <a:t>סבתא אילנה</a:t>
            </a:r>
          </a:p>
          <a:p>
            <a:r>
              <a:rPr lang="he-IL" sz="2400" dirty="0" smtClean="0"/>
              <a:t>ליטא</a:t>
            </a:r>
            <a:endParaRPr lang="he-IL" sz="24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רציתי לומר לנכדי</a:t>
            </a:r>
            <a:br>
              <a:rPr lang="he-IL" dirty="0" smtClean="0"/>
            </a:br>
            <a:endParaRPr lang="en-US" dirty="0"/>
          </a:p>
        </p:txBody>
      </p:sp>
      <p:sp>
        <p:nvSpPr>
          <p:cNvPr id="3" name="מציין מיקום תוכן 2"/>
          <p:cNvSpPr>
            <a:spLocks noGrp="1"/>
          </p:cNvSpPr>
          <p:nvPr>
            <p:ph idx="1"/>
          </p:nvPr>
        </p:nvSpPr>
        <p:spPr>
          <a:xfrm>
            <a:off x="0" y="1268759"/>
            <a:ext cx="8769152" cy="5437811"/>
          </a:xfrm>
        </p:spPr>
        <p:txBody>
          <a:bodyPr/>
          <a:lstStyle/>
          <a:p>
            <a:r>
              <a:rPr lang="he-IL" dirty="0" smtClean="0"/>
              <a:t>איתי נכדי המיוחד ,</a:t>
            </a:r>
          </a:p>
          <a:p>
            <a:r>
              <a:rPr lang="he-IL" dirty="0" smtClean="0"/>
              <a:t>זכות </a:t>
            </a:r>
            <a:r>
              <a:rPr lang="he-IL" smtClean="0"/>
              <a:t>גדולה נפלה </a:t>
            </a:r>
            <a:r>
              <a:rPr lang="he-IL" dirty="0" smtClean="0"/>
              <a:t>בחלקינו ,סבתא ואנוכי , שאתה הנכד שלנו .זכות היא להיות סבא וסבתא שלך .</a:t>
            </a:r>
          </a:p>
          <a:p>
            <a:r>
              <a:rPr lang="he-IL" dirty="0" smtClean="0"/>
              <a:t>באת לאוויר העולם בתאריך מיוחד ובשנה מיוחדת </a:t>
            </a:r>
          </a:p>
          <a:p>
            <a:r>
              <a:rPr lang="he-IL" dirty="0" smtClean="0"/>
              <a:t>1 לאוגוסט 2005 , תאריך ביצוע ההתנתקות מחבל עזה .</a:t>
            </a:r>
          </a:p>
          <a:p>
            <a:r>
              <a:rPr lang="he-IL" dirty="0" smtClean="0"/>
              <a:t>איתוש , אתה רגיש לסביבה ,נבון ואוהב את האדם, החי והטבע .</a:t>
            </a:r>
          </a:p>
          <a:p>
            <a:r>
              <a:rPr lang="he-IL" dirty="0" smtClean="0"/>
              <a:t>סבתא ואני גאים בך , אוהבים אותך ומחבקים אותך</a:t>
            </a:r>
            <a:endParaRPr lang="en-US" dirty="0"/>
          </a:p>
        </p:txBody>
      </p:sp>
      <p:sp>
        <p:nvSpPr>
          <p:cNvPr id="4" name="מציין מיקום של כותרת תחתונה 3"/>
          <p:cNvSpPr>
            <a:spLocks noGrp="1"/>
          </p:cNvSpPr>
          <p:nvPr>
            <p:ph type="ftr" sz="quarter" idx="10"/>
          </p:nvPr>
        </p:nvSpPr>
        <p:spPr>
          <a:xfrm>
            <a:off x="683568" y="6249371"/>
            <a:ext cx="8003232" cy="457200"/>
          </a:xfrm>
        </p:spPr>
        <p:txBody>
          <a:bodyPr/>
          <a:lstStyle/>
          <a:p>
            <a:pPr algn="r">
              <a:defRPr/>
            </a:pPr>
            <a:r>
              <a:rPr lang="he-IL" sz="2800" dirty="0" smtClean="0">
                <a:solidFill>
                  <a:srgbClr val="000000"/>
                </a:solidFill>
              </a:rPr>
              <a:t>                  סבתא אילנה וסבא יעקב</a:t>
            </a:r>
            <a:endParaRPr lang="en-US" sz="2800" dirty="0">
              <a:solidFill>
                <a:srgbClr val="000000"/>
              </a:solidFill>
            </a:endParaRPr>
          </a:p>
        </p:txBody>
      </p:sp>
    </p:spTree>
    <p:extLst>
      <p:ext uri="{BB962C8B-B14F-4D97-AF65-F5344CB8AC3E}">
        <p14:creationId xmlns:p14="http://schemas.microsoft.com/office/powerpoint/2010/main" val="2284850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5" y="0"/>
            <a:ext cx="522827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77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357" b="99197" l="9981" r="89955"/>
                    </a14:imgEffect>
                  </a14:imgLayer>
                </a14:imgProps>
              </a:ext>
              <a:ext uri="{28A0092B-C50C-407E-A947-70E740481C1C}">
                <a14:useLocalDpi xmlns:a14="http://schemas.microsoft.com/office/drawing/2010/main"/>
              </a:ext>
            </a:extLst>
          </a:blip>
          <a:srcRect/>
          <a:stretch>
            <a:fillRect/>
          </a:stretch>
        </p:blipFill>
        <p:spPr bwMode="auto">
          <a:xfrm>
            <a:off x="-684584" y="63078"/>
            <a:ext cx="10441160" cy="701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לבן 2"/>
          <p:cNvSpPr/>
          <p:nvPr/>
        </p:nvSpPr>
        <p:spPr>
          <a:xfrm>
            <a:off x="3415776" y="510298"/>
            <a:ext cx="2706190" cy="707886"/>
          </a:xfrm>
          <a:prstGeom prst="rect">
            <a:avLst/>
          </a:prstGeom>
          <a:noFill/>
        </p:spPr>
        <p:txBody>
          <a:bodyPr wrap="none" lIns="91440" tIns="45720" rIns="91440" bIns="45720">
            <a:spAutoFit/>
          </a:bodyPr>
          <a:lstStyle/>
          <a:p>
            <a:pPr algn="ctr"/>
            <a:r>
              <a:rPr lang="he-IL"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עץ המשפחה</a:t>
            </a:r>
            <a:endParaRPr lang="he-IL"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אליפסה 3"/>
          <p:cNvSpPr/>
          <p:nvPr/>
        </p:nvSpPr>
        <p:spPr>
          <a:xfrm>
            <a:off x="5741086" y="1527432"/>
            <a:ext cx="1426357" cy="100811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he-IL" dirty="0" smtClean="0"/>
              <a:t>סבתא</a:t>
            </a:r>
          </a:p>
          <a:p>
            <a:pPr algn="ctr"/>
            <a:r>
              <a:rPr lang="he-IL" dirty="0" smtClean="0"/>
              <a:t>אילנה רז</a:t>
            </a:r>
            <a:endParaRPr lang="he-IL" dirty="0"/>
          </a:p>
        </p:txBody>
      </p:sp>
      <p:sp>
        <p:nvSpPr>
          <p:cNvPr id="5" name="אליפסה 4"/>
          <p:cNvSpPr/>
          <p:nvPr/>
        </p:nvSpPr>
        <p:spPr>
          <a:xfrm>
            <a:off x="7306517" y="1527432"/>
            <a:ext cx="1426357" cy="100811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he-IL" dirty="0" smtClean="0"/>
              <a:t>סבא יעקב רז</a:t>
            </a:r>
            <a:endParaRPr lang="he-IL" dirty="0"/>
          </a:p>
        </p:txBody>
      </p:sp>
      <p:sp>
        <p:nvSpPr>
          <p:cNvPr id="6" name="אליפסה 5"/>
          <p:cNvSpPr/>
          <p:nvPr/>
        </p:nvSpPr>
        <p:spPr>
          <a:xfrm>
            <a:off x="3480541" y="2551568"/>
            <a:ext cx="1426357" cy="100811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1" anchor="ctr"/>
          <a:lstStyle/>
          <a:p>
            <a:pPr algn="ctr"/>
            <a:endParaRPr lang="he-IL"/>
          </a:p>
        </p:txBody>
      </p:sp>
      <p:sp>
        <p:nvSpPr>
          <p:cNvPr id="7" name="אליפסה 6"/>
          <p:cNvSpPr/>
          <p:nvPr/>
        </p:nvSpPr>
        <p:spPr>
          <a:xfrm>
            <a:off x="4987837" y="2535544"/>
            <a:ext cx="1426357" cy="100811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1" anchor="ctr"/>
          <a:lstStyle/>
          <a:p>
            <a:pPr algn="ctr"/>
            <a:endParaRPr lang="he-IL" dirty="0"/>
          </a:p>
        </p:txBody>
      </p:sp>
      <p:sp>
        <p:nvSpPr>
          <p:cNvPr id="8" name="אליפסה 7"/>
          <p:cNvSpPr/>
          <p:nvPr/>
        </p:nvSpPr>
        <p:spPr>
          <a:xfrm>
            <a:off x="2660685" y="1556792"/>
            <a:ext cx="1426357" cy="100811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he-IL" dirty="0" smtClean="0"/>
              <a:t>סבא </a:t>
            </a:r>
          </a:p>
          <a:p>
            <a:pPr algn="ctr"/>
            <a:r>
              <a:rPr lang="he-IL" dirty="0" smtClean="0"/>
              <a:t>שלום </a:t>
            </a:r>
            <a:r>
              <a:rPr lang="he-IL" dirty="0" err="1" smtClean="0"/>
              <a:t>נאורי</a:t>
            </a:r>
            <a:endParaRPr lang="he-IL" dirty="0"/>
          </a:p>
        </p:txBody>
      </p:sp>
      <p:sp>
        <p:nvSpPr>
          <p:cNvPr id="9" name="אליפסה 8"/>
          <p:cNvSpPr/>
          <p:nvPr/>
        </p:nvSpPr>
        <p:spPr>
          <a:xfrm>
            <a:off x="1119940" y="1543456"/>
            <a:ext cx="1426357" cy="100811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he-IL" dirty="0" smtClean="0"/>
              <a:t>סבתא </a:t>
            </a:r>
          </a:p>
          <a:p>
            <a:pPr algn="ctr"/>
            <a:r>
              <a:rPr lang="he-IL" dirty="0" smtClean="0"/>
              <a:t>צביה </a:t>
            </a:r>
            <a:r>
              <a:rPr lang="he-IL" smtClean="0"/>
              <a:t>נאורי </a:t>
            </a:r>
            <a:r>
              <a:rPr lang="he-IL" dirty="0" smtClean="0"/>
              <a:t>ז"ל</a:t>
            </a:r>
            <a:endParaRPr lang="he-IL" dirty="0"/>
          </a:p>
        </p:txBody>
      </p:sp>
      <p:sp>
        <p:nvSpPr>
          <p:cNvPr id="10" name="אליפסה 9"/>
          <p:cNvSpPr/>
          <p:nvPr/>
        </p:nvSpPr>
        <p:spPr>
          <a:xfrm>
            <a:off x="5874134" y="3573016"/>
            <a:ext cx="1080121" cy="79208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11" name="אליפסה 10"/>
          <p:cNvSpPr/>
          <p:nvPr/>
        </p:nvSpPr>
        <p:spPr>
          <a:xfrm>
            <a:off x="4185827" y="3831688"/>
            <a:ext cx="1080121" cy="79208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12" name="אליפסה 11"/>
          <p:cNvSpPr/>
          <p:nvPr/>
        </p:nvSpPr>
        <p:spPr>
          <a:xfrm>
            <a:off x="2546297" y="3573016"/>
            <a:ext cx="1080121" cy="79208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13" name="אליפסה 12"/>
          <p:cNvSpPr/>
          <p:nvPr/>
        </p:nvSpPr>
        <p:spPr>
          <a:xfrm>
            <a:off x="7449329" y="483146"/>
            <a:ext cx="1124305" cy="1008112"/>
          </a:xfrm>
          <a:prstGeom prst="ellipse">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1" anchor="ctr"/>
          <a:lstStyle/>
          <a:p>
            <a:pPr algn="ctr"/>
            <a:endParaRPr lang="he-IL"/>
          </a:p>
        </p:txBody>
      </p:sp>
      <p:sp>
        <p:nvSpPr>
          <p:cNvPr id="14" name="אליפסה 13"/>
          <p:cNvSpPr/>
          <p:nvPr/>
        </p:nvSpPr>
        <p:spPr>
          <a:xfrm>
            <a:off x="6269124" y="510769"/>
            <a:ext cx="1124305" cy="1008112"/>
          </a:xfrm>
          <a:prstGeom prst="ellipse">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1" anchor="ctr"/>
          <a:lstStyle/>
          <a:p>
            <a:pPr algn="ctr"/>
            <a:endParaRPr lang="he-IL"/>
          </a:p>
        </p:txBody>
      </p:sp>
      <p:sp>
        <p:nvSpPr>
          <p:cNvPr id="15" name="אליפסה 14"/>
          <p:cNvSpPr/>
          <p:nvPr/>
        </p:nvSpPr>
        <p:spPr>
          <a:xfrm>
            <a:off x="2339752" y="500312"/>
            <a:ext cx="1124305" cy="1008112"/>
          </a:xfrm>
          <a:prstGeom prst="ellipse">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1" anchor="ctr"/>
          <a:lstStyle/>
          <a:p>
            <a:pPr algn="ctr"/>
            <a:endParaRPr lang="he-IL"/>
          </a:p>
        </p:txBody>
      </p:sp>
      <p:sp>
        <p:nvSpPr>
          <p:cNvPr id="16" name="אליפסה 15"/>
          <p:cNvSpPr/>
          <p:nvPr/>
        </p:nvSpPr>
        <p:spPr>
          <a:xfrm>
            <a:off x="1143439" y="500312"/>
            <a:ext cx="1124305" cy="1008112"/>
          </a:xfrm>
          <a:prstGeom prst="ellipse">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1" anchor="ctr"/>
          <a:lstStyle/>
          <a:p>
            <a:pPr algn="ctr"/>
            <a:endParaRPr lang="he-IL"/>
          </a:p>
        </p:txBody>
      </p:sp>
      <p:sp>
        <p:nvSpPr>
          <p:cNvPr id="17" name="TextBox 16"/>
          <p:cNvSpPr txBox="1"/>
          <p:nvPr/>
        </p:nvSpPr>
        <p:spPr>
          <a:xfrm>
            <a:off x="7413671" y="500312"/>
            <a:ext cx="1081135" cy="1107996"/>
          </a:xfrm>
          <a:prstGeom prst="rect">
            <a:avLst/>
          </a:prstGeom>
          <a:noFill/>
        </p:spPr>
        <p:txBody>
          <a:bodyPr wrap="square" rtlCol="1">
            <a:spAutoFit/>
          </a:bodyPr>
          <a:lstStyle/>
          <a:p>
            <a:r>
              <a:rPr lang="he-IL" sz="1600" dirty="0" smtClean="0">
                <a:solidFill>
                  <a:schemeClr val="bg1"/>
                </a:solidFill>
              </a:rPr>
              <a:t>סבא- רבא</a:t>
            </a:r>
          </a:p>
          <a:p>
            <a:r>
              <a:rPr lang="he-IL" sz="1600" dirty="0" smtClean="0">
                <a:solidFill>
                  <a:schemeClr val="bg1"/>
                </a:solidFill>
              </a:rPr>
              <a:t>מנחם </a:t>
            </a:r>
            <a:r>
              <a:rPr lang="he-IL" sz="1600" dirty="0" err="1" smtClean="0">
                <a:solidFill>
                  <a:schemeClr val="bg1"/>
                </a:solidFill>
              </a:rPr>
              <a:t>רוזנצוייג</a:t>
            </a:r>
            <a:endParaRPr lang="he-IL" sz="1600" dirty="0" smtClean="0">
              <a:solidFill>
                <a:schemeClr val="bg1"/>
              </a:solidFill>
            </a:endParaRPr>
          </a:p>
          <a:p>
            <a:r>
              <a:rPr lang="he-IL" dirty="0" smtClean="0">
                <a:solidFill>
                  <a:schemeClr val="bg1"/>
                </a:solidFill>
              </a:rPr>
              <a:t>ז"ל</a:t>
            </a:r>
            <a:endParaRPr lang="he-IL" dirty="0">
              <a:solidFill>
                <a:schemeClr val="bg1"/>
              </a:solidFill>
            </a:endParaRPr>
          </a:p>
        </p:txBody>
      </p:sp>
      <p:sp>
        <p:nvSpPr>
          <p:cNvPr id="18" name="TextBox 17"/>
          <p:cNvSpPr txBox="1"/>
          <p:nvPr/>
        </p:nvSpPr>
        <p:spPr>
          <a:xfrm>
            <a:off x="6160045" y="664036"/>
            <a:ext cx="1325897" cy="830997"/>
          </a:xfrm>
          <a:prstGeom prst="rect">
            <a:avLst/>
          </a:prstGeom>
          <a:noFill/>
        </p:spPr>
        <p:txBody>
          <a:bodyPr wrap="square" rtlCol="1">
            <a:spAutoFit/>
          </a:bodyPr>
          <a:lstStyle/>
          <a:p>
            <a:pPr algn="ctr"/>
            <a:r>
              <a:rPr lang="he-IL" sz="1600" dirty="0" smtClean="0">
                <a:solidFill>
                  <a:schemeClr val="bg1"/>
                </a:solidFill>
              </a:rPr>
              <a:t>סבתא –רבא</a:t>
            </a:r>
          </a:p>
          <a:p>
            <a:pPr algn="ctr"/>
            <a:r>
              <a:rPr lang="he-IL" sz="1600" dirty="0" smtClean="0">
                <a:solidFill>
                  <a:schemeClr val="bg1"/>
                </a:solidFill>
              </a:rPr>
              <a:t>רחל </a:t>
            </a:r>
            <a:r>
              <a:rPr lang="he-IL" sz="1600" dirty="0" err="1" smtClean="0">
                <a:solidFill>
                  <a:schemeClr val="bg1"/>
                </a:solidFill>
              </a:rPr>
              <a:t>רוזנצוייג</a:t>
            </a:r>
            <a:endParaRPr lang="he-IL" sz="1600" dirty="0" smtClean="0">
              <a:solidFill>
                <a:schemeClr val="bg1"/>
              </a:solidFill>
            </a:endParaRPr>
          </a:p>
          <a:p>
            <a:pPr algn="ctr"/>
            <a:r>
              <a:rPr lang="he-IL" sz="1600" dirty="0" smtClean="0">
                <a:solidFill>
                  <a:schemeClr val="bg1"/>
                </a:solidFill>
              </a:rPr>
              <a:t>ז"ל</a:t>
            </a:r>
            <a:endParaRPr lang="he-IL" sz="1600" dirty="0">
              <a:solidFill>
                <a:schemeClr val="bg1"/>
              </a:solidFill>
            </a:endParaRPr>
          </a:p>
        </p:txBody>
      </p:sp>
      <p:sp>
        <p:nvSpPr>
          <p:cNvPr id="19" name="TextBox 18"/>
          <p:cNvSpPr txBox="1"/>
          <p:nvPr/>
        </p:nvSpPr>
        <p:spPr>
          <a:xfrm>
            <a:off x="4917783" y="2653607"/>
            <a:ext cx="1496411" cy="646331"/>
          </a:xfrm>
          <a:prstGeom prst="rect">
            <a:avLst/>
          </a:prstGeom>
          <a:noFill/>
        </p:spPr>
        <p:txBody>
          <a:bodyPr wrap="square" rtlCol="1">
            <a:spAutoFit/>
          </a:bodyPr>
          <a:lstStyle/>
          <a:p>
            <a:r>
              <a:rPr lang="he-IL" dirty="0" err="1" smtClean="0">
                <a:solidFill>
                  <a:schemeClr val="bg1"/>
                </a:solidFill>
              </a:rPr>
              <a:t>אמא</a:t>
            </a:r>
            <a:endParaRPr lang="he-IL" dirty="0" smtClean="0">
              <a:solidFill>
                <a:schemeClr val="bg1"/>
              </a:solidFill>
            </a:endParaRPr>
          </a:p>
          <a:p>
            <a:r>
              <a:rPr lang="he-IL" dirty="0" smtClean="0">
                <a:solidFill>
                  <a:schemeClr val="bg1"/>
                </a:solidFill>
              </a:rPr>
              <a:t>ליאת רז- </a:t>
            </a:r>
            <a:r>
              <a:rPr lang="he-IL" dirty="0" err="1" smtClean="0">
                <a:solidFill>
                  <a:schemeClr val="bg1"/>
                </a:solidFill>
              </a:rPr>
              <a:t>נאורי</a:t>
            </a:r>
            <a:endParaRPr lang="he-IL" dirty="0">
              <a:solidFill>
                <a:schemeClr val="bg1"/>
              </a:solidFill>
            </a:endParaRPr>
          </a:p>
        </p:txBody>
      </p:sp>
      <p:sp>
        <p:nvSpPr>
          <p:cNvPr id="20" name="TextBox 19"/>
          <p:cNvSpPr txBox="1"/>
          <p:nvPr/>
        </p:nvSpPr>
        <p:spPr>
          <a:xfrm>
            <a:off x="3181967" y="2635694"/>
            <a:ext cx="1543920" cy="646331"/>
          </a:xfrm>
          <a:prstGeom prst="rect">
            <a:avLst/>
          </a:prstGeom>
          <a:noFill/>
        </p:spPr>
        <p:txBody>
          <a:bodyPr wrap="square" rtlCol="1">
            <a:spAutoFit/>
          </a:bodyPr>
          <a:lstStyle/>
          <a:p>
            <a:r>
              <a:rPr lang="he-IL" dirty="0" smtClean="0">
                <a:solidFill>
                  <a:schemeClr val="bg1"/>
                </a:solidFill>
              </a:rPr>
              <a:t>אבא</a:t>
            </a:r>
          </a:p>
          <a:p>
            <a:r>
              <a:rPr lang="he-IL" dirty="0" smtClean="0">
                <a:solidFill>
                  <a:schemeClr val="bg1"/>
                </a:solidFill>
              </a:rPr>
              <a:t>רפאל </a:t>
            </a:r>
            <a:r>
              <a:rPr lang="he-IL" dirty="0" err="1" smtClean="0">
                <a:solidFill>
                  <a:schemeClr val="bg1"/>
                </a:solidFill>
              </a:rPr>
              <a:t>נאורי</a:t>
            </a:r>
            <a:endParaRPr lang="he-IL" dirty="0">
              <a:solidFill>
                <a:schemeClr val="bg1"/>
              </a:solidFill>
            </a:endParaRPr>
          </a:p>
        </p:txBody>
      </p:sp>
      <p:sp>
        <p:nvSpPr>
          <p:cNvPr id="21" name="TextBox 20"/>
          <p:cNvSpPr txBox="1"/>
          <p:nvPr/>
        </p:nvSpPr>
        <p:spPr>
          <a:xfrm>
            <a:off x="6008777" y="3694349"/>
            <a:ext cx="810833" cy="646331"/>
          </a:xfrm>
          <a:prstGeom prst="rect">
            <a:avLst/>
          </a:prstGeom>
          <a:noFill/>
        </p:spPr>
        <p:txBody>
          <a:bodyPr wrap="square" rtlCol="1">
            <a:spAutoFit/>
          </a:bodyPr>
          <a:lstStyle/>
          <a:p>
            <a:r>
              <a:rPr lang="he-IL" dirty="0" smtClean="0">
                <a:solidFill>
                  <a:schemeClr val="bg1"/>
                </a:solidFill>
              </a:rPr>
              <a:t>מיקה </a:t>
            </a:r>
            <a:r>
              <a:rPr lang="he-IL" dirty="0" err="1" smtClean="0">
                <a:solidFill>
                  <a:schemeClr val="bg1"/>
                </a:solidFill>
              </a:rPr>
              <a:t>נאורי</a:t>
            </a:r>
            <a:endParaRPr lang="he-IL" dirty="0">
              <a:solidFill>
                <a:schemeClr val="bg1"/>
              </a:solidFill>
            </a:endParaRPr>
          </a:p>
        </p:txBody>
      </p:sp>
      <p:sp>
        <p:nvSpPr>
          <p:cNvPr id="22" name="TextBox 21"/>
          <p:cNvSpPr txBox="1"/>
          <p:nvPr/>
        </p:nvSpPr>
        <p:spPr>
          <a:xfrm>
            <a:off x="4299338" y="3857836"/>
            <a:ext cx="754377" cy="646331"/>
          </a:xfrm>
          <a:prstGeom prst="rect">
            <a:avLst/>
          </a:prstGeom>
          <a:noFill/>
        </p:spPr>
        <p:txBody>
          <a:bodyPr wrap="square" rtlCol="1">
            <a:spAutoFit/>
          </a:bodyPr>
          <a:lstStyle/>
          <a:p>
            <a:r>
              <a:rPr lang="he-IL" dirty="0" smtClean="0">
                <a:solidFill>
                  <a:schemeClr val="bg1"/>
                </a:solidFill>
              </a:rPr>
              <a:t>איתי </a:t>
            </a:r>
            <a:r>
              <a:rPr lang="he-IL" dirty="0" err="1" smtClean="0">
                <a:solidFill>
                  <a:schemeClr val="bg1"/>
                </a:solidFill>
              </a:rPr>
              <a:t>נאורי</a:t>
            </a:r>
            <a:endParaRPr lang="he-IL" dirty="0">
              <a:solidFill>
                <a:schemeClr val="bg1"/>
              </a:solidFill>
            </a:endParaRPr>
          </a:p>
        </p:txBody>
      </p:sp>
      <p:sp>
        <p:nvSpPr>
          <p:cNvPr id="23" name="TextBox 22"/>
          <p:cNvSpPr txBox="1"/>
          <p:nvPr/>
        </p:nvSpPr>
        <p:spPr>
          <a:xfrm>
            <a:off x="2546297" y="3686604"/>
            <a:ext cx="934244" cy="646331"/>
          </a:xfrm>
          <a:prstGeom prst="rect">
            <a:avLst/>
          </a:prstGeom>
          <a:noFill/>
        </p:spPr>
        <p:txBody>
          <a:bodyPr wrap="square" rtlCol="1">
            <a:spAutoFit/>
          </a:bodyPr>
          <a:lstStyle/>
          <a:p>
            <a:r>
              <a:rPr lang="he-IL" dirty="0" smtClean="0">
                <a:solidFill>
                  <a:schemeClr val="bg1"/>
                </a:solidFill>
              </a:rPr>
              <a:t>יהונתן</a:t>
            </a:r>
          </a:p>
          <a:p>
            <a:r>
              <a:rPr lang="he-IL" dirty="0" err="1" smtClean="0">
                <a:solidFill>
                  <a:schemeClr val="bg1"/>
                </a:solidFill>
              </a:rPr>
              <a:t>נאורי</a:t>
            </a:r>
            <a:endParaRPr lang="he-IL" dirty="0">
              <a:solidFill>
                <a:schemeClr val="bg1"/>
              </a:solidFill>
            </a:endParaRPr>
          </a:p>
        </p:txBody>
      </p:sp>
      <p:sp>
        <p:nvSpPr>
          <p:cNvPr id="24" name="TextBox 23"/>
          <p:cNvSpPr txBox="1"/>
          <p:nvPr/>
        </p:nvSpPr>
        <p:spPr>
          <a:xfrm>
            <a:off x="2219295" y="634551"/>
            <a:ext cx="1220040" cy="830997"/>
          </a:xfrm>
          <a:prstGeom prst="rect">
            <a:avLst/>
          </a:prstGeom>
          <a:noFill/>
        </p:spPr>
        <p:txBody>
          <a:bodyPr wrap="square" rtlCol="1">
            <a:spAutoFit/>
          </a:bodyPr>
          <a:lstStyle/>
          <a:p>
            <a:pPr algn="ctr"/>
            <a:r>
              <a:rPr lang="he-IL" sz="1600" dirty="0" smtClean="0">
                <a:solidFill>
                  <a:schemeClr val="bg1"/>
                </a:solidFill>
              </a:rPr>
              <a:t>סבא- רבא</a:t>
            </a:r>
          </a:p>
          <a:p>
            <a:pPr algn="ctr"/>
            <a:r>
              <a:rPr lang="he-IL" sz="1600" dirty="0" smtClean="0">
                <a:solidFill>
                  <a:schemeClr val="bg1"/>
                </a:solidFill>
              </a:rPr>
              <a:t>רפאל </a:t>
            </a:r>
            <a:r>
              <a:rPr lang="he-IL" sz="1600" dirty="0" err="1" smtClean="0">
                <a:solidFill>
                  <a:schemeClr val="bg1"/>
                </a:solidFill>
              </a:rPr>
              <a:t>נאורי</a:t>
            </a:r>
            <a:endParaRPr lang="he-IL" sz="1600" dirty="0" smtClean="0">
              <a:solidFill>
                <a:schemeClr val="bg1"/>
              </a:solidFill>
            </a:endParaRPr>
          </a:p>
          <a:p>
            <a:pPr algn="ctr"/>
            <a:r>
              <a:rPr lang="he-IL" sz="1600" dirty="0" smtClean="0">
                <a:solidFill>
                  <a:schemeClr val="bg1"/>
                </a:solidFill>
              </a:rPr>
              <a:t>ז"ל</a:t>
            </a:r>
          </a:p>
        </p:txBody>
      </p:sp>
      <p:sp>
        <p:nvSpPr>
          <p:cNvPr id="25" name="TextBox 24"/>
          <p:cNvSpPr txBox="1"/>
          <p:nvPr/>
        </p:nvSpPr>
        <p:spPr>
          <a:xfrm>
            <a:off x="1043039" y="461382"/>
            <a:ext cx="1087234" cy="1077218"/>
          </a:xfrm>
          <a:prstGeom prst="rect">
            <a:avLst/>
          </a:prstGeom>
          <a:noFill/>
        </p:spPr>
        <p:txBody>
          <a:bodyPr wrap="square" rtlCol="1">
            <a:spAutoFit/>
          </a:bodyPr>
          <a:lstStyle/>
          <a:p>
            <a:pPr algn="ctr"/>
            <a:r>
              <a:rPr lang="he-IL" sz="1600" dirty="0" smtClean="0">
                <a:solidFill>
                  <a:schemeClr val="bg1"/>
                </a:solidFill>
              </a:rPr>
              <a:t>סבתא – רבא </a:t>
            </a:r>
            <a:r>
              <a:rPr lang="he-IL" sz="1600" dirty="0" err="1" smtClean="0">
                <a:solidFill>
                  <a:schemeClr val="bg1"/>
                </a:solidFill>
              </a:rPr>
              <a:t>גוליה</a:t>
            </a:r>
            <a:r>
              <a:rPr lang="he-IL" sz="1600" dirty="0" smtClean="0">
                <a:solidFill>
                  <a:schemeClr val="bg1"/>
                </a:solidFill>
              </a:rPr>
              <a:t> </a:t>
            </a:r>
            <a:r>
              <a:rPr lang="he-IL" sz="1600" dirty="0" err="1" smtClean="0">
                <a:solidFill>
                  <a:schemeClr val="bg1"/>
                </a:solidFill>
              </a:rPr>
              <a:t>נאורי</a:t>
            </a:r>
            <a:endParaRPr lang="he-IL" sz="1600" dirty="0" smtClean="0">
              <a:solidFill>
                <a:schemeClr val="bg1"/>
              </a:solidFill>
            </a:endParaRPr>
          </a:p>
          <a:p>
            <a:pPr algn="ctr"/>
            <a:r>
              <a:rPr lang="he-IL" sz="1600" dirty="0" smtClean="0">
                <a:solidFill>
                  <a:schemeClr val="bg1"/>
                </a:solidFill>
              </a:rPr>
              <a:t>ז"ל</a:t>
            </a:r>
            <a:endParaRPr lang="he-IL" sz="1600" dirty="0">
              <a:solidFill>
                <a:schemeClr val="bg1"/>
              </a:solidFill>
            </a:endParaRPr>
          </a:p>
        </p:txBody>
      </p:sp>
      <p:pic>
        <p:nvPicPr>
          <p:cNvPr id="2" name="CA5673BB-7D75-475D-BC8D-7674ABF577BE" descr="image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352" y="4620741"/>
            <a:ext cx="1221600"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FDE676B-79F2-44A2-AC44-34452F07E23E" descr="BFDE676B-79F2-44A2-AC44-34452F07E23E"/>
          <p:cNvPicPr>
            <a:picLocks noChangeAspect="1" noChangeArrowheads="1"/>
          </p:cNvPicPr>
          <p:nvPr/>
        </p:nvPicPr>
        <p:blipFill rotWithShape="1">
          <a:blip r:embed="rId5" cstate="email">
            <a:lum contrast="20000"/>
            <a:extLst>
              <a:ext uri="{28A0092B-C50C-407E-A947-70E740481C1C}">
                <a14:useLocalDpi xmlns:a14="http://schemas.microsoft.com/office/drawing/2010/main"/>
              </a:ext>
            </a:extLst>
          </a:blip>
          <a:srcRect/>
          <a:stretch/>
        </p:blipFill>
        <p:spPr bwMode="auto">
          <a:xfrm rot="5400000">
            <a:off x="6170785" y="4867185"/>
            <a:ext cx="1644650" cy="115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מחבר חץ ישר 26"/>
          <p:cNvCxnSpPr/>
          <p:nvPr/>
        </p:nvCxnSpPr>
        <p:spPr>
          <a:xfrm>
            <a:off x="8520262" y="1004368"/>
            <a:ext cx="300210" cy="3422287"/>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6993110" y="1328456"/>
            <a:ext cx="174333" cy="3175711"/>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301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979796" y="260648"/>
            <a:ext cx="3810659" cy="92333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5400" b="1" i="0" u="none" strike="noStrike" kern="0" cap="none" spc="0" normalizeH="0" baseline="0" noProof="0" dirty="0" smtClean="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effectLst/>
                <a:uLnTx/>
                <a:uFillTx/>
              </a:rPr>
              <a:t>בית ומשפחה</a:t>
            </a:r>
            <a:endParaRPr kumimoji="0" lang="he-IL" sz="5400" b="1" i="0" u="none" strike="noStrike" kern="0" cap="none" spc="0" normalizeH="0" baseline="0" noProof="0" dirty="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effectLst/>
              <a:uLnTx/>
              <a:uFillTx/>
            </a:endParaRPr>
          </a:p>
        </p:txBody>
      </p:sp>
      <p:sp>
        <p:nvSpPr>
          <p:cNvPr id="4" name="מציין מיקום של כותרת תחתונה 3"/>
          <p:cNvSpPr>
            <a:spLocks noGrp="1"/>
          </p:cNvSpPr>
          <p:nvPr>
            <p:ph type="ftr" sz="quarter" idx="11"/>
          </p:nvPr>
        </p:nvSpPr>
        <p:spPr/>
        <p:txBody>
          <a:bodyPr/>
          <a:lstStyle/>
          <a:p>
            <a:pPr>
              <a:defRPr/>
            </a:pPr>
            <a:r>
              <a:rPr lang="he-IL" dirty="0" smtClean="0">
                <a:solidFill>
                  <a:srgbClr val="B13F9A"/>
                </a:solidFill>
              </a:rPr>
              <a:t>הקשר הרב דורי - בי"ס אלחריזי תשע"ז</a:t>
            </a:r>
            <a:endParaRPr lang="en-US" dirty="0">
              <a:solidFill>
                <a:srgbClr val="B13F9A"/>
              </a:solidFill>
            </a:endParaRPr>
          </a:p>
        </p:txBody>
      </p:sp>
      <p:sp>
        <p:nvSpPr>
          <p:cNvPr id="7" name="TextBox 6"/>
          <p:cNvSpPr txBox="1"/>
          <p:nvPr/>
        </p:nvSpPr>
        <p:spPr>
          <a:xfrm>
            <a:off x="107504" y="1700808"/>
            <a:ext cx="9061841" cy="3416320"/>
          </a:xfrm>
          <a:prstGeom prst="rect">
            <a:avLst/>
          </a:prstGeom>
          <a:noFill/>
        </p:spPr>
        <p:txBody>
          <a:bodyPr wrap="square" rtlCol="1">
            <a:spAutoFit/>
          </a:bodyPr>
          <a:lstStyle/>
          <a:p>
            <a:r>
              <a:rPr lang="he-IL" dirty="0" smtClean="0"/>
              <a:t>סבתא אילנה נולדה יולי 1951 , בעיר ששמה </a:t>
            </a:r>
            <a:r>
              <a:rPr lang="he-IL" dirty="0" err="1" smtClean="0"/>
              <a:t>גיאורגיבסק</a:t>
            </a:r>
            <a:r>
              <a:rPr lang="he-IL" dirty="0" smtClean="0"/>
              <a:t> שבאזור קווקז ברוסיה. </a:t>
            </a:r>
            <a:r>
              <a:rPr lang="he-IL" dirty="0" err="1" smtClean="0"/>
              <a:t>לאמא</a:t>
            </a:r>
            <a:r>
              <a:rPr lang="he-IL" dirty="0" smtClean="0"/>
              <a:t> של סבתא קראו לאה גלזר והיא נולדה בעיר </a:t>
            </a:r>
            <a:r>
              <a:rPr lang="he-IL" dirty="0" err="1" smtClean="0"/>
              <a:t>שאוליי</a:t>
            </a:r>
            <a:r>
              <a:rPr lang="he-IL" dirty="0" smtClean="0"/>
              <a:t> שבליטא. לאבא של סבתא קראו מאיר </a:t>
            </a:r>
            <a:r>
              <a:rPr lang="he-IL" dirty="0" err="1" smtClean="0"/>
              <a:t>פולבין</a:t>
            </a:r>
            <a:r>
              <a:rPr lang="he-IL" dirty="0" smtClean="0"/>
              <a:t> והוא נולד </a:t>
            </a:r>
            <a:r>
              <a:rPr lang="he-IL" dirty="0" err="1" smtClean="0"/>
              <a:t>ביורברקס</a:t>
            </a:r>
            <a:r>
              <a:rPr lang="he-IL" dirty="0" smtClean="0"/>
              <a:t> שבליטא.</a:t>
            </a:r>
          </a:p>
          <a:p>
            <a:r>
              <a:rPr lang="he-IL" dirty="0" smtClean="0"/>
              <a:t>אבא של סבתא מאיר, מאוד אהב לספר סיפורים והיה מתחפש "</a:t>
            </a:r>
            <a:r>
              <a:rPr lang="he-IL" dirty="0" err="1" smtClean="0"/>
              <a:t>לבבא</a:t>
            </a:r>
            <a:r>
              <a:rPr lang="he-IL" dirty="0" smtClean="0"/>
              <a:t> </a:t>
            </a:r>
            <a:r>
              <a:rPr lang="he-IL" dirty="0" err="1" smtClean="0"/>
              <a:t>יגא</a:t>
            </a:r>
            <a:r>
              <a:rPr lang="he-IL" dirty="0" smtClean="0"/>
              <a:t>" (מכשפה). הוא הפחיד בצחוק והיה מותח בסיפורים שלו. </a:t>
            </a:r>
            <a:r>
              <a:rPr lang="he-IL" dirty="0" err="1" smtClean="0"/>
              <a:t>אמא</a:t>
            </a:r>
            <a:r>
              <a:rPr lang="he-IL" dirty="0" smtClean="0"/>
              <a:t> של סבתא אהבה ללכת לים.</a:t>
            </a:r>
          </a:p>
          <a:p>
            <a:r>
              <a:rPr lang="he-IL" dirty="0" smtClean="0"/>
              <a:t>אבא של סבתא סיפר כל מיני מעשיות על איוואן השובב.</a:t>
            </a:r>
          </a:p>
          <a:p>
            <a:r>
              <a:rPr lang="he-IL" dirty="0" smtClean="0"/>
              <a:t>אבא של סבתא מאוד אהב את השיר  "</a:t>
            </a:r>
            <a:r>
              <a:rPr lang="he-IL" dirty="0" err="1" smtClean="0"/>
              <a:t>ליבלבו</a:t>
            </a:r>
            <a:r>
              <a:rPr lang="he-IL" dirty="0" smtClean="0"/>
              <a:t> אגס וגם תפוח" ושר אותו ברוסית.</a:t>
            </a:r>
          </a:p>
          <a:p>
            <a:r>
              <a:rPr lang="he-IL" dirty="0" smtClean="0"/>
              <a:t>לשיר של סבתא</a:t>
            </a:r>
          </a:p>
          <a:p>
            <a:r>
              <a:rPr lang="en-US" dirty="0">
                <a:hlinkClick r:id="rId2"/>
              </a:rPr>
              <a:t>https://</a:t>
            </a:r>
            <a:r>
              <a:rPr lang="en-US" dirty="0" smtClean="0">
                <a:hlinkClick r:id="rId2"/>
              </a:rPr>
              <a:t>www.youtube.com/watch?v=OI8wOBMb1QI</a:t>
            </a:r>
            <a:endParaRPr lang="he-IL" dirty="0" smtClean="0"/>
          </a:p>
          <a:p>
            <a:endParaRPr lang="he-IL" dirty="0" smtClean="0"/>
          </a:p>
          <a:p>
            <a:endParaRPr lang="he-IL" dirty="0" smtClean="0"/>
          </a:p>
          <a:p>
            <a:endParaRPr lang="he-IL" dirty="0"/>
          </a:p>
        </p:txBody>
      </p:sp>
      <p:pic>
        <p:nvPicPr>
          <p:cNvPr id="3074" name="Picture 2" descr="http://1.bp.blogspot.com/-TenH2Gda4ng/VWBcanUifFI/AAAAAAAACzM/av_35IaIoPo/s1600/%25D7%25A4%25D7%2599%25D7%2590%25D7%2598%25D7%259E%25D7%2599%25D7%25A0%25D7%25A6%25D7%25A7%25D7%2599%2B%2B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9792" y="4293097"/>
            <a:ext cx="3384376" cy="225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183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dirty="0" smtClean="0">
                <a:solidFill>
                  <a:srgbClr val="B13F9A"/>
                </a:solidFill>
              </a:rPr>
              <a:t>הקשר הרב דורי - בי"ס אלחריזי תשע"ז</a:t>
            </a:r>
            <a:endParaRPr lang="en-US" dirty="0">
              <a:solidFill>
                <a:srgbClr val="B13F9A"/>
              </a:solidFill>
            </a:endParaRPr>
          </a:p>
        </p:txBody>
      </p:sp>
      <p:sp>
        <p:nvSpPr>
          <p:cNvPr id="3" name="TextBox 2"/>
          <p:cNvSpPr txBox="1"/>
          <p:nvPr/>
        </p:nvSpPr>
        <p:spPr>
          <a:xfrm>
            <a:off x="395536" y="692696"/>
            <a:ext cx="8532440" cy="2031325"/>
          </a:xfrm>
          <a:prstGeom prst="rect">
            <a:avLst/>
          </a:prstGeom>
          <a:noFill/>
        </p:spPr>
        <p:txBody>
          <a:bodyPr wrap="square" rtlCol="1">
            <a:spAutoFit/>
          </a:bodyPr>
          <a:lstStyle/>
          <a:p>
            <a:r>
              <a:rPr lang="he-IL" dirty="0"/>
              <a:t>המנהגים היו קשורים לחגי ישראל, בראש השנה תמיד הלכנו לבית הכנסת, ביום כיפור צמנו, בפסח הקפידו לאכול מצות.</a:t>
            </a:r>
          </a:p>
          <a:p>
            <a:r>
              <a:rPr lang="he-IL" dirty="0"/>
              <a:t>מאכלים מיוחדים: רגל קרושה,                      </a:t>
            </a:r>
            <a:r>
              <a:rPr lang="he-IL" dirty="0" err="1"/>
              <a:t>גיעפילטע</a:t>
            </a:r>
            <a:r>
              <a:rPr lang="he-IL" dirty="0"/>
              <a:t> –פיש, חמין, מרק עוף עם </a:t>
            </a:r>
            <a:r>
              <a:rPr lang="he-IL" dirty="0" err="1"/>
              <a:t>איטריות</a:t>
            </a:r>
            <a:r>
              <a:rPr lang="he-IL" dirty="0"/>
              <a:t>.</a:t>
            </a:r>
          </a:p>
          <a:p>
            <a:endParaRPr lang="he-IL" dirty="0"/>
          </a:p>
          <a:p>
            <a:r>
              <a:rPr lang="he-IL" dirty="0"/>
              <a:t>הבית שבו סבתא גדלה בליטא בער קובנה היה בית עץ הוא בו שני חדרים. חדר אחד כלל מטבח  עשוי מלבנים. שירותים ומקלחת היו בחצר. </a:t>
            </a:r>
          </a:p>
          <a:p>
            <a:r>
              <a:rPr lang="he-IL" dirty="0"/>
              <a:t>בבית של סבתא דיברו אידיש, רוסית וליטאית.</a:t>
            </a: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6056" y="1052736"/>
            <a:ext cx="1066892" cy="737680"/>
          </a:xfrm>
          <a:prstGeom prst="rect">
            <a:avLst/>
          </a:prstGeom>
        </p:spPr>
      </p:pic>
      <p:sp>
        <p:nvSpPr>
          <p:cNvPr id="5" name="AutoShape 2" descr="https://storage.googleapis.com/bhs-flat-pics/6CE18F0D-C595-4182-A291-9DCE32392685.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100" name="Picture 4" descr="https://storage.googleapis.com/bhs-flat-pics/6CE18F0D-C595-4182-A291-9DCE3239268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8657" y="3123952"/>
            <a:ext cx="3666881" cy="29488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litalita.com/k1/synagogue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3123952"/>
            <a:ext cx="219075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4103" name="E91C7121-BC53-48F2-91A4-63C77EFE944D" descr="E91C7121-BC53-48F2-91A4-63C77EFE944D"/>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82837" y="3924119"/>
            <a:ext cx="1786972" cy="167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540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694997" y="116632"/>
            <a:ext cx="1754006"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rPr>
              <a:t>ילדות</a:t>
            </a:r>
            <a:endParaRPr lang="he-IL" sz="5400" b="1" kern="0" dirty="0">
              <a:ln w="10541" cmpd="sng">
                <a:solidFill>
                  <a:srgbClr val="9999FF">
                    <a:shade val="88000"/>
                    <a:satMod val="110000"/>
                  </a:srgbClr>
                </a:solidFill>
                <a:prstDash val="solid"/>
              </a:ln>
              <a:gradFill>
                <a:gsLst>
                  <a:gs pos="0">
                    <a:srgbClr val="9999FF">
                      <a:tint val="40000"/>
                      <a:satMod val="250000"/>
                    </a:srgbClr>
                  </a:gs>
                  <a:gs pos="9000">
                    <a:srgbClr val="9999FF">
                      <a:tint val="52000"/>
                      <a:satMod val="300000"/>
                    </a:srgbClr>
                  </a:gs>
                  <a:gs pos="50000">
                    <a:srgbClr val="9999FF">
                      <a:shade val="20000"/>
                      <a:satMod val="300000"/>
                    </a:srgbClr>
                  </a:gs>
                  <a:gs pos="79000">
                    <a:srgbClr val="9999FF">
                      <a:tint val="52000"/>
                      <a:satMod val="300000"/>
                    </a:srgbClr>
                  </a:gs>
                  <a:gs pos="100000">
                    <a:srgbClr val="9999FF">
                      <a:tint val="40000"/>
                      <a:satMod val="250000"/>
                    </a:srgbClr>
                  </a:gs>
                </a:gsLst>
                <a:lin ang="5400000"/>
              </a:gradFill>
            </a:endParaRPr>
          </a:p>
        </p:txBody>
      </p:sp>
      <p:sp>
        <p:nvSpPr>
          <p:cNvPr id="3" name="מציין מיקום של כותרת תחתונה 2"/>
          <p:cNvSpPr>
            <a:spLocks noGrp="1"/>
          </p:cNvSpPr>
          <p:nvPr>
            <p:ph type="ftr" sz="quarter" idx="11"/>
          </p:nvPr>
        </p:nvSpPr>
        <p:spPr/>
        <p:txBody>
          <a:bodyPr/>
          <a:lstStyle/>
          <a:p>
            <a:pPr>
              <a:defRPr/>
            </a:pPr>
            <a:r>
              <a:rPr lang="he-IL" dirty="0" smtClean="0">
                <a:solidFill>
                  <a:srgbClr val="B13F9A"/>
                </a:solidFill>
              </a:rPr>
              <a:t>הקשר הרב דורי - בי"ס אלחריזי תשע"ז</a:t>
            </a:r>
            <a:endParaRPr lang="en-US" dirty="0">
              <a:solidFill>
                <a:srgbClr val="B13F9A"/>
              </a:solidFill>
            </a:endParaRPr>
          </a:p>
        </p:txBody>
      </p:sp>
      <p:sp>
        <p:nvSpPr>
          <p:cNvPr id="4" name="TextBox 3"/>
          <p:cNvSpPr txBox="1"/>
          <p:nvPr/>
        </p:nvSpPr>
        <p:spPr>
          <a:xfrm>
            <a:off x="457200" y="1844824"/>
            <a:ext cx="8147248" cy="1477328"/>
          </a:xfrm>
          <a:prstGeom prst="rect">
            <a:avLst/>
          </a:prstGeom>
          <a:noFill/>
        </p:spPr>
        <p:txBody>
          <a:bodyPr wrap="square" rtlCol="1">
            <a:spAutoFit/>
          </a:bodyPr>
          <a:lstStyle/>
          <a:p>
            <a:r>
              <a:rPr lang="he-IL" dirty="0" smtClean="0"/>
              <a:t>סבתא אילנה למדה בעיר קובנה שבליטא, בשפה הליטאית. התחילו ללמוד בבית הספר בגיל שבע וסבתא למדה שם עד כיתה ג</a:t>
            </a:r>
            <a:r>
              <a:rPr lang="en-US" dirty="0" smtClean="0"/>
              <a:t>'</a:t>
            </a:r>
            <a:r>
              <a:rPr lang="he-IL" dirty="0" smtClean="0"/>
              <a:t> ואחרי זה עלתה לישראל. </a:t>
            </a:r>
          </a:p>
          <a:p>
            <a:r>
              <a:rPr lang="he-IL" dirty="0" smtClean="0"/>
              <a:t>החברים היו ילדים מהשכונה וילדים של החברים של ההורים. </a:t>
            </a:r>
          </a:p>
          <a:p>
            <a:r>
              <a:rPr lang="he-IL" dirty="0" smtClean="0"/>
              <a:t>המשחקים היו חבל קפיצה, גומי, סימני דרך, קלאס, מחבואים ותופסת.</a:t>
            </a:r>
          </a:p>
          <a:p>
            <a:r>
              <a:rPr lang="he-IL" dirty="0" smtClean="0"/>
              <a:t>בליטא בחורף נהגו להחליק על הקרח.</a:t>
            </a:r>
            <a:endParaRPr lang="he-IL" dirty="0"/>
          </a:p>
        </p:txBody>
      </p:sp>
      <p:pic>
        <p:nvPicPr>
          <p:cNvPr id="1027" name="A02589C7-93D2-4440-84B5-2F2B8CB69F26" descr="A02589C7-93D2-4440-84B5-2F2B8CB69F26"/>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235"/>
          <a:stretch/>
        </p:blipFill>
        <p:spPr bwMode="auto">
          <a:xfrm>
            <a:off x="6228184" y="3501008"/>
            <a:ext cx="2137347" cy="313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16245241-E614-40A3-AB2A-968F7D734191" descr="16245241-E614-40A3-AB2A-968F7D73419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 y="3039534"/>
            <a:ext cx="2167467" cy="351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מחבר חץ ישר 5"/>
          <p:cNvCxnSpPr/>
          <p:nvPr/>
        </p:nvCxnSpPr>
        <p:spPr>
          <a:xfrm flipH="1" flipV="1">
            <a:off x="2624667" y="4509120"/>
            <a:ext cx="615185" cy="2918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34916" y="4662472"/>
            <a:ext cx="1008112" cy="276999"/>
          </a:xfrm>
          <a:prstGeom prst="rect">
            <a:avLst/>
          </a:prstGeom>
          <a:noFill/>
        </p:spPr>
        <p:txBody>
          <a:bodyPr wrap="square" rtlCol="1">
            <a:spAutoFit/>
          </a:bodyPr>
          <a:lstStyle/>
          <a:p>
            <a:r>
              <a:rPr lang="he-IL" sz="1200" b="1" dirty="0" smtClean="0"/>
              <a:t>סבתא בצבא</a:t>
            </a:r>
            <a:endParaRPr lang="he-IL" sz="1200" b="1" dirty="0"/>
          </a:p>
        </p:txBody>
      </p:sp>
    </p:spTree>
    <p:extLst>
      <p:ext uri="{BB962C8B-B14F-4D97-AF65-F5344CB8AC3E}">
        <p14:creationId xmlns:p14="http://schemas.microsoft.com/office/powerpoint/2010/main" val="3512223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סגול אדום">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1065</TotalTime>
  <Words>1037</Words>
  <Application>Microsoft Office PowerPoint</Application>
  <PresentationFormat>‫הצגה על המסך (4:3)</PresentationFormat>
  <Paragraphs>158</Paragraphs>
  <Slides>51</Slides>
  <Notes>1</Notes>
  <HiddenSlides>0</HiddenSlides>
  <MMClips>0</MMClips>
  <ScaleCrop>false</ScaleCrop>
  <HeadingPairs>
    <vt:vector size="4" baseType="variant">
      <vt:variant>
        <vt:lpstr>ערכת נושא</vt:lpstr>
      </vt:variant>
      <vt:variant>
        <vt:i4>2</vt:i4>
      </vt:variant>
      <vt:variant>
        <vt:lpstr>כותרות שקופיות</vt:lpstr>
      </vt:variant>
      <vt:variant>
        <vt:i4>51</vt:i4>
      </vt:variant>
    </vt:vector>
  </HeadingPairs>
  <TitlesOfParts>
    <vt:vector size="53" baseType="lpstr">
      <vt:lpstr>ערכת נושא Office</vt:lpstr>
      <vt:lpstr>1_ערכת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יעקב - בן בכור לסבא מנחם וסבתא רחל רוזנצוויג (לימים רז)</vt:lpstr>
      <vt:lpstr>מצגת של PowerPoint</vt:lpstr>
      <vt:lpstr>מצגת של PowerPoint</vt:lpstr>
      <vt:lpstr>עם ראש ממשלת ישראל גב' גולדה מאיר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ציוני דרך בשירות משטרת ישראל</vt:lpstr>
      <vt:lpstr>מצגת של PowerPoint</vt:lpstr>
      <vt:lpstr>מצגת של PowerPoint</vt:lpstr>
      <vt:lpstr>סבא הכדורגלן</vt:lpstr>
      <vt:lpstr>מצגת של PowerPoint</vt:lpstr>
      <vt:lpstr>מצגת של PowerPoint</vt:lpstr>
      <vt:lpstr>מלך החיות</vt:lpstr>
      <vt:lpstr>אבא אמא – חתונה                אמא - הריון</vt:lpstr>
      <vt:lpstr> הולדת איתי 1 אוגוסט 2005    </vt:lpstr>
      <vt:lpstr>מצגת של PowerPoint</vt:lpstr>
      <vt:lpstr>מצגת של PowerPoint</vt:lpstr>
      <vt:lpstr>...</vt:lpstr>
      <vt:lpstr>מצגת של PowerPoint</vt:lpstr>
      <vt:lpstr>מצגת של PowerPoint</vt:lpstr>
      <vt:lpstr>מצגת של PowerPoint</vt:lpstr>
      <vt:lpstr>מצגת של PowerPoint</vt:lpstr>
      <vt:lpstr>מצגת של PowerPoint</vt:lpstr>
      <vt:lpstr>מצגת של PowerPoint</vt:lpstr>
      <vt:lpstr>רציתי לומר לסבא</vt:lpstr>
      <vt:lpstr>רציתי לומר לנכדי </vt:lpstr>
      <vt:lpstr>מצגת של PowerPoint</vt:lpstr>
    </vt:vector>
  </TitlesOfParts>
  <Company>oem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Tami</cp:lastModifiedBy>
  <cp:revision>192</cp:revision>
  <dcterms:created xsi:type="dcterms:W3CDTF">2007-03-05T12:10:12Z</dcterms:created>
  <dcterms:modified xsi:type="dcterms:W3CDTF">2017-02-08T16:40:17Z</dcterms:modified>
</cp:coreProperties>
</file>