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9" r:id="rId1"/>
  </p:sldMasterIdLst>
  <p:sldIdLst>
    <p:sldId id="256" r:id="rId2"/>
    <p:sldId id="257" r:id="rId3"/>
    <p:sldId id="270" r:id="rId4"/>
    <p:sldId id="271" r:id="rId5"/>
    <p:sldId id="258" r:id="rId6"/>
    <p:sldId id="259" r:id="rId7"/>
    <p:sldId id="260" r:id="rId8"/>
    <p:sldId id="261" r:id="rId9"/>
    <p:sldId id="262" r:id="rId10"/>
    <p:sldId id="263" r:id="rId11"/>
    <p:sldId id="264" r:id="rId12"/>
    <p:sldId id="265" r:id="rId13"/>
    <p:sldId id="267" r:id="rId14"/>
    <p:sldId id="268" r:id="rId15"/>
    <p:sldId id="269" r:id="rId16"/>
    <p:sldId id="272"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17" autoAdjust="0"/>
    <p:restoredTop sz="94660"/>
  </p:normalViewPr>
  <p:slideViewPr>
    <p:cSldViewPr snapToGrid="0">
      <p:cViewPr varScale="1">
        <p:scale>
          <a:sx n="81" d="100"/>
          <a:sy n="81" d="100"/>
        </p:scale>
        <p:origin x="62"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96656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63536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4784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180996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409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12078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889584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87386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06760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08504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68670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9930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56448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98548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26681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34FAA01-B346-4F9F-A038-336270A5E4C7}" type="slidenum">
              <a:rPr lang="he-IL" smtClean="0"/>
              <a:t>‹#›</a:t>
            </a:fld>
            <a:endParaRPr lang="he-IL"/>
          </a:p>
        </p:txBody>
      </p:sp>
      <p:sp>
        <p:nvSpPr>
          <p:cNvPr id="5" name="Date Placeholder 4"/>
          <p:cNvSpPr>
            <a:spLocks noGrp="1"/>
          </p:cNvSpPr>
          <p:nvPr>
            <p:ph type="dt" sz="half" idx="10"/>
          </p:nvPr>
        </p:nvSpPr>
        <p:spPr/>
        <p:txBody>
          <a:bodyPr/>
          <a:lstStyle/>
          <a:p>
            <a:fld id="{CD141BEE-E501-43B4-90D3-1833DB3CE5CA}" type="datetimeFigureOut">
              <a:rPr lang="he-IL" smtClean="0"/>
              <a:t>י"ח/סיון/תשע"ז</a:t>
            </a:fld>
            <a:endParaRPr lang="he-IL"/>
          </a:p>
        </p:txBody>
      </p:sp>
    </p:spTree>
    <p:extLst>
      <p:ext uri="{BB962C8B-B14F-4D97-AF65-F5344CB8AC3E}">
        <p14:creationId xmlns:p14="http://schemas.microsoft.com/office/powerpoint/2010/main" val="230942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141BEE-E501-43B4-90D3-1833DB3CE5CA}" type="datetimeFigureOut">
              <a:rPr lang="he-IL" smtClean="0"/>
              <a:t>י"ח/סיון/תשע"ז</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4FAA01-B346-4F9F-A038-336270A5E4C7}" type="slidenum">
              <a:rPr lang="he-IL" smtClean="0"/>
              <a:t>‹#›</a:t>
            </a:fld>
            <a:endParaRPr lang="he-IL"/>
          </a:p>
        </p:txBody>
      </p:sp>
    </p:spTree>
    <p:extLst>
      <p:ext uri="{BB962C8B-B14F-4D97-AF65-F5344CB8AC3E}">
        <p14:creationId xmlns:p14="http://schemas.microsoft.com/office/powerpoint/2010/main" val="131236370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39974" y="2081845"/>
            <a:ext cx="7888357" cy="1303476"/>
          </a:xfrm>
        </p:spPr>
        <p:txBody>
          <a:bodyPr>
            <a:normAutofit/>
          </a:bodyPr>
          <a:lstStyle/>
          <a:p>
            <a:pPr algn="r"/>
            <a:r>
              <a:rPr lang="he-IL" dirty="0" smtClean="0">
                <a:latin typeface="Guttman Yad-Brush" panose="02010401010101010101" pitchFamily="2" charset="-79"/>
                <a:cs typeface="Guttman Yad-Brush" panose="02010401010101010101" pitchFamily="2" charset="-79"/>
              </a:rPr>
              <a:t>הקשר הרב דורי</a:t>
            </a:r>
            <a:endParaRPr lang="he-IL" dirty="0">
              <a:latin typeface="Guttman Yad-Brush" panose="02010401010101010101" pitchFamily="2" charset="-79"/>
              <a:cs typeface="Guttman Yad-Brush" panose="02010401010101010101" pitchFamily="2" charset="-79"/>
            </a:endParaRPr>
          </a:p>
        </p:txBody>
      </p:sp>
      <p:sp>
        <p:nvSpPr>
          <p:cNvPr id="3" name="כותרת משנה 2"/>
          <p:cNvSpPr>
            <a:spLocks noGrp="1"/>
          </p:cNvSpPr>
          <p:nvPr>
            <p:ph type="subTitle" idx="1"/>
          </p:nvPr>
        </p:nvSpPr>
        <p:spPr>
          <a:xfrm>
            <a:off x="3001616" y="3713696"/>
            <a:ext cx="6937514" cy="2152719"/>
          </a:xfrm>
        </p:spPr>
        <p:txBody>
          <a:bodyPr>
            <a:normAutofit/>
          </a:bodyPr>
          <a:lstStyle/>
          <a:p>
            <a:pPr algn="r"/>
            <a:r>
              <a:rPr lang="he-IL" b="1" dirty="0" smtClean="0">
                <a:solidFill>
                  <a:schemeClr val="accent2">
                    <a:lumMod val="50000"/>
                  </a:schemeClr>
                </a:solidFill>
                <a:latin typeface="Guttman Yad-Brush" panose="02010401010101010101" pitchFamily="2" charset="-79"/>
                <a:cs typeface="Guttman Yad-Brush" panose="02010401010101010101" pitchFamily="2" charset="-79"/>
              </a:rPr>
              <a:t>שם המבוגר: </a:t>
            </a:r>
            <a:r>
              <a:rPr lang="he-IL" dirty="0" smtClean="0">
                <a:latin typeface="Guttman Yad-Brush" panose="02010401010101010101" pitchFamily="2" charset="-79"/>
                <a:cs typeface="Guttman Yad-Brush" panose="02010401010101010101" pitchFamily="2" charset="-79"/>
              </a:rPr>
              <a:t>יעקב תורג'מן</a:t>
            </a:r>
          </a:p>
          <a:p>
            <a:pPr algn="r"/>
            <a:r>
              <a:rPr lang="he-IL" b="1" dirty="0" smtClean="0">
                <a:solidFill>
                  <a:schemeClr val="accent2">
                    <a:lumMod val="50000"/>
                  </a:schemeClr>
                </a:solidFill>
                <a:latin typeface="Guttman Yad-Brush" panose="02010401010101010101" pitchFamily="2" charset="-79"/>
                <a:cs typeface="Guttman Yad-Brush" panose="02010401010101010101" pitchFamily="2" charset="-79"/>
              </a:rPr>
              <a:t>שם התלמיד: </a:t>
            </a:r>
            <a:r>
              <a:rPr lang="he-IL" dirty="0" smtClean="0">
                <a:latin typeface="Guttman Yad-Brush" panose="02010401010101010101" pitchFamily="2" charset="-79"/>
                <a:cs typeface="Guttman Yad-Brush" panose="02010401010101010101" pitchFamily="2" charset="-79"/>
              </a:rPr>
              <a:t>תהל ברנה ועדי ממן</a:t>
            </a:r>
          </a:p>
          <a:p>
            <a:pPr algn="r"/>
            <a:r>
              <a:rPr lang="he-IL" b="1" dirty="0" smtClean="0">
                <a:solidFill>
                  <a:schemeClr val="accent2">
                    <a:lumMod val="50000"/>
                  </a:schemeClr>
                </a:solidFill>
                <a:latin typeface="Guttman Yad-Brush" panose="02010401010101010101" pitchFamily="2" charset="-79"/>
                <a:cs typeface="Guttman Yad-Brush" panose="02010401010101010101" pitchFamily="2" charset="-79"/>
              </a:rPr>
              <a:t>כיתה:</a:t>
            </a:r>
            <a:r>
              <a:rPr lang="he-IL" dirty="0" smtClean="0">
                <a:latin typeface="Guttman Yad-Brush" panose="02010401010101010101" pitchFamily="2" charset="-79"/>
                <a:cs typeface="Guttman Yad-Brush" panose="02010401010101010101" pitchFamily="2" charset="-79"/>
              </a:rPr>
              <a:t> ה'2                      </a:t>
            </a:r>
          </a:p>
          <a:p>
            <a:pPr algn="r"/>
            <a:r>
              <a:rPr lang="he-IL" b="1" dirty="0" smtClean="0">
                <a:solidFill>
                  <a:schemeClr val="accent2">
                    <a:lumMod val="50000"/>
                  </a:schemeClr>
                </a:solidFill>
                <a:latin typeface="Guttman Yad-Brush" panose="02010401010101010101" pitchFamily="2" charset="-79"/>
                <a:cs typeface="Guttman Yad-Brush" panose="02010401010101010101" pitchFamily="2" charset="-79"/>
              </a:rPr>
              <a:t>בית ספר:</a:t>
            </a:r>
            <a:r>
              <a:rPr lang="he-IL" dirty="0" smtClean="0">
                <a:solidFill>
                  <a:schemeClr val="accent2">
                    <a:lumMod val="50000"/>
                  </a:schemeClr>
                </a:solidFill>
                <a:latin typeface="Guttman Yad-Brush" panose="02010401010101010101" pitchFamily="2" charset="-79"/>
                <a:cs typeface="Guttman Yad-Brush" panose="02010401010101010101" pitchFamily="2" charset="-79"/>
              </a:rPr>
              <a:t> </a:t>
            </a:r>
            <a:r>
              <a:rPr lang="he-IL" dirty="0" smtClean="0">
                <a:latin typeface="Guttman Yad-Brush" panose="02010401010101010101" pitchFamily="2" charset="-79"/>
                <a:cs typeface="Guttman Yad-Brush" panose="02010401010101010101" pitchFamily="2" charset="-79"/>
              </a:rPr>
              <a:t>הבילויים גדרה</a:t>
            </a:r>
          </a:p>
          <a:p>
            <a:pPr algn="r"/>
            <a:r>
              <a:rPr lang="he-IL" dirty="0" smtClean="0">
                <a:latin typeface="Guttman Yad-Brush" panose="02010401010101010101" pitchFamily="2" charset="-79"/>
                <a:cs typeface="Guttman Yad-Brush" panose="02010401010101010101" pitchFamily="2" charset="-79"/>
              </a:rPr>
              <a:t>שנה"ל תשע"ז</a:t>
            </a:r>
            <a:endParaRPr lang="he-IL" dirty="0">
              <a:latin typeface="Guttman Yad-Brush" panose="02010401010101010101" pitchFamily="2" charset="-79"/>
              <a:cs typeface="Guttman Yad-Brush" panose="02010401010101010101" pitchFamily="2" charset="-79"/>
            </a:endParaRPr>
          </a:p>
        </p:txBody>
      </p:sp>
      <p:grpSp>
        <p:nvGrpSpPr>
          <p:cNvPr id="6" name="קבוצה 5"/>
          <p:cNvGrpSpPr/>
          <p:nvPr/>
        </p:nvGrpSpPr>
        <p:grpSpPr>
          <a:xfrm>
            <a:off x="2464904" y="340760"/>
            <a:ext cx="8010939" cy="1249501"/>
            <a:chOff x="2388704" y="341313"/>
            <a:chExt cx="5572539" cy="781050"/>
          </a:xfrm>
        </p:grpSpPr>
        <p:pic>
          <p:nvPicPr>
            <p:cNvPr id="4" name="תמונה 3" descr="1שורת-לוגו-עברית"/>
            <p:cNvPicPr/>
            <p:nvPr/>
          </p:nvPicPr>
          <p:blipFill rotWithShape="1">
            <a:blip r:embed="rId2">
              <a:extLst>
                <a:ext uri="{28A0092B-C50C-407E-A947-70E740481C1C}">
                  <a14:useLocalDpi xmlns:a14="http://schemas.microsoft.com/office/drawing/2010/main" val="0"/>
                </a:ext>
              </a:extLst>
            </a:blip>
            <a:srcRect r="18744"/>
            <a:stretch/>
          </p:blipFill>
          <p:spPr bwMode="auto">
            <a:xfrm>
              <a:off x="2388704" y="341313"/>
              <a:ext cx="5572539" cy="781050"/>
            </a:xfrm>
            <a:prstGeom prst="rect">
              <a:avLst/>
            </a:prstGeom>
            <a:noFill/>
            <a:ln>
              <a:noFill/>
            </a:ln>
          </p:spPr>
        </p:pic>
        <p:pic>
          <p:nvPicPr>
            <p:cNvPr id="5" name="תמונה 4" descr="סמל בית הספר.jpg"/>
            <p:cNvPicPr/>
            <p:nvPr/>
          </p:nvPicPr>
          <p:blipFill rotWithShape="1">
            <a:blip r:embed="rId3" cstate="print"/>
            <a:srcRect l="4608" t="1" r="4950" b="33438"/>
            <a:stretch/>
          </p:blipFill>
          <p:spPr>
            <a:xfrm>
              <a:off x="7303603" y="510278"/>
              <a:ext cx="506897" cy="6015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523267"/>
            <a:ext cx="4056668" cy="3042501"/>
          </a:xfrm>
          <a:prstGeom prst="rect">
            <a:avLst/>
          </a:prstGeom>
        </p:spPr>
      </p:pic>
    </p:spTree>
    <p:extLst>
      <p:ext uri="{BB962C8B-B14F-4D97-AF65-F5344CB8AC3E}">
        <p14:creationId xmlns:p14="http://schemas.microsoft.com/office/powerpoint/2010/main" val="415300051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32257" y="0"/>
            <a:ext cx="8915399" cy="1515762"/>
          </a:xfrm>
        </p:spPr>
        <p:txBody>
          <a:bodyPr>
            <a:normAutofit/>
          </a:bodyPr>
          <a:lstStyle/>
          <a:p>
            <a:pPr algn="r"/>
            <a:r>
              <a:rPr lang="he-IL" sz="3600" dirty="0" smtClean="0">
                <a:latin typeface="Guttman Yad-Brush" panose="02010401010101010101" pitchFamily="2" charset="-79"/>
                <a:cs typeface="Guttman Yad-Brush" panose="02010401010101010101" pitchFamily="2" charset="-79"/>
              </a:rPr>
              <a:t>מגורים של הסבתא והסבא שלי אחר הנישואים</a:t>
            </a:r>
            <a:r>
              <a:rPr lang="he-IL" sz="3600" dirty="0" smtClean="0"/>
              <a:t>.</a:t>
            </a:r>
            <a:endParaRPr lang="he-IL" sz="3600" dirty="0"/>
          </a:p>
        </p:txBody>
      </p:sp>
      <p:sp>
        <p:nvSpPr>
          <p:cNvPr id="3" name="כותרת משנה 2"/>
          <p:cNvSpPr>
            <a:spLocks noGrp="1"/>
          </p:cNvSpPr>
          <p:nvPr>
            <p:ph type="subTitle" idx="1"/>
          </p:nvPr>
        </p:nvSpPr>
        <p:spPr>
          <a:xfrm>
            <a:off x="642552" y="1828802"/>
            <a:ext cx="8905104" cy="4050148"/>
          </a:xfrm>
        </p:spPr>
        <p:txBody>
          <a:bodyPr>
            <a:normAutofit/>
          </a:bodyPr>
          <a:lstStyle/>
          <a:p>
            <a:pPr algn="r">
              <a:lnSpc>
                <a:spcPct val="150000"/>
              </a:lnSpc>
            </a:pPr>
            <a:r>
              <a:rPr lang="he-IL" dirty="0" smtClean="0">
                <a:latin typeface="Guttman Yad-Brush" panose="02010401010101010101" pitchFamily="2" charset="-79"/>
                <a:cs typeface="Guttman Yad-Brush" panose="02010401010101010101" pitchFamily="2" charset="-79"/>
              </a:rPr>
              <a:t>גרנו בדירה של שני חדרים בקומה רביעית ללא מעלית ושם נולדו הילדים איריס ועופר.</a:t>
            </a:r>
          </a:p>
          <a:p>
            <a:pPr algn="r">
              <a:lnSpc>
                <a:spcPct val="150000"/>
              </a:lnSpc>
            </a:pPr>
            <a:r>
              <a:rPr lang="he-IL" dirty="0" smtClean="0">
                <a:latin typeface="Guttman Yad-Brush" panose="02010401010101010101" pitchFamily="2" charset="-79"/>
                <a:cs typeface="Guttman Yad-Brush" panose="02010401010101010101" pitchFamily="2" charset="-79"/>
              </a:rPr>
              <a:t>ב-1974 עברנו לדירה של שלושה חדרים גם כן בקומה 4 ללא מעלית.</a:t>
            </a:r>
          </a:p>
          <a:p>
            <a:pPr algn="r">
              <a:lnSpc>
                <a:spcPct val="150000"/>
              </a:lnSpc>
            </a:pPr>
            <a:r>
              <a:rPr lang="he-IL" dirty="0" smtClean="0">
                <a:latin typeface="Guttman Yad-Brush" panose="02010401010101010101" pitchFamily="2" charset="-79"/>
                <a:cs typeface="Guttman Yad-Brush" panose="02010401010101010101" pitchFamily="2" charset="-79"/>
              </a:rPr>
              <a:t>ב-1978 נרשמנו לתכנית בני בתך. </a:t>
            </a:r>
          </a:p>
          <a:p>
            <a:pPr algn="r">
              <a:lnSpc>
                <a:spcPct val="150000"/>
              </a:lnSpc>
            </a:pPr>
            <a:r>
              <a:rPr lang="he-IL" dirty="0" smtClean="0">
                <a:latin typeface="Guttman Yad-Brush" panose="02010401010101010101" pitchFamily="2" charset="-79"/>
                <a:cs typeface="Guttman Yad-Brush" panose="02010401010101010101" pitchFamily="2" charset="-79"/>
              </a:rPr>
              <a:t>ב-1981 התחלנו לבנות את הבית שלנו שהנו גרים בא היום. בית גדול ומרובך שיש בו גינה וחצר גדולה שהנכדים משחקים שם. וכמובן שיש מקום לכל הנכדים לישון.</a:t>
            </a:r>
          </a:p>
          <a:p>
            <a:pPr algn="r">
              <a:lnSpc>
                <a:spcPct val="150000"/>
              </a:lnSpc>
            </a:pPr>
            <a:r>
              <a:rPr lang="he-IL" dirty="0" smtClean="0">
                <a:latin typeface="Guttman Yad-Brush" panose="02010401010101010101" pitchFamily="2" charset="-79"/>
                <a:cs typeface="Guttman Yad-Brush" panose="02010401010101010101" pitchFamily="2" charset="-79"/>
              </a:rPr>
              <a:t> </a:t>
            </a:r>
          </a:p>
        </p:txBody>
      </p:sp>
    </p:spTree>
    <p:extLst>
      <p:ext uri="{BB962C8B-B14F-4D97-AF65-F5344CB8AC3E}">
        <p14:creationId xmlns:p14="http://schemas.microsoft.com/office/powerpoint/2010/main" val="286310007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831332" y="0"/>
            <a:ext cx="6777209" cy="1285103"/>
          </a:xfrm>
        </p:spPr>
        <p:txBody>
          <a:bodyPr>
            <a:normAutofit fontScale="90000"/>
          </a:bodyPr>
          <a:lstStyle/>
          <a:p>
            <a:pPr algn="r"/>
            <a:r>
              <a:rPr lang="he-IL" sz="4000" dirty="0" smtClean="0">
                <a:latin typeface="Guttman Yad-Brush" panose="02010401010101010101" pitchFamily="2" charset="-79"/>
                <a:cs typeface="Guttman Yad-Brush" panose="02010401010101010101" pitchFamily="2" charset="-79"/>
              </a:rPr>
              <a:t>טיול באמריקה במסגרת חב"ד</a:t>
            </a:r>
            <a:endParaRPr lang="he-IL" sz="4000" dirty="0">
              <a:latin typeface="Guttman Yad-Brush" panose="02010401010101010101" pitchFamily="2" charset="-79"/>
              <a:cs typeface="Guttman Yad-Brush" panose="02010401010101010101" pitchFamily="2" charset="-79"/>
            </a:endParaRPr>
          </a:p>
        </p:txBody>
      </p:sp>
      <p:sp>
        <p:nvSpPr>
          <p:cNvPr id="3" name="כותרת משנה 2"/>
          <p:cNvSpPr>
            <a:spLocks noGrp="1"/>
          </p:cNvSpPr>
          <p:nvPr>
            <p:ph type="subTitle" idx="1"/>
          </p:nvPr>
        </p:nvSpPr>
        <p:spPr>
          <a:xfrm>
            <a:off x="762236" y="2034746"/>
            <a:ext cx="8915399" cy="3835965"/>
          </a:xfrm>
        </p:spPr>
        <p:txBody>
          <a:bodyPr>
            <a:normAutofit fontScale="92500" lnSpcReduction="10000"/>
          </a:bodyPr>
          <a:lstStyle/>
          <a:p>
            <a:pPr algn="r"/>
            <a:r>
              <a:rPr lang="he-IL" sz="2200" dirty="0" smtClean="0">
                <a:latin typeface="Guttman Yad-Brush" panose="02010401010101010101" pitchFamily="2" charset="-79"/>
                <a:cs typeface="Guttman Yad-Brush" panose="02010401010101010101" pitchFamily="2" charset="-79"/>
              </a:rPr>
              <a:t>ב-1990 בפעם הראשונה שסבא וסבתא טסו לחוץ לארץ.</a:t>
            </a:r>
          </a:p>
          <a:p>
            <a:pPr algn="r"/>
            <a:r>
              <a:rPr lang="he-IL" sz="2200" dirty="0" smtClean="0">
                <a:latin typeface="Guttman Yad-Brush" panose="02010401010101010101" pitchFamily="2" charset="-79"/>
                <a:cs typeface="Guttman Yad-Brush" panose="02010401010101010101" pitchFamily="2" charset="-79"/>
              </a:rPr>
              <a:t>הגענו לברוקלין אצל הרבי </a:t>
            </a:r>
            <a:r>
              <a:rPr lang="he-IL" sz="2200" dirty="0" err="1" smtClean="0">
                <a:latin typeface="Guttman Yad-Brush" panose="02010401010101010101" pitchFamily="2" charset="-79"/>
                <a:cs typeface="Guttman Yad-Brush" panose="02010401010101010101" pitchFamily="2" charset="-79"/>
              </a:rPr>
              <a:t>מלובביץ</a:t>
            </a:r>
            <a:r>
              <a:rPr lang="he-IL" sz="2200" dirty="0" smtClean="0">
                <a:latin typeface="Guttman Yad-Brush" panose="02010401010101010101" pitchFamily="2" charset="-79"/>
                <a:cs typeface="Guttman Yad-Brush" panose="02010401010101010101" pitchFamily="2" charset="-79"/>
              </a:rPr>
              <a:t>'. אירחו אותנו משפחה בת 10 ילדים ונתנו לנו קומה של שני חדרים.</a:t>
            </a:r>
          </a:p>
          <a:p>
            <a:pPr algn="r"/>
            <a:r>
              <a:rPr lang="he-IL" sz="2200" dirty="0" smtClean="0">
                <a:latin typeface="Guttman Yad-Brush" panose="02010401010101010101" pitchFamily="2" charset="-79"/>
                <a:cs typeface="Guttman Yad-Brush" panose="02010401010101010101" pitchFamily="2" charset="-79"/>
              </a:rPr>
              <a:t>זה היה שנת ה-40 של הרבי לכהונתו וחילק לנו מטבעות של דולר לכל אחד.</a:t>
            </a:r>
          </a:p>
          <a:p>
            <a:pPr algn="r"/>
            <a:r>
              <a:rPr lang="he-IL" sz="2200" dirty="0" smtClean="0">
                <a:latin typeface="Guttman Yad-Brush" panose="02010401010101010101" pitchFamily="2" charset="-79"/>
                <a:cs typeface="Guttman Yad-Brush" panose="02010401010101010101" pitchFamily="2" charset="-79"/>
              </a:rPr>
              <a:t>כמובן שהלכנו לבקר בבית העלמין של חמו שנמצא בקווינס.</a:t>
            </a:r>
          </a:p>
          <a:p>
            <a:pPr algn="r"/>
            <a:r>
              <a:rPr lang="he-IL" sz="2200" dirty="0" smtClean="0">
                <a:latin typeface="Guttman Yad-Brush" panose="02010401010101010101" pitchFamily="2" charset="-79"/>
                <a:cs typeface="Guttman Yad-Brush" panose="02010401010101010101" pitchFamily="2" charset="-79"/>
              </a:rPr>
              <a:t>לקחו את כל הקבוצה להדלקת נר של חנוכה במנהטן שבנו יורק.</a:t>
            </a:r>
          </a:p>
          <a:p>
            <a:pPr algn="r"/>
            <a:r>
              <a:rPr lang="he-IL" sz="2200" dirty="0" smtClean="0">
                <a:latin typeface="Guttman Yad-Brush" panose="02010401010101010101" pitchFamily="2" charset="-79"/>
                <a:cs typeface="Guttman Yad-Brush" panose="02010401010101010101" pitchFamily="2" charset="-79"/>
              </a:rPr>
              <a:t>לאחר מכן הלכנו לטייל </a:t>
            </a:r>
            <a:r>
              <a:rPr lang="he-IL" sz="2200" dirty="0" err="1" smtClean="0">
                <a:latin typeface="Guttman Yad-Brush" panose="02010401010101010101" pitchFamily="2" charset="-79"/>
                <a:cs typeface="Guttman Yad-Brush" panose="02010401010101010101" pitchFamily="2" charset="-79"/>
              </a:rPr>
              <a:t>בוושינטון</a:t>
            </a:r>
            <a:r>
              <a:rPr lang="he-IL" sz="2200" dirty="0" smtClean="0">
                <a:latin typeface="Guttman Yad-Brush" panose="02010401010101010101" pitchFamily="2" charset="-79"/>
                <a:cs typeface="Guttman Yad-Brush" panose="02010401010101010101" pitchFamily="2" charset="-79"/>
              </a:rPr>
              <a:t> המוזיאון. וגם איפה שמייצרים את הדולרים.</a:t>
            </a:r>
          </a:p>
          <a:p>
            <a:pPr algn="r"/>
            <a:r>
              <a:rPr lang="he-IL" sz="2200" dirty="0" smtClean="0">
                <a:latin typeface="Guttman Yad-Brush" panose="02010401010101010101" pitchFamily="2" charset="-79"/>
                <a:cs typeface="Guttman Yad-Brush" panose="02010401010101010101" pitchFamily="2" charset="-79"/>
              </a:rPr>
              <a:t>לאחר מכן נסענו לטייל בקנדה וראינו את מפלי הניאגרה.</a:t>
            </a:r>
          </a:p>
          <a:p>
            <a:pPr algn="r"/>
            <a:endParaRPr lang="he-IL" sz="2200" dirty="0" smtClean="0"/>
          </a:p>
          <a:p>
            <a:pPr algn="r"/>
            <a:endParaRPr lang="he-IL" dirty="0"/>
          </a:p>
        </p:txBody>
      </p:sp>
    </p:spTree>
    <p:extLst>
      <p:ext uri="{BB962C8B-B14F-4D97-AF65-F5344CB8AC3E}">
        <p14:creationId xmlns:p14="http://schemas.microsoft.com/office/powerpoint/2010/main" val="299785439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latin typeface="Guttman Yad-Brush" panose="02010401010101010101" pitchFamily="2" charset="-79"/>
                <a:cs typeface="Guttman Yad-Brush" panose="02010401010101010101" pitchFamily="2" charset="-79"/>
              </a:rPr>
              <a:t>הקושי שהיה לנו</a:t>
            </a:r>
            <a:endParaRPr lang="he-IL" dirty="0">
              <a:latin typeface="Guttman Yad-Brush" panose="02010401010101010101" pitchFamily="2" charset="-79"/>
              <a:cs typeface="Guttman Yad-Brush" panose="02010401010101010101" pitchFamily="2" charset="-79"/>
            </a:endParaRPr>
          </a:p>
        </p:txBody>
      </p:sp>
      <p:sp>
        <p:nvSpPr>
          <p:cNvPr id="3" name="מציין מיקום תוכן 2"/>
          <p:cNvSpPr>
            <a:spLocks noGrp="1"/>
          </p:cNvSpPr>
          <p:nvPr>
            <p:ph idx="1"/>
          </p:nvPr>
        </p:nvSpPr>
        <p:spPr/>
        <p:txBody>
          <a:bodyPr>
            <a:normAutofit/>
          </a:bodyPr>
          <a:lstStyle/>
          <a:p>
            <a:r>
              <a:rPr lang="he-IL" sz="2000" dirty="0" smtClean="0">
                <a:latin typeface="Guttman Yad-Brush" panose="02010401010101010101" pitchFamily="2" charset="-79"/>
                <a:cs typeface="Guttman Yad-Brush" panose="02010401010101010101" pitchFamily="2" charset="-79"/>
              </a:rPr>
              <a:t>בשנת 1970 15.5 </a:t>
            </a:r>
          </a:p>
          <a:p>
            <a:r>
              <a:rPr lang="he-IL" sz="2000" dirty="0" err="1" smtClean="0">
                <a:latin typeface="Guttman Yad-Brush" panose="02010401010101010101" pitchFamily="2" charset="-79"/>
                <a:cs typeface="Guttman Yad-Brush" panose="02010401010101010101" pitchFamily="2" charset="-79"/>
              </a:rPr>
              <a:t>אמא</a:t>
            </a:r>
            <a:r>
              <a:rPr lang="he-IL" sz="2000" dirty="0" smtClean="0">
                <a:latin typeface="Guttman Yad-Brush" panose="02010401010101010101" pitchFamily="2" charset="-79"/>
                <a:cs typeface="Guttman Yad-Brush" panose="02010401010101010101" pitchFamily="2" charset="-79"/>
              </a:rPr>
              <a:t> שלי נולדה (</a:t>
            </a:r>
            <a:r>
              <a:rPr lang="he-IL" sz="2000" dirty="0" err="1" smtClean="0">
                <a:latin typeface="Guttman Yad-Brush" panose="02010401010101010101" pitchFamily="2" charset="-79"/>
                <a:cs typeface="Guttman Yad-Brush" panose="02010401010101010101" pitchFamily="2" charset="-79"/>
              </a:rPr>
              <a:t>אמא</a:t>
            </a:r>
            <a:r>
              <a:rPr lang="he-IL" sz="2000" dirty="0" smtClean="0">
                <a:latin typeface="Guttman Yad-Brush" panose="02010401010101010101" pitchFamily="2" charset="-79"/>
                <a:cs typeface="Guttman Yad-Brush" panose="02010401010101010101" pitchFamily="2" charset="-79"/>
              </a:rPr>
              <a:t> של תהל)</a:t>
            </a:r>
          </a:p>
          <a:p>
            <a:r>
              <a:rPr lang="he-IL" sz="2000" dirty="0" smtClean="0">
                <a:latin typeface="Guttman Yad-Brush" panose="02010401010101010101" pitchFamily="2" charset="-79"/>
                <a:cs typeface="Guttman Yad-Brush" panose="02010401010101010101" pitchFamily="2" charset="-79"/>
              </a:rPr>
              <a:t>לסבא וסבתא היו תנור נפט שהינו מחממים את הבית </a:t>
            </a:r>
          </a:p>
          <a:p>
            <a:r>
              <a:rPr lang="he-IL" sz="2000" dirty="0" smtClean="0">
                <a:latin typeface="Guttman Yad-Brush" panose="02010401010101010101" pitchFamily="2" charset="-79"/>
                <a:cs typeface="Guttman Yad-Brush" panose="02010401010101010101" pitchFamily="2" charset="-79"/>
              </a:rPr>
              <a:t>לא היה לנו מיבש כביסה ולא תנור חימום חשמלי</a:t>
            </a:r>
          </a:p>
          <a:p>
            <a:r>
              <a:rPr lang="he-IL" sz="2000" dirty="0" smtClean="0">
                <a:latin typeface="Guttman Yad-Brush" panose="02010401010101010101" pitchFamily="2" charset="-79"/>
                <a:cs typeface="Guttman Yad-Brush" panose="02010401010101010101" pitchFamily="2" charset="-79"/>
              </a:rPr>
              <a:t>אז הינו מיבשים את </a:t>
            </a:r>
            <a:r>
              <a:rPr lang="he-IL" sz="2000" dirty="0" err="1" smtClean="0">
                <a:latin typeface="Guttman Yad-Brush" panose="02010401010101010101" pitchFamily="2" charset="-79"/>
                <a:cs typeface="Guttman Yad-Brush" panose="02010401010101010101" pitchFamily="2" charset="-79"/>
              </a:rPr>
              <a:t>החיטולים</a:t>
            </a:r>
            <a:r>
              <a:rPr lang="he-IL" sz="2000" dirty="0" smtClean="0">
                <a:latin typeface="Guttman Yad-Brush" panose="02010401010101010101" pitchFamily="2" charset="-79"/>
                <a:cs typeface="Guttman Yad-Brush" panose="02010401010101010101" pitchFamily="2" charset="-79"/>
              </a:rPr>
              <a:t> שהיו </a:t>
            </a:r>
            <a:r>
              <a:rPr lang="he-IL" sz="2000" dirty="0" err="1" smtClean="0">
                <a:latin typeface="Guttman Yad-Brush" panose="02010401010101010101" pitchFamily="2" charset="-79"/>
                <a:cs typeface="Guttman Yad-Brush" panose="02010401010101010101" pitchFamily="2" charset="-79"/>
              </a:rPr>
              <a:t>מיבד</a:t>
            </a:r>
            <a:r>
              <a:rPr lang="he-IL" sz="2000" dirty="0" smtClean="0">
                <a:latin typeface="Guttman Yad-Brush" panose="02010401010101010101" pitchFamily="2" charset="-79"/>
                <a:cs typeface="Guttman Yad-Brush" panose="02010401010101010101" pitchFamily="2" charset="-79"/>
              </a:rPr>
              <a:t> והינו מיבשים על תנור הנפט</a:t>
            </a:r>
          </a:p>
          <a:p>
            <a:r>
              <a:rPr lang="he-IL" sz="2000" dirty="0" smtClean="0">
                <a:latin typeface="Guttman Yad-Brush" panose="02010401010101010101" pitchFamily="2" charset="-79"/>
                <a:cs typeface="Guttman Yad-Brush" panose="02010401010101010101" pitchFamily="2" charset="-79"/>
              </a:rPr>
              <a:t>וכמובן שלא </a:t>
            </a:r>
            <a:r>
              <a:rPr lang="he-IL" sz="2000" dirty="0" err="1" smtClean="0">
                <a:latin typeface="Guttman Yad-Brush" panose="02010401010101010101" pitchFamily="2" charset="-79"/>
                <a:cs typeface="Guttman Yad-Brush" panose="02010401010101010101" pitchFamily="2" charset="-79"/>
              </a:rPr>
              <a:t>היתה</a:t>
            </a:r>
            <a:r>
              <a:rPr lang="he-IL" sz="2000" dirty="0" smtClean="0">
                <a:latin typeface="Guttman Yad-Brush" panose="02010401010101010101" pitchFamily="2" charset="-79"/>
                <a:cs typeface="Guttman Yad-Brush" panose="02010401010101010101" pitchFamily="2" charset="-79"/>
              </a:rPr>
              <a:t> מטרנה והינו צריכים להרתיח את החלב והסולת </a:t>
            </a:r>
            <a:r>
              <a:rPr lang="he-IL" sz="2000" dirty="0" err="1" smtClean="0">
                <a:latin typeface="Guttman Yad-Brush" panose="02010401010101010101" pitchFamily="2" charset="-79"/>
                <a:cs typeface="Guttman Yad-Brush" panose="02010401010101010101" pitchFamily="2" charset="-79"/>
              </a:rPr>
              <a:t>לדיסה</a:t>
            </a:r>
            <a:endParaRPr lang="he-IL" sz="2000"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1766104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latin typeface="Guttman Yad-Brush" panose="02010401010101010101" pitchFamily="2" charset="-79"/>
                <a:cs typeface="Guttman Yad-Brush" panose="02010401010101010101" pitchFamily="2" charset="-79"/>
              </a:rPr>
              <a:t>אירועים משמחים במשפחה</a:t>
            </a:r>
            <a:endParaRPr lang="he-IL" dirty="0">
              <a:latin typeface="Guttman Yad-Brush" panose="02010401010101010101" pitchFamily="2" charset="-79"/>
              <a:cs typeface="Guttman Yad-Brush" panose="02010401010101010101" pitchFamily="2" charset="-79"/>
            </a:endParaRPr>
          </a:p>
        </p:txBody>
      </p:sp>
      <p:sp>
        <p:nvSpPr>
          <p:cNvPr id="3" name="מציין מיקום תוכן 2"/>
          <p:cNvSpPr>
            <a:spLocks noGrp="1"/>
          </p:cNvSpPr>
          <p:nvPr>
            <p:ph idx="1"/>
          </p:nvPr>
        </p:nvSpPr>
        <p:spPr>
          <a:xfrm>
            <a:off x="2589212" y="1589903"/>
            <a:ext cx="8915400" cy="4321319"/>
          </a:xfrm>
        </p:spPr>
        <p:txBody>
          <a:bodyPr>
            <a:normAutofit/>
          </a:bodyPr>
          <a:lstStyle/>
          <a:p>
            <a:r>
              <a:rPr lang="he-IL" sz="2000" dirty="0" smtClean="0">
                <a:latin typeface="Guttman Yad-Brush" panose="02010401010101010101" pitchFamily="2" charset="-79"/>
                <a:cs typeface="Guttman Yad-Brush" panose="02010401010101010101" pitchFamily="2" charset="-79"/>
              </a:rPr>
              <a:t>עופר נולד 5.3.1974</a:t>
            </a:r>
          </a:p>
          <a:p>
            <a:r>
              <a:rPr lang="he-IL" sz="2000" dirty="0" smtClean="0">
                <a:latin typeface="Guttman Yad-Brush" panose="02010401010101010101" pitchFamily="2" charset="-79"/>
                <a:cs typeface="Guttman Yad-Brush" panose="02010401010101010101" pitchFamily="2" charset="-79"/>
              </a:rPr>
              <a:t>וחגגנו ברית באולם והיא שמח והנכד הראשון שנולד למשפחת תורגמן </a:t>
            </a:r>
          </a:p>
          <a:p>
            <a:r>
              <a:rPr lang="he-IL" sz="2000" dirty="0" smtClean="0">
                <a:latin typeface="Guttman Yad-Brush" panose="02010401010101010101" pitchFamily="2" charset="-79"/>
                <a:cs typeface="Guttman Yad-Brush" panose="02010401010101010101" pitchFamily="2" charset="-79"/>
              </a:rPr>
              <a:t>לסבא רבה וסבתא רבה</a:t>
            </a:r>
            <a:endParaRPr lang="he-IL" sz="2000" dirty="0">
              <a:latin typeface="Guttman Yad-Brush" panose="02010401010101010101" pitchFamily="2" charset="-79"/>
              <a:cs typeface="Guttman Yad-Brush" panose="02010401010101010101" pitchFamily="2" charset="-79"/>
            </a:endParaRPr>
          </a:p>
          <a:p>
            <a:pPr marL="0" indent="0">
              <a:buNone/>
            </a:pPr>
            <a:r>
              <a:rPr lang="he-IL" sz="2000" dirty="0" smtClean="0">
                <a:latin typeface="Guttman Yad-Brush" panose="02010401010101010101" pitchFamily="2" charset="-79"/>
                <a:cs typeface="Guttman Yad-Brush" panose="02010401010101010101" pitchFamily="2" charset="-79"/>
              </a:rPr>
              <a:t>כמובן שהיא שמח בכל פסח בערב הממונה הינו אורכים שולחן.</a:t>
            </a:r>
          </a:p>
          <a:p>
            <a:pPr marL="0" indent="0">
              <a:buNone/>
            </a:pPr>
            <a:r>
              <a:rPr lang="he-IL" sz="2000" dirty="0" smtClean="0">
                <a:latin typeface="Guttman Yad-Brush" panose="02010401010101010101" pitchFamily="2" charset="-79"/>
                <a:cs typeface="Guttman Yad-Brush" panose="02010401010101010101" pitchFamily="2" charset="-79"/>
              </a:rPr>
              <a:t>"בית פתוח"</a:t>
            </a:r>
            <a:endParaRPr lang="he-IL" sz="2000" dirty="0">
              <a:latin typeface="Guttman Yad-Brush" panose="02010401010101010101" pitchFamily="2" charset="-79"/>
              <a:cs typeface="Guttman Yad-Brush" panose="02010401010101010101" pitchFamily="2" charset="-79"/>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0802" y="4567837"/>
            <a:ext cx="2803509" cy="1890628"/>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9856" y="4150576"/>
            <a:ext cx="1584581" cy="2307889"/>
          </a:xfrm>
          <a:prstGeom prst="rect">
            <a:avLst/>
          </a:prstGeom>
        </p:spPr>
      </p:pic>
    </p:spTree>
    <p:extLst>
      <p:ext uri="{BB962C8B-B14F-4D97-AF65-F5344CB8AC3E}">
        <p14:creationId xmlns:p14="http://schemas.microsoft.com/office/powerpoint/2010/main" val="126386886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 </a:t>
            </a:r>
            <a:r>
              <a:rPr lang="he-IL" dirty="0" smtClean="0">
                <a:latin typeface="Guttman Yad-Brush" panose="02010401010101010101" pitchFamily="2" charset="-79"/>
                <a:cs typeface="Guttman Yad-Brush" panose="02010401010101010101" pitchFamily="2" charset="-79"/>
              </a:rPr>
              <a:t>הטיולים של הסבתא והסבא בארץ</a:t>
            </a:r>
            <a:endParaRPr lang="he-IL" dirty="0">
              <a:latin typeface="Guttman Yad-Brush" panose="02010401010101010101" pitchFamily="2" charset="-79"/>
              <a:cs typeface="Guttman Yad-Brush" panose="02010401010101010101" pitchFamily="2" charset="-79"/>
            </a:endParaRPr>
          </a:p>
        </p:txBody>
      </p:sp>
      <p:sp>
        <p:nvSpPr>
          <p:cNvPr id="3" name="מציין מיקום תוכן 2"/>
          <p:cNvSpPr>
            <a:spLocks noGrp="1"/>
          </p:cNvSpPr>
          <p:nvPr>
            <p:ph idx="1"/>
          </p:nvPr>
        </p:nvSpPr>
        <p:spPr/>
        <p:txBody>
          <a:bodyPr/>
          <a:lstStyle/>
          <a:p>
            <a:r>
              <a:rPr lang="he-IL" dirty="0" smtClean="0">
                <a:latin typeface="Guttman Yad-Brush" panose="02010401010101010101" pitchFamily="2" charset="-79"/>
                <a:cs typeface="Guttman Yad-Brush" panose="02010401010101010101" pitchFamily="2" charset="-79"/>
              </a:rPr>
              <a:t>רוב הטיולים של סבא וסבתא היו בצפון ובאזור הכינרת על חוף </a:t>
            </a:r>
          </a:p>
          <a:p>
            <a:r>
              <a:rPr lang="he-IL" dirty="0" smtClean="0">
                <a:latin typeface="Guttman Yad-Brush" panose="02010401010101010101" pitchFamily="2" charset="-79"/>
                <a:cs typeface="Guttman Yad-Brush" panose="02010401010101010101" pitchFamily="2" charset="-79"/>
              </a:rPr>
              <a:t>הינו שוכרים בתנים </a:t>
            </a:r>
            <a:r>
              <a:rPr lang="he-IL" dirty="0" err="1" smtClean="0">
                <a:latin typeface="Guttman Yad-Brush" panose="02010401010101010101" pitchFamily="2" charset="-79"/>
                <a:cs typeface="Guttman Yad-Brush" panose="02010401010101010101" pitchFamily="2" charset="-79"/>
              </a:rPr>
              <a:t>והיתה</a:t>
            </a:r>
            <a:r>
              <a:rPr lang="he-IL" dirty="0" smtClean="0">
                <a:latin typeface="Guttman Yad-Brush" panose="02010401010101010101" pitchFamily="2" charset="-79"/>
                <a:cs typeface="Guttman Yad-Brush" panose="02010401010101010101" pitchFamily="2" charset="-79"/>
              </a:rPr>
              <a:t> תקופה שהינו מקימים אוהלים וישנים בתוכם </a:t>
            </a:r>
          </a:p>
          <a:p>
            <a:r>
              <a:rPr lang="he-IL" dirty="0" smtClean="0">
                <a:latin typeface="Guttman Yad-Brush" panose="02010401010101010101" pitchFamily="2" charset="-79"/>
                <a:cs typeface="Guttman Yad-Brush" panose="02010401010101010101" pitchFamily="2" charset="-79"/>
              </a:rPr>
              <a:t>באיזה שלב  קנינו דירה בטבריה והינו הולכים לסופי שבוע עם חברים .</a:t>
            </a:r>
          </a:p>
          <a:p>
            <a:r>
              <a:rPr lang="he-IL" dirty="0" smtClean="0">
                <a:latin typeface="Guttman Yad-Brush" panose="02010401010101010101" pitchFamily="2" charset="-79"/>
                <a:cs typeface="Guttman Yad-Brush" panose="02010401010101010101" pitchFamily="2" charset="-79"/>
              </a:rPr>
              <a:t>ומשפחה מהצפון וגם אורחים מצרפת .</a:t>
            </a: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97770128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latin typeface="Guttman Yad-Brush" panose="02010401010101010101" pitchFamily="2" charset="-79"/>
                <a:cs typeface="Guttman Yad-Brush" panose="02010401010101010101" pitchFamily="2" charset="-79"/>
              </a:rPr>
              <a:t>הטיול של סבתא וסבא במרוקו</a:t>
            </a:r>
            <a:endParaRPr lang="he-IL" dirty="0">
              <a:latin typeface="Guttman Yad-Brush" panose="02010401010101010101" pitchFamily="2" charset="-79"/>
              <a:cs typeface="Guttman Yad-Brush" panose="02010401010101010101" pitchFamily="2" charset="-79"/>
            </a:endParaRPr>
          </a:p>
        </p:txBody>
      </p:sp>
      <p:sp>
        <p:nvSpPr>
          <p:cNvPr id="3" name="מציין מיקום תוכן 2"/>
          <p:cNvSpPr>
            <a:spLocks noGrp="1"/>
          </p:cNvSpPr>
          <p:nvPr>
            <p:ph idx="1"/>
          </p:nvPr>
        </p:nvSpPr>
        <p:spPr/>
        <p:txBody>
          <a:bodyPr/>
          <a:lstStyle/>
          <a:p>
            <a:r>
              <a:rPr lang="he-IL" dirty="0" smtClean="0">
                <a:latin typeface="Guttman Yad-Brush" panose="02010401010101010101" pitchFamily="2" charset="-79"/>
                <a:cs typeface="Guttman Yad-Brush" panose="02010401010101010101" pitchFamily="2" charset="-79"/>
              </a:rPr>
              <a:t>2008 נסענו למרוקו למסגרת חברת הנסיעות </a:t>
            </a:r>
            <a:r>
              <a:rPr lang="he-IL" dirty="0" err="1" smtClean="0">
                <a:latin typeface="Guttman Yad-Brush" panose="02010401010101010101" pitchFamily="2" charset="-79"/>
                <a:cs typeface="Guttman Yad-Brush" panose="02010401010101010101" pitchFamily="2" charset="-79"/>
              </a:rPr>
              <a:t>פגסוס</a:t>
            </a:r>
            <a:r>
              <a:rPr lang="he-IL" dirty="0" smtClean="0">
                <a:latin typeface="Guttman Yad-Brush" panose="02010401010101010101" pitchFamily="2" charset="-79"/>
                <a:cs typeface="Guttman Yad-Brush" panose="02010401010101010101" pitchFamily="2" charset="-79"/>
              </a:rPr>
              <a:t> וטילנו במדינת הולדתנו </a:t>
            </a:r>
          </a:p>
          <a:p>
            <a:r>
              <a:rPr lang="he-IL" dirty="0" smtClean="0">
                <a:latin typeface="Guttman Yad-Brush" panose="02010401010101010101" pitchFamily="2" charset="-79"/>
                <a:cs typeface="Guttman Yad-Brush" panose="02010401010101010101" pitchFamily="2" charset="-79"/>
              </a:rPr>
              <a:t>וכמובן דיברנו בספת האם שהיא ערבית </a:t>
            </a:r>
            <a:r>
              <a:rPr lang="he-IL" dirty="0" smtClean="0">
                <a:latin typeface="Guttman Yad-Brush" panose="02010401010101010101" pitchFamily="2" charset="-79"/>
                <a:cs typeface="Guttman Yad-Brush" panose="02010401010101010101" pitchFamily="2" charset="-79"/>
              </a:rPr>
              <a:t>מרוקאית</a:t>
            </a:r>
            <a:r>
              <a:rPr lang="he-IL" dirty="0" smtClean="0">
                <a:latin typeface="Guttman Yad-Brush" panose="02010401010101010101" pitchFamily="2" charset="-79"/>
                <a:cs typeface="Guttman Yad-Brush" panose="02010401010101010101" pitchFamily="2" charset="-79"/>
              </a:rPr>
              <a:t>.</a:t>
            </a:r>
          </a:p>
          <a:p>
            <a:r>
              <a:rPr lang="he-IL" dirty="0" smtClean="0">
                <a:latin typeface="Guttman Yad-Brush" panose="02010401010101010101" pitchFamily="2" charset="-79"/>
                <a:cs typeface="Guttman Yad-Brush" panose="02010401010101010101" pitchFamily="2" charset="-79"/>
              </a:rPr>
              <a:t>טילנו בכול  המקומות אומנם לא זכרנו כי הינו קטנים שעלינו לארץ.</a:t>
            </a:r>
          </a:p>
          <a:p>
            <a:r>
              <a:rPr lang="he-IL" dirty="0" smtClean="0">
                <a:latin typeface="Guttman Yad-Brush" panose="02010401010101010101" pitchFamily="2" charset="-79"/>
                <a:cs typeface="Guttman Yad-Brush" panose="02010401010101010101" pitchFamily="2" charset="-79"/>
              </a:rPr>
              <a:t>המדריכה שלנו לא דיברה ערבית והמדריכים המקומיים לא ידעו אנגלית</a:t>
            </a:r>
          </a:p>
          <a:p>
            <a:r>
              <a:rPr lang="he-IL" dirty="0" smtClean="0">
                <a:latin typeface="Guttman Yad-Brush" panose="02010401010101010101" pitchFamily="2" charset="-79"/>
                <a:cs typeface="Guttman Yad-Brush" panose="02010401010101010101" pitchFamily="2" charset="-79"/>
              </a:rPr>
              <a:t>וסבא שלי היה מתרגם לקבוצה מערבית </a:t>
            </a:r>
            <a:r>
              <a:rPr lang="he-IL" dirty="0" err="1" smtClean="0">
                <a:latin typeface="Guttman Yad-Brush" panose="02010401010101010101" pitchFamily="2" charset="-79"/>
                <a:cs typeface="Guttman Yad-Brush" panose="02010401010101010101" pitchFamily="2" charset="-79"/>
              </a:rPr>
              <a:t>לעיברית</a:t>
            </a:r>
            <a:r>
              <a:rPr lang="he-IL" dirty="0" smtClean="0">
                <a:latin typeface="Guttman Yad-Brush" panose="02010401010101010101" pitchFamily="2" charset="-79"/>
                <a:cs typeface="Guttman Yad-Brush" panose="02010401010101010101" pitchFamily="2" charset="-79"/>
              </a:rPr>
              <a:t> </a:t>
            </a:r>
          </a:p>
          <a:p>
            <a:r>
              <a:rPr lang="he-IL" dirty="0" smtClean="0">
                <a:latin typeface="Guttman Yad-Brush" panose="02010401010101010101" pitchFamily="2" charset="-79"/>
                <a:cs typeface="Guttman Yad-Brush" panose="02010401010101010101" pitchFamily="2" charset="-79"/>
              </a:rPr>
              <a:t>סוף סוף </a:t>
            </a:r>
            <a:r>
              <a:rPr lang="he-IL" dirty="0" err="1" smtClean="0">
                <a:latin typeface="Guttman Yad-Brush" panose="02010401010101010101" pitchFamily="2" charset="-79"/>
                <a:cs typeface="Guttman Yad-Brush" panose="02010401010101010101" pitchFamily="2" charset="-79"/>
              </a:rPr>
              <a:t>יסמתי</a:t>
            </a:r>
            <a:r>
              <a:rPr lang="he-IL" dirty="0" smtClean="0">
                <a:latin typeface="Guttman Yad-Brush" panose="02010401010101010101" pitchFamily="2" charset="-79"/>
                <a:cs typeface="Guttman Yad-Brush" panose="02010401010101010101" pitchFamily="2" charset="-79"/>
              </a:rPr>
              <a:t> את שם המשפחה שהוא תורגמן.</a:t>
            </a:r>
          </a:p>
          <a:p>
            <a:endParaRPr lang="he-IL" dirty="0" smtClean="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59966699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77334" y="609600"/>
            <a:ext cx="8596668" cy="45719"/>
          </a:xfrm>
        </p:spPr>
        <p:txBody>
          <a:bodyPr>
            <a:normAutofit fontScale="90000"/>
          </a:bodyPr>
          <a:lstStyle/>
          <a:p>
            <a:r>
              <a:rPr lang="he-IL" dirty="0" smtClean="0"/>
              <a:t/>
            </a:r>
            <a:br>
              <a:rPr lang="he-IL" dirty="0" smtClean="0"/>
            </a:br>
            <a:r>
              <a:rPr lang="he-IL" dirty="0"/>
              <a:t/>
            </a:r>
            <a:br>
              <a:rPr lang="he-IL" dirty="0"/>
            </a:br>
            <a:endParaRPr lang="he-IL" dirty="0"/>
          </a:p>
        </p:txBody>
      </p:sp>
      <p:sp>
        <p:nvSpPr>
          <p:cNvPr id="3" name="מציין מיקום תוכן 2"/>
          <p:cNvSpPr>
            <a:spLocks noGrp="1"/>
          </p:cNvSpPr>
          <p:nvPr>
            <p:ph idx="1"/>
          </p:nvPr>
        </p:nvSpPr>
        <p:spPr>
          <a:xfrm>
            <a:off x="677334" y="1021491"/>
            <a:ext cx="8596668" cy="5019871"/>
          </a:xfrm>
        </p:spPr>
        <p:txBody>
          <a:bodyPr>
            <a:normAutofit/>
          </a:bodyPr>
          <a:lstStyle/>
          <a:p>
            <a:pPr algn="ctr"/>
            <a:r>
              <a:rPr lang="he-IL" sz="4800" dirty="0" smtClean="0">
                <a:solidFill>
                  <a:schemeClr val="accent1">
                    <a:lumMod val="50000"/>
                  </a:schemeClr>
                </a:solidFill>
              </a:rPr>
              <a:t>מקווה </a:t>
            </a:r>
            <a:r>
              <a:rPr lang="he-IL" sz="4800" dirty="0" err="1" smtClean="0">
                <a:solidFill>
                  <a:schemeClr val="accent1">
                    <a:lumMod val="50000"/>
                  </a:schemeClr>
                </a:solidFill>
              </a:rPr>
              <a:t>שנהנתם</a:t>
            </a:r>
            <a:endParaRPr lang="he-IL" sz="4800" dirty="0" smtClean="0">
              <a:solidFill>
                <a:schemeClr val="accent1">
                  <a:lumMod val="50000"/>
                </a:schemeClr>
              </a:solidFill>
            </a:endParaRPr>
          </a:p>
          <a:p>
            <a:pPr algn="ctr"/>
            <a:endParaRPr lang="he-IL" sz="4800" dirty="0" smtClean="0">
              <a:solidFill>
                <a:schemeClr val="accent1">
                  <a:lumMod val="50000"/>
                </a:schemeClr>
              </a:solidFill>
            </a:endParaRPr>
          </a:p>
        </p:txBody>
      </p:sp>
      <p:sp>
        <p:nvSpPr>
          <p:cNvPr id="5" name="AutoShape 2" descr="תוצאת תמונה עבור סמיילים"/>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p:cNvPicPr>
            <a:picLocks noChangeAspect="1"/>
          </p:cNvPicPr>
          <p:nvPr/>
        </p:nvPicPr>
        <p:blipFill>
          <a:blip r:embed="rId2"/>
          <a:stretch>
            <a:fillRect/>
          </a:stretch>
        </p:blipFill>
        <p:spPr>
          <a:xfrm>
            <a:off x="4044778" y="2765597"/>
            <a:ext cx="2258841" cy="1674598"/>
          </a:xfrm>
          <a:prstGeom prst="rect">
            <a:avLst/>
          </a:prstGeom>
        </p:spPr>
      </p:pic>
    </p:spTree>
    <p:extLst>
      <p:ext uri="{BB962C8B-B14F-4D97-AF65-F5344CB8AC3E}">
        <p14:creationId xmlns:p14="http://schemas.microsoft.com/office/powerpoint/2010/main" val="3488810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314833" y="230658"/>
            <a:ext cx="7026876" cy="1087395"/>
          </a:xfrm>
        </p:spPr>
        <p:txBody>
          <a:bodyPr/>
          <a:lstStyle/>
          <a:p>
            <a:pPr algn="r"/>
            <a:r>
              <a:rPr lang="he-IL" dirty="0" smtClean="0">
                <a:latin typeface="Guttman Yad-Brush" panose="02010401010101010101" pitchFamily="2" charset="-79"/>
                <a:cs typeface="Guttman Yad-Brush" panose="02010401010101010101" pitchFamily="2" charset="-79"/>
              </a:rPr>
              <a:t>הילדות במרוקו</a:t>
            </a:r>
            <a:endParaRPr lang="he-IL" dirty="0">
              <a:latin typeface="Guttman Yad-Brush" panose="02010401010101010101" pitchFamily="2" charset="-79"/>
              <a:cs typeface="Guttman Yad-Brush" panose="02010401010101010101" pitchFamily="2" charset="-79"/>
            </a:endParaRPr>
          </a:p>
        </p:txBody>
      </p:sp>
      <p:sp>
        <p:nvSpPr>
          <p:cNvPr id="3" name="כותרת משנה 2"/>
          <p:cNvSpPr>
            <a:spLocks noGrp="1"/>
          </p:cNvSpPr>
          <p:nvPr>
            <p:ph type="subTitle" idx="1"/>
          </p:nvPr>
        </p:nvSpPr>
        <p:spPr>
          <a:xfrm>
            <a:off x="1680519" y="1606379"/>
            <a:ext cx="7891849" cy="4333103"/>
          </a:xfrm>
        </p:spPr>
        <p:txBody>
          <a:bodyPr>
            <a:normAutofit/>
          </a:bodyPr>
          <a:lstStyle/>
          <a:p>
            <a:pPr algn="r">
              <a:lnSpc>
                <a:spcPct val="150000"/>
              </a:lnSpc>
            </a:pPr>
            <a:r>
              <a:rPr lang="he-IL" dirty="0" smtClean="0">
                <a:latin typeface="Guttman Yad-Brush" panose="02010401010101010101" pitchFamily="2" charset="-79"/>
                <a:cs typeface="Guttman Yad-Brush" panose="02010401010101010101" pitchFamily="2" charset="-79"/>
              </a:rPr>
              <a:t>נולדתי  לסבא רבא עמרם וסבתא תמר ממשפחת תורג'מן.</a:t>
            </a:r>
          </a:p>
          <a:p>
            <a:pPr algn="r">
              <a:lnSpc>
                <a:spcPct val="150000"/>
              </a:lnSpc>
            </a:pPr>
            <a:r>
              <a:rPr lang="he-IL" dirty="0" smtClean="0">
                <a:latin typeface="Guttman Yad-Brush" panose="02010401010101010101" pitchFamily="2" charset="-79"/>
                <a:cs typeface="Guttman Yad-Brush" panose="02010401010101010101" pitchFamily="2" charset="-79"/>
              </a:rPr>
              <a:t>נולדתי ב-1947 במרוקו. </a:t>
            </a:r>
          </a:p>
          <a:p>
            <a:pPr algn="r">
              <a:lnSpc>
                <a:spcPct val="150000"/>
              </a:lnSpc>
            </a:pPr>
            <a:r>
              <a:rPr lang="he-IL" dirty="0" smtClean="0">
                <a:latin typeface="Guttman Yad-Brush" panose="02010401010101010101" pitchFamily="2" charset="-79"/>
                <a:cs typeface="Guttman Yad-Brush" panose="02010401010101010101" pitchFamily="2" charset="-79"/>
              </a:rPr>
              <a:t>במרוקו למדתי בבית ספר </a:t>
            </a:r>
            <a:r>
              <a:rPr lang="he-IL" dirty="0" err="1" smtClean="0">
                <a:latin typeface="Guttman Yad-Brush" panose="02010401010101010101" pitchFamily="2" charset="-79"/>
                <a:cs typeface="Guttman Yad-Brush" panose="02010401010101010101" pitchFamily="2" charset="-79"/>
              </a:rPr>
              <a:t>אליינס</a:t>
            </a:r>
            <a:r>
              <a:rPr lang="he-IL" dirty="0" smtClean="0">
                <a:latin typeface="Guttman Yad-Brush" panose="02010401010101010101" pitchFamily="2" charset="-79"/>
                <a:cs typeface="Guttman Yad-Brush" panose="02010401010101010101" pitchFamily="2" charset="-79"/>
              </a:rPr>
              <a:t> שתי כיתות א' ב' אני לא דובר צרפתית אבל מבין. </a:t>
            </a:r>
          </a:p>
        </p:txBody>
      </p:sp>
    </p:spTree>
    <p:extLst>
      <p:ext uri="{BB962C8B-B14F-4D97-AF65-F5344CB8AC3E}">
        <p14:creationId xmlns:p14="http://schemas.microsoft.com/office/powerpoint/2010/main" val="79207097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303373" y="1128753"/>
            <a:ext cx="6096000" cy="4524315"/>
          </a:xfrm>
          <a:prstGeom prst="rect">
            <a:avLst/>
          </a:prstGeom>
        </p:spPr>
        <p:txBody>
          <a:bodyPr>
            <a:spAutoFit/>
          </a:bodyPr>
          <a:lstStyle/>
          <a:p>
            <a:r>
              <a:rPr lang="he-IL" dirty="0">
                <a:latin typeface="Guttman Yad-Brush" panose="02010401010101010101" pitchFamily="2" charset="-79"/>
                <a:cs typeface="Guttman Yad-Brush" panose="02010401010101010101" pitchFamily="2" charset="-79"/>
              </a:rPr>
              <a:t>עלינו לארץ ב-1955 וגרנו במעברה חרובית שבקיבוץ כפר מנחם בעמק האלה עד -1959</a:t>
            </a:r>
            <a:r>
              <a:rPr lang="he-IL" dirty="0" smtClean="0">
                <a:latin typeface="Guttman Yad-Brush" panose="02010401010101010101" pitchFamily="2" charset="-79"/>
                <a:cs typeface="Guttman Yad-Brush" panose="02010401010101010101" pitchFamily="2" charset="-79"/>
              </a:rPr>
              <a:t>. </a:t>
            </a:r>
          </a:p>
          <a:p>
            <a:r>
              <a:rPr lang="he-IL" dirty="0" smtClean="0">
                <a:latin typeface="Guttman Yad-Brush" panose="02010401010101010101" pitchFamily="2" charset="-79"/>
                <a:cs typeface="Guttman Yad-Brush" panose="02010401010101010101" pitchFamily="2" charset="-79"/>
              </a:rPr>
              <a:t>החיים במעברה היו קשים. לא היה אור, לא היו שירותים ולא מקלחת בצריף אלא מחוץ לצריף. השירותים היה בור חפור באדמה. כדי להתקלח היינו מחממים מים בפרימוס. פרימוס זה כלי לחימום באמצעות נפט ופתיליה. על הפרימוס הנחנו סיר גדול עם מים ואת המים החמים שפכנו לגיגית וכך התקלחנו.</a:t>
            </a:r>
          </a:p>
          <a:p>
            <a:r>
              <a:rPr lang="he-IL" dirty="0" smtClean="0">
                <a:latin typeface="Guttman Yad-Brush" panose="02010401010101010101" pitchFamily="2" charset="-79"/>
                <a:cs typeface="Guttman Yad-Brush" panose="02010401010101010101" pitchFamily="2" charset="-79"/>
              </a:rPr>
              <a:t>לא הייתה ניידות זמינה. היה אוטובוס שיצא פעם ביום. </a:t>
            </a:r>
          </a:p>
          <a:p>
            <a:r>
              <a:rPr lang="he-IL" dirty="0" smtClean="0">
                <a:latin typeface="Guttman Yad-Brush" panose="02010401010101010101" pitchFamily="2" charset="-79"/>
                <a:cs typeface="Guttman Yad-Brush" panose="02010401010101010101" pitchFamily="2" charset="-79"/>
              </a:rPr>
              <a:t>בארץ </a:t>
            </a:r>
            <a:r>
              <a:rPr lang="he-IL" dirty="0">
                <a:latin typeface="Guttman Yad-Brush" panose="02010401010101010101" pitchFamily="2" charset="-79"/>
                <a:cs typeface="Guttman Yad-Brush" panose="02010401010101010101" pitchFamily="2" charset="-79"/>
              </a:rPr>
              <a:t>המשכתי ללמוד בבית ספר רגיל, בית ספר יסודי</a:t>
            </a:r>
            <a:r>
              <a:rPr lang="he-IL" dirty="0" smtClean="0">
                <a:latin typeface="Guttman Yad-Brush" panose="02010401010101010101" pitchFamily="2" charset="-79"/>
                <a:cs typeface="Guttman Yad-Brush" panose="02010401010101010101" pitchFamily="2" charset="-79"/>
              </a:rPr>
              <a:t>.</a:t>
            </a:r>
          </a:p>
          <a:p>
            <a:r>
              <a:rPr lang="he-IL" dirty="0" smtClean="0">
                <a:latin typeface="Guttman Yad-Brush" panose="02010401010101010101" pitchFamily="2" charset="-79"/>
                <a:cs typeface="Guttman Yad-Brush" panose="02010401010101010101" pitchFamily="2" charset="-79"/>
              </a:rPr>
              <a:t>במעברת חרובית נולדו אחיותיי התאומות שולה ואביבה בשנת 1957. </a:t>
            </a:r>
          </a:p>
          <a:p>
            <a:endParaRPr lang="he-IL" dirty="0"/>
          </a:p>
        </p:txBody>
      </p:sp>
      <p:sp>
        <p:nvSpPr>
          <p:cNvPr id="3" name="כותרת 1"/>
          <p:cNvSpPr txBox="1">
            <a:spLocks/>
          </p:cNvSpPr>
          <p:nvPr/>
        </p:nvSpPr>
        <p:spPr>
          <a:xfrm>
            <a:off x="2232453" y="345988"/>
            <a:ext cx="7026876" cy="1087395"/>
          </a:xfrm>
          <a:prstGeom prst="rect">
            <a:avLst/>
          </a:prstGeom>
        </p:spPr>
        <p:txBody>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dirty="0" smtClean="0">
                <a:latin typeface="Guttman Yad-Brush" panose="02010401010101010101" pitchFamily="2" charset="-79"/>
                <a:cs typeface="Guttman Yad-Brush" panose="02010401010101010101" pitchFamily="2" charset="-79"/>
              </a:rPr>
              <a:t>החיים במעברה</a:t>
            </a: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131581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318422" y="1128583"/>
            <a:ext cx="4506096" cy="4247317"/>
          </a:xfrm>
          <a:prstGeom prst="rect">
            <a:avLst/>
          </a:prstGeom>
        </p:spPr>
        <p:txBody>
          <a:bodyPr wrap="square">
            <a:spAutoFit/>
          </a:bodyPr>
          <a:lstStyle/>
          <a:p>
            <a:r>
              <a:rPr lang="he-IL" dirty="0" smtClean="0">
                <a:latin typeface="Guttman Yad-Brush" panose="02010401010101010101" pitchFamily="2" charset="-79"/>
                <a:cs typeface="Guttman Yad-Brush" panose="02010401010101010101" pitchFamily="2" charset="-79"/>
              </a:rPr>
              <a:t>עברנו </a:t>
            </a:r>
            <a:r>
              <a:rPr lang="he-IL" dirty="0">
                <a:latin typeface="Guttman Yad-Brush" panose="02010401010101010101" pitchFamily="2" charset="-79"/>
                <a:cs typeface="Guttman Yad-Brush" panose="02010401010101010101" pitchFamily="2" charset="-79"/>
              </a:rPr>
              <a:t>ליבנה ב-1959 גרנו בפחונים. בקיץ היה חם מאוד ובחורף היה קר מאוד. שם נולדו שני אחים שמעון ואברהם</a:t>
            </a:r>
            <a:r>
              <a:rPr lang="he-IL" dirty="0" smtClean="0">
                <a:latin typeface="Guttman Yad-Brush" panose="02010401010101010101" pitchFamily="2" charset="-79"/>
                <a:cs typeface="Guttman Yad-Brush" panose="02010401010101010101" pitchFamily="2" charset="-79"/>
              </a:rPr>
              <a:t>. גם במעברת יבנה החיים היו קשים בדומה למעברת חרובית. לא היו מקלחת ושירותים ונאלצנו שוב לחמם מים. הורי היו קמים בלילה לגרש את הלטאות והחרקים מעלינו.</a:t>
            </a:r>
          </a:p>
          <a:p>
            <a:r>
              <a:rPr lang="he-IL" dirty="0" smtClean="0">
                <a:latin typeface="Guttman Yad-Brush" panose="02010401010101010101" pitchFamily="2" charset="-79"/>
                <a:cs typeface="Guttman Yad-Brush" panose="02010401010101010101" pitchFamily="2" charset="-79"/>
              </a:rPr>
              <a:t>ב-1961 </a:t>
            </a:r>
            <a:r>
              <a:rPr lang="he-IL" dirty="0">
                <a:latin typeface="Guttman Yad-Brush" panose="02010401010101010101" pitchFamily="2" charset="-79"/>
                <a:cs typeface="Guttman Yad-Brush" panose="02010401010101010101" pitchFamily="2" charset="-79"/>
              </a:rPr>
              <a:t>עברנו לגור </a:t>
            </a:r>
            <a:r>
              <a:rPr lang="he-IL" dirty="0" smtClean="0">
                <a:latin typeface="Guttman Yad-Brush" panose="02010401010101010101" pitchFamily="2" charset="-79"/>
                <a:cs typeface="Guttman Yad-Brush" panose="02010401010101010101" pitchFamily="2" charset="-79"/>
              </a:rPr>
              <a:t>בשיכון </a:t>
            </a:r>
            <a:r>
              <a:rPr lang="he-IL" dirty="0">
                <a:latin typeface="Guttman Yad-Brush" panose="02010401010101010101" pitchFamily="2" charset="-79"/>
                <a:cs typeface="Guttman Yad-Brush" panose="02010401010101010101" pitchFamily="2" charset="-79"/>
              </a:rPr>
              <a:t>שכל הדירה הייתה 54 מטר מרובע [הדירה הייתה נורא קטנה] וגדלנו 9 </a:t>
            </a:r>
            <a:r>
              <a:rPr lang="he-IL" dirty="0" smtClean="0">
                <a:latin typeface="Guttman Yad-Brush" panose="02010401010101010101" pitchFamily="2" charset="-79"/>
                <a:cs typeface="Guttman Yad-Brush" panose="02010401010101010101" pitchFamily="2" charset="-79"/>
              </a:rPr>
              <a:t>נפשות + </a:t>
            </a:r>
            <a:r>
              <a:rPr lang="he-IL" dirty="0">
                <a:latin typeface="Guttman Yad-Brush" panose="02010401010101010101" pitchFamily="2" charset="-79"/>
                <a:cs typeface="Guttman Yad-Brush" panose="02010401010101010101" pitchFamily="2" charset="-79"/>
              </a:rPr>
              <a:t>זוג הורים</a:t>
            </a:r>
            <a:r>
              <a:rPr lang="he-IL" dirty="0" smtClean="0">
                <a:latin typeface="Guttman Yad-Brush" panose="02010401010101010101" pitchFamily="2" charset="-79"/>
                <a:cs typeface="Guttman Yad-Brush" panose="02010401010101010101" pitchFamily="2" charset="-79"/>
              </a:rPr>
              <a:t>. אבל התנאים השתפרו. היו שירותים, מקלחת ומטבח. עד היום הבית הזה קיים ברחוב הכלנית ביבנה והוא עדיין של המשפחה.</a:t>
            </a:r>
            <a:endParaRPr lang="he-IL" dirty="0">
              <a:latin typeface="Guttman Yad-Brush" panose="02010401010101010101" pitchFamily="2" charset="-79"/>
              <a:cs typeface="Guttman Yad-Brush" panose="02010401010101010101" pitchFamily="2" charset="-79"/>
            </a:endParaRPr>
          </a:p>
        </p:txBody>
      </p:sp>
      <p:sp>
        <p:nvSpPr>
          <p:cNvPr id="3" name="כותרת 1"/>
          <p:cNvSpPr txBox="1">
            <a:spLocks/>
          </p:cNvSpPr>
          <p:nvPr/>
        </p:nvSpPr>
        <p:spPr>
          <a:xfrm>
            <a:off x="2232453" y="345988"/>
            <a:ext cx="7026876" cy="1087395"/>
          </a:xfrm>
          <a:prstGeom prst="rect">
            <a:avLst/>
          </a:prstGeom>
        </p:spPr>
        <p:txBody>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dirty="0" smtClean="0">
                <a:latin typeface="Guttman Yad-Brush" panose="02010401010101010101" pitchFamily="2" charset="-79"/>
                <a:cs typeface="Guttman Yad-Brush" panose="02010401010101010101" pitchFamily="2" charset="-79"/>
              </a:rPr>
              <a:t>המעבר ליבנה</a:t>
            </a:r>
            <a:endParaRPr lang="he-IL" dirty="0">
              <a:latin typeface="Guttman Yad-Brush" panose="02010401010101010101" pitchFamily="2" charset="-79"/>
              <a:cs typeface="Guttman Yad-Brush" panose="02010401010101010101" pitchFamily="2" charset="-79"/>
            </a:endParaRPr>
          </a:p>
        </p:txBody>
      </p:sp>
      <p:pic>
        <p:nvPicPr>
          <p:cNvPr id="4" name="תמונה 3"/>
          <p:cNvPicPr>
            <a:picLocks noChangeAspect="1"/>
          </p:cNvPicPr>
          <p:nvPr/>
        </p:nvPicPr>
        <p:blipFill>
          <a:blip r:embed="rId2"/>
          <a:stretch>
            <a:fillRect/>
          </a:stretch>
        </p:blipFill>
        <p:spPr>
          <a:xfrm>
            <a:off x="298748" y="1340120"/>
            <a:ext cx="5447143" cy="4166106"/>
          </a:xfrm>
          <a:prstGeom prst="rect">
            <a:avLst/>
          </a:prstGeom>
        </p:spPr>
      </p:pic>
      <p:cxnSp>
        <p:nvCxnSpPr>
          <p:cNvPr id="6" name="מחבר חץ ישר 5"/>
          <p:cNvCxnSpPr/>
          <p:nvPr/>
        </p:nvCxnSpPr>
        <p:spPr>
          <a:xfrm flipH="1">
            <a:off x="3805881" y="1046205"/>
            <a:ext cx="1940010" cy="1894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49146" y="741405"/>
            <a:ext cx="2796745" cy="369332"/>
          </a:xfrm>
          <a:prstGeom prst="rect">
            <a:avLst/>
          </a:prstGeom>
          <a:noFill/>
        </p:spPr>
        <p:txBody>
          <a:bodyPr wrap="square" rtlCol="1">
            <a:spAutoFit/>
          </a:bodyPr>
          <a:lstStyle/>
          <a:p>
            <a:r>
              <a:rPr lang="he-IL" dirty="0" smtClean="0"/>
              <a:t>הבית ביבנה ברחוב הכלנית</a:t>
            </a:r>
            <a:endParaRPr lang="he-IL" dirty="0"/>
          </a:p>
        </p:txBody>
      </p:sp>
    </p:spTree>
    <p:extLst>
      <p:ext uri="{BB962C8B-B14F-4D97-AF65-F5344CB8AC3E}">
        <p14:creationId xmlns:p14="http://schemas.microsoft.com/office/powerpoint/2010/main" val="3232055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7172"/>
            <a:ext cx="9144000" cy="1548713"/>
          </a:xfrm>
        </p:spPr>
        <p:txBody>
          <a:bodyPr/>
          <a:lstStyle/>
          <a:p>
            <a:pPr algn="r"/>
            <a:r>
              <a:rPr lang="he-IL" dirty="0" smtClean="0">
                <a:latin typeface="Guttman Yad-Brush" panose="02010401010101010101" pitchFamily="2" charset="-79"/>
                <a:cs typeface="Guttman Yad-Brush" panose="02010401010101010101" pitchFamily="2" charset="-79"/>
              </a:rPr>
              <a:t>גיל ההתבגרות שלי</a:t>
            </a:r>
            <a:endParaRPr lang="he-IL" dirty="0">
              <a:latin typeface="Guttman Yad-Brush" panose="02010401010101010101" pitchFamily="2" charset="-79"/>
              <a:cs typeface="Guttman Yad-Brush" panose="02010401010101010101" pitchFamily="2" charset="-79"/>
            </a:endParaRPr>
          </a:p>
        </p:txBody>
      </p:sp>
      <p:sp>
        <p:nvSpPr>
          <p:cNvPr id="3" name="כותרת משנה 2"/>
          <p:cNvSpPr>
            <a:spLocks noGrp="1"/>
          </p:cNvSpPr>
          <p:nvPr>
            <p:ph type="subTitle" idx="1"/>
          </p:nvPr>
        </p:nvSpPr>
        <p:spPr>
          <a:xfrm>
            <a:off x="1524000" y="1159169"/>
            <a:ext cx="9144000" cy="3379573"/>
          </a:xfrm>
        </p:spPr>
        <p:txBody>
          <a:bodyPr>
            <a:normAutofit/>
          </a:bodyPr>
          <a:lstStyle/>
          <a:p>
            <a:pPr algn="r">
              <a:lnSpc>
                <a:spcPct val="160000"/>
              </a:lnSpc>
            </a:pPr>
            <a:r>
              <a:rPr lang="he-IL" dirty="0" smtClean="0">
                <a:latin typeface="Guttman Yad-Brush" panose="02010401010101010101" pitchFamily="2" charset="-79"/>
                <a:cs typeface="Guttman Yad-Brush" panose="02010401010101010101" pitchFamily="2" charset="-79"/>
              </a:rPr>
              <a:t>בשנת-1963 התחלתי לעבוד בכל מני עבודות ולעזור בפרנסת המשפחה.</a:t>
            </a:r>
          </a:p>
          <a:p>
            <a:pPr algn="r">
              <a:lnSpc>
                <a:spcPct val="160000"/>
              </a:lnSpc>
            </a:pPr>
            <a:r>
              <a:rPr lang="he-IL" dirty="0" smtClean="0">
                <a:latin typeface="Guttman Yad-Brush" panose="02010401010101010101" pitchFamily="2" charset="-79"/>
                <a:cs typeface="Guttman Yad-Brush" panose="02010401010101010101" pitchFamily="2" charset="-79"/>
              </a:rPr>
              <a:t>בשנת-1965 התגייסתי לצבא שירתי בחיל רגלי. ובשנת-1970 עברתי קורס קשר ושימשתי </a:t>
            </a:r>
            <a:r>
              <a:rPr lang="he-IL" dirty="0">
                <a:latin typeface="Guttman Yad-Brush" panose="02010401010101010101" pitchFamily="2" charset="-79"/>
                <a:cs typeface="Guttman Yad-Brush" panose="02010401010101010101" pitchFamily="2" charset="-79"/>
              </a:rPr>
              <a:t>כ</a:t>
            </a:r>
            <a:r>
              <a:rPr lang="he-IL" dirty="0" smtClean="0">
                <a:latin typeface="Guttman Yad-Brush" panose="02010401010101010101" pitchFamily="2" charset="-79"/>
                <a:cs typeface="Guttman Yad-Brush" panose="02010401010101010101" pitchFamily="2" charset="-79"/>
              </a:rPr>
              <a:t>קשר של המגד. ב-1967 השתתפתי במלחמת ששת הימים ועשיתי הרבה ימי מילואים ברצועת עזה, בסיני, בשרם אשך, יהודה ושומרון ובגולן. השתתפתי גם במלחמת יום הכיפורים ב-1983 הייתה מלחמת לבנון הראשונה. </a:t>
            </a:r>
            <a:endParaRPr lang="he-IL" dirty="0">
              <a:latin typeface="Guttman Yad-Brush" panose="02010401010101010101" pitchFamily="2" charset="-79"/>
              <a:cs typeface="Guttman Yad-Brush" panose="02010401010101010101" pitchFamily="2" charset="-79"/>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0800" y="3757138"/>
            <a:ext cx="2221078" cy="3006242"/>
          </a:xfrm>
          <a:prstGeom prst="rect">
            <a:avLst/>
          </a:prstGeom>
        </p:spPr>
      </p:pic>
    </p:spTree>
    <p:extLst>
      <p:ext uri="{BB962C8B-B14F-4D97-AF65-F5344CB8AC3E}">
        <p14:creationId xmlns:p14="http://schemas.microsoft.com/office/powerpoint/2010/main" val="21462612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00433" y="413909"/>
            <a:ext cx="9144000" cy="1365464"/>
          </a:xfrm>
        </p:spPr>
        <p:txBody>
          <a:bodyPr/>
          <a:lstStyle/>
          <a:p>
            <a:pPr algn="r"/>
            <a:r>
              <a:rPr lang="he-IL" dirty="0" smtClean="0">
                <a:latin typeface="Guttman Yad-Brush" panose="02010401010101010101" pitchFamily="2" charset="-79"/>
                <a:cs typeface="Guttman Yad-Brush" panose="02010401010101010101" pitchFamily="2" charset="-79"/>
              </a:rPr>
              <a:t>היכרות עם אשתי</a:t>
            </a:r>
            <a:endParaRPr lang="he-IL" dirty="0">
              <a:latin typeface="Guttman Yad-Brush" panose="02010401010101010101" pitchFamily="2" charset="-79"/>
              <a:cs typeface="Guttman Yad-Brush" panose="02010401010101010101" pitchFamily="2" charset="-79"/>
            </a:endParaRPr>
          </a:p>
        </p:txBody>
      </p:sp>
      <p:sp>
        <p:nvSpPr>
          <p:cNvPr id="3" name="כותרת משנה 2"/>
          <p:cNvSpPr>
            <a:spLocks noGrp="1"/>
          </p:cNvSpPr>
          <p:nvPr>
            <p:ph type="subTitle" idx="1"/>
          </p:nvPr>
        </p:nvSpPr>
        <p:spPr>
          <a:xfrm>
            <a:off x="1524000" y="1779373"/>
            <a:ext cx="9144000" cy="4176584"/>
          </a:xfrm>
        </p:spPr>
        <p:txBody>
          <a:bodyPr>
            <a:normAutofit/>
          </a:bodyPr>
          <a:lstStyle/>
          <a:p>
            <a:pPr algn="r">
              <a:lnSpc>
                <a:spcPct val="150000"/>
              </a:lnSpc>
            </a:pPr>
            <a:r>
              <a:rPr lang="he-IL" dirty="0" smtClean="0">
                <a:latin typeface="Guttman Yad-Brush" panose="02010401010101010101" pitchFamily="2" charset="-79"/>
                <a:cs typeface="Guttman Yad-Brush" panose="02010401010101010101" pitchFamily="2" charset="-79"/>
              </a:rPr>
              <a:t>ב-1967 הכרתי את אשתי רחל דרך אחותי מזל. היינו כחברים שנתיים. </a:t>
            </a:r>
          </a:p>
          <a:p>
            <a:pPr algn="r">
              <a:lnSpc>
                <a:spcPct val="150000"/>
              </a:lnSpc>
            </a:pPr>
            <a:r>
              <a:rPr lang="he-IL" dirty="0" smtClean="0">
                <a:latin typeface="Guttman Yad-Brush" panose="02010401010101010101" pitchFamily="2" charset="-79"/>
                <a:cs typeface="Guttman Yad-Brush" panose="02010401010101010101" pitchFamily="2" charset="-79"/>
              </a:rPr>
              <a:t>ב-4.6 1969 התחתנו באולם שושנים שאיננו קיים היום.</a:t>
            </a:r>
          </a:p>
          <a:p>
            <a:pPr algn="r">
              <a:lnSpc>
                <a:spcPct val="150000"/>
              </a:lnSpc>
            </a:pPr>
            <a:r>
              <a:rPr lang="he-IL" dirty="0" smtClean="0">
                <a:latin typeface="Guttman Yad-Brush" panose="02010401010101010101" pitchFamily="2" charset="-79"/>
                <a:cs typeface="Guttman Yad-Brush" panose="02010401010101010101" pitchFamily="2" charset="-79"/>
              </a:rPr>
              <a:t>ב-15.5 1970 נולדה </a:t>
            </a:r>
            <a:r>
              <a:rPr lang="he-IL" dirty="0" err="1" smtClean="0">
                <a:latin typeface="Guttman Yad-Brush" panose="02010401010101010101" pitchFamily="2" charset="-79"/>
                <a:cs typeface="Guttman Yad-Brush" panose="02010401010101010101" pitchFamily="2" charset="-79"/>
              </a:rPr>
              <a:t>אמא</a:t>
            </a:r>
            <a:r>
              <a:rPr lang="he-IL" dirty="0" smtClean="0">
                <a:latin typeface="Guttman Yad-Brush" panose="02010401010101010101" pitchFamily="2" charset="-79"/>
                <a:cs typeface="Guttman Yad-Brush" panose="02010401010101010101" pitchFamily="2" charset="-79"/>
              </a:rPr>
              <a:t> של תהל [איריס].</a:t>
            </a:r>
          </a:p>
          <a:p>
            <a:pPr algn="r">
              <a:lnSpc>
                <a:spcPct val="150000"/>
              </a:lnSpc>
            </a:pPr>
            <a:r>
              <a:rPr lang="he-IL" dirty="0" smtClean="0">
                <a:latin typeface="Guttman Yad-Brush" panose="02010401010101010101" pitchFamily="2" charset="-79"/>
                <a:cs typeface="Guttman Yad-Brush" panose="02010401010101010101" pitchFamily="2" charset="-79"/>
              </a:rPr>
              <a:t>ב-4.3 1974 נולד עופר.</a:t>
            </a:r>
          </a:p>
          <a:p>
            <a:pPr algn="r">
              <a:lnSpc>
                <a:spcPct val="150000"/>
              </a:lnSpc>
            </a:pPr>
            <a:r>
              <a:rPr lang="he-IL" dirty="0">
                <a:latin typeface="Guttman Yad-Brush" panose="02010401010101010101" pitchFamily="2" charset="-79"/>
                <a:cs typeface="Guttman Yad-Brush" panose="02010401010101010101" pitchFamily="2" charset="-79"/>
              </a:rPr>
              <a:t>ב</a:t>
            </a:r>
            <a:r>
              <a:rPr lang="he-IL" dirty="0" smtClean="0">
                <a:latin typeface="Guttman Yad-Brush" panose="02010401010101010101" pitchFamily="2" charset="-79"/>
                <a:cs typeface="Guttman Yad-Brush" panose="02010401010101010101" pitchFamily="2" charset="-79"/>
              </a:rPr>
              <a:t>-13.9 1977 נולד דורון א' ראש השנה ולכן קראנו לו דורון כי הוא מתנה.</a:t>
            </a:r>
          </a:p>
          <a:p>
            <a:pPr algn="r">
              <a:lnSpc>
                <a:spcPct val="150000"/>
              </a:lnSpc>
            </a:pPr>
            <a:r>
              <a:rPr lang="he-IL" dirty="0" smtClean="0">
                <a:latin typeface="Guttman Yad-Brush" panose="02010401010101010101" pitchFamily="2" charset="-79"/>
                <a:cs typeface="Guttman Yad-Brush" panose="02010401010101010101" pitchFamily="2" charset="-79"/>
              </a:rPr>
              <a:t>ב-22.12 1983 נולדה בת </a:t>
            </a:r>
            <a:r>
              <a:rPr lang="he-IL" dirty="0" err="1" smtClean="0">
                <a:latin typeface="Guttman Yad-Brush" panose="02010401010101010101" pitchFamily="2" charset="-79"/>
                <a:cs typeface="Guttman Yad-Brush" panose="02010401010101010101" pitchFamily="2" charset="-79"/>
              </a:rPr>
              <a:t>הזכונים</a:t>
            </a:r>
            <a:r>
              <a:rPr lang="he-IL" dirty="0" smtClean="0">
                <a:latin typeface="Guttman Yad-Brush" panose="02010401010101010101" pitchFamily="2" charset="-79"/>
                <a:cs typeface="Guttman Yad-Brush" panose="02010401010101010101" pitchFamily="2" charset="-79"/>
              </a:rPr>
              <a:t> [ אין אחריה אחים] שמה מורן.</a:t>
            </a:r>
          </a:p>
          <a:p>
            <a:pPr algn="r">
              <a:lnSpc>
                <a:spcPct val="150000"/>
              </a:lnSpc>
            </a:pP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89795538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527223"/>
            <a:ext cx="9144000" cy="1400432"/>
          </a:xfrm>
        </p:spPr>
        <p:txBody>
          <a:bodyPr/>
          <a:lstStyle/>
          <a:p>
            <a:pPr algn="r"/>
            <a:r>
              <a:rPr lang="he-IL" dirty="0" smtClean="0">
                <a:latin typeface="Guttman Yad-Brush" panose="02010401010101010101" pitchFamily="2" charset="-79"/>
                <a:cs typeface="Guttman Yad-Brush" panose="02010401010101010101" pitchFamily="2" charset="-79"/>
              </a:rPr>
              <a:t>תקופות בחייו של סבא</a:t>
            </a:r>
            <a:endParaRPr lang="he-IL" dirty="0">
              <a:latin typeface="Guttman Yad-Brush" panose="02010401010101010101" pitchFamily="2" charset="-79"/>
              <a:cs typeface="Guttman Yad-Brush" panose="02010401010101010101" pitchFamily="2" charset="-79"/>
            </a:endParaRPr>
          </a:p>
        </p:txBody>
      </p:sp>
      <p:sp>
        <p:nvSpPr>
          <p:cNvPr id="3" name="כותרת משנה 2"/>
          <p:cNvSpPr>
            <a:spLocks noGrp="1"/>
          </p:cNvSpPr>
          <p:nvPr>
            <p:ph type="subTitle" idx="1"/>
          </p:nvPr>
        </p:nvSpPr>
        <p:spPr>
          <a:xfrm>
            <a:off x="1524000" y="1828800"/>
            <a:ext cx="9144000" cy="4069492"/>
          </a:xfrm>
        </p:spPr>
        <p:txBody>
          <a:bodyPr>
            <a:normAutofit/>
          </a:bodyPr>
          <a:lstStyle/>
          <a:p>
            <a:pPr algn="r">
              <a:lnSpc>
                <a:spcPct val="150000"/>
              </a:lnSpc>
            </a:pPr>
            <a:r>
              <a:rPr lang="he-IL" dirty="0" smtClean="0">
                <a:latin typeface="Guttman Yad-Brush" panose="02010401010101010101" pitchFamily="2" charset="-79"/>
                <a:cs typeface="Guttman Yad-Brush" panose="02010401010101010101" pitchFamily="2" charset="-79"/>
              </a:rPr>
              <a:t>ב- 1963 התחלתי לעבוד בבניין ועברתי קורס </a:t>
            </a:r>
            <a:r>
              <a:rPr lang="he-IL" dirty="0" err="1" smtClean="0">
                <a:latin typeface="Guttman Yad-Brush" panose="02010401010101010101" pitchFamily="2" charset="-79"/>
                <a:cs typeface="Guttman Yad-Brush" panose="02010401010101010101" pitchFamily="2" charset="-79"/>
              </a:rPr>
              <a:t>ברזלנות</a:t>
            </a:r>
            <a:r>
              <a:rPr lang="he-IL" dirty="0">
                <a:latin typeface="Guttman Yad-Brush" panose="02010401010101010101" pitchFamily="2" charset="-79"/>
                <a:cs typeface="Guttman Yad-Brush" panose="02010401010101010101" pitchFamily="2" charset="-79"/>
              </a:rPr>
              <a:t> </a:t>
            </a:r>
            <a:r>
              <a:rPr lang="he-IL" dirty="0" smtClean="0">
                <a:latin typeface="Guttman Yad-Brush" panose="02010401010101010101" pitchFamily="2" charset="-79"/>
                <a:cs typeface="Guttman Yad-Brush" panose="02010401010101010101" pitchFamily="2" charset="-79"/>
              </a:rPr>
              <a:t>ועבדתי עד -1965 בחברת סולל בונה. אחר כך בשנת-1965 התחלתי לעבוד בחשמל אצל הקבלן דוד סיידון. בשנת-1966 התגייסתי לצבא ואחר כך חזרתי לעבוד בבניין בתור עוזר לטייחים. ב-1969 התחלתי לעבוד בתור קבלן לעבודות חשמל עם אשר בן ישי. ב-1996 הפכנו להיות חברה לעבודות חשמל. עבדנו בכל הארץ. [אשדוד, יבנה, באר שבע, גוש קטיף לשעבר, ירושלים, ראשון, חולון, נס ציונה, גדרה, רמלה ולוד.  </a:t>
            </a: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158097522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280087"/>
            <a:ext cx="9144000" cy="1606378"/>
          </a:xfrm>
        </p:spPr>
        <p:txBody>
          <a:bodyPr/>
          <a:lstStyle/>
          <a:p>
            <a:pPr algn="r"/>
            <a:r>
              <a:rPr lang="he-IL" dirty="0" smtClean="0">
                <a:latin typeface="Guttman Yad-Brush" panose="02010401010101010101" pitchFamily="2" charset="-79"/>
                <a:cs typeface="Guttman Yad-Brush" panose="02010401010101010101" pitchFamily="2" charset="-79"/>
              </a:rPr>
              <a:t>אירועים במשפחה שלי</a:t>
            </a:r>
            <a:endParaRPr lang="he-IL" dirty="0">
              <a:latin typeface="Guttman Yad-Brush" panose="02010401010101010101" pitchFamily="2" charset="-79"/>
              <a:cs typeface="Guttman Yad-Brush" panose="02010401010101010101" pitchFamily="2" charset="-79"/>
            </a:endParaRPr>
          </a:p>
        </p:txBody>
      </p:sp>
      <p:sp>
        <p:nvSpPr>
          <p:cNvPr id="3" name="כותרת משנה 2"/>
          <p:cNvSpPr>
            <a:spLocks noGrp="1"/>
          </p:cNvSpPr>
          <p:nvPr>
            <p:ph type="subTitle" idx="1"/>
          </p:nvPr>
        </p:nvSpPr>
        <p:spPr>
          <a:xfrm>
            <a:off x="1524000" y="1812324"/>
            <a:ext cx="9144000" cy="4572000"/>
          </a:xfrm>
        </p:spPr>
        <p:txBody>
          <a:bodyPr/>
          <a:lstStyle/>
          <a:p>
            <a:pPr algn="r">
              <a:lnSpc>
                <a:spcPct val="150000"/>
              </a:lnSpc>
            </a:pPr>
            <a:r>
              <a:rPr lang="he-IL" dirty="0" smtClean="0">
                <a:latin typeface="Guttman Yad-Brush" panose="02010401010101010101" pitchFamily="2" charset="-79"/>
                <a:cs typeface="Guttman Yad-Brush" panose="02010401010101010101" pitchFamily="2" charset="-79"/>
              </a:rPr>
              <a:t>חתונה של עופר: 21.6 1999</a:t>
            </a:r>
          </a:p>
          <a:p>
            <a:pPr algn="r">
              <a:lnSpc>
                <a:spcPct val="150000"/>
              </a:lnSpc>
            </a:pPr>
            <a:r>
              <a:rPr lang="he-IL" dirty="0" smtClean="0">
                <a:latin typeface="Guttman Yad-Brush" panose="02010401010101010101" pitchFamily="2" charset="-79"/>
                <a:cs typeface="Guttman Yad-Brush" panose="02010401010101010101" pitchFamily="2" charset="-79"/>
              </a:rPr>
              <a:t>חתונה של איריס </a:t>
            </a:r>
            <a:r>
              <a:rPr lang="he-IL" dirty="0" err="1" smtClean="0">
                <a:latin typeface="Guttman Yad-Brush" panose="02010401010101010101" pitchFamily="2" charset="-79"/>
                <a:cs typeface="Guttman Yad-Brush" panose="02010401010101010101" pitchFamily="2" charset="-79"/>
              </a:rPr>
              <a:t>אמא</a:t>
            </a:r>
            <a:r>
              <a:rPr lang="he-IL" dirty="0" smtClean="0">
                <a:latin typeface="Guttman Yad-Brush" panose="02010401010101010101" pitchFamily="2" charset="-79"/>
                <a:cs typeface="Guttman Yad-Brush" panose="02010401010101010101" pitchFamily="2" charset="-79"/>
              </a:rPr>
              <a:t> של תהל: 9.7 2001</a:t>
            </a:r>
          </a:p>
          <a:p>
            <a:pPr algn="r">
              <a:lnSpc>
                <a:spcPct val="150000"/>
              </a:lnSpc>
            </a:pPr>
            <a:r>
              <a:rPr lang="he-IL" dirty="0" smtClean="0">
                <a:latin typeface="Guttman Yad-Brush" panose="02010401010101010101" pitchFamily="2" charset="-79"/>
                <a:cs typeface="Guttman Yad-Brush" panose="02010401010101010101" pitchFamily="2" charset="-79"/>
              </a:rPr>
              <a:t>חתונה של דורון: 20.9 2012</a:t>
            </a:r>
          </a:p>
          <a:p>
            <a:pPr algn="r">
              <a:lnSpc>
                <a:spcPct val="150000"/>
              </a:lnSpc>
            </a:pPr>
            <a:r>
              <a:rPr lang="he-IL" dirty="0" smtClean="0">
                <a:latin typeface="Guttman Yad-Brush" panose="02010401010101010101" pitchFamily="2" charset="-79"/>
                <a:cs typeface="Guttman Yad-Brush" panose="02010401010101010101" pitchFamily="2" charset="-79"/>
              </a:rPr>
              <a:t>חתונה של מורן: 6.10 2014</a:t>
            </a:r>
          </a:p>
          <a:p>
            <a:pPr algn="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731863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4757" y="-518984"/>
            <a:ext cx="9144000" cy="1680519"/>
          </a:xfrm>
        </p:spPr>
        <p:txBody>
          <a:bodyPr>
            <a:normAutofit/>
          </a:bodyPr>
          <a:lstStyle/>
          <a:p>
            <a:pPr algn="r"/>
            <a:r>
              <a:rPr lang="he-IL" dirty="0" smtClean="0">
                <a:latin typeface="Guttman Yad-Brush" panose="02010401010101010101" pitchFamily="2" charset="-79"/>
                <a:cs typeface="Guttman Yad-Brush" panose="02010401010101010101" pitchFamily="2" charset="-79"/>
              </a:rPr>
              <a:t>תאריכי לידה של הנכדים</a:t>
            </a:r>
            <a:endParaRPr lang="he-IL" dirty="0">
              <a:latin typeface="Guttman Yad-Brush" panose="02010401010101010101" pitchFamily="2" charset="-79"/>
              <a:cs typeface="Guttman Yad-Brush" panose="02010401010101010101" pitchFamily="2" charset="-79"/>
            </a:endParaRPr>
          </a:p>
        </p:txBody>
      </p:sp>
      <p:sp>
        <p:nvSpPr>
          <p:cNvPr id="3" name="כותרת משנה 2"/>
          <p:cNvSpPr>
            <a:spLocks noGrp="1"/>
          </p:cNvSpPr>
          <p:nvPr>
            <p:ph type="subTitle" idx="1"/>
          </p:nvPr>
        </p:nvSpPr>
        <p:spPr>
          <a:xfrm>
            <a:off x="1614616" y="1301579"/>
            <a:ext cx="7900086" cy="5354594"/>
          </a:xfrm>
        </p:spPr>
        <p:txBody>
          <a:bodyPr/>
          <a:lstStyle/>
          <a:p>
            <a:pPr algn="r"/>
            <a:r>
              <a:rPr lang="he-IL" dirty="0" smtClean="0">
                <a:latin typeface="Guttman Yad-Brush" panose="02010401010101010101" pitchFamily="2" charset="-79"/>
                <a:cs typeface="Guttman Yad-Brush" panose="02010401010101010101" pitchFamily="2" charset="-79"/>
              </a:rPr>
              <a:t>הילדים של עופר: אופק 24.11 2001</a:t>
            </a:r>
          </a:p>
          <a:p>
            <a:pPr algn="r"/>
            <a:r>
              <a:rPr lang="he-IL" dirty="0" smtClean="0">
                <a:latin typeface="Guttman Yad-Brush" panose="02010401010101010101" pitchFamily="2" charset="-79"/>
                <a:cs typeface="Guttman Yad-Brush" panose="02010401010101010101" pitchFamily="2" charset="-79"/>
              </a:rPr>
              <a:t>אגם ואיליי: 17.6 2004</a:t>
            </a:r>
          </a:p>
          <a:p>
            <a:pPr algn="r"/>
            <a:r>
              <a:rPr lang="he-IL" dirty="0" smtClean="0">
                <a:latin typeface="Guttman Yad-Brush" panose="02010401010101010101" pitchFamily="2" charset="-79"/>
                <a:cs typeface="Guttman Yad-Brush" panose="02010401010101010101" pitchFamily="2" charset="-79"/>
              </a:rPr>
              <a:t>הילדים של איריס, גאיה :18.5 2004</a:t>
            </a:r>
          </a:p>
          <a:p>
            <a:pPr algn="r"/>
            <a:r>
              <a:rPr lang="he-IL" dirty="0" smtClean="0">
                <a:latin typeface="Guttman Yad-Brush" panose="02010401010101010101" pitchFamily="2" charset="-79"/>
                <a:cs typeface="Guttman Yad-Brush" panose="02010401010101010101" pitchFamily="2" charset="-79"/>
              </a:rPr>
              <a:t>תהל: 19.8 2006</a:t>
            </a:r>
          </a:p>
          <a:p>
            <a:pPr algn="r"/>
            <a:r>
              <a:rPr lang="he-IL" dirty="0" smtClean="0">
                <a:latin typeface="Guttman Yad-Brush" panose="02010401010101010101" pitchFamily="2" charset="-79"/>
                <a:cs typeface="Guttman Yad-Brush" panose="02010401010101010101" pitchFamily="2" charset="-79"/>
              </a:rPr>
              <a:t>הילדים של דורון: בן: 2.7 2013</a:t>
            </a:r>
          </a:p>
          <a:p>
            <a:pPr algn="r"/>
            <a:r>
              <a:rPr lang="he-IL" dirty="0" smtClean="0">
                <a:latin typeface="Guttman Yad-Brush" panose="02010401010101010101" pitchFamily="2" charset="-79"/>
                <a:cs typeface="Guttman Yad-Brush" panose="02010401010101010101" pitchFamily="2" charset="-79"/>
              </a:rPr>
              <a:t>מיקה: 30.11 2014</a:t>
            </a:r>
          </a:p>
          <a:p>
            <a:pPr algn="r"/>
            <a:r>
              <a:rPr lang="he-IL" dirty="0" smtClean="0">
                <a:latin typeface="Guttman Yad-Brush" panose="02010401010101010101" pitchFamily="2" charset="-79"/>
                <a:cs typeface="Guttman Yad-Brush" panose="02010401010101010101" pitchFamily="2" charset="-79"/>
              </a:rPr>
              <a:t>דניאל: 14.2 2017</a:t>
            </a:r>
          </a:p>
          <a:p>
            <a:pPr algn="r"/>
            <a:r>
              <a:rPr lang="he-IL" dirty="0" smtClean="0">
                <a:latin typeface="Guttman Yad-Brush" panose="02010401010101010101" pitchFamily="2" charset="-79"/>
                <a:cs typeface="Guttman Yad-Brush" panose="02010401010101010101" pitchFamily="2" charset="-79"/>
              </a:rPr>
              <a:t>הילדה של מורן: 30.7 2015</a:t>
            </a:r>
          </a:p>
          <a:p>
            <a:pPr algn="r"/>
            <a:endParaRPr lang="he-IL" dirty="0" smtClean="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310789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264</TotalTime>
  <Words>929</Words>
  <Application>Microsoft Office PowerPoint</Application>
  <PresentationFormat>מסך רחב</PresentationFormat>
  <Paragraphs>87</Paragraphs>
  <Slides>16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Gisha</vt:lpstr>
      <vt:lpstr>Guttman Yad-Brush</vt:lpstr>
      <vt:lpstr>Trebuchet MS</vt:lpstr>
      <vt:lpstr>Wingdings 3</vt:lpstr>
      <vt:lpstr>פיאה</vt:lpstr>
      <vt:lpstr>הקשר הרב דורי</vt:lpstr>
      <vt:lpstr>הילדות במרוקו</vt:lpstr>
      <vt:lpstr>מצגת של PowerPoint</vt:lpstr>
      <vt:lpstr>מצגת של PowerPoint</vt:lpstr>
      <vt:lpstr>גיל ההתבגרות שלי</vt:lpstr>
      <vt:lpstr>היכרות עם אשתי</vt:lpstr>
      <vt:lpstr>תקופות בחייו של סבא</vt:lpstr>
      <vt:lpstr>אירועים במשפחה שלי</vt:lpstr>
      <vt:lpstr>תאריכי לידה של הנכדים</vt:lpstr>
      <vt:lpstr>מגורים של הסבתא והסבא שלי אחר הנישואים.</vt:lpstr>
      <vt:lpstr>טיול באמריקה במסגרת חב"ד</vt:lpstr>
      <vt:lpstr>הקושי שהיה לנו</vt:lpstr>
      <vt:lpstr>אירועים משמחים במשפחה</vt:lpstr>
      <vt:lpstr> הטיולים של הסבתא והסבא בארץ</vt:lpstr>
      <vt:lpstr>הטיול של סבתא וסבא במרוקו</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35</cp:revision>
  <dcterms:created xsi:type="dcterms:W3CDTF">2016-11-15T06:53:57Z</dcterms:created>
  <dcterms:modified xsi:type="dcterms:W3CDTF">2017-06-12T09:24:14Z</dcterms:modified>
</cp:coreProperties>
</file>