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8" r:id="rId2"/>
    <p:sldId id="259" r:id="rId3"/>
    <p:sldId id="274" r:id="rId4"/>
    <p:sldId id="260" r:id="rId5"/>
    <p:sldId id="261" r:id="rId6"/>
    <p:sldId id="282" r:id="rId7"/>
    <p:sldId id="263" r:id="rId8"/>
    <p:sldId id="264" r:id="rId9"/>
    <p:sldId id="265" r:id="rId10"/>
    <p:sldId id="272" r:id="rId11"/>
    <p:sldId id="266" r:id="rId12"/>
    <p:sldId id="273" r:id="rId13"/>
    <p:sldId id="267" r:id="rId14"/>
    <p:sldId id="276" r:id="rId15"/>
    <p:sldId id="275" r:id="rId16"/>
    <p:sldId id="269" r:id="rId17"/>
    <p:sldId id="270" r:id="rId18"/>
    <p:sldId id="268" r:id="rId19"/>
    <p:sldId id="271" r:id="rId20"/>
    <p:sldId id="283" r:id="rId21"/>
    <p:sldId id="285" r:id="rId22"/>
    <p:sldId id="284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כותרת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cxnSp>
        <p:nvCxnSpPr>
          <p:cNvPr id="8" name="מחבר ישר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אליפסה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מציין מיקום של תאריך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835-6E0D-431A-8D09-8D61732A6BE4}" type="datetimeFigureOut">
              <a:rPr lang="he-IL" smtClean="0"/>
              <a:t>כ"ז/ניסן/תשע"ז</a:t>
            </a:fld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60CA5D-EABC-44A0-AE36-B8C42EDD939E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835-6E0D-431A-8D09-8D61732A6BE4}" type="datetimeFigureOut">
              <a:rPr lang="he-IL" smtClean="0"/>
              <a:t>כ"ז/ניסן/תשע"ז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CA5D-EABC-44A0-AE36-B8C42EDD939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835-6E0D-431A-8D09-8D61732A6BE4}" type="datetimeFigureOut">
              <a:rPr lang="he-IL" smtClean="0"/>
              <a:t>כ"ז/ניסן/תשע"ז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CA5D-EABC-44A0-AE36-B8C42EDD939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BD0835-6E0D-431A-8D09-8D61732A6BE4}" type="datetimeFigureOut">
              <a:rPr lang="he-IL" smtClean="0"/>
              <a:t>כ"ז/ניסן/תשע"ז</a:t>
            </a:fld>
            <a:endParaRPr lang="he-IL"/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B60CA5D-EABC-44A0-AE36-B8C42EDD939E}" type="slidenum">
              <a:rPr lang="he-IL" smtClean="0"/>
              <a:t>‹#›</a:t>
            </a:fld>
            <a:endParaRPr lang="he-IL"/>
          </a:p>
        </p:txBody>
      </p:sp>
      <p:sp>
        <p:nvSpPr>
          <p:cNvPr id="16" name="מציין מיקום של כותרת תחתונה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835-6E0D-431A-8D09-8D61732A6BE4}" type="datetimeFigureOut">
              <a:rPr lang="he-IL" smtClean="0"/>
              <a:t>כ"ז/ניסן/תשע"ז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CA5D-EABC-44A0-AE36-B8C42EDD939E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cxnSp>
        <p:nvCxnSpPr>
          <p:cNvPr id="7" name="מחבר ישר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835-6E0D-431A-8D09-8D61732A6BE4}" type="datetimeFigureOut">
              <a:rPr lang="he-IL" smtClean="0"/>
              <a:t>כ"ז/ניסן/תשע"ז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CA5D-EABC-44A0-AE36-B8C42EDD939E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CA5D-EABC-44A0-AE36-B8C42EDD939E}" type="slidenum">
              <a:rPr lang="he-IL" smtClean="0"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835-6E0D-431A-8D09-8D61732A6BE4}" type="datetimeFigureOut">
              <a:rPr lang="he-IL" smtClean="0"/>
              <a:t>כ"ז/ניסן/תשע"ז</a:t>
            </a:fld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2" name="מציין מיקום תוכן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34" name="מציין מיקום תוכן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cxnSp>
        <p:nvCxnSpPr>
          <p:cNvPr id="10" name="מחבר ישר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835-6E0D-431A-8D09-8D61732A6BE4}" type="datetimeFigureOut">
              <a:rPr lang="he-IL" smtClean="0"/>
              <a:t>כ"ז/ניסן/תשע"ז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CA5D-EABC-44A0-AE36-B8C42EDD939E}" type="slidenum">
              <a:rPr lang="he-IL" smtClean="0"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835-6E0D-431A-8D09-8D61732A6BE4}" type="datetimeFigureOut">
              <a:rPr lang="he-IL" smtClean="0"/>
              <a:t>כ"ז/ניסן/תשע"ז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CA5D-EABC-44A0-AE36-B8C42EDD939E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ציין מיקום תוכן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1" name="כותרת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BD0835-6E0D-431A-8D09-8D61732A6BE4}" type="datetimeFigureOut">
              <a:rPr lang="he-IL" smtClean="0"/>
              <a:t>כ"ז/ניסן/תשע"ז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B60CA5D-EABC-44A0-AE36-B8C42EDD939E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D0835-6E0D-431A-8D09-8D61732A6BE4}" type="datetimeFigureOut">
              <a:rPr lang="he-IL" smtClean="0"/>
              <a:t>כ"ז/ניסן/תשע"ז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60CA5D-EABC-44A0-AE36-B8C42EDD939E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טקסט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4" name="מציין מיקום של תאריך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BD0835-6E0D-431A-8D09-8D61732A6BE4}" type="datetimeFigureOut">
              <a:rPr lang="he-IL" smtClean="0"/>
              <a:t>כ"ז/ניסן/תשע"ז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B60CA5D-EABC-44A0-AE36-B8C42EDD939E}" type="slidenum">
              <a:rPr lang="he-IL" smtClean="0"/>
              <a:t>‹#›</a:t>
            </a:fld>
            <a:endParaRPr lang="he-IL"/>
          </a:p>
        </p:txBody>
      </p:sp>
      <p:sp>
        <p:nvSpPr>
          <p:cNvPr id="5" name="מציין מיקום של כותרת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"שלח לחמך על פני המים כי ברוב הימים תמצאנו"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182769"/>
            <a:ext cx="14401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(קהלת י"א 1)</a:t>
            </a:r>
            <a:endParaRPr lang="he-IL" sz="1400" dirty="0"/>
          </a:p>
        </p:txBody>
      </p:sp>
      <p:pic>
        <p:nvPicPr>
          <p:cNvPr id="13" name="מציין מיקום תוכן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90" b="89800" l="14433" r="90000">
                        <a14:foregroundMark x1="50515" y1="49499" x2="60412" y2="45056"/>
                        <a14:foregroundMark x1="78763" y1="48874" x2="76186" y2="37797"/>
                        <a14:foregroundMark x1="24330" y1="74906" x2="33814" y2="74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8680"/>
            <a:ext cx="3547862" cy="5844828"/>
          </a:xfrm>
        </p:spPr>
      </p:pic>
      <p:sp>
        <p:nvSpPr>
          <p:cNvPr id="3" name="TextBox 2"/>
          <p:cNvSpPr txBox="1"/>
          <p:nvPr/>
        </p:nvSpPr>
        <p:spPr>
          <a:xfrm>
            <a:off x="5508104" y="1151991"/>
            <a:ext cx="26642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סיפורה של סלה קלינסקי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סלה וגיניה 1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779377" cy="469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1916820" y="332656"/>
            <a:ext cx="51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he-IL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/>
                <a:ea typeface="Times New Roman"/>
              </a:rPr>
              <a:t>בהיותן בנות 16-17, שכרו חדר וחיו לבד. הלה וסלה היו תופרות בגדים  </a:t>
            </a:r>
            <a:r>
              <a:rPr lang="he-IL" sz="20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/>
                <a:ea typeface="Times New Roman"/>
              </a:rPr>
              <a:t>וגיניה</a:t>
            </a:r>
            <a:r>
              <a:rPr lang="he-IL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/>
                <a:ea typeface="Times New Roman"/>
              </a:rPr>
              <a:t> תפרה כובעים. </a:t>
            </a:r>
            <a:endParaRPr lang="he-IL" sz="2000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ea typeface="+mj-ea"/>
            </a:endParaRPr>
          </a:p>
        </p:txBody>
      </p:sp>
      <p:cxnSp>
        <p:nvCxnSpPr>
          <p:cNvPr id="6" name="מחבר חץ ישר 5"/>
          <p:cNvCxnSpPr/>
          <p:nvPr/>
        </p:nvCxnSpPr>
        <p:spPr>
          <a:xfrm>
            <a:off x="6948264" y="342900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00392" y="3208271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סלה</a:t>
            </a:r>
            <a:endParaRPr lang="he-IL" dirty="0"/>
          </a:p>
        </p:txBody>
      </p:sp>
      <p:cxnSp>
        <p:nvCxnSpPr>
          <p:cNvPr id="11" name="מחבר חץ ישר 10"/>
          <p:cNvCxnSpPr/>
          <p:nvPr/>
        </p:nvCxnSpPr>
        <p:spPr>
          <a:xfrm flipH="1">
            <a:off x="899592" y="3392937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512" y="3208271"/>
            <a:ext cx="720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גיניה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472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560334" y="562221"/>
            <a:ext cx="4572000" cy="21815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he-IL" sz="2400" dirty="0">
                <a:solidFill>
                  <a:srgbClr val="000000"/>
                </a:solidFill>
                <a:latin typeface="Arial"/>
                <a:ea typeface="Times New Roman"/>
              </a:rPr>
              <a:t>בשנת 1925, בהיותה בת 27, </a:t>
            </a:r>
            <a:r>
              <a:rPr lang="he-IL" sz="2400" dirty="0" smtClean="0">
                <a:solidFill>
                  <a:srgbClr val="000000"/>
                </a:solidFill>
                <a:latin typeface="Arial"/>
                <a:ea typeface="Times New Roman"/>
              </a:rPr>
              <a:t>עלתה סלה </a:t>
            </a:r>
            <a:r>
              <a:rPr lang="he-IL" sz="2400" dirty="0">
                <a:solidFill>
                  <a:srgbClr val="000000"/>
                </a:solidFill>
                <a:latin typeface="Arial"/>
                <a:ea typeface="Times New Roman"/>
              </a:rPr>
              <a:t>לארץ ישראל. היא עבדה בפתח-תקווה במיון עלי טבק וגרה עם חברות. </a:t>
            </a:r>
            <a:r>
              <a:rPr lang="he-IL" sz="2400" dirty="0" smtClean="0">
                <a:solidFill>
                  <a:srgbClr val="000000"/>
                </a:solidFill>
                <a:latin typeface="Arial"/>
                <a:ea typeface="Times New Roman"/>
              </a:rPr>
              <a:t>שם הכירה </a:t>
            </a:r>
            <a:r>
              <a:rPr lang="he-IL" sz="2400" dirty="0">
                <a:solidFill>
                  <a:srgbClr val="000000"/>
                </a:solidFill>
                <a:latin typeface="Arial"/>
                <a:ea typeface="Times New Roman"/>
              </a:rPr>
              <a:t>את </a:t>
            </a:r>
            <a:r>
              <a:rPr lang="he-IL" sz="2400" dirty="0" smtClean="0">
                <a:solidFill>
                  <a:srgbClr val="000000"/>
                </a:solidFill>
                <a:latin typeface="Arial"/>
                <a:ea typeface="Times New Roman"/>
              </a:rPr>
              <a:t>יצחק דניאלי, שנולד </a:t>
            </a:r>
            <a:r>
              <a:rPr lang="he-IL" sz="2400" dirty="0" err="1" smtClean="0">
                <a:solidFill>
                  <a:srgbClr val="000000"/>
                </a:solidFill>
                <a:latin typeface="Arial"/>
                <a:ea typeface="Times New Roman"/>
              </a:rPr>
              <a:t>בבסרביה</a:t>
            </a:r>
            <a:r>
              <a:rPr lang="he-IL" sz="2400" dirty="0" smtClean="0">
                <a:solidFill>
                  <a:srgbClr val="000000"/>
                </a:solidFill>
                <a:latin typeface="Arial"/>
                <a:ea typeface="Times New Roman"/>
              </a:rPr>
              <a:t> והיה </a:t>
            </a:r>
            <a:r>
              <a:rPr lang="he-IL" sz="2400" dirty="0">
                <a:solidFill>
                  <a:srgbClr val="000000"/>
                </a:solidFill>
                <a:latin typeface="Arial"/>
                <a:ea typeface="Times New Roman"/>
              </a:rPr>
              <a:t>בחור </a:t>
            </a:r>
            <a:r>
              <a:rPr lang="he-IL" sz="2400" dirty="0" smtClean="0">
                <a:solidFill>
                  <a:srgbClr val="000000"/>
                </a:solidFill>
                <a:latin typeface="Arial"/>
                <a:ea typeface="Times New Roman"/>
              </a:rPr>
              <a:t>יפה, </a:t>
            </a:r>
            <a:r>
              <a:rPr lang="he-IL" sz="2400" dirty="0">
                <a:solidFill>
                  <a:srgbClr val="000000"/>
                </a:solidFill>
                <a:latin typeface="Arial"/>
                <a:ea typeface="Times New Roman"/>
              </a:rPr>
              <a:t>שקט וביישן. </a:t>
            </a:r>
            <a:endParaRPr lang="en-US" dirty="0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14148"/>
            <a:ext cx="3588033" cy="55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סלה יצחק והילדים 19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665944" cy="563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179512" y="332656"/>
            <a:ext cx="511256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he-IL" sz="2400" dirty="0">
                <a:solidFill>
                  <a:srgbClr val="000000"/>
                </a:solidFill>
                <a:latin typeface="Arial"/>
                <a:ea typeface="Times New Roman"/>
              </a:rPr>
              <a:t>הם נישאו ב-31.5.1925 , גרו בתל אביב  בחדר אחד בצריף עם כמה משפחות. היה מטבח משותף לכולם ושירותים בחצר. יצחק המשיך לעבוד בפרדסים וסלה עבדה כתופרת.</a:t>
            </a:r>
            <a:endParaRPr lang="en-US" dirty="0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5229200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סלה ויצחק עם ילדיהם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54773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-14157" y="743281"/>
            <a:ext cx="9036496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e-IL" sz="2400" dirty="0">
                <a:solidFill>
                  <a:srgbClr val="000000"/>
                </a:solidFill>
                <a:latin typeface="Arial"/>
                <a:ea typeface="Times New Roman"/>
              </a:rPr>
              <a:t>ב-30.1.</a:t>
            </a:r>
            <a:r>
              <a:rPr lang="he-IL" sz="2400" dirty="0">
                <a:solidFill>
                  <a:schemeClr val="bg1"/>
                </a:solidFill>
                <a:latin typeface="Arial"/>
                <a:ea typeface="Times New Roman"/>
              </a:rPr>
              <a:t>26</a:t>
            </a:r>
            <a:r>
              <a:rPr lang="he-IL" sz="2400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he-IL" sz="2400" dirty="0" smtClean="0">
                <a:solidFill>
                  <a:srgbClr val="000000"/>
                </a:solidFill>
                <a:latin typeface="Arial"/>
                <a:ea typeface="Times New Roman"/>
              </a:rPr>
              <a:t>נולדה ליצחק וסלה בתם הבכורה </a:t>
            </a:r>
            <a:r>
              <a:rPr lang="he-IL" sz="2400" dirty="0">
                <a:solidFill>
                  <a:srgbClr val="000000"/>
                </a:solidFill>
                <a:latin typeface="Arial"/>
                <a:ea typeface="Times New Roman"/>
              </a:rPr>
              <a:t>שושנה. </a:t>
            </a:r>
            <a:r>
              <a:rPr lang="he-IL" sz="2400" dirty="0" smtClean="0">
                <a:solidFill>
                  <a:srgbClr val="000000"/>
                </a:solidFill>
                <a:latin typeface="Arial"/>
                <a:ea typeface="Arial"/>
              </a:rPr>
              <a:t>ב- 21.4.28 נולד דניאל (</a:t>
            </a:r>
            <a:r>
              <a:rPr lang="he-IL" sz="2400" dirty="0" err="1" smtClean="0">
                <a:solidFill>
                  <a:srgbClr val="000000"/>
                </a:solidFill>
                <a:latin typeface="Arial"/>
                <a:ea typeface="Arial"/>
              </a:rPr>
              <a:t>דניק</a:t>
            </a:r>
            <a:r>
              <a:rPr lang="he-IL" sz="2400" dirty="0" smtClean="0">
                <a:solidFill>
                  <a:srgbClr val="000000"/>
                </a:solidFill>
                <a:latin typeface="Arial"/>
                <a:ea typeface="Arial"/>
              </a:rPr>
              <a:t>).</a:t>
            </a:r>
            <a:endParaRPr lang="en-US" dirty="0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632934" cy="45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3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27" y="1628800"/>
            <a:ext cx="6940741" cy="4483192"/>
          </a:xfrm>
        </p:spPr>
      </p:pic>
      <p:sp>
        <p:nvSpPr>
          <p:cNvPr id="5" name="TextBox 4"/>
          <p:cNvSpPr txBox="1"/>
          <p:nvPr/>
        </p:nvSpPr>
        <p:spPr>
          <a:xfrm>
            <a:off x="179512" y="688706"/>
            <a:ext cx="7848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בשנת 1932 נסעה סלה עם ילדיה ,שושנה </a:t>
            </a:r>
            <a:r>
              <a:rPr lang="he-IL" sz="2800" dirty="0" err="1" smtClean="0"/>
              <a:t>ודניק</a:t>
            </a:r>
            <a:r>
              <a:rPr lang="he-IL" sz="2800" dirty="0" smtClean="0"/>
              <a:t> לביקור </a:t>
            </a:r>
            <a:r>
              <a:rPr lang="he-IL" sz="2800" dirty="0" err="1" smtClean="0"/>
              <a:t>בלודג</a:t>
            </a:r>
            <a:r>
              <a:rPr lang="he-IL" sz="2800" dirty="0" smtClean="0"/>
              <a:t>'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358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611560" y="18841"/>
            <a:ext cx="8229600" cy="45720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he-IL" sz="2800" dirty="0">
                <a:solidFill>
                  <a:srgbClr val="000000"/>
                </a:solidFill>
                <a:latin typeface="Arial"/>
                <a:ea typeface="Times New Roman"/>
              </a:rPr>
              <a:t>כשהייתה שושנה בת כמה חודשים, קיבל יצחק עבודה כעגלון, מחלק נפט בחברת הדלק "של".  </a:t>
            </a:r>
          </a:p>
        </p:txBody>
      </p:sp>
      <p:sp>
        <p:nvSpPr>
          <p:cNvPr id="4" name="מלבן 3"/>
          <p:cNvSpPr/>
          <p:nvPr/>
        </p:nvSpPr>
        <p:spPr>
          <a:xfrm>
            <a:off x="251520" y="1036605"/>
            <a:ext cx="8496944" cy="15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e-IL" sz="2800" dirty="0">
                <a:solidFill>
                  <a:srgbClr val="000000"/>
                </a:solidFill>
                <a:latin typeface="Arial"/>
                <a:ea typeface="Times New Roman"/>
              </a:rPr>
              <a:t>מצבם הכלכלי היה תמיד קשה. סלה נאלצה לעבוד בבתים אחרים ככובסת, מבשלת, תופרת. אך תמיד כשחזרו הילדים מהגן ומבית-הספר כבר הייתה בבית. </a:t>
            </a:r>
            <a:endParaRPr lang="en-US" sz="2800" dirty="0">
              <a:solidFill>
                <a:srgbClr val="000000"/>
              </a:solidFill>
              <a:latin typeface="Arial"/>
              <a:ea typeface="Arial"/>
            </a:endParaRPr>
          </a:p>
        </p:txBody>
      </p:sp>
      <p:pic>
        <p:nvPicPr>
          <p:cNvPr id="4098" name="Picture 2" descr="תמונה קשור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75296"/>
            <a:ext cx="6192688" cy="37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17737"/>
            <a:ext cx="4416874" cy="4291619"/>
          </a:xfrm>
        </p:spPr>
      </p:pic>
      <p:sp>
        <p:nvSpPr>
          <p:cNvPr id="5" name="מלבן 4"/>
          <p:cNvSpPr/>
          <p:nvPr/>
        </p:nvSpPr>
        <p:spPr>
          <a:xfrm>
            <a:off x="611560" y="360512"/>
            <a:ext cx="76328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e-IL" sz="2000" dirty="0">
                <a:solidFill>
                  <a:srgbClr val="000000"/>
                </a:solidFill>
                <a:latin typeface="Arial"/>
                <a:ea typeface="Times New Roman"/>
              </a:rPr>
              <a:t>כשהייתה סלה ילדה, עוד בפולין, היו לאחותה פולה </a:t>
            </a:r>
            <a:r>
              <a:rPr lang="he-IL" sz="2000" dirty="0" smtClean="0">
                <a:solidFill>
                  <a:srgbClr val="000000"/>
                </a:solidFill>
                <a:latin typeface="Arial"/>
                <a:ea typeface="Times New Roman"/>
              </a:rPr>
              <a:t>ולבעלה אברהם גאלין </a:t>
            </a:r>
            <a:r>
              <a:rPr lang="he-IL" sz="2000" dirty="0">
                <a:solidFill>
                  <a:srgbClr val="000000"/>
                </a:solidFill>
                <a:latin typeface="Arial"/>
                <a:ea typeface="Times New Roman"/>
              </a:rPr>
              <a:t>שכנים עניים מאד, משפחת </a:t>
            </a:r>
            <a:r>
              <a:rPr lang="he-IL" sz="2000" dirty="0" err="1">
                <a:solidFill>
                  <a:srgbClr val="000000"/>
                </a:solidFill>
                <a:latin typeface="Arial"/>
                <a:ea typeface="Times New Roman"/>
              </a:rPr>
              <a:t>בז'ז'ינסקי</a:t>
            </a:r>
            <a:r>
              <a:rPr lang="he-IL" sz="2000" dirty="0">
                <a:solidFill>
                  <a:srgbClr val="000000"/>
                </a:solidFill>
                <a:latin typeface="Arial"/>
                <a:ea typeface="Times New Roman"/>
              </a:rPr>
              <a:t>. </a:t>
            </a:r>
            <a:r>
              <a:rPr lang="he-IL" sz="2000" dirty="0" smtClean="0">
                <a:solidFill>
                  <a:srgbClr val="000000"/>
                </a:solidFill>
                <a:latin typeface="Arial"/>
                <a:ea typeface="Times New Roman"/>
              </a:rPr>
              <a:t>לילדים </a:t>
            </a:r>
            <a:r>
              <a:rPr lang="he-IL" sz="2000" dirty="0">
                <a:solidFill>
                  <a:srgbClr val="000000"/>
                </a:solidFill>
                <a:latin typeface="Arial"/>
                <a:ea typeface="Times New Roman"/>
              </a:rPr>
              <a:t>לא היה מה לאכול ובגד ללבוש. הם היו חכמים ואינטליגנטים והתביישו בעניים. מידי בוקר, כשמשפחת קלינסקי הייתה מקבלת סל עם לחמניות, הייתה סלה "גונבת" לחמניות ומביאה להם. </a:t>
            </a:r>
            <a:endParaRPr lang="en-US" sz="1600" dirty="0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332656" y="3068960"/>
            <a:ext cx="532859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/>
              <a:t>פןלה</a:t>
            </a:r>
            <a:r>
              <a:rPr lang="he-IL" dirty="0" smtClean="0"/>
              <a:t> ואברהם גאלין </a:t>
            </a:r>
            <a:r>
              <a:rPr lang="he-IL" dirty="0" smtClean="0"/>
              <a:t>בחווה </a:t>
            </a:r>
            <a:r>
              <a:rPr lang="he-IL" dirty="0" smtClean="0"/>
              <a:t>החקלאית שלהם</a:t>
            </a: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5122" name="Picture 2" descr="תוצאת תמונה עבור סל לחמניו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" y="4077072"/>
            <a:ext cx="22288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9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2"/>
            <a:ext cx="4696968" cy="3041904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2392680" cy="3099816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>
            <a:off x="-108520" y="692696"/>
            <a:ext cx="878497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e-IL" sz="2400" dirty="0">
                <a:solidFill>
                  <a:srgbClr val="000000"/>
                </a:solidFill>
                <a:latin typeface="Arial"/>
                <a:ea typeface="Times New Roman"/>
              </a:rPr>
              <a:t>לימים, אחד מבני </a:t>
            </a:r>
            <a:r>
              <a:rPr lang="he-IL" sz="2400" dirty="0" smtClean="0">
                <a:solidFill>
                  <a:srgbClr val="000000"/>
                </a:solidFill>
                <a:latin typeface="Arial"/>
                <a:ea typeface="Times New Roman"/>
              </a:rPr>
              <a:t>משפחת </a:t>
            </a:r>
            <a:r>
              <a:rPr lang="he-IL" sz="2400" dirty="0" err="1" smtClean="0">
                <a:solidFill>
                  <a:srgbClr val="000000"/>
                </a:solidFill>
                <a:latin typeface="Arial"/>
                <a:ea typeface="Times New Roman"/>
              </a:rPr>
              <a:t>בז'ז'ינסקי</a:t>
            </a:r>
            <a:r>
              <a:rPr lang="he-IL" sz="2400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he-IL" sz="2400" dirty="0">
                <a:solidFill>
                  <a:srgbClr val="000000"/>
                </a:solidFill>
                <a:latin typeface="Arial"/>
                <a:ea typeface="Times New Roman"/>
              </a:rPr>
              <a:t>היגר לברזיל והתעשר שם. כשביקר בארץ ישראל וראה את מצבם של סלה ויצחק, זכר לה חסד העבר ושלח ליצחק מתנה, מכונית דודג' שחורה. </a:t>
            </a:r>
            <a:endParaRPr lang="en-US" dirty="0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84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141368" cy="1219200"/>
          </a:xfrm>
        </p:spPr>
        <p:txBody>
          <a:bodyPr>
            <a:normAutofit/>
          </a:bodyPr>
          <a:lstStyle/>
          <a:p>
            <a:pPr algn="r"/>
            <a:r>
              <a:rPr lang="he-IL" sz="2800" dirty="0">
                <a:solidFill>
                  <a:srgbClr val="000000"/>
                </a:solidFill>
                <a:latin typeface="Arial"/>
                <a:ea typeface="Times New Roman"/>
              </a:rPr>
              <a:t>מ</a:t>
            </a:r>
            <a:r>
              <a:rPr lang="he-IL" sz="2800" dirty="0" smtClean="0">
                <a:solidFill>
                  <a:srgbClr val="000000"/>
                </a:solidFill>
                <a:latin typeface="Arial"/>
                <a:ea typeface="Times New Roman"/>
              </a:rPr>
              <a:t>תחילת </a:t>
            </a:r>
            <a:r>
              <a:rPr lang="he-IL" sz="2800" dirty="0">
                <a:solidFill>
                  <a:srgbClr val="000000"/>
                </a:solidFill>
                <a:latin typeface="Arial"/>
                <a:ea typeface="Times New Roman"/>
              </a:rPr>
              <a:t>שנות ה-50 עבד יצחק בחברת המוניות "קופל</a:t>
            </a:r>
            <a:r>
              <a:rPr lang="he-IL" sz="2800" dirty="0" smtClean="0">
                <a:solidFill>
                  <a:srgbClr val="000000"/>
                </a:solidFill>
                <a:latin typeface="Arial"/>
                <a:ea typeface="Times New Roman"/>
              </a:rPr>
              <a:t>" עם המכונית שקיבל.</a:t>
            </a:r>
            <a:endParaRPr lang="he-IL" sz="2800" dirty="0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88" y="1340768"/>
            <a:ext cx="5174700" cy="3579381"/>
          </a:xfrm>
        </p:spPr>
      </p:pic>
      <p:sp>
        <p:nvSpPr>
          <p:cNvPr id="2" name="מלבן 1"/>
          <p:cNvSpPr/>
          <p:nvPr/>
        </p:nvSpPr>
        <p:spPr>
          <a:xfrm>
            <a:off x="107504" y="4869158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שנים רבות עבד בחברת מוניות "ח"ן" בשדרות ח"ן בתל-אביב. היה עובד עד שעות הצהרים ובא לנוח... בשבתות לא עבד ולא השכיר את המונית. לא התאמץ יותר מדי...</a:t>
            </a:r>
            <a:endParaRPr lang="en-US" sz="20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r>
              <a:rPr lang="he-IL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סבא יצחק נפטר בכ"ב אדר תשמ"א. הוא קבור בקרית שאול, גוש 4, אזור 3, שורה 5 קבר 11.</a:t>
            </a:r>
            <a:endParaRPr lang="en-US" sz="20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 </a:t>
            </a:r>
            <a:endParaRPr lang="en-US" sz="20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20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72000"/>
          </a:xfrm>
        </p:spPr>
        <p:txBody>
          <a:bodyPr/>
          <a:lstStyle/>
          <a:p>
            <a:r>
              <a:rPr lang="he-IL" dirty="0"/>
              <a:t>שושנה נישאה ליעקב מרינברג ונולדו להם שלש בנות: </a:t>
            </a:r>
            <a:r>
              <a:rPr lang="he-IL" dirty="0" err="1"/>
              <a:t>רחל'ה</a:t>
            </a:r>
            <a:r>
              <a:rPr lang="he-IL" dirty="0"/>
              <a:t>, נגה וטלי.</a:t>
            </a:r>
            <a:endParaRPr lang="en-US" dirty="0"/>
          </a:p>
          <a:p>
            <a:endParaRPr lang="he-IL" dirty="0"/>
          </a:p>
        </p:txBody>
      </p:sp>
      <p:sp>
        <p:nvSpPr>
          <p:cNvPr id="4" name="כותרת 2"/>
          <p:cNvSpPr txBox="1">
            <a:spLocks/>
          </p:cNvSpPr>
          <p:nvPr/>
        </p:nvSpPr>
        <p:spPr>
          <a:xfrm>
            <a:off x="395536" y="404664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he-IL"/>
          </a:p>
        </p:txBody>
      </p:sp>
      <p:pic>
        <p:nvPicPr>
          <p:cNvPr id="1026" name="Picture 2" descr="G:\שושנה ויעקב בחתונתם 1945 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2" y="692696"/>
            <a:ext cx="3900614" cy="584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בנות המשפחה 1961בפרופיל 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601" y="3257992"/>
            <a:ext cx="3853619" cy="32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7"/>
            <a:ext cx="4068452" cy="5256169"/>
          </a:xfrm>
        </p:spPr>
      </p:pic>
      <p:sp>
        <p:nvSpPr>
          <p:cNvPr id="5" name="TextBox 4"/>
          <p:cNvSpPr txBox="1"/>
          <p:nvPr/>
        </p:nvSpPr>
        <p:spPr>
          <a:xfrm>
            <a:off x="2555776" y="5733256"/>
            <a:ext cx="43924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משה קלינסקי נולד בשנת 1864 וחי בעיר </a:t>
            </a:r>
            <a:r>
              <a:rPr lang="he-IL" dirty="0" err="1" smtClean="0"/>
              <a:t>לודג</a:t>
            </a:r>
            <a:r>
              <a:rPr lang="he-IL" dirty="0" smtClean="0"/>
              <a:t>' בפולין.</a:t>
            </a:r>
          </a:p>
          <a:p>
            <a:r>
              <a:rPr lang="he-IL" dirty="0" smtClean="0"/>
              <a:t>נפטר בישראל בשנת 1945נקבר בבית הקברות נחלת יצחק בתל אביב.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051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72000"/>
          </a:xfrm>
        </p:spPr>
        <p:txBody>
          <a:bodyPr/>
          <a:lstStyle/>
          <a:p>
            <a:r>
              <a:rPr lang="he-IL" dirty="0" err="1"/>
              <a:t>דניק</a:t>
            </a:r>
            <a:r>
              <a:rPr lang="he-IL" dirty="0"/>
              <a:t> נישא לצופיה לבית גליקמן ונולדו להם ארבעה ילדים: ענת, </a:t>
            </a:r>
            <a:r>
              <a:rPr lang="he-IL" dirty="0" err="1"/>
              <a:t>רוביק</a:t>
            </a:r>
            <a:r>
              <a:rPr lang="he-IL" dirty="0"/>
              <a:t>, איל ויובל.</a:t>
            </a:r>
            <a:endParaRPr lang="en-US" dirty="0"/>
          </a:p>
        </p:txBody>
      </p:sp>
      <p:pic>
        <p:nvPicPr>
          <p:cNvPr id="2050" name="Picture 2" descr="G:\דניק וצופיה 1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575050" cy="51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953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המשפחה המורחבת 1958</a:t>
            </a:r>
            <a:endParaRPr lang="he-IL" dirty="0"/>
          </a:p>
        </p:txBody>
      </p:sp>
      <p:pic>
        <p:nvPicPr>
          <p:cNvPr id="4098" name="Picture 2" descr="G:\1958 המשפחה המורחבת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173942" cy="470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2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-1620688" y="-1683568"/>
            <a:ext cx="9407896" cy="2880320"/>
          </a:xfrm>
        </p:spPr>
        <p:txBody>
          <a:bodyPr>
            <a:normAutofit/>
          </a:bodyPr>
          <a:lstStyle/>
          <a:p>
            <a:pPr algn="r"/>
            <a:r>
              <a:rPr lang="he-IL" sz="3600" dirty="0" smtClean="0"/>
              <a:t>שלושה דורות: </a:t>
            </a:r>
            <a:br>
              <a:rPr lang="he-IL" sz="3600" dirty="0" smtClean="0"/>
            </a:br>
            <a:r>
              <a:rPr lang="he-IL" sz="3600" dirty="0" smtClean="0"/>
              <a:t>סלה דניאלי, שושנה מרינברג, </a:t>
            </a:r>
            <a:r>
              <a:rPr lang="he-IL" sz="3600" dirty="0" err="1" smtClean="0"/>
              <a:t>רחל'ה</a:t>
            </a:r>
            <a:r>
              <a:rPr lang="he-IL" sz="3600" dirty="0" smtClean="0"/>
              <a:t>, נגה וטלי</a:t>
            </a:r>
            <a:endParaRPr lang="he-IL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11" y="1340768"/>
            <a:ext cx="584464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6021288"/>
            <a:ext cx="31683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1961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517606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3744416" cy="5779973"/>
          </a:xfr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691680" y="0"/>
            <a:ext cx="8229600" cy="1219200"/>
          </a:xfrm>
        </p:spPr>
        <p:txBody>
          <a:bodyPr/>
          <a:lstStyle/>
          <a:p>
            <a:r>
              <a:rPr lang="he-IL" dirty="0" smtClean="0"/>
              <a:t>בנות מצווה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2348880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סלה ושושנה 1938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887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שושנה ונגה 1964</a:t>
            </a:r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4784"/>
            <a:ext cx="6033636" cy="4647776"/>
          </a:xfrm>
        </p:spPr>
      </p:pic>
    </p:spTree>
    <p:extLst>
      <p:ext uri="{BB962C8B-B14F-4D97-AF65-F5344CB8AC3E}">
        <p14:creationId xmlns:p14="http://schemas.microsoft.com/office/powerpoint/2010/main" val="20360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5396852" cy="4859992"/>
          </a:xfr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נגה ותאיר 1989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51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3059832" y="0"/>
            <a:ext cx="8229600" cy="1219200"/>
          </a:xfrm>
        </p:spPr>
        <p:txBody>
          <a:bodyPr/>
          <a:lstStyle/>
          <a:p>
            <a:r>
              <a:rPr lang="he-IL" dirty="0" smtClean="0"/>
              <a:t>תאיר ולירי 2017 </a:t>
            </a:r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1524000"/>
            <a:ext cx="4991100" cy="4572000"/>
          </a:xfrm>
        </p:spPr>
      </p:pic>
    </p:spTree>
    <p:extLst>
      <p:ext uri="{BB962C8B-B14F-4D97-AF65-F5344CB8AC3E}">
        <p14:creationId xmlns:p14="http://schemas.microsoft.com/office/powerpoint/2010/main" val="32033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הקשר הרב דורי</a:t>
            </a:r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-37299" r="38228" b="36422"/>
          <a:stretch/>
        </p:blipFill>
        <p:spPr>
          <a:xfrm>
            <a:off x="607312" y="0"/>
            <a:ext cx="3072521" cy="3795037"/>
          </a:xfr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680" y="1412776"/>
            <a:ext cx="2962656" cy="232867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7904" y="1412776"/>
            <a:ext cx="2319776" cy="31772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6216" y="4077072"/>
            <a:ext cx="187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נגה וסבתא סלה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4869160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תאיר וסבתא שושנה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4077072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לירי וסבתא נגה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26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01" b="98389" l="4353" r="90000">
                        <a14:foregroundMark x1="84471" y1="88188" x2="83412" y2="5101"/>
                        <a14:foregroundMark x1="84471" y1="7248" x2="4353" y2="6040"/>
                        <a14:foregroundMark x1="5529" y1="9128" x2="6353" y2="98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66" y="-315416"/>
            <a:ext cx="7951734" cy="6969462"/>
          </a:xfrm>
        </p:spPr>
      </p:pic>
      <p:sp>
        <p:nvSpPr>
          <p:cNvPr id="6" name="טבעת 5"/>
          <p:cNvSpPr/>
          <p:nvPr/>
        </p:nvSpPr>
        <p:spPr>
          <a:xfrm>
            <a:off x="4499992" y="3721596"/>
            <a:ext cx="1080120" cy="585192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4288" y="3424898"/>
            <a:ext cx="15476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err="1" smtClean="0">
                <a:solidFill>
                  <a:srgbClr val="FF0000"/>
                </a:solidFill>
              </a:rPr>
              <a:t>לודג</a:t>
            </a:r>
            <a:r>
              <a:rPr lang="he-IL" sz="3200" dirty="0">
                <a:solidFill>
                  <a:srgbClr val="FF0000"/>
                </a:solidFill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382783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05" b="96000" l="2436" r="100000">
                        <a14:foregroundMark x1="87393" y1="11077" x2="10602" y2="10564"/>
                        <a14:foregroundMark x1="12034" y1="12103" x2="12034" y2="86667"/>
                        <a14:foregroundMark x1="63754" y1="88718" x2="90831" y2="88923"/>
                        <a14:foregroundMark x1="89112" y1="12308" x2="92264" y2="83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4016080" cy="5609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Image result for ‫בית הקברות היהודי בלודז'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1" y="4429972"/>
            <a:ext cx="2881079" cy="2160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980728"/>
            <a:ext cx="345638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משה קלינסקי היה חבר ועד הקהילה , חזן בעל קול יפה וניהל את בית הקברות היהודי </a:t>
            </a:r>
            <a:r>
              <a:rPr lang="he-IL" dirty="0" err="1" smtClean="0"/>
              <a:t>בלודג</a:t>
            </a:r>
            <a:r>
              <a:rPr lang="he-IL" dirty="0" smtClean="0"/>
              <a:t>'. דירתו הייתה סמוכה לבית הקברות.</a:t>
            </a:r>
            <a:endParaRPr lang="he-IL" dirty="0"/>
          </a:p>
        </p:txBody>
      </p:sp>
      <p:pic>
        <p:nvPicPr>
          <p:cNvPr id="1028" name="Picture 4" descr="Image result for ‫בית הקברות היהודי בלודז'‬‎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2" y="2060848"/>
            <a:ext cx="3148198" cy="23318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8185" y="4208053"/>
            <a:ext cx="20882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בית הקברות </a:t>
            </a:r>
            <a:r>
              <a:rPr lang="he-IL" dirty="0" err="1" smtClean="0"/>
              <a:t>בלודג</a:t>
            </a:r>
            <a:r>
              <a:rPr lang="he-IL" dirty="0" smtClean="0"/>
              <a:t>'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612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4092671" cy="5927861"/>
          </a:xfrm>
        </p:spPr>
      </p:pic>
      <p:sp>
        <p:nvSpPr>
          <p:cNvPr id="5" name="TextBox 4"/>
          <p:cNvSpPr txBox="1"/>
          <p:nvPr/>
        </p:nvSpPr>
        <p:spPr>
          <a:xfrm>
            <a:off x="323528" y="908720"/>
            <a:ext cx="417646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/>
              <a:t>מאשתו הראשונה ,רוזה, נולדו לו עשרה </a:t>
            </a:r>
            <a:r>
              <a:rPr lang="he-IL" sz="2400" dirty="0" smtClean="0"/>
              <a:t>ילדים.</a:t>
            </a:r>
            <a:endParaRPr lang="he-IL" sz="2400" dirty="0" smtClean="0"/>
          </a:p>
          <a:p>
            <a:r>
              <a:rPr lang="he-IL" sz="2400" dirty="0" smtClean="0"/>
              <a:t>רוזה נפטרה בי' בחשוון 1912 בהיותה בת 45</a:t>
            </a:r>
            <a:endParaRPr lang="he-IL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5860466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הקבר של רוזה</a:t>
            </a:r>
            <a:endParaRPr lang="he-IL" dirty="0"/>
          </a:p>
        </p:txBody>
      </p:sp>
      <p:pic>
        <p:nvPicPr>
          <p:cNvPr id="1026" name="Picture 2" descr="G:\יתומי קלינסקי על קבר אמא רוזה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1464"/>
            <a:ext cx="2952328" cy="44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2071678"/>
            <a:ext cx="6124411" cy="3756252"/>
          </a:xfrm>
        </p:spPr>
      </p:pic>
      <p:cxnSp>
        <p:nvCxnSpPr>
          <p:cNvPr id="5" name="מחבר חץ ישר 4"/>
          <p:cNvCxnSpPr/>
          <p:nvPr/>
        </p:nvCxnSpPr>
        <p:spPr>
          <a:xfrm rot="10800000">
            <a:off x="1214414" y="2071678"/>
            <a:ext cx="1143008" cy="357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rot="16200000" flipV="1">
            <a:off x="3143240" y="1785926"/>
            <a:ext cx="642942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rot="16200000" flipV="1">
            <a:off x="4964909" y="2107397"/>
            <a:ext cx="714380" cy="71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 rot="5400000" flipH="1" flipV="1">
            <a:off x="6072198" y="2214554"/>
            <a:ext cx="1357322" cy="5000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rot="16200000" flipH="1">
            <a:off x="4643438" y="4786322"/>
            <a:ext cx="1357322" cy="13573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rot="5400000">
            <a:off x="2250265" y="5250669"/>
            <a:ext cx="1428760" cy="6429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תרשים זרימה: תהליך חלופי 16"/>
          <p:cNvSpPr/>
          <p:nvPr/>
        </p:nvSpPr>
        <p:spPr>
          <a:xfrm>
            <a:off x="285720" y="1928802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פולה</a:t>
            </a:r>
            <a:endParaRPr lang="he-IL" dirty="0"/>
          </a:p>
        </p:txBody>
      </p:sp>
      <p:sp>
        <p:nvSpPr>
          <p:cNvPr id="18" name="תרשים זרימה: תהליך חלופי 17"/>
          <p:cNvSpPr/>
          <p:nvPr/>
        </p:nvSpPr>
        <p:spPr>
          <a:xfrm>
            <a:off x="2285984" y="1428736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לולה</a:t>
            </a:r>
            <a:endParaRPr lang="he-IL" dirty="0"/>
          </a:p>
        </p:txBody>
      </p:sp>
      <p:sp>
        <p:nvSpPr>
          <p:cNvPr id="19" name="תרשים זרימה: תהליך חלופי 18"/>
          <p:cNvSpPr/>
          <p:nvPr/>
        </p:nvSpPr>
        <p:spPr>
          <a:xfrm>
            <a:off x="4286248" y="1357298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הלה</a:t>
            </a:r>
            <a:endParaRPr lang="he-IL" dirty="0"/>
          </a:p>
        </p:txBody>
      </p:sp>
      <p:sp>
        <p:nvSpPr>
          <p:cNvPr id="20" name="תרשים זרימה: תהליך חלופי 19"/>
          <p:cNvSpPr/>
          <p:nvPr/>
        </p:nvSpPr>
        <p:spPr>
          <a:xfrm>
            <a:off x="7000892" y="1357298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 smtClean="0"/>
              <a:t>גיניה</a:t>
            </a:r>
            <a:endParaRPr lang="he-IL" dirty="0"/>
          </a:p>
        </p:txBody>
      </p:sp>
      <p:sp>
        <p:nvSpPr>
          <p:cNvPr id="21" name="תרשים זרימה: תהליך חלופי 20"/>
          <p:cNvSpPr/>
          <p:nvPr/>
        </p:nvSpPr>
        <p:spPr>
          <a:xfrm>
            <a:off x="6000760" y="5929330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סלה</a:t>
            </a:r>
            <a:endParaRPr lang="he-IL" dirty="0"/>
          </a:p>
        </p:txBody>
      </p:sp>
      <p:sp>
        <p:nvSpPr>
          <p:cNvPr id="22" name="תרשים זרימה: תהליך חלופי 21"/>
          <p:cNvSpPr/>
          <p:nvPr/>
        </p:nvSpPr>
        <p:spPr>
          <a:xfrm>
            <a:off x="1714480" y="6000768"/>
            <a:ext cx="914400" cy="612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רינה</a:t>
            </a:r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1616756" y="379982"/>
            <a:ext cx="484120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dirty="0" smtClean="0"/>
              <a:t>האחיות קלינסקי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423489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5" y="2996952"/>
            <a:ext cx="2961319" cy="3082648"/>
          </a:xfr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537320" y="476672"/>
            <a:ext cx="8229600" cy="1219200"/>
          </a:xfrm>
        </p:spPr>
        <p:txBody>
          <a:bodyPr/>
          <a:lstStyle/>
          <a:p>
            <a:r>
              <a:rPr lang="he-IL" dirty="0" smtClean="0"/>
              <a:t>האחים: זאב, יוסף, אברהם ושמוליק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96952"/>
            <a:ext cx="2304256" cy="3072306"/>
          </a:xfrm>
          <a:prstGeom prst="rect">
            <a:avLst/>
          </a:prstGeom>
        </p:spPr>
      </p:pic>
      <p:cxnSp>
        <p:nvCxnSpPr>
          <p:cNvPr id="7" name="מחבר חץ ישר 6"/>
          <p:cNvCxnSpPr/>
          <p:nvPr/>
        </p:nvCxnSpPr>
        <p:spPr>
          <a:xfrm flipH="1">
            <a:off x="4716016" y="1628800"/>
            <a:ext cx="21602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 flipH="1">
            <a:off x="2329880" y="1628800"/>
            <a:ext cx="1008112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K:\זאב רבקה 1959 בגבע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45198"/>
            <a:ext cx="1914195" cy="3040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6" name="מחבר חץ ישר 5"/>
          <p:cNvCxnSpPr/>
          <p:nvPr/>
        </p:nvCxnSpPr>
        <p:spPr>
          <a:xfrm>
            <a:off x="6012160" y="1628800"/>
            <a:ext cx="432048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82140" y="6092997"/>
            <a:ext cx="1800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זאב ורבקה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6092997"/>
            <a:ext cx="19022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קברו של יוסף </a:t>
            </a:r>
            <a:r>
              <a:rPr lang="he-IL" dirty="0" err="1" smtClean="0"/>
              <a:t>בלודג</a:t>
            </a:r>
            <a:r>
              <a:rPr lang="he-IL" dirty="0" smtClean="0"/>
              <a:t>'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1501788" y="6085974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סלה ואברהם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71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73" y="2231744"/>
            <a:ext cx="5771020" cy="4248112"/>
          </a:xfrm>
        </p:spPr>
      </p:pic>
      <p:sp>
        <p:nvSpPr>
          <p:cNvPr id="6" name="TextBox 5"/>
          <p:cNvSpPr txBox="1"/>
          <p:nvPr/>
        </p:nvSpPr>
        <p:spPr>
          <a:xfrm>
            <a:off x="1889864" y="652152"/>
            <a:ext cx="511256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משה קלינסקי היה ציוני ומתקדם בדעותיו. בשנת 1936 עזב את אשתו </a:t>
            </a:r>
            <a:r>
              <a:rPr lang="he-IL" dirty="0" err="1" smtClean="0"/>
              <a:t>השניה</a:t>
            </a:r>
            <a:r>
              <a:rPr lang="he-IL" dirty="0" smtClean="0"/>
              <a:t>, </a:t>
            </a:r>
            <a:r>
              <a:rPr lang="he-IL" dirty="0" err="1" smtClean="0"/>
              <a:t>יסכה</a:t>
            </a:r>
            <a:r>
              <a:rPr lang="he-IL" dirty="0" smtClean="0"/>
              <a:t>, ועלה לארץ ישראל. הוא היה מבלה את הקיץ בקיבוץ גבע אצל משפחת בתו הלה בן-יהודה ובחורף היה נודד בין בנותיו סלה </a:t>
            </a:r>
            <a:r>
              <a:rPr lang="he-IL" dirty="0" err="1" smtClean="0"/>
              <a:t>וגיניה</a:t>
            </a:r>
            <a:r>
              <a:rPr lang="he-IL" dirty="0" smtClean="0"/>
              <a:t>. </a:t>
            </a:r>
            <a:endParaRPr lang="he-IL" dirty="0"/>
          </a:p>
        </p:txBody>
      </p:sp>
      <p:cxnSp>
        <p:nvCxnSpPr>
          <p:cNvPr id="8" name="מחבר חץ ישר 7"/>
          <p:cNvCxnSpPr/>
          <p:nvPr/>
        </p:nvCxnSpPr>
        <p:spPr>
          <a:xfrm flipV="1">
            <a:off x="6588224" y="2348880"/>
            <a:ext cx="122413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72200" y="2052536"/>
            <a:ext cx="26642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הלה בן יהודה</a:t>
            </a:r>
            <a:endParaRPr lang="he-IL" sz="2000" dirty="0"/>
          </a:p>
        </p:txBody>
      </p:sp>
      <p:cxnSp>
        <p:nvCxnSpPr>
          <p:cNvPr id="13" name="מחבר חץ ישר 12"/>
          <p:cNvCxnSpPr/>
          <p:nvPr/>
        </p:nvCxnSpPr>
        <p:spPr>
          <a:xfrm flipH="1" flipV="1">
            <a:off x="3383868" y="2052536"/>
            <a:ext cx="1080120" cy="512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40226" y="1862412"/>
            <a:ext cx="19802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סלה דניאלי</a:t>
            </a:r>
            <a:endParaRPr lang="he-IL" dirty="0"/>
          </a:p>
        </p:txBody>
      </p:sp>
      <p:cxnSp>
        <p:nvCxnSpPr>
          <p:cNvPr id="17" name="מחבר חץ ישר 16"/>
          <p:cNvCxnSpPr/>
          <p:nvPr/>
        </p:nvCxnSpPr>
        <p:spPr>
          <a:xfrm flipH="1" flipV="1">
            <a:off x="1547664" y="2564904"/>
            <a:ext cx="183620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910" y="2418366"/>
            <a:ext cx="15207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שושנה דניאלי</a:t>
            </a:r>
            <a:endParaRPr lang="he-IL" dirty="0"/>
          </a:p>
        </p:txBody>
      </p:sp>
      <p:cxnSp>
        <p:nvCxnSpPr>
          <p:cNvPr id="20" name="מחבר חץ ישר 19"/>
          <p:cNvCxnSpPr/>
          <p:nvPr/>
        </p:nvCxnSpPr>
        <p:spPr>
          <a:xfrm flipH="1">
            <a:off x="1340226" y="5085184"/>
            <a:ext cx="135956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252536" y="5161249"/>
            <a:ext cx="17367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דניאל דניאלי</a:t>
            </a:r>
            <a:endParaRPr lang="he-IL" dirty="0"/>
          </a:p>
        </p:txBody>
      </p:sp>
      <p:cxnSp>
        <p:nvCxnSpPr>
          <p:cNvPr id="26" name="מחבר חץ ישר 25"/>
          <p:cNvCxnSpPr/>
          <p:nvPr/>
        </p:nvCxnSpPr>
        <p:spPr>
          <a:xfrm flipV="1">
            <a:off x="6804248" y="4941168"/>
            <a:ext cx="1368152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20234647">
            <a:off x="7716339" y="4756502"/>
            <a:ext cx="14396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עמוס בן יהודה</a:t>
            </a:r>
            <a:endParaRPr lang="he-IL" dirty="0"/>
          </a:p>
        </p:txBody>
      </p:sp>
      <p:cxnSp>
        <p:nvCxnSpPr>
          <p:cNvPr id="29" name="מחבר חץ ישר 28"/>
          <p:cNvCxnSpPr/>
          <p:nvPr/>
        </p:nvCxnSpPr>
        <p:spPr>
          <a:xfrm flipV="1">
            <a:off x="5148064" y="3356992"/>
            <a:ext cx="288032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84451" y="3208330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ורד בן יהודה</a:t>
            </a:r>
            <a:endParaRPr lang="he-IL" dirty="0"/>
          </a:p>
        </p:txBody>
      </p:sp>
      <p:cxnSp>
        <p:nvCxnSpPr>
          <p:cNvPr id="33" name="מחבר חץ ישר 32"/>
          <p:cNvCxnSpPr/>
          <p:nvPr/>
        </p:nvCxnSpPr>
        <p:spPr>
          <a:xfrm>
            <a:off x="3923928" y="587727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63888" y="6381328"/>
            <a:ext cx="13681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רינה בן יהודה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657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3" b="89948" l="9934" r="96141">
                        <a14:foregroundMark x1="75287" y1="12113" x2="96141" y2="12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1556792"/>
            <a:ext cx="8105388" cy="5164024"/>
          </a:xfr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79512" y="790636"/>
            <a:ext cx="8532440" cy="1219200"/>
          </a:xfrm>
        </p:spPr>
        <p:txBody>
          <a:bodyPr>
            <a:noAutofit/>
          </a:bodyPr>
          <a:lstStyle/>
          <a:p>
            <a:pPr algn="r"/>
            <a:r>
              <a:rPr lang="he-IL" sz="2000" dirty="0">
                <a:solidFill>
                  <a:srgbClr val="000000"/>
                </a:solidFill>
                <a:latin typeface="Arial"/>
                <a:ea typeface="Times New Roman"/>
              </a:rPr>
              <a:t>נולדה בשנת 1898. בגיל 12 התחילה לעבוד כשוליה של תופרת. כשאימה מתה ואביה התחתן עם אישה צעירה, עברה לגור עם אחיותיה </a:t>
            </a:r>
            <a:r>
              <a:rPr lang="he-IL" sz="2000" dirty="0" smtClean="0">
                <a:solidFill>
                  <a:srgbClr val="000000"/>
                </a:solidFill>
                <a:latin typeface="Arial"/>
                <a:ea typeface="Times New Roman"/>
              </a:rPr>
              <a:t> הלה </a:t>
            </a:r>
            <a:r>
              <a:rPr lang="he-IL" sz="2000" dirty="0" err="1">
                <a:solidFill>
                  <a:srgbClr val="000000"/>
                </a:solidFill>
                <a:latin typeface="Arial"/>
                <a:ea typeface="Times New Roman"/>
              </a:rPr>
              <a:t>וגיניה</a:t>
            </a:r>
            <a:r>
              <a:rPr lang="he-IL" sz="2000" dirty="0">
                <a:solidFill>
                  <a:srgbClr val="000000"/>
                </a:solidFill>
                <a:latin typeface="Arial"/>
                <a:ea typeface="Times New Roman"/>
              </a:rPr>
              <a:t> בחדר שכור </a:t>
            </a:r>
            <a:r>
              <a:rPr lang="he-IL" sz="2000" dirty="0" smtClean="0">
                <a:solidFill>
                  <a:srgbClr val="000000"/>
                </a:solidFill>
                <a:latin typeface="Arial"/>
                <a:ea typeface="Times New Roman"/>
              </a:rPr>
              <a:t>בעיר </a:t>
            </a:r>
            <a:r>
              <a:rPr lang="he-IL" sz="2000" dirty="0" err="1" smtClean="0">
                <a:solidFill>
                  <a:srgbClr val="000000"/>
                </a:solidFill>
                <a:latin typeface="Arial"/>
                <a:ea typeface="Times New Roman"/>
              </a:rPr>
              <a:t>לודג</a:t>
            </a:r>
            <a:r>
              <a:rPr lang="he-IL" sz="2000" dirty="0" smtClean="0">
                <a:solidFill>
                  <a:srgbClr val="000000"/>
                </a:solidFill>
                <a:latin typeface="Arial"/>
                <a:ea typeface="Times New Roman"/>
              </a:rPr>
              <a:t>'. </a:t>
            </a:r>
            <a:endParaRPr lang="he-I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332796"/>
            <a:ext cx="24482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 smtClean="0"/>
              <a:t>סלה דניאלי</a:t>
            </a:r>
            <a:endParaRPr lang="he-IL" sz="2400" u="sng" dirty="0"/>
          </a:p>
        </p:txBody>
      </p:sp>
    </p:spTree>
    <p:extLst>
      <p:ext uri="{BB962C8B-B14F-4D97-AF65-F5344CB8AC3E}">
        <p14:creationId xmlns:p14="http://schemas.microsoft.com/office/powerpoint/2010/main" val="41863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נייר">
  <a:themeElements>
    <a:clrScheme name="נייר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נייר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נייר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268</TotalTime>
  <Words>601</Words>
  <Application>Microsoft Office PowerPoint</Application>
  <PresentationFormat>‫הצגה על המסך (4:3)</PresentationFormat>
  <Paragraphs>64</Paragraphs>
  <Slides>27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28" baseType="lpstr">
      <vt:lpstr>נייר</vt:lpstr>
      <vt:lpstr>"שלח לחמך על פני המים כי ברוב הימים תמצאנו"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האחים: זאב, יוסף, אברהם ושמוליק</vt:lpstr>
      <vt:lpstr>מצגת של PowerPoint</vt:lpstr>
      <vt:lpstr>נולדה בשנת 1898. בגיל 12 התחילה לעבוד כשוליה של תופרת. כשאימה מתה ואביה התחתן עם אישה צעירה, עברה לגור עם אחיותיה  הלה וגיניה בחדר שכור בעיר לודג'.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מתחילת שנות ה-50 עבד יצחק בחברת המוניות "קופל" עם המכונית שקיבל.</vt:lpstr>
      <vt:lpstr>מצגת של PowerPoint</vt:lpstr>
      <vt:lpstr>מצגת של PowerPoint</vt:lpstr>
      <vt:lpstr>המשפחה המורחבת 1958</vt:lpstr>
      <vt:lpstr>שלושה דורות:  סלה דניאלי, שושנה מרינברג, רחל'ה, נגה וטלי</vt:lpstr>
      <vt:lpstr>בנות מצווה</vt:lpstr>
      <vt:lpstr>שושנה ונגה 1964</vt:lpstr>
      <vt:lpstr>נגה ותאיר 1989</vt:lpstr>
      <vt:lpstr>תאיר ולירי 2017 </vt:lpstr>
      <vt:lpstr>הקשר הרב דורי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"שלח לחמך על פני המים כי ברוב הימים תמצאנו"</dc:title>
  <dc:creator>user</dc:creator>
  <cp:lastModifiedBy>user</cp:lastModifiedBy>
  <cp:revision>29</cp:revision>
  <dcterms:created xsi:type="dcterms:W3CDTF">2017-02-05T11:55:51Z</dcterms:created>
  <dcterms:modified xsi:type="dcterms:W3CDTF">2017-04-23T12:56:41Z</dcterms:modified>
</cp:coreProperties>
</file>