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7" r:id="rId1"/>
  </p:sldMasterIdLst>
  <p:sldIdLst>
    <p:sldId id="256" r:id="rId2"/>
    <p:sldId id="258" r:id="rId3"/>
    <p:sldId id="257" r:id="rId4"/>
    <p:sldId id="259" r:id="rId5"/>
    <p:sldId id="260" r:id="rId6"/>
    <p:sldId id="261" r:id="rId7"/>
    <p:sldId id="262" r:id="rId8"/>
    <p:sldId id="263" r:id="rId9"/>
    <p:sldId id="264"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84" autoAdjust="0"/>
    <p:restoredTop sz="94660"/>
  </p:normalViewPr>
  <p:slideViewPr>
    <p:cSldViewPr snapToGrid="0">
      <p:cViewPr varScale="1">
        <p:scale>
          <a:sx n="117" d="100"/>
          <a:sy n="117"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88094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313810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4FAA01-B346-4F9F-A038-336270A5E4C7}" type="slidenum">
              <a:rPr lang="he-IL" smtClean="0"/>
              <a:t>‹#›</a:t>
            </a:fld>
            <a:endParaRPr lang="he-I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8763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37497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4FAA01-B346-4F9F-A038-336270A5E4C7}" type="slidenum">
              <a:rPr lang="he-IL" smtClean="0"/>
              <a:t>‹#›</a:t>
            </a:fld>
            <a:endParaRPr lang="he-I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9582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377534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395405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86732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76885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91738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338911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8" name="Footer Placeholder 7"/>
          <p:cNvSpPr>
            <a:spLocks noGrp="1"/>
          </p:cNvSpPr>
          <p:nvPr>
            <p:ph type="ftr" sz="quarter" idx="11"/>
          </p:nvPr>
        </p:nvSpPr>
        <p:spPr/>
        <p:txBody>
          <a:bodyPr/>
          <a:lstStyle/>
          <a:p>
            <a:endParaRPr lang="he-I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138065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4" name="Footer Placeholder 3"/>
          <p:cNvSpPr>
            <a:spLocks noGrp="1"/>
          </p:cNvSpPr>
          <p:nvPr>
            <p:ph type="ftr" sz="quarter" idx="11"/>
          </p:nvPr>
        </p:nvSpPr>
        <p:spPr/>
        <p:txBody>
          <a:bodyPr/>
          <a:lstStyle/>
          <a:p>
            <a:endParaRPr lang="he-I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415748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3" name="Footer Placeholder 2"/>
          <p:cNvSpPr>
            <a:spLocks noGrp="1"/>
          </p:cNvSpPr>
          <p:nvPr>
            <p:ph type="ftr" sz="quarter" idx="11"/>
          </p:nvPr>
        </p:nvSpPr>
        <p:spPr/>
        <p:txBody>
          <a:bodyPr/>
          <a:lstStyle/>
          <a:p>
            <a:endParaRPr lang="he-I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42233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113846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85324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34FAA01-B346-4F9F-A038-336270A5E4C7}" type="slidenum">
              <a:rPr lang="he-IL" smtClean="0"/>
              <a:t>‹#›</a:t>
            </a:fld>
            <a:endParaRPr lang="he-IL"/>
          </a:p>
        </p:txBody>
      </p:sp>
    </p:spTree>
    <p:extLst>
      <p:ext uri="{BB962C8B-B14F-4D97-AF65-F5344CB8AC3E}">
        <p14:creationId xmlns:p14="http://schemas.microsoft.com/office/powerpoint/2010/main" val="42416500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2464904" y="1235676"/>
            <a:ext cx="7888357" cy="1334529"/>
          </a:xfrm>
        </p:spPr>
        <p:txBody>
          <a:bodyPr>
            <a:normAutofit fontScale="90000"/>
          </a:bodyPr>
          <a:lstStyle/>
          <a:p>
            <a:pPr algn="ctr"/>
            <a:r>
              <a:rPr lang="he-IL" i="1" u="sng" dirty="0" smtClean="0">
                <a:solidFill>
                  <a:schemeClr val="bg2">
                    <a:lumMod val="75000"/>
                  </a:schemeClr>
                </a:solidFill>
              </a:rPr>
              <a:t>סיפור עלייתה של סבתא חנה לארץ</a:t>
            </a:r>
            <a:endParaRPr lang="he-IL" i="1" u="sng" dirty="0">
              <a:solidFill>
                <a:schemeClr val="bg2">
                  <a:lumMod val="75000"/>
                </a:schemeClr>
              </a:solidFill>
            </a:endParaRPr>
          </a:p>
        </p:txBody>
      </p:sp>
      <p:sp>
        <p:nvSpPr>
          <p:cNvPr id="3" name="כותרת משנה 2"/>
          <p:cNvSpPr>
            <a:spLocks noGrp="1"/>
          </p:cNvSpPr>
          <p:nvPr>
            <p:ph type="subTitle" idx="1"/>
          </p:nvPr>
        </p:nvSpPr>
        <p:spPr>
          <a:xfrm>
            <a:off x="4947717" y="4446863"/>
            <a:ext cx="6937514" cy="2152719"/>
          </a:xfrm>
        </p:spPr>
        <p:txBody>
          <a:bodyPr>
            <a:normAutofit/>
          </a:bodyPr>
          <a:lstStyle/>
          <a:p>
            <a:pPr algn="r"/>
            <a:r>
              <a:rPr lang="he-IL" dirty="0" smtClean="0"/>
              <a:t>שם המבוגר: חנה גלאי</a:t>
            </a:r>
          </a:p>
          <a:p>
            <a:pPr algn="r"/>
            <a:r>
              <a:rPr lang="he-IL" dirty="0" smtClean="0"/>
              <a:t>שם התלמיד: עומר גלאי</a:t>
            </a:r>
          </a:p>
          <a:p>
            <a:pPr algn="r"/>
            <a:r>
              <a:rPr lang="he-IL" dirty="0" smtClean="0"/>
              <a:t>כיתה: ה 3                     </a:t>
            </a:r>
          </a:p>
          <a:p>
            <a:pPr algn="r"/>
            <a:r>
              <a:rPr lang="he-IL" dirty="0" smtClean="0"/>
              <a:t>בית ספר הבילויים גדרה</a:t>
            </a:r>
          </a:p>
          <a:p>
            <a:pPr algn="r"/>
            <a:r>
              <a:rPr lang="he-IL" dirty="0" smtClean="0"/>
              <a:t>שנה"ל תשע"ז</a:t>
            </a:r>
            <a:endParaRPr lang="he-IL" dirty="0"/>
          </a:p>
        </p:txBody>
      </p:sp>
      <p:pic>
        <p:nvPicPr>
          <p:cNvPr id="8" name="תמונה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63823" y="3338790"/>
            <a:ext cx="4029377" cy="24922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53000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sndAc>
          <p:stSnd>
            <p:snd r:embed="rId2"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i="1" u="sng" dirty="0" smtClean="0">
                <a:solidFill>
                  <a:srgbClr val="509020"/>
                </a:solidFill>
              </a:rPr>
              <a:t>חווייתה של סבתא חנה</a:t>
            </a:r>
            <a:endParaRPr lang="he-IL" i="1" u="sng" dirty="0">
              <a:solidFill>
                <a:srgbClr val="509020"/>
              </a:solidFill>
            </a:endParaRPr>
          </a:p>
        </p:txBody>
      </p:sp>
      <p:sp>
        <p:nvSpPr>
          <p:cNvPr id="3" name="מציין מיקום תוכן 2"/>
          <p:cNvSpPr>
            <a:spLocks noGrp="1"/>
          </p:cNvSpPr>
          <p:nvPr>
            <p:ph idx="1"/>
          </p:nvPr>
        </p:nvSpPr>
        <p:spPr>
          <a:xfrm>
            <a:off x="2595914" y="1823357"/>
            <a:ext cx="8915400" cy="4708072"/>
          </a:xfrm>
        </p:spPr>
        <p:txBody>
          <a:bodyPr>
            <a:noAutofit/>
          </a:bodyPr>
          <a:lstStyle/>
          <a:p>
            <a:pPr marL="0" indent="0">
              <a:buNone/>
            </a:pPr>
            <a:r>
              <a:rPr lang="he-IL" sz="1400" dirty="0" smtClean="0">
                <a:solidFill>
                  <a:schemeClr val="bg2">
                    <a:lumMod val="25000"/>
                  </a:schemeClr>
                </a:solidFill>
              </a:rPr>
              <a:t>נולדתי וגדלתי עד גיל שבע בדרום פולין בעיירה קטנה בשם </a:t>
            </a:r>
            <a:r>
              <a:rPr lang="he-IL" sz="1400" dirty="0" err="1" smtClean="0">
                <a:solidFill>
                  <a:schemeClr val="bg2">
                    <a:lumMod val="25000"/>
                  </a:schemeClr>
                </a:solidFill>
              </a:rPr>
              <a:t>בילווה</a:t>
            </a:r>
            <a:r>
              <a:rPr lang="he-IL" sz="1400" dirty="0" smtClean="0">
                <a:solidFill>
                  <a:schemeClr val="bg2">
                    <a:lumMod val="25000"/>
                  </a:schemeClr>
                </a:solidFill>
              </a:rPr>
              <a:t> ליד העיר ורוצלב עם הוריי ואחי הקטן בן </a:t>
            </a:r>
            <a:r>
              <a:rPr lang="he-IL" sz="1400" dirty="0" smtClean="0">
                <a:solidFill>
                  <a:schemeClr val="bg2">
                    <a:lumMod val="25000"/>
                  </a:schemeClr>
                </a:solidFill>
              </a:rPr>
              <a:t>השנתיים. </a:t>
            </a:r>
            <a:r>
              <a:rPr lang="he-IL" sz="1400" dirty="0" smtClean="0">
                <a:solidFill>
                  <a:schemeClr val="bg2">
                    <a:lumMod val="25000"/>
                  </a:schemeClr>
                </a:solidFill>
              </a:rPr>
              <a:t>בשנות החמישים שהחלה העלייה הגדולה ממדינות אירופה גם הוריי החליטו לעזוב ולעלות בשנת 1957.</a:t>
            </a:r>
          </a:p>
          <a:p>
            <a:pPr marL="0" indent="0">
              <a:buNone/>
            </a:pPr>
            <a:r>
              <a:rPr lang="he-IL" sz="1400" dirty="0" smtClean="0">
                <a:solidFill>
                  <a:schemeClr val="bg2">
                    <a:lumMod val="25000"/>
                  </a:schemeClr>
                </a:solidFill>
              </a:rPr>
              <a:t>במאי </a:t>
            </a:r>
            <a:r>
              <a:rPr lang="he-IL" sz="1400" dirty="0" smtClean="0">
                <a:solidFill>
                  <a:schemeClr val="bg2">
                    <a:lumMod val="25000"/>
                  </a:schemeClr>
                </a:solidFill>
              </a:rPr>
              <a:t>1948, באותה </a:t>
            </a:r>
            <a:r>
              <a:rPr lang="he-IL" sz="1400" dirty="0" smtClean="0">
                <a:solidFill>
                  <a:schemeClr val="bg2">
                    <a:lumMod val="25000"/>
                  </a:schemeClr>
                </a:solidFill>
              </a:rPr>
              <a:t>שנה </a:t>
            </a:r>
            <a:r>
              <a:rPr lang="he-IL" sz="1400" dirty="0">
                <a:solidFill>
                  <a:schemeClr val="bg2">
                    <a:lumMod val="25000"/>
                  </a:schemeClr>
                </a:solidFill>
              </a:rPr>
              <a:t>ש</a:t>
            </a:r>
            <a:r>
              <a:rPr lang="he-IL" sz="1400" dirty="0" smtClean="0">
                <a:solidFill>
                  <a:schemeClr val="bg2">
                    <a:lumMod val="25000"/>
                  </a:schemeClr>
                </a:solidFill>
              </a:rPr>
              <a:t>סבא </a:t>
            </a:r>
            <a:r>
              <a:rPr lang="he-IL" sz="1400" dirty="0" smtClean="0">
                <a:solidFill>
                  <a:schemeClr val="bg2">
                    <a:lumMod val="25000"/>
                  </a:schemeClr>
                </a:solidFill>
              </a:rPr>
              <a:t>אברהם </a:t>
            </a:r>
            <a:r>
              <a:rPr lang="he-IL" sz="1400" dirty="0" smtClean="0">
                <a:solidFill>
                  <a:schemeClr val="bg2">
                    <a:lumMod val="25000"/>
                  </a:schemeClr>
                </a:solidFill>
              </a:rPr>
              <a:t>נולד, </a:t>
            </a:r>
            <a:r>
              <a:rPr lang="he-IL" sz="1400" dirty="0" smtClean="0">
                <a:solidFill>
                  <a:schemeClr val="bg2">
                    <a:lumMod val="25000"/>
                  </a:schemeClr>
                </a:solidFill>
              </a:rPr>
              <a:t>נפתחו שערי הארץ </a:t>
            </a:r>
            <a:r>
              <a:rPr lang="he-IL" sz="1400" dirty="0" smtClean="0">
                <a:solidFill>
                  <a:schemeClr val="bg2">
                    <a:lumMod val="25000"/>
                  </a:schemeClr>
                </a:solidFill>
              </a:rPr>
              <a:t>לרווחה. </a:t>
            </a:r>
            <a:r>
              <a:rPr lang="he-IL" sz="1400" dirty="0" smtClean="0">
                <a:solidFill>
                  <a:schemeClr val="bg2">
                    <a:lumMod val="25000"/>
                  </a:schemeClr>
                </a:solidFill>
              </a:rPr>
              <a:t>שני עקרונות הנחו את </a:t>
            </a:r>
            <a:r>
              <a:rPr lang="he-IL" sz="1400" dirty="0" smtClean="0">
                <a:solidFill>
                  <a:schemeClr val="bg2">
                    <a:lumMod val="25000"/>
                  </a:schemeClr>
                </a:solidFill>
              </a:rPr>
              <a:t>מדיניות </a:t>
            </a:r>
            <a:r>
              <a:rPr lang="he-IL" sz="1400" dirty="0" smtClean="0">
                <a:solidFill>
                  <a:schemeClr val="bg2">
                    <a:lumMod val="25000"/>
                  </a:schemeClr>
                </a:solidFill>
              </a:rPr>
              <a:t>העלייה של מדינת </a:t>
            </a:r>
            <a:r>
              <a:rPr lang="he-IL" sz="1400" dirty="0" smtClean="0">
                <a:solidFill>
                  <a:schemeClr val="bg2">
                    <a:lumMod val="25000"/>
                  </a:schemeClr>
                </a:solidFill>
              </a:rPr>
              <a:t>ישראל: </a:t>
            </a:r>
            <a:r>
              <a:rPr lang="he-IL" sz="1400" dirty="0" smtClean="0">
                <a:solidFill>
                  <a:schemeClr val="bg2">
                    <a:lumMod val="25000"/>
                  </a:schemeClr>
                </a:solidFill>
              </a:rPr>
              <a:t>לאפשר עלייה חופשית של יהודים לישראל ולעודד את העלייה כדי לקבץ מחדש את העם היהודי מכל תפוצות </a:t>
            </a:r>
            <a:r>
              <a:rPr lang="he-IL" sz="1400" dirty="0" smtClean="0">
                <a:solidFill>
                  <a:schemeClr val="bg2">
                    <a:lumMod val="25000"/>
                  </a:schemeClr>
                </a:solidFill>
              </a:rPr>
              <a:t>הגולה. </a:t>
            </a:r>
            <a:r>
              <a:rPr lang="he-IL" sz="1400" dirty="0" smtClean="0">
                <a:solidFill>
                  <a:schemeClr val="bg2">
                    <a:lumMod val="25000"/>
                  </a:schemeClr>
                </a:solidFill>
              </a:rPr>
              <a:t>יהודים שהיו שרויים במצוקה קשה ויהודים שעברו את השואה באירופה. </a:t>
            </a:r>
          </a:p>
          <a:p>
            <a:pPr marL="0" indent="0">
              <a:buNone/>
            </a:pPr>
            <a:r>
              <a:rPr lang="he-IL" sz="1400" dirty="0" smtClean="0">
                <a:solidFill>
                  <a:schemeClr val="bg2">
                    <a:lumMod val="25000"/>
                  </a:schemeClr>
                </a:solidFill>
              </a:rPr>
              <a:t>בשנת 1955-1960 עלו לישראל עשרות אלפי עולים ממדינות קומוניסטיות במזרח אירופה רומניה, פולין, והונגריה.</a:t>
            </a:r>
          </a:p>
          <a:p>
            <a:pPr marL="0" indent="0">
              <a:buNone/>
            </a:pPr>
            <a:r>
              <a:rPr lang="he-IL" sz="1400" dirty="0" smtClean="0">
                <a:solidFill>
                  <a:schemeClr val="bg2">
                    <a:lumMod val="25000"/>
                  </a:schemeClr>
                </a:solidFill>
              </a:rPr>
              <a:t> זו הפעם הראשונה בחיי שיצאתי מגבולות העיירה הקטנה שגדלתי </a:t>
            </a:r>
            <a:r>
              <a:rPr lang="he-IL" sz="1400" dirty="0" smtClean="0">
                <a:solidFill>
                  <a:schemeClr val="bg2">
                    <a:lumMod val="25000"/>
                  </a:schemeClr>
                </a:solidFill>
              </a:rPr>
              <a:t>בה. </a:t>
            </a:r>
            <a:r>
              <a:rPr lang="he-IL" sz="1400" dirty="0" smtClean="0">
                <a:solidFill>
                  <a:schemeClr val="bg2">
                    <a:lumMod val="25000"/>
                  </a:schemeClr>
                </a:solidFill>
              </a:rPr>
              <a:t>כולי נרגשת רגשות מעורבים של שמחה ועצב כאחד לעזוב </a:t>
            </a:r>
            <a:r>
              <a:rPr lang="he-IL" sz="1400" dirty="0" err="1" smtClean="0">
                <a:solidFill>
                  <a:schemeClr val="bg2">
                    <a:lumMod val="25000"/>
                  </a:schemeClr>
                </a:solidFill>
              </a:rPr>
              <a:t>הכל</a:t>
            </a:r>
            <a:r>
              <a:rPr lang="he-IL" sz="1400" dirty="0" smtClean="0">
                <a:solidFill>
                  <a:schemeClr val="bg2">
                    <a:lumMod val="25000"/>
                  </a:schemeClr>
                </a:solidFill>
              </a:rPr>
              <a:t>: </a:t>
            </a:r>
            <a:r>
              <a:rPr lang="he-IL" sz="1400" dirty="0" smtClean="0">
                <a:solidFill>
                  <a:schemeClr val="bg2">
                    <a:lumMod val="25000"/>
                  </a:schemeClr>
                </a:solidFill>
              </a:rPr>
              <a:t>בית, חברים </a:t>
            </a:r>
            <a:r>
              <a:rPr lang="he-IL" sz="1400" dirty="0" smtClean="0">
                <a:solidFill>
                  <a:schemeClr val="bg2">
                    <a:lumMod val="25000"/>
                  </a:schemeClr>
                </a:solidFill>
              </a:rPr>
              <a:t>ושפה. המסע </a:t>
            </a:r>
            <a:r>
              <a:rPr lang="he-IL" sz="1400" dirty="0" smtClean="0">
                <a:solidFill>
                  <a:schemeClr val="bg2">
                    <a:lumMod val="25000"/>
                  </a:schemeClr>
                </a:solidFill>
              </a:rPr>
              <a:t>התחיל במונית שבאה לאסוף אותנו לתחנת </a:t>
            </a:r>
            <a:r>
              <a:rPr lang="he-IL" sz="1400" dirty="0" smtClean="0">
                <a:solidFill>
                  <a:schemeClr val="bg2">
                    <a:lumMod val="25000"/>
                  </a:schemeClr>
                </a:solidFill>
              </a:rPr>
              <a:t>הרכבת. </a:t>
            </a:r>
            <a:r>
              <a:rPr lang="he-IL" sz="1400" dirty="0" smtClean="0">
                <a:solidFill>
                  <a:schemeClr val="bg2">
                    <a:lumMod val="25000"/>
                  </a:schemeClr>
                </a:solidFill>
              </a:rPr>
              <a:t>הנסיעה הייתה חוויה גדולה אני זוכרת שהתפעלתי מהנוף ולא הפסקתי לספור את העצים והבתים שעברו על פני במהירות גדולה.</a:t>
            </a:r>
          </a:p>
          <a:p>
            <a:pPr marL="0" indent="0">
              <a:buNone/>
            </a:pPr>
            <a:r>
              <a:rPr lang="he-IL" sz="1400" dirty="0" smtClean="0">
                <a:solidFill>
                  <a:schemeClr val="bg2">
                    <a:lumMod val="25000"/>
                  </a:schemeClr>
                </a:solidFill>
              </a:rPr>
              <a:t>הגענו </a:t>
            </a:r>
            <a:r>
              <a:rPr lang="he-IL" sz="1400" dirty="0">
                <a:solidFill>
                  <a:schemeClr val="bg2">
                    <a:lumMod val="25000"/>
                  </a:schemeClr>
                </a:solidFill>
              </a:rPr>
              <a:t>לנמל גדול ועלינו על אחת </a:t>
            </a:r>
            <a:r>
              <a:rPr lang="he-IL" sz="1400" dirty="0" smtClean="0">
                <a:solidFill>
                  <a:schemeClr val="bg2">
                    <a:lumMod val="25000"/>
                  </a:schemeClr>
                </a:solidFill>
              </a:rPr>
              <a:t>האניות </a:t>
            </a:r>
            <a:r>
              <a:rPr lang="he-IL" sz="1400" dirty="0">
                <a:solidFill>
                  <a:schemeClr val="bg2">
                    <a:lumMod val="25000"/>
                  </a:schemeClr>
                </a:solidFill>
              </a:rPr>
              <a:t>הגדולות שעגנו </a:t>
            </a:r>
            <a:r>
              <a:rPr lang="he-IL" sz="1400" dirty="0" smtClean="0">
                <a:solidFill>
                  <a:schemeClr val="bg2">
                    <a:lumMod val="25000"/>
                  </a:schemeClr>
                </a:solidFill>
              </a:rPr>
              <a:t>שם. לא </a:t>
            </a:r>
            <a:r>
              <a:rPr lang="he-IL" sz="1400" dirty="0">
                <a:solidFill>
                  <a:schemeClr val="bg2">
                    <a:lumMod val="25000"/>
                  </a:schemeClr>
                </a:solidFill>
              </a:rPr>
              <a:t>ידענו לקראת מה אנחנו הולכים ולייתר ביטחון אבי לקח לדרך שתי </a:t>
            </a:r>
            <a:r>
              <a:rPr lang="he-IL" sz="1400" dirty="0" smtClean="0">
                <a:solidFill>
                  <a:schemeClr val="bg2">
                    <a:lumMod val="25000"/>
                  </a:schemeClr>
                </a:solidFill>
              </a:rPr>
              <a:t>מזוודות. </a:t>
            </a:r>
            <a:r>
              <a:rPr lang="he-IL" sz="1400" dirty="0">
                <a:solidFill>
                  <a:schemeClr val="bg2">
                    <a:lumMod val="25000"/>
                  </a:schemeClr>
                </a:solidFill>
              </a:rPr>
              <a:t>אחת של בגדים </a:t>
            </a:r>
            <a:r>
              <a:rPr lang="he-IL" sz="1400" dirty="0" smtClean="0">
                <a:solidFill>
                  <a:schemeClr val="bg2">
                    <a:lumMod val="25000"/>
                  </a:schemeClr>
                </a:solidFill>
              </a:rPr>
              <a:t>והשנייה </a:t>
            </a:r>
            <a:r>
              <a:rPr lang="he-IL" sz="1400" dirty="0">
                <a:solidFill>
                  <a:schemeClr val="bg2">
                    <a:lumMod val="25000"/>
                  </a:schemeClr>
                </a:solidFill>
              </a:rPr>
              <a:t>קטנה יותר מלאה בנקניק קבנוס שלא </a:t>
            </a:r>
            <a:r>
              <a:rPr lang="he-IL" sz="1400" dirty="0" smtClean="0">
                <a:solidFill>
                  <a:schemeClr val="bg2">
                    <a:lumMod val="25000"/>
                  </a:schemeClr>
                </a:solidFill>
              </a:rPr>
              <a:t>מתקלקל אמר, "שלא </a:t>
            </a:r>
            <a:r>
              <a:rPr lang="he-IL" sz="1400" dirty="0">
                <a:solidFill>
                  <a:schemeClr val="bg2">
                    <a:lumMod val="25000"/>
                  </a:schemeClr>
                </a:solidFill>
              </a:rPr>
              <a:t>נמות </a:t>
            </a:r>
            <a:r>
              <a:rPr lang="he-IL" sz="1400" dirty="0" smtClean="0">
                <a:solidFill>
                  <a:schemeClr val="bg2">
                    <a:lumMod val="25000"/>
                  </a:schemeClr>
                </a:solidFill>
              </a:rPr>
              <a:t>מרעב"  </a:t>
            </a:r>
            <a:r>
              <a:rPr lang="he-IL" sz="1400" dirty="0">
                <a:solidFill>
                  <a:schemeClr val="bg2">
                    <a:lumMod val="25000"/>
                  </a:schemeClr>
                </a:solidFill>
              </a:rPr>
              <a:t>ועד </a:t>
            </a:r>
            <a:r>
              <a:rPr lang="he-IL" sz="1400" dirty="0" smtClean="0">
                <a:solidFill>
                  <a:schemeClr val="bg2">
                    <a:lumMod val="25000"/>
                  </a:schemeClr>
                </a:solidFill>
              </a:rPr>
              <a:t>היום זכור לי הריח </a:t>
            </a:r>
            <a:r>
              <a:rPr lang="he-IL" sz="1400" dirty="0">
                <a:solidFill>
                  <a:schemeClr val="bg2">
                    <a:lumMod val="25000"/>
                  </a:schemeClr>
                </a:solidFill>
              </a:rPr>
              <a:t>של הנקניק שליווה אותנו כל הדרך. </a:t>
            </a:r>
            <a:endParaRPr lang="en-US" sz="1400" dirty="0">
              <a:solidFill>
                <a:schemeClr val="bg2">
                  <a:lumMod val="25000"/>
                </a:schemeClr>
              </a:solidFill>
            </a:endParaRPr>
          </a:p>
          <a:p>
            <a:pPr marL="0" indent="0">
              <a:buNone/>
            </a:pPr>
            <a:r>
              <a:rPr lang="he-IL" sz="1400" dirty="0">
                <a:solidFill>
                  <a:schemeClr val="bg2">
                    <a:lumMod val="25000"/>
                  </a:schemeClr>
                </a:solidFill>
              </a:rPr>
              <a:t>המסע ארך </a:t>
            </a:r>
            <a:r>
              <a:rPr lang="he-IL" sz="1400" dirty="0" smtClean="0">
                <a:solidFill>
                  <a:schemeClr val="bg2">
                    <a:lumMod val="25000"/>
                  </a:schemeClr>
                </a:solidFill>
              </a:rPr>
              <a:t>כחודשיים, </a:t>
            </a:r>
            <a:r>
              <a:rPr lang="he-IL" sz="1400" dirty="0" smtClean="0">
                <a:solidFill>
                  <a:schemeClr val="bg2">
                    <a:lumMod val="25000"/>
                  </a:schemeClr>
                </a:solidFill>
              </a:rPr>
              <a:t>הפלגנו </a:t>
            </a:r>
            <a:r>
              <a:rPr lang="he-IL" sz="1400" dirty="0">
                <a:solidFill>
                  <a:schemeClr val="bg2">
                    <a:lumMod val="25000"/>
                  </a:schemeClr>
                </a:solidFill>
              </a:rPr>
              <a:t>בשתי </a:t>
            </a:r>
            <a:r>
              <a:rPr lang="he-IL" sz="1400" dirty="0" smtClean="0">
                <a:solidFill>
                  <a:schemeClr val="bg2">
                    <a:lumMod val="25000"/>
                  </a:schemeClr>
                </a:solidFill>
              </a:rPr>
              <a:t>אניות </a:t>
            </a:r>
            <a:r>
              <a:rPr lang="he-IL" sz="1400" dirty="0">
                <a:solidFill>
                  <a:schemeClr val="bg2">
                    <a:lumMod val="25000"/>
                  </a:schemeClr>
                </a:solidFill>
              </a:rPr>
              <a:t>גדולות עם הפסקה של כ-3 שבועות </a:t>
            </a:r>
            <a:r>
              <a:rPr lang="he-IL" sz="1400" dirty="0" err="1">
                <a:solidFill>
                  <a:schemeClr val="bg2">
                    <a:lumMod val="25000"/>
                  </a:schemeClr>
                </a:solidFill>
              </a:rPr>
              <a:t>במרסיי</a:t>
            </a:r>
            <a:r>
              <a:rPr lang="he-IL" sz="1400" dirty="0">
                <a:solidFill>
                  <a:schemeClr val="bg2">
                    <a:lumMod val="25000"/>
                  </a:schemeClr>
                </a:solidFill>
              </a:rPr>
              <a:t> שבצרפת. </a:t>
            </a:r>
            <a:endParaRPr lang="en-US" sz="1400" dirty="0">
              <a:solidFill>
                <a:schemeClr val="bg2">
                  <a:lumMod val="25000"/>
                </a:schemeClr>
              </a:solidFill>
            </a:endParaRPr>
          </a:p>
          <a:p>
            <a:pPr marL="0" indent="0">
              <a:buNone/>
            </a:pPr>
            <a:r>
              <a:rPr lang="he-IL" sz="1400" dirty="0">
                <a:solidFill>
                  <a:schemeClr val="bg2">
                    <a:lumMod val="25000"/>
                  </a:schemeClr>
                </a:solidFill>
              </a:rPr>
              <a:t>החוויה שזכורה לי במיוחד הן </a:t>
            </a:r>
            <a:r>
              <a:rPr lang="he-IL" sz="1400" dirty="0" smtClean="0">
                <a:solidFill>
                  <a:schemeClr val="bg2">
                    <a:lumMod val="25000"/>
                  </a:schemeClr>
                </a:solidFill>
              </a:rPr>
              <a:t>ארוחות הצהריים </a:t>
            </a:r>
            <a:r>
              <a:rPr lang="he-IL" sz="1400" dirty="0" err="1" smtClean="0">
                <a:solidFill>
                  <a:schemeClr val="bg2">
                    <a:lumMod val="25000"/>
                  </a:schemeClr>
                </a:solidFill>
              </a:rPr>
              <a:t>באניה</a:t>
            </a:r>
            <a:r>
              <a:rPr lang="he-IL" sz="1400" dirty="0" smtClean="0">
                <a:solidFill>
                  <a:schemeClr val="bg2">
                    <a:lumMod val="25000"/>
                  </a:schemeClr>
                </a:solidFill>
              </a:rPr>
              <a:t>. המנה </a:t>
            </a:r>
            <a:r>
              <a:rPr lang="he-IL" sz="1400" dirty="0">
                <a:solidFill>
                  <a:schemeClr val="bg2">
                    <a:lumMod val="25000"/>
                  </a:schemeClr>
                </a:solidFill>
              </a:rPr>
              <a:t>האחרונה הייתה תפוז וזו הפעם הראשונה שראיתי וטעמתי את טעמו המופלא וריחו המיוחד. לכן </a:t>
            </a:r>
            <a:r>
              <a:rPr lang="he-IL" sz="1400" dirty="0" err="1">
                <a:solidFill>
                  <a:schemeClr val="bg2">
                    <a:lumMod val="25000"/>
                  </a:schemeClr>
                </a:solidFill>
              </a:rPr>
              <a:t>לסרוגין</a:t>
            </a:r>
            <a:r>
              <a:rPr lang="he-IL" sz="1400" dirty="0">
                <a:solidFill>
                  <a:schemeClr val="bg2">
                    <a:lumMod val="25000"/>
                  </a:schemeClr>
                </a:solidFill>
              </a:rPr>
              <a:t> ירדתי לאכול פעם עם אבי ובפעם </a:t>
            </a:r>
            <a:r>
              <a:rPr lang="he-IL" sz="1400" dirty="0" smtClean="0">
                <a:solidFill>
                  <a:schemeClr val="bg2">
                    <a:lumMod val="25000"/>
                  </a:schemeClr>
                </a:solidFill>
              </a:rPr>
              <a:t>השנייה </a:t>
            </a:r>
            <a:r>
              <a:rPr lang="he-IL" sz="1400" dirty="0">
                <a:solidFill>
                  <a:schemeClr val="bg2">
                    <a:lumMod val="25000"/>
                  </a:schemeClr>
                </a:solidFill>
              </a:rPr>
              <a:t>עם אמי כדי לזכות </a:t>
            </a:r>
            <a:r>
              <a:rPr lang="he-IL" sz="1400" dirty="0" smtClean="0">
                <a:solidFill>
                  <a:schemeClr val="bg2">
                    <a:lumMod val="25000"/>
                  </a:schemeClr>
                </a:solidFill>
              </a:rPr>
              <a:t>בתפוז.</a:t>
            </a:r>
            <a:endParaRPr lang="he-IL" sz="1400"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80" y="1436005"/>
            <a:ext cx="1886743" cy="25297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5912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599617"/>
            <a:ext cx="8911687" cy="5727704"/>
          </a:xfrm>
        </p:spPr>
        <p:txBody>
          <a:bodyPr>
            <a:noAutofit/>
          </a:bodyPr>
          <a:lstStyle/>
          <a:p>
            <a:pPr marL="0" lvl="0" indent="0" algn="r"/>
            <a:r>
              <a:rPr lang="en-US" sz="1800" dirty="0">
                <a:solidFill>
                  <a:srgbClr val="E3EACF">
                    <a:lumMod val="25000"/>
                  </a:srgbClr>
                </a:solidFill>
              </a:rPr>
              <a:t/>
            </a:r>
            <a:br>
              <a:rPr lang="en-US" sz="1800" dirty="0">
                <a:solidFill>
                  <a:srgbClr val="E3EACF">
                    <a:lumMod val="25000"/>
                  </a:srgbClr>
                </a:solidFill>
              </a:rPr>
            </a:br>
            <a:endParaRPr lang="he-IL" sz="1800" dirty="0">
              <a:solidFill>
                <a:schemeClr val="accent6">
                  <a:lumMod val="60000"/>
                  <a:lumOff val="40000"/>
                </a:schemeClr>
              </a:solidFill>
            </a:endParaRPr>
          </a:p>
        </p:txBody>
      </p:sp>
      <p:sp>
        <p:nvSpPr>
          <p:cNvPr id="3" name="מציין מיקום תוכן 2"/>
          <p:cNvSpPr>
            <a:spLocks noGrp="1"/>
          </p:cNvSpPr>
          <p:nvPr>
            <p:ph idx="1"/>
          </p:nvPr>
        </p:nvSpPr>
        <p:spPr>
          <a:xfrm>
            <a:off x="2592924" y="517071"/>
            <a:ext cx="8911687" cy="3907971"/>
          </a:xfrm>
        </p:spPr>
        <p:txBody>
          <a:bodyPr>
            <a:normAutofit fontScale="77500" lnSpcReduction="20000"/>
          </a:bodyPr>
          <a:lstStyle/>
          <a:p>
            <a:pPr marL="0" indent="0">
              <a:buNone/>
            </a:pPr>
            <a:r>
              <a:rPr lang="he-IL" sz="1400" dirty="0">
                <a:solidFill>
                  <a:srgbClr val="E3EACF">
                    <a:lumMod val="25000"/>
                  </a:srgbClr>
                </a:solidFill>
              </a:rPr>
              <a:t>אחרי חודשיים הגענו לנמל חיפה ומשם העבירו אותנו לבאר שבע למעברת חצרים לצריף מעץ שלא היו בו חלונות ודלתות וזכור לי שאמי פרצה בבכי קורע </a:t>
            </a:r>
            <a:r>
              <a:rPr lang="he-IL" sz="1400" dirty="0" smtClean="0">
                <a:solidFill>
                  <a:srgbClr val="E3EACF">
                    <a:lumMod val="25000"/>
                  </a:srgbClr>
                </a:solidFill>
              </a:rPr>
              <a:t>לב. </a:t>
            </a:r>
            <a:r>
              <a:rPr lang="he-IL" sz="1400" dirty="0">
                <a:solidFill>
                  <a:srgbClr val="E3EACF">
                    <a:lumMod val="25000"/>
                  </a:srgbClr>
                </a:solidFill>
              </a:rPr>
              <a:t>ובכלל תקופת ההסתגלות הייתה </a:t>
            </a:r>
            <a:r>
              <a:rPr lang="he-IL" sz="1400" dirty="0" smtClean="0">
                <a:solidFill>
                  <a:srgbClr val="E3EACF">
                    <a:lumMod val="25000"/>
                  </a:srgbClr>
                </a:solidFill>
              </a:rPr>
              <a:t>קשה, </a:t>
            </a:r>
            <a:r>
              <a:rPr lang="he-IL" sz="1400" dirty="0">
                <a:solidFill>
                  <a:srgbClr val="E3EACF">
                    <a:lumMod val="25000"/>
                  </a:srgbClr>
                </a:solidFill>
              </a:rPr>
              <a:t>גם תנאי מזג </a:t>
            </a:r>
            <a:r>
              <a:rPr lang="he-IL" sz="1400" dirty="0" smtClean="0">
                <a:solidFill>
                  <a:srgbClr val="E3EACF">
                    <a:lumMod val="25000"/>
                  </a:srgbClr>
                </a:solidFill>
              </a:rPr>
              <a:t>האוויר, </a:t>
            </a:r>
            <a:r>
              <a:rPr lang="he-IL" sz="1400" dirty="0">
                <a:solidFill>
                  <a:srgbClr val="E3EACF">
                    <a:lumMod val="25000"/>
                  </a:srgbClr>
                </a:solidFill>
              </a:rPr>
              <a:t>הגענו מארץ קרה ומושלגת לישראל </a:t>
            </a:r>
            <a:r>
              <a:rPr lang="he-IL" sz="1400" dirty="0" smtClean="0">
                <a:solidFill>
                  <a:srgbClr val="E3EACF">
                    <a:lumMod val="25000"/>
                  </a:srgbClr>
                </a:solidFill>
              </a:rPr>
              <a:t>החמה, </a:t>
            </a:r>
            <a:r>
              <a:rPr lang="he-IL" sz="1400" dirty="0">
                <a:solidFill>
                  <a:srgbClr val="E3EACF">
                    <a:lumMod val="25000"/>
                  </a:srgbClr>
                </a:solidFill>
              </a:rPr>
              <a:t>בלי לדעת את </a:t>
            </a:r>
            <a:r>
              <a:rPr lang="he-IL" sz="1400" dirty="0" smtClean="0">
                <a:solidFill>
                  <a:srgbClr val="E3EACF">
                    <a:lumMod val="25000"/>
                  </a:srgbClr>
                </a:solidFill>
              </a:rPr>
              <a:t>השפה. </a:t>
            </a:r>
            <a:r>
              <a:rPr lang="he-IL" sz="1400" dirty="0">
                <a:solidFill>
                  <a:srgbClr val="E3EACF">
                    <a:lumMod val="25000"/>
                  </a:srgbClr>
                </a:solidFill>
              </a:rPr>
              <a:t/>
            </a:r>
            <a:br>
              <a:rPr lang="he-IL" sz="1400" dirty="0">
                <a:solidFill>
                  <a:srgbClr val="E3EACF">
                    <a:lumMod val="25000"/>
                  </a:srgbClr>
                </a:solidFill>
              </a:rPr>
            </a:br>
            <a:r>
              <a:rPr lang="he-IL" sz="1400" dirty="0">
                <a:solidFill>
                  <a:srgbClr val="E3EACF">
                    <a:lumMod val="25000"/>
                  </a:srgbClr>
                </a:solidFill>
              </a:rPr>
              <a:t>אנחנו בחרנו להגיע לבאר שבע בגלל שלאבי היה כאן חבר שדאג לו למקום עבודה מסודר ובאמת יום למחרת אבי התחיל לעבוד בתור נגר מוכשר ויצירתי.</a:t>
            </a:r>
            <a:br>
              <a:rPr lang="he-IL" sz="1400" dirty="0">
                <a:solidFill>
                  <a:srgbClr val="E3EACF">
                    <a:lumMod val="25000"/>
                  </a:srgbClr>
                </a:solidFill>
              </a:rPr>
            </a:br>
            <a:r>
              <a:rPr lang="he-IL" sz="1400" dirty="0">
                <a:solidFill>
                  <a:srgbClr val="E3EACF">
                    <a:lumMod val="25000"/>
                  </a:srgbClr>
                </a:solidFill>
              </a:rPr>
              <a:t>את המזון לא היה ניתן לרכוש במרכולים. חלוקת המצרכים נעשתה בחלוקה אחידה לכולם וותיקים וחדשים באמצעות תלושים כמו חלב, ביצים, בשר, שמן, קמח</a:t>
            </a:r>
            <a:r>
              <a:rPr lang="he-IL" sz="1400" dirty="0" smtClean="0">
                <a:solidFill>
                  <a:srgbClr val="E3EACF">
                    <a:lumMod val="25000"/>
                  </a:srgbClr>
                </a:solidFill>
              </a:rPr>
              <a:t>, וסוכר</a:t>
            </a:r>
            <a:r>
              <a:rPr lang="he-IL" sz="1400" dirty="0">
                <a:solidFill>
                  <a:srgbClr val="E3EACF">
                    <a:lumMod val="25000"/>
                  </a:srgbClr>
                </a:solidFill>
              </a:rPr>
              <a:t> </a:t>
            </a:r>
            <a:r>
              <a:rPr lang="he-IL" sz="1400" dirty="0" smtClean="0">
                <a:solidFill>
                  <a:srgbClr val="E3EACF">
                    <a:lumMod val="25000"/>
                  </a:srgbClr>
                </a:solidFill>
              </a:rPr>
              <a:t>ואפילו פירות וירקות. במקום חלב וביצים חילקו אבקת חלב וביצים במקום בשר חלקו דגים קפואים.</a:t>
            </a:r>
          </a:p>
          <a:p>
            <a:pPr marL="0" indent="0">
              <a:buNone/>
            </a:pPr>
            <a:r>
              <a:rPr lang="he-IL" sz="1400" dirty="0" smtClean="0">
                <a:solidFill>
                  <a:srgbClr val="E3EACF">
                    <a:lumMod val="25000"/>
                  </a:srgbClr>
                </a:solidFill>
              </a:rPr>
              <a:t>אחרי שנתיים עברנו לשיכון עם שלושה חדרים ומצבנו השתפר מאוד היו לי חברות חדשות בית ספר חדש וכעבור זמן מה שלטתי בשפה והייתי ילדה מאושרת.</a:t>
            </a:r>
            <a:r>
              <a:rPr lang="en-US" sz="1400" dirty="0" smtClean="0">
                <a:solidFill>
                  <a:srgbClr val="E3EACF">
                    <a:lumMod val="25000"/>
                  </a:srgbClr>
                </a:solidFill>
              </a:rPr>
              <a:t>  </a:t>
            </a:r>
            <a:r>
              <a:rPr lang="en-US" sz="2400" dirty="0">
                <a:solidFill>
                  <a:srgbClr val="E3EACF">
                    <a:lumMod val="25000"/>
                  </a:srgbClr>
                </a:solidFill>
              </a:rPr>
              <a:t/>
            </a:r>
            <a:br>
              <a:rPr lang="en-US" sz="2400" dirty="0">
                <a:solidFill>
                  <a:srgbClr val="E3EACF">
                    <a:lumMod val="25000"/>
                  </a:srgbClr>
                </a:solidFill>
              </a:rPr>
            </a:br>
            <a:r>
              <a:rPr lang="he-IL" sz="1400" dirty="0" smtClean="0">
                <a:solidFill>
                  <a:srgbClr val="E3EACF">
                    <a:lumMod val="25000"/>
                  </a:srgbClr>
                </a:solidFill>
              </a:rPr>
              <a:t>למדתי בבית ספר יסודי </a:t>
            </a:r>
            <a:r>
              <a:rPr lang="he-IL" sz="1400" dirty="0">
                <a:solidFill>
                  <a:srgbClr val="E3EACF">
                    <a:lumMod val="25000"/>
                  </a:srgbClr>
                </a:solidFill>
              </a:rPr>
              <a:t>"צאלים" בשיכון </a:t>
            </a:r>
            <a:r>
              <a:rPr lang="he-IL" sz="1400" dirty="0" smtClean="0">
                <a:solidFill>
                  <a:srgbClr val="E3EACF">
                    <a:lumMod val="25000"/>
                  </a:srgbClr>
                </a:solidFill>
              </a:rPr>
              <a:t>ד' וסיימתי </a:t>
            </a:r>
            <a:r>
              <a:rPr lang="he-IL" sz="1400" dirty="0" smtClean="0">
                <a:solidFill>
                  <a:srgbClr val="E3EACF">
                    <a:lumMod val="25000"/>
                  </a:srgbClr>
                </a:solidFill>
              </a:rPr>
              <a:t>בתיכון מקיף ג במגמת שרטוט.</a:t>
            </a:r>
            <a:endParaRPr lang="he-IL" sz="2400" dirty="0" smtClean="0">
              <a:solidFill>
                <a:srgbClr val="E3EACF">
                  <a:lumMod val="25000"/>
                </a:srgbClr>
              </a:solidFill>
            </a:endParaRPr>
          </a:p>
          <a:p>
            <a:pPr marL="0" indent="0">
              <a:buNone/>
            </a:pPr>
            <a:r>
              <a:rPr lang="he-IL" sz="1400" dirty="0" smtClean="0">
                <a:solidFill>
                  <a:srgbClr val="E3EACF">
                    <a:lumMod val="25000"/>
                  </a:srgbClr>
                </a:solidFill>
              </a:rPr>
              <a:t>את בן זוגי פגשתי במסיבת ריקודים אצל חברה היינו חברים במשך 4 שנים באותה תקופה </a:t>
            </a:r>
            <a:r>
              <a:rPr lang="he-IL" sz="1400" dirty="0" err="1" smtClean="0">
                <a:solidFill>
                  <a:srgbClr val="E3EACF">
                    <a:lumMod val="25000"/>
                  </a:srgbClr>
                </a:solidFill>
              </a:rPr>
              <a:t>שרתתי</a:t>
            </a:r>
            <a:r>
              <a:rPr lang="he-IL" sz="1400" dirty="0" smtClean="0">
                <a:solidFill>
                  <a:srgbClr val="E3EACF">
                    <a:lumMod val="25000"/>
                  </a:srgbClr>
                </a:solidFill>
              </a:rPr>
              <a:t> בצבא </a:t>
            </a:r>
            <a:r>
              <a:rPr lang="he-IL" sz="1400" dirty="0" smtClean="0">
                <a:solidFill>
                  <a:srgbClr val="E3EACF">
                    <a:lumMod val="25000"/>
                  </a:srgbClr>
                </a:solidFill>
              </a:rPr>
              <a:t>בחיל </a:t>
            </a:r>
            <a:r>
              <a:rPr lang="he-IL" sz="1400" dirty="0" smtClean="0">
                <a:solidFill>
                  <a:srgbClr val="E3EACF">
                    <a:lumMod val="25000"/>
                  </a:srgbClr>
                </a:solidFill>
              </a:rPr>
              <a:t>מודיעין בעזה.</a:t>
            </a:r>
            <a:r>
              <a:rPr lang="he-IL" dirty="0"/>
              <a:t> </a:t>
            </a:r>
            <a:endParaRPr lang="he-IL" dirty="0" smtClean="0"/>
          </a:p>
          <a:p>
            <a:pPr marL="0" indent="0">
              <a:buNone/>
            </a:pPr>
            <a:r>
              <a:rPr lang="he-IL" sz="1400" dirty="0" smtClean="0"/>
              <a:t>התחתנתי </a:t>
            </a:r>
            <a:r>
              <a:rPr lang="he-IL" sz="1400" dirty="0" smtClean="0"/>
              <a:t>בשנת 1972 החתונה נערכה במחנה צבאי בדרום במחנה נתן בבאר שבע צעדנו לכיוון החופה בשביל שבו עמדו חיילים משני צדדיו והרימו ועשו חופה מרובים רוב האורחים היו אנשי  צבא כיוון שבעלי וחמי ואני שירתנו בצבא קבע. </a:t>
            </a:r>
            <a:endParaRPr lang="he-IL" sz="1400" dirty="0"/>
          </a:p>
          <a:p>
            <a:pPr marL="0" indent="0">
              <a:buNone/>
            </a:pPr>
            <a:r>
              <a:rPr lang="he-IL" sz="1400" dirty="0" smtClean="0">
                <a:solidFill>
                  <a:srgbClr val="E3EACF">
                    <a:lumMod val="25000"/>
                  </a:srgbClr>
                </a:solidFill>
              </a:rPr>
              <a:t>אחרי שחרורי מהצבא עבדתי במשך 15 שנה בתור אזרחית עובדת צה"ל בבסיס צבאי בתור שרטטת בניין, ולאחר שעברנו לגור בכפר סבא עבדתי בתור גרפיקאית בעיתון לאישה במשך 5 שנים. ב-15 שנים האחרונות אני עובדת בתחום האופטיקה במכירות.</a:t>
            </a:r>
          </a:p>
          <a:p>
            <a:pPr marL="0" indent="0">
              <a:buNone/>
            </a:pPr>
            <a:r>
              <a:rPr lang="he-IL" sz="1400" dirty="0" smtClean="0">
                <a:solidFill>
                  <a:srgbClr val="E3EACF">
                    <a:lumMod val="25000"/>
                  </a:srgbClr>
                </a:solidFill>
              </a:rPr>
              <a:t>כיום אני בת 67 ויש לי שלושה ילדים וחמישה נכדים.</a:t>
            </a:r>
          </a:p>
          <a:p>
            <a:pPr marL="0" indent="0">
              <a:buNone/>
            </a:pPr>
            <a:r>
              <a:rPr lang="he-IL" sz="1400" dirty="0" smtClean="0">
                <a:solidFill>
                  <a:srgbClr val="E3EACF">
                    <a:lumMod val="25000"/>
                  </a:srgbClr>
                </a:solidFill>
              </a:rPr>
              <a:t>במשך עשרים שנה אני מתנדבת ב"ליונס כפר סבא" שהוא ארגון מתנדבים שעושה פעולות התנדבויות בתחומים רבים לטובת הקהילה כמו חלוקת מזון לנזקקים, התנדבות בבתי חולים, חלוקת מלגות ועוד...</a:t>
            </a:r>
          </a:p>
          <a:p>
            <a:pPr marL="0" indent="0">
              <a:buNone/>
            </a:pPr>
            <a:r>
              <a:rPr lang="he-IL" sz="1400" dirty="0" smtClean="0">
                <a:solidFill>
                  <a:srgbClr val="E3EACF">
                    <a:lumMod val="25000"/>
                  </a:srgbClr>
                </a:solidFill>
              </a:rPr>
              <a:t>"ליונס" הוא ארגון שקיים בכל העולם. </a:t>
            </a:r>
            <a:endParaRPr lang="he-IL" sz="1400" dirty="0" smtClean="0">
              <a:solidFill>
                <a:srgbClr val="E3EACF">
                  <a:lumMod val="25000"/>
                </a:srgbClr>
              </a:solidFill>
            </a:endParaRPr>
          </a:p>
          <a:p>
            <a:pPr marL="0" indent="0">
              <a:buNone/>
            </a:pPr>
            <a:r>
              <a:rPr lang="he-IL" sz="1400" dirty="0" smtClean="0">
                <a:solidFill>
                  <a:srgbClr val="E3EACF">
                    <a:lumMod val="25000"/>
                  </a:srgbClr>
                </a:solidFill>
              </a:rPr>
              <a:t>אני </a:t>
            </a:r>
            <a:r>
              <a:rPr lang="he-IL" sz="1400" dirty="0" smtClean="0">
                <a:solidFill>
                  <a:srgbClr val="E3EACF">
                    <a:lumMod val="25000"/>
                  </a:srgbClr>
                </a:solidFill>
              </a:rPr>
              <a:t>שרה במקהלה קלאסית 18 </a:t>
            </a:r>
            <a:r>
              <a:rPr lang="he-IL" sz="1400" dirty="0" smtClean="0">
                <a:solidFill>
                  <a:srgbClr val="E3EACF">
                    <a:lumMod val="25000"/>
                  </a:srgbClr>
                </a:solidFill>
              </a:rPr>
              <a:t>שנים.</a:t>
            </a:r>
            <a:endParaRPr lang="he-IL" sz="1400" dirty="0" smtClean="0">
              <a:solidFill>
                <a:srgbClr val="E3EACF">
                  <a:lumMod val="25000"/>
                </a:srgbClr>
              </a:solidFill>
            </a:endParaRPr>
          </a:p>
          <a:p>
            <a:pPr marL="0" indent="0">
              <a:buNone/>
            </a:pPr>
            <a:endParaRPr lang="he-IL" sz="1400" dirty="0" smtClean="0">
              <a:solidFill>
                <a:srgbClr val="E3EACF">
                  <a:lumMod val="25000"/>
                </a:srgbClr>
              </a:solidFill>
            </a:endParaRPr>
          </a:p>
        </p:txBody>
      </p:sp>
    </p:spTree>
    <p:extLst>
      <p:ext uri="{BB962C8B-B14F-4D97-AF65-F5344CB8AC3E}">
        <p14:creationId xmlns:p14="http://schemas.microsoft.com/office/powerpoint/2010/main" val="335594757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i="1" u="sng" dirty="0" smtClean="0">
                <a:solidFill>
                  <a:schemeClr val="accent6">
                    <a:lumMod val="75000"/>
                  </a:schemeClr>
                </a:solidFill>
              </a:rPr>
              <a:t>סבא אברהם</a:t>
            </a:r>
            <a:endParaRPr lang="he-IL" i="1" u="sng" dirty="0">
              <a:solidFill>
                <a:schemeClr val="accent6">
                  <a:lumMod val="75000"/>
                </a:schemeClr>
              </a:solidFill>
            </a:endParaRPr>
          </a:p>
        </p:txBody>
      </p:sp>
      <p:sp>
        <p:nvSpPr>
          <p:cNvPr id="3" name="מציין מיקום תוכן 2"/>
          <p:cNvSpPr>
            <a:spLocks noGrp="1"/>
          </p:cNvSpPr>
          <p:nvPr>
            <p:ph idx="1"/>
          </p:nvPr>
        </p:nvSpPr>
        <p:spPr>
          <a:xfrm>
            <a:off x="2507569" y="1804307"/>
            <a:ext cx="8915400" cy="4106915"/>
          </a:xfrm>
        </p:spPr>
        <p:txBody>
          <a:bodyPr>
            <a:normAutofit lnSpcReduction="10000"/>
          </a:bodyPr>
          <a:lstStyle/>
          <a:p>
            <a:pPr marL="0" indent="0">
              <a:buNone/>
            </a:pPr>
            <a:r>
              <a:rPr lang="he-IL" sz="1400" dirty="0" smtClean="0">
                <a:solidFill>
                  <a:schemeClr val="tx1"/>
                </a:solidFill>
              </a:rPr>
              <a:t>סבא אברהם נולד בשנת 1948 עם קום המדינה כבן </a:t>
            </a:r>
            <a:r>
              <a:rPr lang="he-IL" sz="1400" dirty="0" smtClean="0">
                <a:solidFill>
                  <a:schemeClr val="tx1"/>
                </a:solidFill>
              </a:rPr>
              <a:t>בכור </a:t>
            </a:r>
            <a:r>
              <a:rPr lang="he-IL" sz="1400" dirty="0" smtClean="0">
                <a:solidFill>
                  <a:schemeClr val="tx1"/>
                </a:solidFill>
              </a:rPr>
              <a:t>להוריו פני וישראל ויש לו 4 אחים יגאל, עודד, רונית וחגית </a:t>
            </a:r>
            <a:r>
              <a:rPr lang="he-IL" sz="1400" dirty="0" smtClean="0">
                <a:solidFill>
                  <a:schemeClr val="tx1"/>
                </a:solidFill>
              </a:rPr>
              <a:t>(תאומות).</a:t>
            </a:r>
            <a:endParaRPr lang="he-IL" sz="1400" dirty="0">
              <a:solidFill>
                <a:schemeClr val="tx1"/>
              </a:solidFill>
            </a:endParaRPr>
          </a:p>
          <a:p>
            <a:pPr marL="0" indent="0">
              <a:buNone/>
            </a:pPr>
            <a:r>
              <a:rPr lang="he-IL" dirty="0" smtClean="0">
                <a:solidFill>
                  <a:schemeClr val="accent6">
                    <a:lumMod val="50000"/>
                  </a:schemeClr>
                </a:solidFill>
              </a:rPr>
              <a:t>מקור השם גלאי</a:t>
            </a:r>
          </a:p>
          <a:p>
            <a:pPr marL="0" indent="0">
              <a:buNone/>
            </a:pPr>
            <a:r>
              <a:rPr lang="he-IL" sz="1400" dirty="0" smtClean="0">
                <a:solidFill>
                  <a:schemeClr val="tx1"/>
                </a:solidFill>
              </a:rPr>
              <a:t>שם משפחתנו הוא גלאי, מקור השם הוא </a:t>
            </a:r>
            <a:r>
              <a:rPr lang="he-IL" sz="1400" dirty="0" err="1" smtClean="0">
                <a:solidFill>
                  <a:schemeClr val="tx1"/>
                </a:solidFill>
              </a:rPr>
              <a:t>גליאה</a:t>
            </a:r>
            <a:r>
              <a:rPr lang="he-IL" sz="1400" dirty="0" smtClean="0">
                <a:solidFill>
                  <a:schemeClr val="tx1"/>
                </a:solidFill>
              </a:rPr>
              <a:t>- שם ספרדי שאבי עיברת לגלאי. </a:t>
            </a:r>
            <a:r>
              <a:rPr lang="he-IL" sz="1400" dirty="0" err="1" smtClean="0">
                <a:solidFill>
                  <a:schemeClr val="tx1"/>
                </a:solidFill>
              </a:rPr>
              <a:t>גליאה</a:t>
            </a:r>
            <a:r>
              <a:rPr lang="he-IL" sz="1400" dirty="0" smtClean="0">
                <a:solidFill>
                  <a:schemeClr val="tx1"/>
                </a:solidFill>
              </a:rPr>
              <a:t> הוא שם של הספינות אשר הובילו את מגורשי ספרד אשר גורשו בשנת 1492 מספרד לאירופה והשושלת של אבי  הביאה אותם לסלוניקי שביוון שם אבי נולד ב-1924 ועלה לארץ ב-1934 בהיותו בן 10 מאחר ואביו (סבי) נענה לקריאתו של אבא חושי שהגיע לסלוניקי לחפש עובדי נמל בעיקר סבלים כדי להקים את נמל יפו. סבי ואחיו  עלו לארץ ויתר המשפחה נשארה בסלוניקי ונספתה בשואה בתקופת מלחמת העולם השנייה על ידי </a:t>
            </a:r>
            <a:r>
              <a:rPr lang="he-IL" sz="1400" dirty="0" smtClean="0">
                <a:solidFill>
                  <a:schemeClr val="tx1"/>
                </a:solidFill>
              </a:rPr>
              <a:t>הצורר </a:t>
            </a:r>
            <a:r>
              <a:rPr lang="he-IL" sz="1400" dirty="0" smtClean="0">
                <a:solidFill>
                  <a:schemeClr val="tx1"/>
                </a:solidFill>
              </a:rPr>
              <a:t>היטלר.</a:t>
            </a:r>
          </a:p>
          <a:p>
            <a:pPr marL="0" indent="0">
              <a:buNone/>
            </a:pPr>
            <a:r>
              <a:rPr lang="he-IL" dirty="0" smtClean="0">
                <a:solidFill>
                  <a:schemeClr val="accent6">
                    <a:lumMod val="50000"/>
                  </a:schemeClr>
                </a:solidFill>
              </a:rPr>
              <a:t>תחנות </a:t>
            </a:r>
            <a:r>
              <a:rPr lang="he-IL" dirty="0" smtClean="0">
                <a:solidFill>
                  <a:schemeClr val="accent6">
                    <a:lumMod val="50000"/>
                  </a:schemeClr>
                </a:solidFill>
              </a:rPr>
              <a:t>בחיי סבא</a:t>
            </a:r>
            <a:endParaRPr lang="he-IL" dirty="0" smtClean="0">
              <a:solidFill>
                <a:schemeClr val="accent6">
                  <a:lumMod val="50000"/>
                </a:schemeClr>
              </a:solidFill>
            </a:endParaRPr>
          </a:p>
          <a:p>
            <a:pPr marL="0" indent="0">
              <a:buNone/>
            </a:pPr>
            <a:r>
              <a:rPr lang="he-IL" sz="1400" dirty="0" smtClean="0">
                <a:solidFill>
                  <a:schemeClr val="tx1"/>
                </a:solidFill>
              </a:rPr>
              <a:t>הייתה לו ילדות מאושרת,  הוריו העניקו לו את כל מה שיכלו לתת באותם ימים, כמו משחקים וצעצועים שהיו נדירים. לאחר מכן הגיע תקופת הצנע, אשר לא היה מספיק אוכל במדינה ואנשים קיבלו תלושי מזון לפיהם רכשו מזון בהקצבה</a:t>
            </a:r>
            <a:r>
              <a:rPr lang="he-IL" sz="1400" dirty="0" smtClean="0">
                <a:solidFill>
                  <a:schemeClr val="accent6">
                    <a:lumMod val="50000"/>
                  </a:schemeClr>
                </a:solidFill>
              </a:rPr>
              <a:t>.</a:t>
            </a:r>
            <a:r>
              <a:rPr lang="he-IL" sz="1400" dirty="0">
                <a:solidFill>
                  <a:schemeClr val="tx1"/>
                </a:solidFill>
              </a:rPr>
              <a:t> </a:t>
            </a:r>
            <a:r>
              <a:rPr lang="he-IL" sz="1400" dirty="0" smtClean="0">
                <a:solidFill>
                  <a:schemeClr val="tx1"/>
                </a:solidFill>
              </a:rPr>
              <a:t>                    סבי נולד  בפתח- תקווה בבית חולים בלינסון גדל ביפו עד גיל שנה וחצי ולאחר מכן עבר לדרום תל- אביב לשכונת שפירא, בגיל 4 עבר לגור בשיכון צבא קבע בקריית שלום מכיוון שאבא שלו היה איש צבא קבע. הבית היה בין שדרות עצים ובתוך השדרה היה הרבה ירק וצמחייה שם נולד אחיו יגאל הצעיר ממנו בארבע שנים ובאותו מקום נולד אחיו השלישי עודד. בגיל חמש התחיל ללמוד לנגן בחלילית ויותר מאוחר המשיך בלימודי האקורדיון כשהגיעה לבאר שבע, אליה </a:t>
            </a:r>
            <a:r>
              <a:rPr lang="he-IL" sz="1400" dirty="0" smtClean="0">
                <a:solidFill>
                  <a:schemeClr val="tx1"/>
                </a:solidFill>
              </a:rPr>
              <a:t>הגיע </a:t>
            </a:r>
            <a:r>
              <a:rPr lang="he-IL" sz="1400" dirty="0" smtClean="0">
                <a:solidFill>
                  <a:schemeClr val="tx1"/>
                </a:solidFill>
              </a:rPr>
              <a:t>בן  שמונה מאחר ואבא שלו קיבל תפקיד בפיקוד דרום. כל המשפחה עברה לבאר שבע שם גר כ-29 שנה.                         </a:t>
            </a:r>
          </a:p>
          <a:p>
            <a:pPr marL="0" indent="0">
              <a:buNone/>
            </a:pPr>
            <a:r>
              <a:rPr lang="he-IL" sz="1400" dirty="0" smtClean="0">
                <a:solidFill>
                  <a:schemeClr val="tx1"/>
                </a:solidFill>
              </a:rPr>
              <a:t>בהיותו </a:t>
            </a:r>
            <a:r>
              <a:rPr lang="he-IL" sz="1400" dirty="0" smtClean="0">
                <a:solidFill>
                  <a:schemeClr val="tx1"/>
                </a:solidFill>
              </a:rPr>
              <a:t>בן 10 נולדו אחיותיו התאומות חגית ורונית וסבא </a:t>
            </a:r>
            <a:r>
              <a:rPr lang="he-IL" sz="1400" dirty="0" smtClean="0">
                <a:solidFill>
                  <a:schemeClr val="tx1"/>
                </a:solidFill>
              </a:rPr>
              <a:t>עזר </a:t>
            </a:r>
            <a:r>
              <a:rPr lang="he-IL" sz="1400" dirty="0" err="1" smtClean="0">
                <a:solidFill>
                  <a:schemeClr val="tx1"/>
                </a:solidFill>
              </a:rPr>
              <a:t>לאימו</a:t>
            </a:r>
            <a:r>
              <a:rPr lang="he-IL" sz="1400" dirty="0" smtClean="0">
                <a:solidFill>
                  <a:schemeClr val="tx1"/>
                </a:solidFill>
              </a:rPr>
              <a:t> לטפל בהן כי היא נאלצה לעבוד בשעות אחר הצהריים.</a:t>
            </a:r>
            <a:r>
              <a:rPr lang="he-IL" sz="1400" dirty="0">
                <a:solidFill>
                  <a:schemeClr val="accent6">
                    <a:lumMod val="50000"/>
                  </a:schemeClr>
                </a:solidFill>
              </a:rPr>
              <a:t> </a:t>
            </a:r>
            <a:endParaRPr lang="he-IL" sz="1400" dirty="0" smtClean="0">
              <a:solidFill>
                <a:schemeClr val="tx1"/>
              </a:solidFill>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67" y="2222451"/>
            <a:ext cx="2101502" cy="2817656"/>
          </a:xfrm>
          <a:prstGeom prst="rect">
            <a:avLst/>
          </a:prstGeom>
          <a:ln>
            <a:noFill/>
          </a:ln>
          <a:effectLst>
            <a:softEdge rad="112500"/>
          </a:effectLst>
        </p:spPr>
      </p:pic>
    </p:spTree>
    <p:extLst>
      <p:ext uri="{BB962C8B-B14F-4D97-AF65-F5344CB8AC3E}">
        <p14:creationId xmlns:p14="http://schemas.microsoft.com/office/powerpoint/2010/main" val="1134690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rot="189692" flipH="1" flipV="1">
            <a:off x="-254562" y="6269488"/>
            <a:ext cx="2753733" cy="180983"/>
          </a:xfrm>
        </p:spPr>
        <p:txBody>
          <a:bodyPr>
            <a:normAutofit fontScale="90000"/>
          </a:bodyPr>
          <a:lstStyle/>
          <a:p>
            <a:endParaRPr lang="he-IL" dirty="0"/>
          </a:p>
        </p:txBody>
      </p:sp>
      <p:sp>
        <p:nvSpPr>
          <p:cNvPr id="3" name="מציין מיקום תוכן 2"/>
          <p:cNvSpPr>
            <a:spLocks noGrp="1"/>
          </p:cNvSpPr>
          <p:nvPr>
            <p:ph idx="1"/>
          </p:nvPr>
        </p:nvSpPr>
        <p:spPr>
          <a:xfrm>
            <a:off x="3927021" y="628650"/>
            <a:ext cx="7275511" cy="5078465"/>
          </a:xfrm>
        </p:spPr>
        <p:txBody>
          <a:bodyPr>
            <a:normAutofit fontScale="92500" lnSpcReduction="10000"/>
          </a:bodyPr>
          <a:lstStyle/>
          <a:p>
            <a:pPr marL="0" indent="0">
              <a:buNone/>
            </a:pPr>
            <a:r>
              <a:rPr lang="he-IL" sz="1400" dirty="0" smtClean="0"/>
              <a:t>עזרתי לה בהשגחה , הכנת אוכל </a:t>
            </a:r>
            <a:r>
              <a:rPr lang="he-IL" sz="1400" dirty="0" err="1" smtClean="0"/>
              <a:t>וכו</a:t>
            </a:r>
            <a:r>
              <a:rPr lang="he-IL" sz="1400" dirty="0" smtClean="0"/>
              <a:t>'.</a:t>
            </a:r>
          </a:p>
          <a:p>
            <a:pPr marL="0" indent="0">
              <a:buNone/>
            </a:pPr>
            <a:r>
              <a:rPr lang="he-IL" sz="1400" dirty="0" smtClean="0"/>
              <a:t>בדרך כלל חגגנו את החגים בחיק המשפחה כאשר בחג הפסח היינו משתתפים בסדר שנערך בצבא במשך הרבה מאוד שנים. </a:t>
            </a:r>
          </a:p>
          <a:p>
            <a:pPr marL="0" indent="0">
              <a:buNone/>
            </a:pPr>
            <a:r>
              <a:rPr lang="he-IL" sz="1400" dirty="0" smtClean="0"/>
              <a:t>בבאר שבע התגוררנו בדירת שלושה חדרים שנחשבה למרווחת יחסית ובתקופה ההיא גדלנו חמישה ילדים בחדר אחד, חדר נוסף להוריי וסלון וזה תרם להרגשת האחדות והחברות בנינו. למרות שהבית לא היה גדול לא חסר לנו דבר למעשה למרבית האוכלוסייה היו פחות או יותר אותם תנאים בתקופה הזאת. לא היו דירות פאר כפי שיש היום עם הבדלים כול כך גדולים בין עשירים לעניים.</a:t>
            </a:r>
          </a:p>
          <a:p>
            <a:pPr marL="0" indent="0">
              <a:buNone/>
            </a:pPr>
            <a:r>
              <a:rPr lang="he-IL" sz="1400" dirty="0" smtClean="0"/>
              <a:t>בכיתה ז' הצטרפתי לתנועת הנוער "השומר הצעיר" כי זו הייתה התנועה הכי קרובה למקום </a:t>
            </a:r>
            <a:r>
              <a:rPr lang="he-IL" sz="1400" dirty="0" smtClean="0"/>
              <a:t>מגוריי. </a:t>
            </a:r>
            <a:r>
              <a:rPr lang="he-IL" sz="1400" dirty="0" smtClean="0"/>
              <a:t>היו לנו לפחות שניים או שלושה פעולות בשבוע יצאנו להרבה טיולים. בפעולות נהגנו לדון בנושאים שונים להתווכח, להחליף דעות זו הייתה תקופה מאוד מעניינת </a:t>
            </a:r>
            <a:r>
              <a:rPr lang="he-IL" sz="1400" dirty="0" smtClean="0"/>
              <a:t>ומחשלת</a:t>
            </a:r>
            <a:r>
              <a:rPr lang="he-IL" sz="1400" dirty="0" smtClean="0"/>
              <a:t>. כמו כן בתקופת הקיץ נסענו למחנות עבודה בקיבוצים שם במשך כשבועיים סייענו בעבודות חקלאיות. אני הייתי בגדוד שנקרא חורשים על שם קיבוץ חורשים שנמצא קרוב לכפר </a:t>
            </a:r>
            <a:r>
              <a:rPr lang="he-IL" sz="1400" dirty="0" smtClean="0"/>
              <a:t>סבא, העיר בה </a:t>
            </a:r>
            <a:r>
              <a:rPr lang="he-IL" sz="1400" dirty="0" smtClean="0"/>
              <a:t>אני מתגורר כיום. </a:t>
            </a:r>
          </a:p>
          <a:p>
            <a:pPr marL="0" indent="0">
              <a:buNone/>
            </a:pPr>
            <a:r>
              <a:rPr lang="he-IL" sz="1400" dirty="0" smtClean="0"/>
              <a:t>כשהתגוררתי בתל-אביב למדתי עד כיתה ג' בבית ספר "רמז", וכאשר עברנו לבאר שבע במחצית שנת הלימודים התחלתי ללמוד בבית ספר "נטעים" שם למדתי עד כיתה ח'. מחנכינו ליווה אותנו כמחנך וכמורה מכיתה ג' עד כיתה ח' ולאחר מכן לרבות הימים היה מנהל במערכת החינוך. הוא גיבש אותנו בצורה יוצאת דופן וכל הכיתה או מרבית התלמידים שומרים אף היום על קשר ונפגשים מדי פעם, למרות שעברו עשרות שנים רבות מאז סבא אברהם נמצא בקשר הדוק עם המחנך אשר הפך להיות כבן בית </a:t>
            </a:r>
            <a:r>
              <a:rPr lang="he-IL" sz="1400" dirty="0" smtClean="0"/>
              <a:t>ואף </a:t>
            </a:r>
            <a:r>
              <a:rPr lang="he-IL" sz="1400" dirty="0" smtClean="0"/>
              <a:t>השתתף בשמחות ואירועים של משפחתנו. בתיכון סבא למד בתיכון מקיף א' במגמה חברתית עד הגיוס לצה"ל.</a:t>
            </a:r>
          </a:p>
          <a:p>
            <a:pPr marL="0" indent="0">
              <a:buNone/>
            </a:pPr>
            <a:r>
              <a:rPr lang="he-IL" sz="1400" dirty="0" smtClean="0"/>
              <a:t>במהלך ילדותי החל מגיל 12 עבדתי כבייביסיטר אצל משפחות שונות בשכונה כדי להרוויח דמי כיס מאחר ומשכורתו של אבי לא אפשרה להוריי לתת לי דמי כיס, היינו 5 ילדים כך שדאגתי להרוויח כסף בכוחות עצמי. בגיל 16 התחלתי לשפוט כדורגל בליגות הבוגרים של ההתאחדות לכדורגל שפטתי בימי שבת וגם הרווחתי כסף. ובנוסף ניגנתי בחוגים לקריוקי באקורדיון כמלווה וגם שם הרווחתי כסף </a:t>
            </a:r>
            <a:r>
              <a:rPr lang="he-IL" sz="1400" dirty="0"/>
              <a:t>ו</a:t>
            </a:r>
            <a:r>
              <a:rPr lang="he-IL" sz="1400" dirty="0" smtClean="0"/>
              <a:t>בחופשות </a:t>
            </a:r>
            <a:r>
              <a:rPr lang="he-IL" sz="1400" dirty="0" smtClean="0"/>
              <a:t>הקיץ עבדתי כפועל בניין על מנת להרוויח כסף שיאפשר לי לחסוך מהוריי דמי כיס.</a:t>
            </a:r>
          </a:p>
          <a:p>
            <a:pPr marL="0" indent="0">
              <a:buNone/>
            </a:pPr>
            <a:endParaRPr lang="he-IL" sz="1400" dirty="0"/>
          </a:p>
          <a:p>
            <a:pPr marL="0" indent="0">
              <a:buNone/>
            </a:pPr>
            <a:endParaRPr lang="he-IL" sz="1400"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79" y="1641021"/>
            <a:ext cx="3404508" cy="3298123"/>
          </a:xfrm>
          <a:prstGeom prst="ellipse">
            <a:avLst/>
          </a:prstGeom>
          <a:ln>
            <a:noFill/>
          </a:ln>
          <a:effectLst>
            <a:softEdge rad="112500"/>
          </a:effectLst>
        </p:spPr>
      </p:pic>
      <p:sp>
        <p:nvSpPr>
          <p:cNvPr id="7" name="הסבר אליפטי 6"/>
          <p:cNvSpPr/>
          <p:nvPr/>
        </p:nvSpPr>
        <p:spPr>
          <a:xfrm>
            <a:off x="1469571" y="5139983"/>
            <a:ext cx="1347108" cy="1386287"/>
          </a:xfrm>
          <a:prstGeom prst="wedgeEllipseCallout">
            <a:avLst>
              <a:gd name="adj1" fmla="val -30113"/>
              <a:gd name="adj2" fmla="val -6411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1695495" y="5446938"/>
            <a:ext cx="806572" cy="646331"/>
          </a:xfrm>
          <a:prstGeom prst="rect">
            <a:avLst/>
          </a:prstGeom>
          <a:noFill/>
        </p:spPr>
        <p:txBody>
          <a:bodyPr wrap="square" rtlCol="1">
            <a:spAutoFit/>
          </a:bodyPr>
          <a:lstStyle/>
          <a:p>
            <a:r>
              <a:rPr lang="he-IL" dirty="0" smtClean="0"/>
              <a:t>ארבע דורות</a:t>
            </a:r>
            <a:endParaRPr lang="he-IL" dirty="0"/>
          </a:p>
        </p:txBody>
      </p:sp>
    </p:spTree>
    <p:extLst>
      <p:ext uri="{BB962C8B-B14F-4D97-AF65-F5344CB8AC3E}">
        <p14:creationId xmlns:p14="http://schemas.microsoft.com/office/powerpoint/2010/main" val="4274095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flipV="1">
            <a:off x="383669" y="6664778"/>
            <a:ext cx="45719" cy="45719"/>
          </a:xfrm>
        </p:spPr>
        <p:txBody>
          <a:bodyPr>
            <a:normAutofit fontScale="90000"/>
          </a:bodyPr>
          <a:lstStyle/>
          <a:p>
            <a:endParaRPr lang="he-IL" dirty="0"/>
          </a:p>
        </p:txBody>
      </p:sp>
      <p:sp>
        <p:nvSpPr>
          <p:cNvPr id="3" name="מציין מיקום תוכן 2"/>
          <p:cNvSpPr>
            <a:spLocks noGrp="1"/>
          </p:cNvSpPr>
          <p:nvPr>
            <p:ph idx="1"/>
          </p:nvPr>
        </p:nvSpPr>
        <p:spPr>
          <a:xfrm>
            <a:off x="2589212" y="881743"/>
            <a:ext cx="8915400" cy="5029479"/>
          </a:xfrm>
        </p:spPr>
        <p:txBody>
          <a:bodyPr>
            <a:normAutofit/>
          </a:bodyPr>
          <a:lstStyle/>
          <a:p>
            <a:pPr marL="0" indent="0">
              <a:buNone/>
            </a:pPr>
            <a:r>
              <a:rPr lang="he-IL" sz="1400" dirty="0" smtClean="0"/>
              <a:t>לצבא התגייסתי בגיל 17 </a:t>
            </a:r>
            <a:r>
              <a:rPr lang="he-IL" sz="1400" dirty="0" smtClean="0"/>
              <a:t>וחצי. </a:t>
            </a:r>
            <a:r>
              <a:rPr lang="he-IL" sz="1400" dirty="0" smtClean="0"/>
              <a:t>הייתי קצין בהנדסה קרבית לאחר מכן </a:t>
            </a:r>
            <a:r>
              <a:rPr lang="he-IL" sz="1400" dirty="0" err="1" smtClean="0"/>
              <a:t>שרתתי</a:t>
            </a:r>
            <a:r>
              <a:rPr lang="he-IL" sz="1400" dirty="0" smtClean="0"/>
              <a:t> </a:t>
            </a:r>
            <a:r>
              <a:rPr lang="he-IL" sz="1400" dirty="0" smtClean="0"/>
              <a:t>בקבע עד גיל 42 בתפקידים שונים </a:t>
            </a:r>
            <a:r>
              <a:rPr lang="he-IL" sz="1400" dirty="0" smtClean="0"/>
              <a:t>ומגוונים. </a:t>
            </a:r>
            <a:r>
              <a:rPr lang="he-IL" sz="1400" dirty="0" smtClean="0"/>
              <a:t>בהתחלה הייתי קצין קרבי בתפקידים </a:t>
            </a:r>
            <a:r>
              <a:rPr lang="he-IL" sz="1400" dirty="0" smtClean="0"/>
              <a:t>שונים </a:t>
            </a:r>
            <a:r>
              <a:rPr lang="he-IL" sz="1400" dirty="0" smtClean="0"/>
              <a:t>לאחר שנפגעתי באוזניי הפכתי להיות קצין מטה ועסקתי בתחום כוח אדם במשך שנים רבות עד שחרורי. </a:t>
            </a:r>
            <a:r>
              <a:rPr lang="he-IL" sz="1400" dirty="0"/>
              <a:t> </a:t>
            </a:r>
            <a:r>
              <a:rPr lang="he-IL" sz="1400" dirty="0" err="1" smtClean="0"/>
              <a:t>שרתתי</a:t>
            </a:r>
            <a:r>
              <a:rPr lang="he-IL" sz="1400" dirty="0" smtClean="0"/>
              <a:t> בצבא קבע 20 שנה ויותר כמו כן בגיל 24 שימשתי כמנהל מחלקה באוניברסיטת בן גוריון בנגב במשך </a:t>
            </a:r>
            <a:r>
              <a:rPr lang="he-IL" sz="1400" dirty="0" smtClean="0"/>
              <a:t>כ-3 </a:t>
            </a:r>
            <a:r>
              <a:rPr lang="he-IL" sz="1400" dirty="0" smtClean="0"/>
              <a:t>שנים והייתי אחראי על קבלת תלמידים ללימודים.  לאחר שפרצה מלחמת יום הכיפורים התבקשתי לחזור ולשרת בקבע כי היו חסרים קצינים בצבא ואז חזרתי לצבא </a:t>
            </a:r>
            <a:r>
              <a:rPr lang="he-IL" sz="1400" dirty="0" err="1" smtClean="0"/>
              <a:t>ושרתתי</a:t>
            </a:r>
            <a:r>
              <a:rPr lang="he-IL" sz="1400" dirty="0" smtClean="0"/>
              <a:t> </a:t>
            </a:r>
            <a:r>
              <a:rPr lang="he-IL" sz="1400" dirty="0" smtClean="0"/>
              <a:t>עד לפרישתי לגמלאות, כאמור בגיל 42 פרשתי מהצבא והקמתי חברה לשירותי כוח אדם </a:t>
            </a:r>
            <a:r>
              <a:rPr lang="he-IL" sz="1400" dirty="0" smtClean="0"/>
              <a:t>אותה </a:t>
            </a:r>
            <a:r>
              <a:rPr lang="he-IL" sz="1400" dirty="0" smtClean="0"/>
              <a:t>ניהלתי עם שותף במשך 22 שנה. לפני כ-5 שנים מכרנו את פעילות החברה וכיום אני בן 69 יש לי שלושה ילדים וחמישה נכדים.</a:t>
            </a:r>
            <a:r>
              <a:rPr lang="he-IL" sz="1400" dirty="0"/>
              <a:t> </a:t>
            </a:r>
            <a:r>
              <a:rPr lang="he-IL" sz="1400" dirty="0" smtClean="0"/>
              <a:t>כיום </a:t>
            </a:r>
            <a:r>
              <a:rPr lang="he-IL" sz="1400" dirty="0" smtClean="0"/>
              <a:t>אני משמש </a:t>
            </a:r>
            <a:r>
              <a:rPr lang="he-IL" sz="1400" dirty="0" smtClean="0"/>
              <a:t>כנציג ציבור בבית הדין לעבודה בתל-אביב ועוסק בגישורים לסכסוכי עבודה וכן יושב במשפטים הקשורים לסכסוכי עבודה.</a:t>
            </a: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4237" y="3284292"/>
            <a:ext cx="2613938" cy="28794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4030" y="3284292"/>
            <a:ext cx="2394133" cy="27859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29679">
            <a:off x="1195983" y="2905761"/>
            <a:ext cx="3178341" cy="32498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08709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8521" y="922564"/>
            <a:ext cx="6621236" cy="5786199"/>
          </a:xfrm>
          <a:prstGeom prst="rect">
            <a:avLst/>
          </a:prstGeom>
          <a:noFill/>
        </p:spPr>
        <p:txBody>
          <a:bodyPr wrap="square" rtlCol="1">
            <a:spAutoFit/>
          </a:bodyPr>
          <a:lstStyle/>
          <a:p>
            <a:pPr algn="ctr"/>
            <a:r>
              <a:rPr lang="he-IL" sz="3200" i="1" u="sng" dirty="0" smtClean="0">
                <a:solidFill>
                  <a:schemeClr val="accent5">
                    <a:lumMod val="75000"/>
                  </a:schemeClr>
                </a:solidFill>
              </a:rPr>
              <a:t>סבא רבא ישראל</a:t>
            </a:r>
          </a:p>
          <a:p>
            <a:endParaRPr lang="he-IL" sz="1600" i="1" u="sng" dirty="0">
              <a:solidFill>
                <a:schemeClr val="accent5">
                  <a:lumMod val="75000"/>
                </a:schemeClr>
              </a:solidFill>
            </a:endParaRPr>
          </a:p>
          <a:p>
            <a:r>
              <a:rPr lang="he-IL" sz="1400" dirty="0" smtClean="0"/>
              <a:t>סבא רבא ישראל גלאי נולד בשנת- 1924 בעיר סלוניקי שביוון, הוא נקרא על שם סבו. הוא היה הבכור במשפחתו והיו לו שני אחים ואחות צעירים ממנו. אביו, כיתר היהודים בעיר עבד כסבל בנמל, ועלה ארצה לארץ ישראל עם משפחתו בשנת- 1933</a:t>
            </a:r>
          </a:p>
          <a:p>
            <a:r>
              <a:rPr lang="he-IL" sz="1400" dirty="0" smtClean="0"/>
              <a:t>בעקבות קריאתו של אבא חושי ז"ל ליהודי יוון לבוא ולסייע בהקמתם של נמלי תל-אביב </a:t>
            </a:r>
            <a:r>
              <a:rPr lang="he-IL" sz="1400" dirty="0" smtClean="0"/>
              <a:t>וחיפה. </a:t>
            </a:r>
            <a:r>
              <a:rPr lang="he-IL" sz="1400" dirty="0" smtClean="0"/>
              <a:t>ישראל היה בן 9 בהגיעו </a:t>
            </a:r>
            <a:r>
              <a:rPr lang="he-IL" sz="1400" dirty="0" smtClean="0"/>
              <a:t>לארץ</a:t>
            </a:r>
            <a:r>
              <a:rPr lang="he-IL" sz="1400" dirty="0"/>
              <a:t>.</a:t>
            </a:r>
            <a:r>
              <a:rPr lang="he-IL" sz="1400" dirty="0" smtClean="0"/>
              <a:t> משפחתו </a:t>
            </a:r>
            <a:r>
              <a:rPr lang="he-IL" sz="1400" dirty="0" smtClean="0"/>
              <a:t>התיישבה בשכונת שפירא בדרום תל-אביב. המשפחה הייתה ענייה ולכן ישראל נאלץ לעזור בפרנסת המשפחה בתור מסגר מיטות. את לימודיו היסודיים והעל יסודיים השלים בשעות הערב בבית הספר  </a:t>
            </a:r>
            <a:r>
              <a:rPr lang="he-IL" sz="1400" dirty="0" err="1" smtClean="0"/>
              <a:t>תחכמוני</a:t>
            </a:r>
            <a:r>
              <a:rPr lang="he-IL" sz="1400" dirty="0" smtClean="0"/>
              <a:t>  לאחר שהיה חוזר מעבודתו עייף</a:t>
            </a:r>
            <a:r>
              <a:rPr lang="he-IL" sz="1400" dirty="0" smtClean="0"/>
              <a:t>, ואת </a:t>
            </a:r>
            <a:r>
              <a:rPr lang="he-IL" sz="1400" dirty="0" smtClean="0"/>
              <a:t>שיעורי הבית היה מכין לאור עששית נפט מאוחר בלילה, והשכם בבוקר היה יוצא לעמל יומו</a:t>
            </a:r>
            <a:r>
              <a:rPr lang="he-IL" sz="1400" dirty="0" smtClean="0"/>
              <a:t>. האבא </a:t>
            </a:r>
            <a:r>
              <a:rPr lang="he-IL" sz="1400" dirty="0" smtClean="0"/>
              <a:t>של ישראל עבד כסבל בנמל תל –אביב ולאחר מכן ברחוב קישון עד יומו האחרון והוא בן 80</a:t>
            </a:r>
            <a:r>
              <a:rPr lang="he-IL" sz="1400" dirty="0" smtClean="0"/>
              <a:t>. אחיו </a:t>
            </a:r>
            <a:r>
              <a:rPr lang="he-IL" sz="1400" dirty="0" smtClean="0"/>
              <a:t>הקטן אברהם נפל במלחמת השחרור בקרב על קיבוץ נגבה והוא בן 19 בלבד. ועל שמו נקרא סבי אברהם שנולד חודשים ספורים לאחר נפילתו. בעקבות עלייתם של משפחת סבי טרם עלייתו של היטלר לשלטון בגרמניה, ניצלו הוא, הוריו</a:t>
            </a:r>
            <a:r>
              <a:rPr lang="he-IL" sz="1400" dirty="0" smtClean="0"/>
              <a:t>, אחיו </a:t>
            </a:r>
            <a:r>
              <a:rPr lang="he-IL" sz="1400" dirty="0" smtClean="0"/>
              <a:t>ואחותו מהשמדה </a:t>
            </a:r>
            <a:r>
              <a:rPr lang="he-IL" sz="1400" dirty="0" smtClean="0"/>
              <a:t>ע"י </a:t>
            </a:r>
            <a:r>
              <a:rPr lang="he-IL" sz="1400" dirty="0" smtClean="0"/>
              <a:t>הנאצים, אולם יתר בנו המשפחה דודיו ודודותיו של ישראל נספו במחנות ההשמדה הנאצית. בשנת 1948 עם פרוץ מלחמת השחרור גויס ישראל לצבא.                     ישראל היה החייל הוותיק ביותר בצבא והשתחרר בשנת 1979</a:t>
            </a:r>
            <a:r>
              <a:rPr lang="he-IL" sz="1400" dirty="0" smtClean="0"/>
              <a:t>. נכתב </a:t>
            </a:r>
            <a:r>
              <a:rPr lang="he-IL" sz="1400" dirty="0" smtClean="0"/>
              <a:t>עליו גם בעיתון.                                                                              לאחר שחרורו של ישראל מהצבא הקבע עבד במשרד האוצר. וקצת אצל עודד בנו בחברת סאונד ותאורה.</a:t>
            </a:r>
          </a:p>
          <a:p>
            <a:r>
              <a:rPr lang="he-IL" sz="1400" dirty="0" smtClean="0"/>
              <a:t>סבא רבא הוא אדם נפלא, אכפתי, ויש לו סבלנות רבה. הוא אף פעם לא כועס ותמיד יש לו זמן לנכדיו </a:t>
            </a:r>
            <a:r>
              <a:rPr lang="he-IL" sz="1400" dirty="0" err="1" smtClean="0"/>
              <a:t>ולניניו</a:t>
            </a:r>
            <a:r>
              <a:rPr lang="he-IL" sz="1400" dirty="0" smtClean="0"/>
              <a:t>.</a:t>
            </a:r>
          </a:p>
          <a:p>
            <a:r>
              <a:rPr lang="he-IL" sz="1400" dirty="0" smtClean="0"/>
              <a:t>יש לו ידע רב בהיסטוריה, אוהב מוסיקה קלאסית ובמיוחד הולך הרבה לתאטרון ולסרטים וכמו כן הוא אספן בולים מקצועי מגיל ילדות היום הוא בן 93 עדיין במיטבו גר בגן שומרון מוקף בילדיו נכדיו </a:t>
            </a:r>
            <a:r>
              <a:rPr lang="he-IL" sz="1400" dirty="0" err="1" smtClean="0"/>
              <a:t>וניניו</a:t>
            </a:r>
            <a:r>
              <a:rPr lang="he-IL" sz="1400" dirty="0"/>
              <a:t>.</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20019">
            <a:off x="2126906" y="230328"/>
            <a:ext cx="2049678" cy="2685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תמונה 3"/>
          <p:cNvPicPr>
            <a:picLocks noChangeAspect="1"/>
          </p:cNvPicPr>
          <p:nvPr/>
        </p:nvPicPr>
        <p:blipFill rotWithShape="1">
          <a:blip r:embed="rId3">
            <a:extLst>
              <a:ext uri="{28A0092B-C50C-407E-A947-70E740481C1C}">
                <a14:useLocalDpi xmlns:a14="http://schemas.microsoft.com/office/drawing/2010/main" val="0"/>
              </a:ext>
            </a:extLst>
          </a:blip>
          <a:srcRect l="18889" t="-1260" r="23889" b="1260"/>
          <a:stretch/>
        </p:blipFill>
        <p:spPr>
          <a:xfrm rot="20793200">
            <a:off x="667267" y="3150886"/>
            <a:ext cx="2644346" cy="3546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08323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53015" y="1129553"/>
            <a:ext cx="7170797" cy="4524315"/>
          </a:xfrm>
          <a:prstGeom prst="rect">
            <a:avLst/>
          </a:prstGeom>
          <a:noFill/>
        </p:spPr>
        <p:txBody>
          <a:bodyPr wrap="square" rtlCol="1">
            <a:spAutoFit/>
          </a:bodyPr>
          <a:lstStyle/>
          <a:p>
            <a:pPr algn="ctr"/>
            <a:r>
              <a:rPr lang="he-IL" sz="3600" i="1" u="sng" dirty="0" smtClean="0">
                <a:solidFill>
                  <a:schemeClr val="accent5"/>
                </a:solidFill>
              </a:rPr>
              <a:t>סבתא רבתא פני</a:t>
            </a:r>
          </a:p>
          <a:p>
            <a:endParaRPr lang="he-IL" sz="1400" i="1" u="sng" dirty="0">
              <a:solidFill>
                <a:schemeClr val="accent5"/>
              </a:solidFill>
            </a:endParaRPr>
          </a:p>
          <a:p>
            <a:r>
              <a:rPr lang="he-IL" sz="1400" dirty="0" smtClean="0"/>
              <a:t> סבתא פני לבית ששון נולדה בשנת 1928 בעיר </a:t>
            </a:r>
            <a:r>
              <a:rPr lang="he-IL" sz="1400" dirty="0" err="1" smtClean="0"/>
              <a:t>חאלב</a:t>
            </a:r>
            <a:r>
              <a:rPr lang="he-IL" sz="1400" dirty="0" smtClean="0"/>
              <a:t> שבסוריה, ועלתה ארצה בעלייה לא חוקית דרך גבול לבנון, בשיירה של חמורים ולרוב </a:t>
            </a:r>
            <a:r>
              <a:rPr lang="he-IL" sz="1400" dirty="0" smtClean="0"/>
              <a:t>ברגל </a:t>
            </a:r>
            <a:r>
              <a:rPr lang="he-IL" sz="1400" dirty="0" smtClean="0"/>
              <a:t>בשנת </a:t>
            </a:r>
            <a:r>
              <a:rPr lang="he-IL" sz="1400" dirty="0" smtClean="0"/>
              <a:t>1941, </a:t>
            </a:r>
            <a:r>
              <a:rPr lang="he-IL" sz="1400" dirty="0" smtClean="0"/>
              <a:t>מכיוון שבשנה זו סגרו הבריטים ששלטו בארץ את גבולות המדינה לפני היהודים פני הייתה בת 13 כשעלתה לישראל.</a:t>
            </a:r>
          </a:p>
          <a:p>
            <a:r>
              <a:rPr lang="he-IL" sz="1400" dirty="0" smtClean="0"/>
              <a:t>סבתא רבתא באה ממשפחה מרובת ילדים ונאלצה בילדותה לסייע בכלכלת המשפחה ולהשלים את השכלתה בשעות הערב. היא עבדה בעבודות שונות כמו תפירה, בתי חרושת ואף תקופת מה היא שהתה בקיבוץ איילת השחר דרך עליית הנוער.</a:t>
            </a:r>
          </a:p>
          <a:p>
            <a:endParaRPr lang="he-IL" sz="1400" dirty="0" smtClean="0"/>
          </a:p>
          <a:p>
            <a:r>
              <a:rPr lang="he-IL" sz="1400" dirty="0" smtClean="0"/>
              <a:t>פני הכירה את ישראל בהיותה בת 15  בתנועת "הנוער העובד והלומד" שם הוא שירת כמדריך נוער.</a:t>
            </a:r>
          </a:p>
          <a:p>
            <a:r>
              <a:rPr lang="he-IL" sz="1400" dirty="0" smtClean="0"/>
              <a:t> </a:t>
            </a:r>
            <a:endParaRPr lang="he-IL" sz="1400" dirty="0"/>
          </a:p>
          <a:p>
            <a:r>
              <a:rPr lang="he-IL" sz="1400" dirty="0" smtClean="0"/>
              <a:t>לאחר תקופת חברות של 4 שנים היא נשאה לו. בהיותה בת 20 ילדה </a:t>
            </a:r>
            <a:r>
              <a:rPr lang="he-IL" sz="1400" dirty="0" smtClean="0"/>
              <a:t>את בנה </a:t>
            </a:r>
            <a:r>
              <a:rPr lang="he-IL" sz="1400" dirty="0" smtClean="0"/>
              <a:t>הבכור שהוא סבי אברהם.</a:t>
            </a:r>
          </a:p>
          <a:p>
            <a:r>
              <a:rPr lang="he-IL" sz="1400" dirty="0" smtClean="0"/>
              <a:t>נולדו להם </a:t>
            </a:r>
            <a:r>
              <a:rPr lang="he-IL" sz="1400" dirty="0"/>
              <a:t>ארבעה </a:t>
            </a:r>
            <a:r>
              <a:rPr lang="he-IL" sz="1400" dirty="0" smtClean="0"/>
              <a:t>ילדים נוספים יגאל, עודד חגית ורונית התאומות. במשך שנות חייה פני עבדה וגידלה בחריצות ובכישרון רב את כל חמשת </a:t>
            </a:r>
            <a:r>
              <a:rPr lang="he-IL" sz="1400" dirty="0" smtClean="0"/>
              <a:t>ילדיה, </a:t>
            </a:r>
            <a:r>
              <a:rPr lang="he-IL" sz="1400" dirty="0" smtClean="0"/>
              <a:t>על אף הקשיים הכלכליים והמדיניים במדינת </a:t>
            </a:r>
            <a:r>
              <a:rPr lang="he-IL" sz="1400" dirty="0" smtClean="0"/>
              <a:t>ישראל. </a:t>
            </a:r>
            <a:r>
              <a:rPr lang="he-IL" sz="1400" dirty="0" smtClean="0"/>
              <a:t>פני עבדה שנים רבות כגננת ממלאת מקום </a:t>
            </a:r>
            <a:r>
              <a:rPr lang="he-IL" sz="1400" dirty="0" smtClean="0"/>
              <a:t>מטעם </a:t>
            </a:r>
            <a:r>
              <a:rPr lang="he-IL" sz="1400" dirty="0" smtClean="0"/>
              <a:t>עיריית </a:t>
            </a:r>
            <a:r>
              <a:rPr lang="he-IL" sz="1400" dirty="0" smtClean="0"/>
              <a:t>תל-אביב. </a:t>
            </a:r>
            <a:r>
              <a:rPr lang="he-IL" sz="1400" dirty="0" smtClean="0"/>
              <a:t>פני הייתה אישה בעלת מרץ בשלנית מעולה מתחשבת מארחת נפלאה, אהבה מאוד לטייל ברחבי הארץ ובחו"ל נהגה לשחות מדיי יום ואהבה לשחק בקלפים עד יומה </a:t>
            </a:r>
            <a:r>
              <a:rPr lang="he-IL" sz="1400" dirty="0" smtClean="0"/>
              <a:t>האחרון. </a:t>
            </a:r>
            <a:r>
              <a:rPr lang="he-IL" sz="1400" dirty="0" smtClean="0"/>
              <a:t>היא גרה עם סבא ישראל במרכז תל-אביב ונפטרה לפני כשנה וחצי בשיבה </a:t>
            </a:r>
            <a:r>
              <a:rPr lang="he-IL" sz="1400" dirty="0" smtClean="0"/>
              <a:t>טובה. </a:t>
            </a:r>
            <a:endParaRPr lang="he-IL" sz="1400" dirty="0"/>
          </a:p>
        </p:txBody>
      </p:sp>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492" y="268940"/>
            <a:ext cx="1825962" cy="2444803"/>
          </a:xfrm>
          <a:prstGeom prst="rect">
            <a:avLst/>
          </a:prstGeom>
          <a:ln>
            <a:noFill/>
          </a:ln>
          <a:effectLst>
            <a:outerShdw blurRad="292100" dist="139700" dir="2700000" algn="tl" rotWithShape="0">
              <a:srgbClr val="333333">
                <a:alpha val="65000"/>
              </a:srgbClr>
            </a:outerShdw>
          </a:effectLst>
        </p:spPr>
      </p:pic>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35" y="3283989"/>
            <a:ext cx="3356919" cy="2517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55880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89212" y="-80682"/>
            <a:ext cx="9002153" cy="2088776"/>
          </a:xfrm>
        </p:spPr>
        <p:txBody>
          <a:bodyPr>
            <a:normAutofit/>
          </a:bodyPr>
          <a:lstStyle/>
          <a:p>
            <a:pPr algn="ctr"/>
            <a:r>
              <a:rPr lang="he-IL" sz="3600" i="1" u="sng" dirty="0" smtClean="0">
                <a:solidFill>
                  <a:schemeClr val="accent5"/>
                </a:solidFill>
              </a:rPr>
              <a:t>נגבה</a:t>
            </a:r>
            <a:endParaRPr lang="he-IL" sz="3600" i="1" u="sng" dirty="0">
              <a:solidFill>
                <a:schemeClr val="accent5"/>
              </a:solidFill>
            </a:endParaRPr>
          </a:p>
        </p:txBody>
      </p:sp>
      <p:sp>
        <p:nvSpPr>
          <p:cNvPr id="3" name="מציין מיקום טקסט 2"/>
          <p:cNvSpPr>
            <a:spLocks noGrp="1"/>
          </p:cNvSpPr>
          <p:nvPr>
            <p:ph type="body" idx="1"/>
          </p:nvPr>
        </p:nvSpPr>
        <p:spPr>
          <a:xfrm>
            <a:off x="2632588" y="1436913"/>
            <a:ext cx="8915399" cy="5347608"/>
          </a:xfrm>
        </p:spPr>
        <p:txBody>
          <a:bodyPr>
            <a:normAutofit lnSpcReduction="10000"/>
          </a:bodyPr>
          <a:lstStyle/>
          <a:p>
            <a:pPr algn="r"/>
            <a:r>
              <a:rPr lang="he-IL" sz="1400" dirty="0" smtClean="0"/>
              <a:t>נגבה הוא קיבוץ במחוז דרום כ-8 קילומטרים מזרחית לאשקלון. הקיבוץ נוסד בשנת 1939 במסגרת יישובי  חומה ומגן   שמו נגזר מן העובדה </a:t>
            </a:r>
            <a:r>
              <a:rPr lang="he-IL" sz="1400" dirty="0" err="1" smtClean="0"/>
              <a:t>שבהיווסדו</a:t>
            </a:r>
            <a:r>
              <a:rPr lang="he-IL" sz="1400" dirty="0" smtClean="0"/>
              <a:t> היה הקיבוץ הנקודה הדרומית ביותר בדרך אל הנגב. קיבוץ נגבה משתייך לקיבוץ הארצי  השומר הצעיר. נוסף לחקלאות יש בו גם מפעל ליצור בגדי ילדים.</a:t>
            </a:r>
          </a:p>
          <a:p>
            <a:pPr algn="r"/>
            <a:r>
              <a:rPr lang="he-IL" sz="1400" dirty="0" smtClean="0"/>
              <a:t>בעת מלחמת השחרור נגבה נתפסה בעמידת גבורה של מגינה כנגד כוחות הפולש המצרי. השם נגבה נעשה סמל של עוז, גבורה וחירוף נפש.</a:t>
            </a:r>
          </a:p>
          <a:p>
            <a:pPr algn="r"/>
            <a:r>
              <a:rPr lang="he-IL" sz="1400" dirty="0" smtClean="0"/>
              <a:t>מדרום לנגבה עבר ציר הפלישה המצרי החוף מזרחה לעבר בית גוברין וחברון ולפיכך היה ישוב יהודי זה לרועץ למצרים שעשו את כל המאמצים לכובשו ולהשמידו.</a:t>
            </a:r>
          </a:p>
          <a:p>
            <a:pPr algn="r"/>
            <a:r>
              <a:rPr lang="he-IL" sz="1400" dirty="0" smtClean="0"/>
              <a:t>כ- 8000 פגזי תותחים ומרגמות וכ- 80 פצצות אוויר הטילו המצרים על נגבה בניסיונותיהם לשברה. מרבית ממבני המשק נהרסו וכל אנשי המקום חיו בחפורות תת – קרקעיות במשך שבועות רבים, ובכל ניסיונות ההסתערות שערכו המצרים, הם הצליחו להגיע רק עד גדרות המשק ולאחר מכן נהדפו לאחור.</a:t>
            </a:r>
          </a:p>
          <a:p>
            <a:pPr algn="r"/>
            <a:r>
              <a:rPr lang="he-IL" sz="1400" dirty="0" smtClean="0"/>
              <a:t>לאחר שלושה חודשים של כיתור ומצור כאשר חברי המשק חיו בחפורות ומחילות עפר, שוחררה נגבה מאיימת המצרים והחלה משקמת את הריסותיה. </a:t>
            </a:r>
            <a:endParaRPr lang="he-IL" sz="1400" dirty="0"/>
          </a:p>
          <a:p>
            <a:pPr algn="r"/>
            <a:r>
              <a:rPr lang="he-IL" sz="1400" dirty="0" smtClean="0"/>
              <a:t>בכניסה למשק קיים בית-עלמין לחללי המערכת והוא מוקף חורש בזכות קרבות הגבורה בנגבה אשר לא נכבשה נבלמו בהתקדמותם למרכז הארץ.</a:t>
            </a:r>
          </a:p>
          <a:p>
            <a:pPr algn="r"/>
            <a:r>
              <a:rPr lang="he-IL" sz="1400" dirty="0" smtClean="0"/>
              <a:t>דודה שלסבתי רבתא פני אברהם גלאי ז"ל הועלה לדרגת סגן בשנת 1948 עם קביעת הדרגות בצה"ל. עד אז לא היה בצה"ל דרגות.</a:t>
            </a:r>
          </a:p>
          <a:p>
            <a:pPr algn="r"/>
            <a:r>
              <a:rPr lang="he-IL" sz="1400" dirty="0" smtClean="0"/>
              <a:t>בית הקברות הצבאי הפך להיות אתר תיירות ומורשת קרב מהמפורסמים והמטופחים במדינה. בבית הקברות הוקמה אנדרטה מפורסמת מברונזה המציגה שני לוחמים ולוחמת אחת.</a:t>
            </a:r>
          </a:p>
          <a:p>
            <a:pPr algn="r"/>
            <a:r>
              <a:rPr lang="he-IL" sz="1400" dirty="0" smtClean="0"/>
              <a:t>מדי שנה מתקיים בבית הקרבות טקס יום הזיכרון בו מתייחדות המשפחות השכולות עם החללים שנפלו על הגנת המקום. בטקס משתתף חבר מתאם הממשלה. הקבר של אברהם נמצא בשורה הראשונה במסגרת קבר אחים משותף, עם ההרוגים שנהרגו באותה פצצה אווירית, אשר לא היה ניתן להפריד ביניהם. </a:t>
            </a:r>
          </a:p>
        </p:txBody>
      </p:sp>
    </p:spTree>
    <p:extLst>
      <p:ext uri="{BB962C8B-B14F-4D97-AF65-F5344CB8AC3E}">
        <p14:creationId xmlns:p14="http://schemas.microsoft.com/office/powerpoint/2010/main" val="131542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שן מתפתל">
  <a:themeElements>
    <a:clrScheme name="עשן מתפתל">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667</TotalTime>
  <Words>1986</Words>
  <Application>Microsoft Office PowerPoint</Application>
  <PresentationFormat>מסך רחב</PresentationFormat>
  <Paragraphs>64</Paragraphs>
  <Slides>9</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9</vt:i4>
      </vt:variant>
    </vt:vector>
  </HeadingPairs>
  <TitlesOfParts>
    <vt:vector size="14" baseType="lpstr">
      <vt:lpstr>Arial</vt:lpstr>
      <vt:lpstr>Century Gothic</vt:lpstr>
      <vt:lpstr>Gisha</vt:lpstr>
      <vt:lpstr>Wingdings 3</vt:lpstr>
      <vt:lpstr>עשן מתפתל</vt:lpstr>
      <vt:lpstr>סיפור עלייתה של סבתא חנה לארץ</vt:lpstr>
      <vt:lpstr>חווייתה של סבתא חנה</vt:lpstr>
      <vt:lpstr> </vt:lpstr>
      <vt:lpstr>סבא אברהם</vt:lpstr>
      <vt:lpstr>מצגת של PowerPoint</vt:lpstr>
      <vt:lpstr>מצגת של PowerPoint</vt:lpstr>
      <vt:lpstr>מצגת של PowerPoint</vt:lpstr>
      <vt:lpstr>מצגת של PowerPoint</vt:lpstr>
      <vt:lpstr>נגבה</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USER1</cp:lastModifiedBy>
  <cp:revision>69</cp:revision>
  <dcterms:created xsi:type="dcterms:W3CDTF">2016-11-15T06:53:57Z</dcterms:created>
  <dcterms:modified xsi:type="dcterms:W3CDTF">2017-06-12T06:00:29Z</dcterms:modified>
</cp:coreProperties>
</file>