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sldIdLst>
    <p:sldId id="256" r:id="rId2"/>
    <p:sldId id="277" r:id="rId3"/>
    <p:sldId id="258" r:id="rId4"/>
    <p:sldId id="275" r:id="rId5"/>
    <p:sldId id="268" r:id="rId6"/>
    <p:sldId id="269" r:id="rId7"/>
    <p:sldId id="270" r:id="rId8"/>
    <p:sldId id="271" r:id="rId9"/>
    <p:sldId id="272" r:id="rId10"/>
    <p:sldId id="273" r:id="rId11"/>
    <p:sldId id="274" r:id="rId12"/>
    <p:sldId id="276"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57" autoAdjust="0"/>
    <p:restoredTop sz="89088" autoAdjust="0"/>
  </p:normalViewPr>
  <p:slideViewPr>
    <p:cSldViewPr snapToGrid="0">
      <p:cViewPr>
        <p:scale>
          <a:sx n="72" d="100"/>
          <a:sy n="72" d="100"/>
        </p:scale>
        <p:origin x="-48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11370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309293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405741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295375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2976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406633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13667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262165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307918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399555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D29BF4B-D744-4395-AB68-728D94761427}" type="datetimeFigureOut">
              <a:rPr lang="he-IL" smtClean="0"/>
              <a:t>כ"ח/אייר/תשע"ז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825510-3810-4F87-B3D4-04B49C05804B}" type="slidenum">
              <a:rPr lang="he-IL" smtClean="0"/>
              <a:t>‹#›</a:t>
            </a:fld>
            <a:endParaRPr lang="he-IL"/>
          </a:p>
        </p:txBody>
      </p:sp>
    </p:spTree>
    <p:extLst>
      <p:ext uri="{BB962C8B-B14F-4D97-AF65-F5344CB8AC3E}">
        <p14:creationId xmlns:p14="http://schemas.microsoft.com/office/powerpoint/2010/main" val="34988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29BF4B-D744-4395-AB68-728D94761427}" type="datetimeFigureOut">
              <a:rPr lang="he-IL" smtClean="0"/>
              <a:t>כ"ח/אייר/תשע"ז</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825510-3810-4F87-B3D4-04B49C05804B}" type="slidenum">
              <a:rPr lang="he-IL" smtClean="0"/>
              <a:t>‹#›</a:t>
            </a:fld>
            <a:endParaRPr lang="he-IL"/>
          </a:p>
        </p:txBody>
      </p:sp>
    </p:spTree>
    <p:extLst>
      <p:ext uri="{BB962C8B-B14F-4D97-AF65-F5344CB8AC3E}">
        <p14:creationId xmlns:p14="http://schemas.microsoft.com/office/powerpoint/2010/main" val="20257948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800" y="0"/>
            <a:ext cx="12242800" cy="1059543"/>
          </a:xfrm>
        </p:spPr>
        <p:txBody>
          <a:bodyPr>
            <a:normAutofit/>
          </a:bodyPr>
          <a:lstStyle/>
          <a:p>
            <a:r>
              <a:rPr lang="he-IL" sz="5400" dirty="0" err="1" smtClean="0">
                <a:cs typeface="+mn-cs"/>
              </a:rPr>
              <a:t>תוכנית</a:t>
            </a:r>
            <a:r>
              <a:rPr lang="he-IL" sz="5400" dirty="0" smtClean="0">
                <a:cs typeface="+mn-cs"/>
              </a:rPr>
              <a:t> הקשר הרב דורי – "מזקנים אתבונן"</a:t>
            </a:r>
            <a:endParaRPr lang="he-IL" sz="5400" dirty="0">
              <a:cs typeface="+mn-cs"/>
            </a:endParaRPr>
          </a:p>
        </p:txBody>
      </p:sp>
      <p:sp>
        <p:nvSpPr>
          <p:cNvPr id="3" name="כותרת משנה 2"/>
          <p:cNvSpPr>
            <a:spLocks noGrp="1"/>
          </p:cNvSpPr>
          <p:nvPr>
            <p:ph type="subTitle" idx="1"/>
          </p:nvPr>
        </p:nvSpPr>
        <p:spPr>
          <a:xfrm>
            <a:off x="1382485" y="1405221"/>
            <a:ext cx="9144000" cy="1655762"/>
          </a:xfrm>
        </p:spPr>
        <p:txBody>
          <a:bodyPr>
            <a:normAutofit/>
          </a:bodyPr>
          <a:lstStyle/>
          <a:p>
            <a:r>
              <a:rPr lang="he-IL" sz="4000" b="1" dirty="0" smtClean="0"/>
              <a:t>פנחס שמחון ורועי צימרמן</a:t>
            </a:r>
            <a:endParaRPr lang="he-IL" sz="4000" b="1"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3666" y="2552700"/>
            <a:ext cx="7653867" cy="4305300"/>
          </a:xfrm>
          <a:prstGeom prst="rect">
            <a:avLst/>
          </a:prstGeom>
        </p:spPr>
      </p:pic>
    </p:spTree>
    <p:extLst>
      <p:ext uri="{BB962C8B-B14F-4D97-AF65-F5344CB8AC3E}">
        <p14:creationId xmlns:p14="http://schemas.microsoft.com/office/powerpoint/2010/main" val="4123987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467100" y="1275744"/>
            <a:ext cx="8328561" cy="1380443"/>
          </a:xfrm>
          <a:prstGeom prst="rect">
            <a:avLst/>
          </a:prstGeom>
        </p:spPr>
        <p:txBody>
          <a:bodyPr wrap="square">
            <a:spAutoFit/>
          </a:bodyPr>
          <a:lstStyle/>
          <a:p>
            <a:pPr>
              <a:lnSpc>
                <a:spcPct val="107000"/>
              </a:lnSpc>
              <a:spcAft>
                <a:spcPts val="800"/>
              </a:spcAft>
            </a:pPr>
            <a:r>
              <a:rPr lang="he-IL" sz="2400" dirty="0" smtClean="0">
                <a:latin typeface="Calibri" panose="020F0502020204030204" pitchFamily="34" charset="0"/>
                <a:ea typeface="Calibri" panose="020F0502020204030204" pitchFamily="34" charset="0"/>
              </a:rPr>
              <a:t>סבא </a:t>
            </a:r>
            <a:r>
              <a:rPr lang="he-IL" sz="2400" dirty="0" err="1" smtClean="0">
                <a:latin typeface="Calibri" panose="020F0502020204030204" pitchFamily="34" charset="0"/>
                <a:ea typeface="Calibri" panose="020F0502020204030204" pitchFamily="34" charset="0"/>
              </a:rPr>
              <a:t>גוייס</a:t>
            </a:r>
            <a:r>
              <a:rPr lang="he-IL" sz="2400" dirty="0" smtClean="0">
                <a:latin typeface="Calibri" panose="020F0502020204030204" pitchFamily="34" charset="0"/>
                <a:ea typeface="Calibri" panose="020F0502020204030204" pitchFamily="34" charset="0"/>
              </a:rPr>
              <a:t> לצה"ל ולאחר כחצי שנה השתתף כטנקיסט במבצע קדש. לאחר מבצע קדש נשלח סבא לקורס מפקדי טנקים.</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שירות של 30 חודש סבא השתחרר מצה"ל באוקטובר 1958.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25550" r="33700" b="76111"/>
          <a:stretch/>
        </p:blipFill>
        <p:spPr>
          <a:xfrm>
            <a:off x="3574472" y="2656187"/>
            <a:ext cx="5130141" cy="4136176"/>
          </a:xfrm>
          <a:prstGeom prst="rect">
            <a:avLst/>
          </a:prstGeom>
        </p:spPr>
      </p:pic>
      <p:sp>
        <p:nvSpPr>
          <p:cNvPr id="5" name="TextBox 4"/>
          <p:cNvSpPr txBox="1"/>
          <p:nvPr/>
        </p:nvSpPr>
        <p:spPr>
          <a:xfrm>
            <a:off x="3574472" y="80653"/>
            <a:ext cx="4286993" cy="646331"/>
          </a:xfrm>
          <a:prstGeom prst="rect">
            <a:avLst/>
          </a:prstGeom>
          <a:noFill/>
        </p:spPr>
        <p:txBody>
          <a:bodyPr wrap="square" rtlCol="1">
            <a:spAutoFit/>
          </a:bodyPr>
          <a:lstStyle/>
          <a:p>
            <a:r>
              <a:rPr lang="he-IL" sz="3600" dirty="0" smtClean="0"/>
              <a:t>השירות הצבאי</a:t>
            </a:r>
            <a:endParaRPr lang="he-IL" sz="3600" dirty="0"/>
          </a:p>
        </p:txBody>
      </p:sp>
    </p:spTree>
    <p:extLst>
      <p:ext uri="{BB962C8B-B14F-4D97-AF65-F5344CB8AC3E}">
        <p14:creationId xmlns:p14="http://schemas.microsoft.com/office/powerpoint/2010/main" val="1848901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16128" t="1111" r="35737" b="74259"/>
          <a:stretch/>
        </p:blipFill>
        <p:spPr>
          <a:xfrm>
            <a:off x="4239490" y="4332417"/>
            <a:ext cx="3588987" cy="2525583"/>
          </a:xfrm>
          <a:prstGeom prst="rect">
            <a:avLst/>
          </a:prstGeom>
        </p:spPr>
      </p:pic>
      <p:sp>
        <p:nvSpPr>
          <p:cNvPr id="2" name="מלבן 1"/>
          <p:cNvSpPr/>
          <p:nvPr/>
        </p:nvSpPr>
        <p:spPr>
          <a:xfrm>
            <a:off x="332508" y="915844"/>
            <a:ext cx="11697195" cy="3667864"/>
          </a:xfrm>
          <a:prstGeom prst="rect">
            <a:avLst/>
          </a:prstGeom>
        </p:spPr>
        <p:txBody>
          <a:bodyPr wrap="square">
            <a:spAutoFit/>
          </a:bodyPr>
          <a:lstStyle/>
          <a:p>
            <a:pPr>
              <a:lnSpc>
                <a:spcPct val="107000"/>
              </a:lnSpc>
              <a:spcAft>
                <a:spcPts val="800"/>
              </a:spcAft>
            </a:pPr>
            <a:r>
              <a:rPr lang="he-IL" sz="2400" dirty="0" smtClean="0">
                <a:latin typeface="Calibri" panose="020F0502020204030204" pitchFamily="34" charset="0"/>
                <a:ea typeface="Calibri" panose="020F0502020204030204" pitchFamily="34" charset="0"/>
              </a:rPr>
              <a:t>הוריו של סבא עברו להתגורר בנתניה בסוף 1957. </a:t>
            </a:r>
          </a:p>
          <a:p>
            <a:pPr>
              <a:lnSpc>
                <a:spcPct val="107000"/>
              </a:lnSpc>
              <a:spcAft>
                <a:spcPts val="800"/>
              </a:spcAft>
            </a:pPr>
            <a:r>
              <a:rPr lang="he-IL" sz="2400" dirty="0" smtClean="0">
                <a:latin typeface="Calibri" panose="020F0502020204030204" pitchFamily="34" charset="0"/>
                <a:ea typeface="Calibri" panose="020F0502020204030204" pitchFamily="34" charset="0"/>
              </a:rPr>
              <a:t>סבא השתחרר מצה"ל והחל לעבוד כמפעיל ציוד חקלאי בתחנה של הסוכנות </a:t>
            </a:r>
            <a:r>
              <a:rPr lang="he-IL" sz="2400" dirty="0" err="1" smtClean="0">
                <a:latin typeface="Calibri" panose="020F0502020204030204" pitchFamily="34" charset="0"/>
                <a:ea typeface="Calibri" panose="020F0502020204030204" pitchFamily="34" charset="0"/>
              </a:rPr>
              <a:t>בבורגתה</a:t>
            </a:r>
            <a:r>
              <a:rPr lang="he-IL" sz="2400" dirty="0" smtClean="0">
                <a:latin typeface="Calibri" panose="020F0502020204030204" pitchFamily="34" charset="0"/>
                <a:ea typeface="Calibri" panose="020F0502020204030204" pitchFamily="34" charset="0"/>
              </a:rPr>
              <a:t>. </a:t>
            </a:r>
          </a:p>
          <a:p>
            <a:pPr>
              <a:lnSpc>
                <a:spcPct val="107000"/>
              </a:lnSpc>
              <a:spcAft>
                <a:spcPts val="800"/>
              </a:spcAft>
            </a:pPr>
            <a:r>
              <a:rPr lang="he-IL" sz="2400" dirty="0" smtClean="0">
                <a:latin typeface="Calibri" panose="020F0502020204030204" pitchFamily="34" charset="0"/>
                <a:ea typeface="Calibri" panose="020F0502020204030204" pitchFamily="34" charset="0"/>
              </a:rPr>
              <a:t>בספטמבר 1957 עבר להדריך כמורה לחקלאות בבית ספר האזורי בשדמות דבורה שליד כפר תבור ובסיום השנה חזר לנתניה והחל ללמוד הנהלת חשבונות.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smtClean="0">
                <a:latin typeface="Calibri" panose="020F0502020204030204" pitchFamily="34" charset="0"/>
                <a:ea typeface="Calibri" panose="020F0502020204030204" pitchFamily="34" charset="0"/>
              </a:rPr>
              <a:t>בתקופת הלימודים הוא עבד בעבודת מזדמנות כמו ליטוש יהלומים. מאחר והוא ידע כמה שפות הוא התקבל לעבודה כפקיד קבלה במלון "בלו ביי" בנתניה ועבד שם עד שנת 1969.</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smtClean="0">
                <a:latin typeface="Calibri" panose="020F0502020204030204" pitchFamily="34" charset="0"/>
                <a:ea typeface="Calibri" panose="020F0502020204030204" pitchFamily="34" charset="0"/>
              </a:rPr>
              <a:t>ב-14 לפברואר 1963 סבא נישא לרעייתו עפרה ובזה תם פרק בחייו הצעירים.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dirty="0" smtClean="0">
                <a:latin typeface="Calibri" panose="020F0502020204030204" pitchFamily="34" charset="0"/>
                <a:ea typeface="Calibri" panose="020F0502020204030204" pitchFamily="34" charset="0"/>
              </a:rPr>
              <a:t> </a:t>
            </a:r>
            <a:endParaRPr lang="he-IL" dirty="0"/>
          </a:p>
        </p:txBody>
      </p:sp>
      <p:sp>
        <p:nvSpPr>
          <p:cNvPr id="4" name="TextBox 3"/>
          <p:cNvSpPr txBox="1"/>
          <p:nvPr/>
        </p:nvSpPr>
        <p:spPr>
          <a:xfrm>
            <a:off x="4013859" y="96694"/>
            <a:ext cx="4334494" cy="646331"/>
          </a:xfrm>
          <a:prstGeom prst="rect">
            <a:avLst/>
          </a:prstGeom>
          <a:noFill/>
        </p:spPr>
        <p:txBody>
          <a:bodyPr wrap="square" rtlCol="1">
            <a:spAutoFit/>
          </a:bodyPr>
          <a:lstStyle/>
          <a:p>
            <a:r>
              <a:rPr lang="he-IL" sz="3600" dirty="0" smtClean="0"/>
              <a:t>לאחר השחרור מהצבא</a:t>
            </a:r>
            <a:endParaRPr lang="he-IL" sz="3600" dirty="0"/>
          </a:p>
        </p:txBody>
      </p:sp>
    </p:spTree>
    <p:extLst>
      <p:ext uri="{BB962C8B-B14F-4D97-AF65-F5344CB8AC3E}">
        <p14:creationId xmlns:p14="http://schemas.microsoft.com/office/powerpoint/2010/main" val="31231092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62001" y="1031399"/>
            <a:ext cx="7543800" cy="4780796"/>
          </a:xfrm>
          <a:prstGeom prst="rect">
            <a:avLst/>
          </a:prstGeom>
        </p:spPr>
        <p:txBody>
          <a:bodyPr wrap="square">
            <a:spAutoFit/>
          </a:bodyPr>
          <a:lstStyle/>
          <a:p>
            <a:pPr marL="347472" fontAlgn="base">
              <a:spcBef>
                <a:spcPts val="384"/>
              </a:spcBef>
            </a:pPr>
            <a:r>
              <a:rPr lang="he-IL" sz="2400" dirty="0" smtClean="0">
                <a:solidFill>
                  <a:srgbClr val="444444"/>
                </a:solidFill>
                <a:latin typeface="Arial" panose="020B0604020202020204" pitchFamily="34" charset="0"/>
              </a:rPr>
              <a:t>סבא פנחס והנכד רועי שמחו </a:t>
            </a:r>
            <a:r>
              <a:rPr lang="he-IL" sz="2400" dirty="0">
                <a:solidFill>
                  <a:srgbClr val="444444"/>
                </a:solidFill>
                <a:latin typeface="Arial" panose="020B0604020202020204" pitchFamily="34" charset="0"/>
              </a:rPr>
              <a:t>על </a:t>
            </a:r>
            <a:r>
              <a:rPr lang="he-IL" sz="2400" dirty="0" smtClean="0">
                <a:solidFill>
                  <a:srgbClr val="444444"/>
                </a:solidFill>
                <a:latin typeface="Arial" panose="020B0604020202020204" pitchFamily="34" charset="0"/>
              </a:rPr>
              <a:t>ההזדמנות להשתתף בתוכנית "הקשר הרב דורי" כדי לתעד את ההיסטוריה של המשפחה.</a:t>
            </a:r>
          </a:p>
          <a:p>
            <a:pPr marL="347472" fontAlgn="base">
              <a:spcBef>
                <a:spcPts val="384"/>
              </a:spcBef>
            </a:pPr>
            <a:r>
              <a:rPr lang="he-IL" sz="2400" dirty="0" smtClean="0">
                <a:solidFill>
                  <a:srgbClr val="444444"/>
                </a:solidFill>
                <a:latin typeface="Arial" panose="020B0604020202020204" pitchFamily="34" charset="0"/>
              </a:rPr>
              <a:t>המשפחה </a:t>
            </a:r>
            <a:r>
              <a:rPr lang="he-IL" sz="2400" dirty="0">
                <a:solidFill>
                  <a:srgbClr val="444444"/>
                </a:solidFill>
                <a:latin typeface="Arial" panose="020B0604020202020204" pitchFamily="34" charset="0"/>
              </a:rPr>
              <a:t>מדומה </a:t>
            </a:r>
            <a:r>
              <a:rPr lang="he-IL" sz="2400" dirty="0" smtClean="0">
                <a:solidFill>
                  <a:srgbClr val="444444"/>
                </a:solidFill>
                <a:latin typeface="Arial" panose="020B0604020202020204" pitchFamily="34" charset="0"/>
              </a:rPr>
              <a:t>לעץ: הדורות </a:t>
            </a:r>
            <a:r>
              <a:rPr lang="he-IL" sz="2400" dirty="0">
                <a:solidFill>
                  <a:srgbClr val="444444"/>
                </a:solidFill>
                <a:latin typeface="Arial" panose="020B0604020202020204" pitchFamily="34" charset="0"/>
              </a:rPr>
              <a:t>הקודמים </a:t>
            </a:r>
            <a:r>
              <a:rPr lang="he-IL" sz="2400" dirty="0" smtClean="0">
                <a:solidFill>
                  <a:srgbClr val="444444"/>
                </a:solidFill>
                <a:latin typeface="Arial" panose="020B0604020202020204" pitchFamily="34" charset="0"/>
              </a:rPr>
              <a:t>לנו הם </a:t>
            </a:r>
            <a:r>
              <a:rPr lang="he-IL" sz="2400" dirty="0">
                <a:solidFill>
                  <a:srgbClr val="444444"/>
                </a:solidFill>
                <a:latin typeface="Arial" panose="020B0604020202020204" pitchFamily="34" charset="0"/>
              </a:rPr>
              <a:t>השורשים אשר מזינים ,ומטפחים ומעוררי חיים בדורות הבאים.</a:t>
            </a:r>
          </a:p>
          <a:p>
            <a:pPr marL="347472" fontAlgn="base">
              <a:spcBef>
                <a:spcPts val="384"/>
              </a:spcBef>
            </a:pPr>
            <a:r>
              <a:rPr lang="he-IL" sz="2400" dirty="0">
                <a:solidFill>
                  <a:srgbClr val="444444"/>
                </a:solidFill>
                <a:latin typeface="Arial" panose="020B0604020202020204" pitchFamily="34" charset="0"/>
              </a:rPr>
              <a:t>על כל אחד לדעת כי העץ בנוי </a:t>
            </a:r>
            <a:r>
              <a:rPr lang="he-IL" sz="2400" dirty="0" smtClean="0">
                <a:solidFill>
                  <a:srgbClr val="444444"/>
                </a:solidFill>
                <a:latin typeface="Arial" panose="020B0604020202020204" pitchFamily="34" charset="0"/>
              </a:rPr>
              <a:t>משורש, גזע, ענפים</a:t>
            </a:r>
            <a:r>
              <a:rPr lang="he-IL" sz="2400" dirty="0">
                <a:solidFill>
                  <a:srgbClr val="444444"/>
                </a:solidFill>
                <a:latin typeface="Arial" panose="020B0604020202020204" pitchFamily="34" charset="0"/>
              </a:rPr>
              <a:t>,</a:t>
            </a:r>
            <a:r>
              <a:rPr lang="he-IL" sz="2400" dirty="0" smtClean="0">
                <a:solidFill>
                  <a:srgbClr val="444444"/>
                </a:solidFill>
                <a:latin typeface="Arial" panose="020B0604020202020204" pitchFamily="34" charset="0"/>
              </a:rPr>
              <a:t> עלים ופרחים ועל כל אחד יש להכיר </a:t>
            </a:r>
            <a:r>
              <a:rPr lang="he-IL" sz="2400" dirty="0">
                <a:solidFill>
                  <a:srgbClr val="444444"/>
                </a:solidFill>
                <a:latin typeface="Arial" panose="020B0604020202020204" pitchFamily="34" charset="0"/>
              </a:rPr>
              <a:t>את מקור ההזנה </a:t>
            </a:r>
            <a:r>
              <a:rPr lang="he-IL" sz="2400" dirty="0" smtClean="0">
                <a:solidFill>
                  <a:srgbClr val="444444"/>
                </a:solidFill>
                <a:latin typeface="Arial" panose="020B0604020202020204" pitchFamily="34" charset="0"/>
              </a:rPr>
              <a:t>שלנו, להעריך אותו</a:t>
            </a:r>
            <a:r>
              <a:rPr lang="he-IL" sz="2400" dirty="0">
                <a:solidFill>
                  <a:srgbClr val="444444"/>
                </a:solidFill>
                <a:latin typeface="Arial" panose="020B0604020202020204" pitchFamily="34" charset="0"/>
              </a:rPr>
              <a:t> </a:t>
            </a:r>
            <a:r>
              <a:rPr lang="he-IL" sz="2400" dirty="0" smtClean="0">
                <a:solidFill>
                  <a:srgbClr val="444444"/>
                </a:solidFill>
                <a:latin typeface="Arial" panose="020B0604020202020204" pitchFamily="34" charset="0"/>
              </a:rPr>
              <a:t>ולהוקיר</a:t>
            </a:r>
            <a:r>
              <a:rPr lang="he-IL" sz="2400" dirty="0">
                <a:solidFill>
                  <a:srgbClr val="444444"/>
                </a:solidFill>
                <a:latin typeface="Arial" panose="020B0604020202020204" pitchFamily="34" charset="0"/>
              </a:rPr>
              <a:t> </a:t>
            </a:r>
            <a:r>
              <a:rPr lang="he-IL" sz="2400" dirty="0" smtClean="0">
                <a:solidFill>
                  <a:srgbClr val="444444"/>
                </a:solidFill>
                <a:latin typeface="Arial" panose="020B0604020202020204" pitchFamily="34" charset="0"/>
              </a:rPr>
              <a:t>לו </a:t>
            </a:r>
            <a:r>
              <a:rPr lang="he-IL" sz="2400" dirty="0">
                <a:solidFill>
                  <a:srgbClr val="444444"/>
                </a:solidFill>
                <a:latin typeface="Arial" panose="020B0604020202020204" pitchFamily="34" charset="0"/>
              </a:rPr>
              <a:t>תודה.</a:t>
            </a:r>
          </a:p>
          <a:p>
            <a:pPr marL="347472" fontAlgn="base">
              <a:spcBef>
                <a:spcPts val="384"/>
              </a:spcBef>
            </a:pPr>
            <a:r>
              <a:rPr lang="he-IL" sz="2400" dirty="0">
                <a:solidFill>
                  <a:srgbClr val="444444"/>
                </a:solidFill>
                <a:latin typeface="Arial" panose="020B0604020202020204" pitchFamily="34" charset="0"/>
              </a:rPr>
              <a:t>עבודה זו </a:t>
            </a:r>
            <a:r>
              <a:rPr lang="he-IL" sz="2400" dirty="0" smtClean="0">
                <a:solidFill>
                  <a:srgbClr val="444444"/>
                </a:solidFill>
                <a:latin typeface="Arial" panose="020B0604020202020204" pitchFamily="34" charset="0"/>
              </a:rPr>
              <a:t>תרמה לרועי להכיר יותר טוב את תקופת ילדותו ונעוריו של סבו ועל כך הוא אומר </a:t>
            </a:r>
            <a:r>
              <a:rPr lang="he-IL" sz="2400" dirty="0">
                <a:solidFill>
                  <a:srgbClr val="444444"/>
                </a:solidFill>
                <a:latin typeface="Arial" panose="020B0604020202020204" pitchFamily="34" charset="0"/>
              </a:rPr>
              <a:t>תודה </a:t>
            </a:r>
            <a:r>
              <a:rPr lang="he-IL" sz="2400" dirty="0" smtClean="0">
                <a:solidFill>
                  <a:srgbClr val="444444"/>
                </a:solidFill>
                <a:latin typeface="Arial" panose="020B0604020202020204" pitchFamily="34" charset="0"/>
              </a:rPr>
              <a:t>רבה. </a:t>
            </a:r>
          </a:p>
          <a:p>
            <a:pPr marL="347472" fontAlgn="base">
              <a:spcBef>
                <a:spcPts val="384"/>
              </a:spcBef>
            </a:pPr>
            <a:r>
              <a:rPr lang="he-IL" sz="2400" dirty="0" smtClean="0">
                <a:solidFill>
                  <a:srgbClr val="444444"/>
                </a:solidFill>
                <a:latin typeface="Arial" panose="020B0604020202020204" pitchFamily="34" charset="0"/>
              </a:rPr>
              <a:t>רועי מקווה שהוא וכל הדור הצעיר יהיו לדוגמא </a:t>
            </a:r>
            <a:r>
              <a:rPr lang="he-IL" sz="2400" dirty="0">
                <a:solidFill>
                  <a:srgbClr val="444444"/>
                </a:solidFill>
                <a:latin typeface="Arial" panose="020B0604020202020204" pitchFamily="34" charset="0"/>
              </a:rPr>
              <a:t>לדורות הבאים כפי </a:t>
            </a:r>
            <a:r>
              <a:rPr lang="he-IL" sz="2400" dirty="0" smtClean="0">
                <a:solidFill>
                  <a:srgbClr val="444444"/>
                </a:solidFill>
                <a:latin typeface="Arial" panose="020B0604020202020204" pitchFamily="34" charset="0"/>
              </a:rPr>
              <a:t>שלמד מסבו.</a:t>
            </a:r>
            <a:endParaRPr lang="he-IL" sz="2400" b="0" i="0" dirty="0">
              <a:solidFill>
                <a:srgbClr val="444444"/>
              </a:solidFill>
              <a:effectLst/>
              <a:latin typeface="Arial" panose="020B0604020202020204" pitchFamily="34" charset="0"/>
            </a:endParaRPr>
          </a:p>
        </p:txBody>
      </p:sp>
      <p:sp>
        <p:nvSpPr>
          <p:cNvPr id="3" name="TextBox 2"/>
          <p:cNvSpPr txBox="1"/>
          <p:nvPr/>
        </p:nvSpPr>
        <p:spPr>
          <a:xfrm>
            <a:off x="4924425" y="209550"/>
            <a:ext cx="2057400" cy="646331"/>
          </a:xfrm>
          <a:prstGeom prst="rect">
            <a:avLst/>
          </a:prstGeom>
          <a:noFill/>
        </p:spPr>
        <p:txBody>
          <a:bodyPr wrap="square" rtlCol="1">
            <a:spAutoFit/>
          </a:bodyPr>
          <a:lstStyle/>
          <a:p>
            <a:r>
              <a:rPr lang="he-IL" sz="3600" dirty="0" smtClean="0"/>
              <a:t>סיכום</a:t>
            </a:r>
            <a:endParaRPr lang="he-IL" sz="3600"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83466" y="2111593"/>
            <a:ext cx="5740396" cy="3228973"/>
          </a:xfrm>
          <a:prstGeom prst="rect">
            <a:avLst/>
          </a:prstGeom>
        </p:spPr>
      </p:pic>
    </p:spTree>
    <p:extLst>
      <p:ext uri="{BB962C8B-B14F-4D97-AF65-F5344CB8AC3E}">
        <p14:creationId xmlns:p14="http://schemas.microsoft.com/office/powerpoint/2010/main" val="15543687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28650" y="1600200"/>
            <a:ext cx="10706100" cy="2308324"/>
          </a:xfrm>
          <a:prstGeom prst="rect">
            <a:avLst/>
          </a:prstGeom>
        </p:spPr>
        <p:txBody>
          <a:bodyPr wrap="square">
            <a:spAutoFit/>
          </a:bodyPr>
          <a:lstStyle/>
          <a:p>
            <a:r>
              <a:rPr lang="he-IL" sz="2400" dirty="0"/>
              <a:t>בחרתי להיות </a:t>
            </a:r>
            <a:r>
              <a:rPr lang="he-IL" sz="2400" dirty="0" smtClean="0"/>
              <a:t>בתוכנית </a:t>
            </a:r>
            <a:r>
              <a:rPr lang="he-IL" sz="2400" dirty="0"/>
              <a:t>הקשר הרב דורי ולכתוב את סיפור חייו של סבי </a:t>
            </a:r>
            <a:r>
              <a:rPr lang="he-IL" sz="2400" dirty="0" smtClean="0"/>
              <a:t>בגלל שכל פעם כאשר משפחתי </a:t>
            </a:r>
            <a:r>
              <a:rPr lang="he-IL" sz="2400" dirty="0"/>
              <a:t>התארחה אצל סבי וסבתי או שהם התארחו אצלנו, </a:t>
            </a:r>
            <a:r>
              <a:rPr lang="he-IL" sz="2400" dirty="0" smtClean="0"/>
              <a:t>היה סבי מספר </a:t>
            </a:r>
            <a:r>
              <a:rPr lang="he-IL" sz="2400" dirty="0"/>
              <a:t>על מה שקרה לו </a:t>
            </a:r>
            <a:r>
              <a:rPr lang="he-IL" sz="2400" dirty="0" smtClean="0"/>
              <a:t>בילדותו - </a:t>
            </a:r>
            <a:r>
              <a:rPr lang="he-IL" sz="2400" dirty="0"/>
              <a:t>רק  קטעים מהסיפור השלם ואני רציתי לדעת את הסיפור השלם, של מה שקרה לו </a:t>
            </a:r>
            <a:r>
              <a:rPr lang="he-IL" sz="2400" dirty="0" smtClean="0"/>
              <a:t>כי </a:t>
            </a:r>
            <a:r>
              <a:rPr lang="he-IL" sz="2400" dirty="0"/>
              <a:t>זה היה ממש מעניין ומסקרן לדעת את הסיפור המלא. </a:t>
            </a:r>
            <a:endParaRPr lang="he-IL" sz="2400" dirty="0" smtClean="0"/>
          </a:p>
          <a:p>
            <a:r>
              <a:rPr lang="he-IL" sz="2400" dirty="0" smtClean="0"/>
              <a:t>בנוסף</a:t>
            </a:r>
            <a:r>
              <a:rPr lang="he-IL" sz="2400" dirty="0"/>
              <a:t>, רציתי לכתוב את סיפור חייו ולתעד אותו לדורות הבאים ולכן השתתפתי </a:t>
            </a:r>
            <a:r>
              <a:rPr lang="he-IL" sz="2400" dirty="0" smtClean="0"/>
              <a:t>בתוכנית הקשר </a:t>
            </a:r>
            <a:r>
              <a:rPr lang="he-IL" sz="2400" dirty="0"/>
              <a:t>הרב דורי.</a:t>
            </a:r>
          </a:p>
        </p:txBody>
      </p:sp>
      <p:sp>
        <p:nvSpPr>
          <p:cNvPr id="3" name="TextBox 2"/>
          <p:cNvSpPr txBox="1"/>
          <p:nvPr/>
        </p:nvSpPr>
        <p:spPr>
          <a:xfrm>
            <a:off x="4724400" y="342900"/>
            <a:ext cx="3486150" cy="646331"/>
          </a:xfrm>
          <a:prstGeom prst="rect">
            <a:avLst/>
          </a:prstGeom>
          <a:noFill/>
        </p:spPr>
        <p:txBody>
          <a:bodyPr wrap="square" rtlCol="1">
            <a:spAutoFit/>
          </a:bodyPr>
          <a:lstStyle/>
          <a:p>
            <a:pPr algn="ctr"/>
            <a:r>
              <a:rPr lang="he-IL" sz="3600" dirty="0" smtClean="0"/>
              <a:t>הקדמה</a:t>
            </a:r>
          </a:p>
        </p:txBody>
      </p:sp>
    </p:spTree>
    <p:extLst>
      <p:ext uri="{BB962C8B-B14F-4D97-AF65-F5344CB8AC3E}">
        <p14:creationId xmlns:p14="http://schemas.microsoft.com/office/powerpoint/2010/main" val="21055382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1995"/>
            <a:ext cx="12103099" cy="800219"/>
          </a:xfrm>
          <a:prstGeom prst="rect">
            <a:avLst/>
          </a:prstGeom>
          <a:noFill/>
        </p:spPr>
        <p:txBody>
          <a:bodyPr wrap="square" rtlCol="1">
            <a:spAutoFit/>
          </a:bodyPr>
          <a:lstStyle/>
          <a:p>
            <a:r>
              <a:rPr lang="he-IL" sz="2300" dirty="0" smtClean="0"/>
              <a:t>סבי פנחס </a:t>
            </a:r>
            <a:r>
              <a:rPr lang="he-IL" sz="2300" dirty="0" smtClean="0">
                <a:latin typeface="Calibri" panose="020F0502020204030204" pitchFamily="34" charset="0"/>
                <a:ea typeface="Calibri" panose="020F0502020204030204" pitchFamily="34" charset="0"/>
              </a:rPr>
              <a:t>נולד באלכסנדריה שבמצרים בשנת 1938 לפני פרוץ מלחמת העולם השנייה.</a:t>
            </a:r>
          </a:p>
          <a:p>
            <a:r>
              <a:rPr lang="he-IL" sz="2300" dirty="0" smtClean="0">
                <a:latin typeface="Calibri" panose="020F0502020204030204" pitchFamily="34" charset="0"/>
                <a:ea typeface="Calibri" panose="020F0502020204030204" pitchFamily="34" charset="0"/>
              </a:rPr>
              <a:t>סבא נולד לאב רופא, יליד </a:t>
            </a:r>
            <a:r>
              <a:rPr lang="he-IL" sz="2300" dirty="0" err="1" smtClean="0">
                <a:latin typeface="Calibri" panose="020F0502020204030204" pitchFamily="34" charset="0"/>
                <a:ea typeface="Calibri" panose="020F0502020204030204" pitchFamily="34" charset="0"/>
              </a:rPr>
              <a:t>פלסטינה</a:t>
            </a:r>
            <a:r>
              <a:rPr lang="he-IL" sz="2300" dirty="0" smtClean="0">
                <a:latin typeface="Calibri" panose="020F0502020204030204" pitchFamily="34" charset="0"/>
                <a:ea typeface="Calibri" panose="020F0502020204030204" pitchFamily="34" charset="0"/>
              </a:rPr>
              <a:t>, דור שני בארץ שירד עם משפחתו למצרים בשנת 1912 כשהיה בן 10.</a:t>
            </a:r>
            <a:endParaRPr lang="he-IL" sz="2300" dirty="0"/>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31153" t="2406" r="26824" b="59816"/>
          <a:stretch/>
        </p:blipFill>
        <p:spPr>
          <a:xfrm>
            <a:off x="8254999" y="2599690"/>
            <a:ext cx="3632201" cy="4490719"/>
          </a:xfrm>
          <a:prstGeom prst="rect">
            <a:avLst/>
          </a:prstGeom>
        </p:spPr>
      </p:pic>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l="32682" t="555" r="14344" b="70371"/>
          <a:stretch/>
        </p:blipFill>
        <p:spPr>
          <a:xfrm>
            <a:off x="278682" y="2599690"/>
            <a:ext cx="3891620" cy="2937423"/>
          </a:xfrm>
          <a:prstGeom prst="rect">
            <a:avLst/>
          </a:prstGeom>
        </p:spPr>
      </p:pic>
      <p:pic>
        <p:nvPicPr>
          <p:cNvPr id="5" name="תמונה 4"/>
          <p:cNvPicPr>
            <a:picLocks noChangeAspect="1"/>
          </p:cNvPicPr>
          <p:nvPr/>
        </p:nvPicPr>
        <p:blipFill rotWithShape="1">
          <a:blip r:embed="rId4" cstate="print">
            <a:extLst>
              <a:ext uri="{28A0092B-C50C-407E-A947-70E740481C1C}">
                <a14:useLocalDpi xmlns:a14="http://schemas.microsoft.com/office/drawing/2010/main" val="0"/>
              </a:ext>
            </a:extLst>
          </a:blip>
          <a:srcRect l="36501" t="-186" r="21730" b="50000"/>
          <a:stretch/>
        </p:blipFill>
        <p:spPr>
          <a:xfrm>
            <a:off x="5010149" y="3124199"/>
            <a:ext cx="2082800" cy="3441700"/>
          </a:xfrm>
          <a:prstGeom prst="rect">
            <a:avLst/>
          </a:prstGeom>
        </p:spPr>
      </p:pic>
      <p:sp>
        <p:nvSpPr>
          <p:cNvPr id="6" name="TextBox 5"/>
          <p:cNvSpPr txBox="1"/>
          <p:nvPr/>
        </p:nvSpPr>
        <p:spPr>
          <a:xfrm>
            <a:off x="4821382" y="504871"/>
            <a:ext cx="2933205" cy="646331"/>
          </a:xfrm>
          <a:prstGeom prst="rect">
            <a:avLst/>
          </a:prstGeom>
          <a:noFill/>
        </p:spPr>
        <p:txBody>
          <a:bodyPr wrap="square" rtlCol="1">
            <a:spAutoFit/>
          </a:bodyPr>
          <a:lstStyle/>
          <a:p>
            <a:pPr algn="ctr"/>
            <a:r>
              <a:rPr lang="he-IL" sz="3600" dirty="0" smtClean="0"/>
              <a:t>הולדתו של סבי</a:t>
            </a:r>
            <a:endParaRPr lang="he-IL" sz="3600" dirty="0"/>
          </a:p>
        </p:txBody>
      </p:sp>
    </p:spTree>
    <p:extLst>
      <p:ext uri="{BB962C8B-B14F-4D97-AF65-F5344CB8AC3E}">
        <p14:creationId xmlns:p14="http://schemas.microsoft.com/office/powerpoint/2010/main" val="2902537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026" y="1236665"/>
            <a:ext cx="10272155" cy="461665"/>
          </a:xfrm>
          <a:prstGeom prst="rect">
            <a:avLst/>
          </a:prstGeom>
          <a:noFill/>
        </p:spPr>
        <p:txBody>
          <a:bodyPr wrap="square" rtlCol="1">
            <a:spAutoFit/>
          </a:bodyPr>
          <a:lstStyle/>
          <a:p>
            <a:pPr lvl="1"/>
            <a:r>
              <a:rPr lang="he-IL" sz="2400" dirty="0" smtClean="0"/>
              <a:t>סבא זוכר שהיו מבלים הרבה בחוף של אלכסנדריה יחד עם אימם ועם בני הדודים.</a:t>
            </a:r>
            <a:endParaRPr lang="he-IL" sz="2400" dirty="0"/>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337" t="741" r="7469" b="15000"/>
          <a:stretch/>
        </p:blipFill>
        <p:spPr>
          <a:xfrm>
            <a:off x="4797631" y="1698330"/>
            <a:ext cx="4076716" cy="5124048"/>
          </a:xfrm>
          <a:prstGeom prst="rect">
            <a:avLst/>
          </a:prstGeom>
        </p:spPr>
      </p:pic>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l="8232" t="3146" r="13072" b="60557"/>
          <a:stretch/>
        </p:blipFill>
        <p:spPr>
          <a:xfrm>
            <a:off x="287208" y="3707479"/>
            <a:ext cx="3924300" cy="2489200"/>
          </a:xfrm>
          <a:prstGeom prst="rect">
            <a:avLst/>
          </a:prstGeom>
        </p:spPr>
      </p:pic>
      <p:pic>
        <p:nvPicPr>
          <p:cNvPr id="5" name="תמונה 4"/>
          <p:cNvPicPr>
            <a:picLocks noChangeAspect="1"/>
          </p:cNvPicPr>
          <p:nvPr/>
        </p:nvPicPr>
        <p:blipFill rotWithShape="1">
          <a:blip r:embed="rId4" cstate="print">
            <a:extLst>
              <a:ext uri="{28A0092B-C50C-407E-A947-70E740481C1C}">
                <a14:useLocalDpi xmlns:a14="http://schemas.microsoft.com/office/drawing/2010/main" val="0"/>
              </a:ext>
            </a:extLst>
          </a:blip>
          <a:srcRect l="10186" t="2407" r="31491" b="69630"/>
          <a:stretch/>
        </p:blipFill>
        <p:spPr>
          <a:xfrm>
            <a:off x="9005725" y="3885609"/>
            <a:ext cx="2908300" cy="1917700"/>
          </a:xfrm>
          <a:prstGeom prst="rect">
            <a:avLst/>
          </a:prstGeom>
        </p:spPr>
      </p:pic>
      <p:sp>
        <p:nvSpPr>
          <p:cNvPr id="6" name="TextBox 5"/>
          <p:cNvSpPr txBox="1"/>
          <p:nvPr/>
        </p:nvSpPr>
        <p:spPr>
          <a:xfrm>
            <a:off x="3087585" y="380010"/>
            <a:ext cx="4963886" cy="646331"/>
          </a:xfrm>
          <a:prstGeom prst="rect">
            <a:avLst/>
          </a:prstGeom>
          <a:noFill/>
        </p:spPr>
        <p:txBody>
          <a:bodyPr wrap="square" rtlCol="1">
            <a:spAutoFit/>
          </a:bodyPr>
          <a:lstStyle/>
          <a:p>
            <a:r>
              <a:rPr lang="he-IL" sz="3600" dirty="0" smtClean="0"/>
              <a:t>ילדות באלכסנדריה</a:t>
            </a:r>
            <a:endParaRPr lang="he-IL" sz="3600" dirty="0"/>
          </a:p>
        </p:txBody>
      </p:sp>
    </p:spTree>
    <p:extLst>
      <p:ext uri="{BB962C8B-B14F-4D97-AF65-F5344CB8AC3E}">
        <p14:creationId xmlns:p14="http://schemas.microsoft.com/office/powerpoint/2010/main" val="3835777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33400" y="774427"/>
            <a:ext cx="6777551" cy="4063035"/>
          </a:xfrm>
          <a:prstGeom prst="rect">
            <a:avLst/>
          </a:prstGeom>
        </p:spPr>
        <p:txBody>
          <a:bodyPr wrap="square">
            <a:spAutoFit/>
          </a:bodyPr>
          <a:lstStyle/>
          <a:p>
            <a:pPr>
              <a:lnSpc>
                <a:spcPct val="107000"/>
              </a:lnSpc>
              <a:spcAft>
                <a:spcPts val="800"/>
              </a:spcAft>
            </a:pPr>
            <a:endParaRPr lang="he-IL" dirty="0" smtClean="0">
              <a:latin typeface="Calibri" panose="020F0502020204030204" pitchFamily="34" charset="0"/>
              <a:ea typeface="Calibri" panose="020F0502020204030204" pitchFamily="34" charset="0"/>
            </a:endParaRPr>
          </a:p>
          <a:p>
            <a:pPr>
              <a:lnSpc>
                <a:spcPct val="107000"/>
              </a:lnSpc>
              <a:spcAft>
                <a:spcPts val="800"/>
              </a:spcAft>
            </a:pPr>
            <a:r>
              <a:rPr lang="he-IL" sz="2400" dirty="0" smtClean="0">
                <a:latin typeface="Calibri" panose="020F0502020204030204" pitchFamily="34" charset="0"/>
                <a:ea typeface="Calibri" panose="020F0502020204030204" pitchFamily="34" charset="0"/>
              </a:rPr>
              <a:t>בילדותו למד בבית הספר ליסה </a:t>
            </a:r>
            <a:r>
              <a:rPr lang="he-IL" sz="2400" dirty="0" err="1" smtClean="0">
                <a:latin typeface="Calibri" panose="020F0502020204030204" pitchFamily="34" charset="0"/>
                <a:ea typeface="Calibri" panose="020F0502020204030204" pitchFamily="34" charset="0"/>
              </a:rPr>
              <a:t>פרונסה</a:t>
            </a:r>
            <a:r>
              <a:rPr lang="he-IL" sz="2400" dirty="0" smtClean="0">
                <a:latin typeface="Calibri" panose="020F0502020204030204" pitchFamily="34" charset="0"/>
                <a:ea typeface="Calibri" panose="020F0502020204030204" pitchFamily="34" charset="0"/>
              </a:rPr>
              <a:t> במגמה ערבית.</a:t>
            </a:r>
          </a:p>
          <a:p>
            <a:pPr>
              <a:lnSpc>
                <a:spcPct val="107000"/>
              </a:lnSpc>
              <a:spcAft>
                <a:spcPts val="800"/>
              </a:spcAft>
            </a:pPr>
            <a:r>
              <a:rPr lang="he-IL" sz="2400" dirty="0" smtClean="0">
                <a:latin typeface="Calibri" panose="020F0502020204030204" pitchFamily="34" charset="0"/>
                <a:ea typeface="Calibri" panose="020F0502020204030204" pitchFamily="34" charset="0"/>
              </a:rPr>
              <a:t>הוא היה תלמיד יהודי יחיד בן תלמידים </a:t>
            </a:r>
            <a:r>
              <a:rPr lang="he-IL" sz="2400" dirty="0" err="1" smtClean="0">
                <a:latin typeface="Calibri" panose="020F0502020204030204" pitchFamily="34" charset="0"/>
                <a:ea typeface="Calibri" panose="020F0502020204030204" pitchFamily="34" charset="0"/>
              </a:rPr>
              <a:t>קופטים</a:t>
            </a:r>
            <a:r>
              <a:rPr lang="he-IL" sz="2400" dirty="0" smtClean="0">
                <a:latin typeface="Calibri" panose="020F0502020204030204" pitchFamily="34" charset="0"/>
                <a:ea typeface="Calibri" panose="020F0502020204030204" pitchFamily="34" charset="0"/>
              </a:rPr>
              <a:t>, יוונים, איטלקים ומוסלמים.</a:t>
            </a:r>
          </a:p>
          <a:p>
            <a:pPr>
              <a:lnSpc>
                <a:spcPct val="107000"/>
              </a:lnSpc>
              <a:spcAft>
                <a:spcPts val="800"/>
              </a:spcAft>
            </a:pPr>
            <a:r>
              <a:rPr lang="he-IL" sz="2400" dirty="0" smtClean="0">
                <a:latin typeface="Calibri" panose="020F0502020204030204" pitchFamily="34" charset="0"/>
                <a:ea typeface="Calibri" panose="020F0502020204030204" pitchFamily="34" charset="0"/>
              </a:rPr>
              <a:t>כשהיה בן 7 שנים הגיעו לביתו קצינים של הצבא הבריטי.</a:t>
            </a:r>
          </a:p>
          <a:p>
            <a:pPr>
              <a:lnSpc>
                <a:spcPct val="107000"/>
              </a:lnSpc>
              <a:spcAft>
                <a:spcPts val="800"/>
              </a:spcAft>
            </a:pPr>
            <a:r>
              <a:rPr lang="he-IL" sz="2400" dirty="0" smtClean="0">
                <a:latin typeface="Calibri" panose="020F0502020204030204" pitchFamily="34" charset="0"/>
                <a:ea typeface="Calibri" panose="020F0502020204030204" pitchFamily="34" charset="0"/>
              </a:rPr>
              <a:t>יום אחד, בשנת 1948, כשחזר מבית הספר</a:t>
            </a:r>
            <a:r>
              <a:rPr lang="he-IL" sz="2400" dirty="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rPr>
              <a:t>עם תיק על הגב חיכתה לו כל המשפחה בבית.</a:t>
            </a:r>
          </a:p>
          <a:p>
            <a:pPr>
              <a:lnSpc>
                <a:spcPct val="107000"/>
              </a:lnSpc>
              <a:spcAft>
                <a:spcPts val="800"/>
              </a:spcAft>
            </a:pPr>
            <a:r>
              <a:rPr lang="he-IL" sz="2400" dirty="0" smtClean="0">
                <a:latin typeface="Calibri" panose="020F0502020204030204" pitchFamily="34" charset="0"/>
                <a:ea typeface="Calibri" panose="020F0502020204030204" pitchFamily="34" charset="0"/>
              </a:rPr>
              <a:t>הם נסעו יחד לנמל אלכסנדריה ומשם הפליגו לצרפת וכך הוא נפרד בגעגועים מעיר הולדתו.</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172" t="5000" b="26111"/>
          <a:stretch/>
        </p:blipFill>
        <p:spPr>
          <a:xfrm>
            <a:off x="138215" y="2050473"/>
            <a:ext cx="4995185" cy="4724400"/>
          </a:xfrm>
          <a:prstGeom prst="rect">
            <a:avLst/>
          </a:prstGeom>
        </p:spPr>
      </p:pic>
      <p:sp>
        <p:nvSpPr>
          <p:cNvPr id="4" name="TextBox 3"/>
          <p:cNvSpPr txBox="1"/>
          <p:nvPr/>
        </p:nvSpPr>
        <p:spPr>
          <a:xfrm>
            <a:off x="3740728" y="451262"/>
            <a:ext cx="3598224" cy="646331"/>
          </a:xfrm>
          <a:prstGeom prst="rect">
            <a:avLst/>
          </a:prstGeom>
          <a:noFill/>
        </p:spPr>
        <p:txBody>
          <a:bodyPr wrap="square" rtlCol="1">
            <a:spAutoFit/>
          </a:bodyPr>
          <a:lstStyle/>
          <a:p>
            <a:r>
              <a:rPr lang="he-IL" sz="3600" dirty="0"/>
              <a:t>ב</a:t>
            </a:r>
            <a:r>
              <a:rPr lang="he-IL" sz="3600" dirty="0" smtClean="0"/>
              <a:t>בית הספר היסודי</a:t>
            </a:r>
            <a:endParaRPr lang="he-IL" sz="3600" dirty="0"/>
          </a:p>
        </p:txBody>
      </p:sp>
    </p:spTree>
    <p:extLst>
      <p:ext uri="{BB962C8B-B14F-4D97-AF65-F5344CB8AC3E}">
        <p14:creationId xmlns:p14="http://schemas.microsoft.com/office/powerpoint/2010/main" val="13436408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38151" y="1207766"/>
            <a:ext cx="11032178" cy="2976328"/>
          </a:xfrm>
          <a:prstGeom prst="rect">
            <a:avLst/>
          </a:prstGeom>
        </p:spPr>
        <p:txBody>
          <a:bodyPr wrap="square">
            <a:spAutoFit/>
          </a:bodyPr>
          <a:lstStyle/>
          <a:p>
            <a:pPr>
              <a:lnSpc>
                <a:spcPct val="107000"/>
              </a:lnSpc>
              <a:spcAft>
                <a:spcPts val="800"/>
              </a:spcAft>
            </a:pPr>
            <a:r>
              <a:rPr lang="he-IL" sz="2400" dirty="0" smtClean="0">
                <a:latin typeface="Calibri" panose="020F0502020204030204" pitchFamily="34" charset="0"/>
                <a:ea typeface="Calibri" panose="020F0502020204030204" pitchFamily="34" charset="0"/>
              </a:rPr>
              <a:t>הם הפליגו </a:t>
            </a:r>
            <a:r>
              <a:rPr lang="he-IL" sz="2400" dirty="0" err="1" smtClean="0">
                <a:latin typeface="Calibri" panose="020F0502020204030204" pitchFamily="34" charset="0"/>
                <a:ea typeface="Calibri" panose="020F0502020204030204" pitchFamily="34" charset="0"/>
              </a:rPr>
              <a:t>באונייה</a:t>
            </a:r>
            <a:r>
              <a:rPr lang="he-IL" sz="2400" dirty="0" smtClean="0">
                <a:latin typeface="Calibri" panose="020F0502020204030204" pitchFamily="34" charset="0"/>
                <a:ea typeface="Calibri" panose="020F0502020204030204" pitchFamily="34" charset="0"/>
              </a:rPr>
              <a:t> איטלקית </a:t>
            </a:r>
            <a:r>
              <a:rPr lang="he-IL" sz="2400" dirty="0">
                <a:latin typeface="Calibri" panose="020F0502020204030204" pitchFamily="34" charset="0"/>
                <a:ea typeface="Calibri" panose="020F0502020204030204" pitchFamily="34" charset="0"/>
              </a:rPr>
              <a:t>בשם </a:t>
            </a:r>
            <a:r>
              <a:rPr lang="he-IL" sz="2400" dirty="0" smtClean="0">
                <a:latin typeface="Calibri" panose="020F0502020204030204" pitchFamily="34" charset="0"/>
                <a:ea typeface="Calibri" panose="020F0502020204030204" pitchFamily="34" charset="0"/>
              </a:rPr>
              <a:t>"פצי" (שלום באיטלקית).</a:t>
            </a:r>
          </a:p>
          <a:p>
            <a:pPr>
              <a:lnSpc>
                <a:spcPct val="107000"/>
              </a:lnSpc>
              <a:spcAft>
                <a:spcPts val="800"/>
              </a:spcAft>
            </a:pPr>
            <a:r>
              <a:rPr lang="he-IL" sz="2400" dirty="0" smtClean="0">
                <a:latin typeface="Calibri" panose="020F0502020204030204" pitchFamily="34" charset="0"/>
                <a:ea typeface="Calibri" panose="020F0502020204030204" pitchFamily="34" charset="0"/>
              </a:rPr>
              <a:t>ההפלגה </a:t>
            </a:r>
            <a:r>
              <a:rPr lang="he-IL" sz="2400" dirty="0" err="1" smtClean="0">
                <a:latin typeface="Calibri" panose="020F0502020204030204" pitchFamily="34" charset="0"/>
                <a:ea typeface="Calibri" panose="020F0502020204030204" pitchFamily="34" charset="0"/>
              </a:rPr>
              <a:t>היתה</a:t>
            </a:r>
            <a:r>
              <a:rPr lang="he-IL" sz="2400" dirty="0" smtClean="0">
                <a:latin typeface="Calibri" panose="020F0502020204030204" pitchFamily="34" charset="0"/>
                <a:ea typeface="Calibri" panose="020F0502020204030204" pitchFamily="34" charset="0"/>
              </a:rPr>
              <a:t> קשה והים היה</a:t>
            </a:r>
            <a:r>
              <a:rPr lang="he-IL" sz="2400" dirty="0" smtClean="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rPr>
              <a:t>סוער. </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כשבוע על </a:t>
            </a:r>
            <a:r>
              <a:rPr lang="he-IL" sz="2400" dirty="0" err="1" smtClean="0">
                <a:latin typeface="Calibri" panose="020F0502020204030204" pitchFamily="34" charset="0"/>
                <a:ea typeface="Calibri" panose="020F0502020204030204" pitchFamily="34" charset="0"/>
              </a:rPr>
              <a:t>האוניה</a:t>
            </a:r>
            <a:r>
              <a:rPr lang="he-IL" sz="2400" dirty="0" smtClean="0">
                <a:latin typeface="Calibri" panose="020F0502020204030204" pitchFamily="34" charset="0"/>
                <a:ea typeface="Calibri" panose="020F0502020204030204" pitchFamily="34" charset="0"/>
              </a:rPr>
              <a:t> הגיעו </a:t>
            </a:r>
            <a:r>
              <a:rPr lang="he-IL" sz="2400" dirty="0">
                <a:latin typeface="Calibri" panose="020F0502020204030204" pitchFamily="34" charset="0"/>
                <a:ea typeface="Calibri" panose="020F0502020204030204" pitchFamily="34" charset="0"/>
              </a:rPr>
              <a:t>לנמל </a:t>
            </a:r>
            <a:r>
              <a:rPr lang="he-IL" sz="2400" dirty="0" err="1">
                <a:latin typeface="Calibri" panose="020F0502020204030204" pitchFamily="34" charset="0"/>
                <a:ea typeface="Calibri" panose="020F0502020204030204" pitchFamily="34" charset="0"/>
              </a:rPr>
              <a:t>מרסיי</a:t>
            </a:r>
            <a:r>
              <a:rPr lang="he-IL" sz="2400" dirty="0">
                <a:latin typeface="Calibri" panose="020F0502020204030204" pitchFamily="34" charset="0"/>
                <a:ea typeface="Calibri" panose="020F0502020204030204" pitchFamily="34" charset="0"/>
              </a:rPr>
              <a:t> </a:t>
            </a:r>
            <a:r>
              <a:rPr lang="he-IL" sz="2400" dirty="0" smtClean="0">
                <a:latin typeface="Calibri" panose="020F0502020204030204" pitchFamily="34" charset="0"/>
                <a:ea typeface="Calibri" panose="020F0502020204030204" pitchFamily="34" charset="0"/>
              </a:rPr>
              <a:t>שבצרפת שם שיכנו אותם במחנה מעבר. </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כשבועיים עברו סבא ואחיו </a:t>
            </a:r>
            <a:r>
              <a:rPr lang="he-IL" sz="2400" dirty="0">
                <a:latin typeface="Calibri" panose="020F0502020204030204" pitchFamily="34" charset="0"/>
                <a:ea typeface="Calibri" panose="020F0502020204030204" pitchFamily="34" charset="0"/>
              </a:rPr>
              <a:t>למחנה מעבר של עליית הנוער </a:t>
            </a:r>
            <a:r>
              <a:rPr lang="he-IL" sz="2400" dirty="0" smtClean="0">
                <a:latin typeface="Calibri" panose="020F0502020204030204" pitchFamily="34" charset="0"/>
                <a:ea typeface="Calibri" panose="020F0502020204030204" pitchFamily="34" charset="0"/>
              </a:rPr>
              <a:t>בשם "וילה גבי" למשך חודש. </a:t>
            </a:r>
          </a:p>
          <a:p>
            <a:pPr>
              <a:lnSpc>
                <a:spcPct val="107000"/>
              </a:lnSpc>
              <a:spcAft>
                <a:spcPts val="800"/>
              </a:spcAft>
            </a:pPr>
            <a:r>
              <a:rPr lang="he-IL" sz="2400" dirty="0" smtClean="0">
                <a:latin typeface="Calibri" panose="020F0502020204030204" pitchFamily="34" charset="0"/>
                <a:ea typeface="Calibri" panose="020F0502020204030204" pitchFamily="34" charset="0"/>
              </a:rPr>
              <a:t>לילה אחד הסיעו אותם לכיוון מרכז </a:t>
            </a:r>
            <a:r>
              <a:rPr lang="he-IL" sz="2400" dirty="0">
                <a:latin typeface="Calibri" panose="020F0502020204030204" pitchFamily="34" charset="0"/>
                <a:ea typeface="Calibri" panose="020F0502020204030204" pitchFamily="34" charset="0"/>
              </a:rPr>
              <a:t>צרפת לעמק </a:t>
            </a:r>
            <a:r>
              <a:rPr lang="he-IL" sz="2400" dirty="0" err="1" smtClean="0">
                <a:latin typeface="Calibri" panose="020F0502020204030204" pitchFamily="34" charset="0"/>
                <a:ea typeface="Calibri" panose="020F0502020204030204" pitchFamily="34" charset="0"/>
              </a:rPr>
              <a:t>הלואר</a:t>
            </a:r>
            <a:endParaRPr lang="he-IL" sz="2400" dirty="0">
              <a:latin typeface="Calibri" panose="020F0502020204030204" pitchFamily="34" charset="0"/>
              <a:ea typeface="Calibri" panose="020F0502020204030204" pitchFamily="34" charset="0"/>
            </a:endParaRPr>
          </a:p>
          <a:p>
            <a:pPr>
              <a:lnSpc>
                <a:spcPct val="107000"/>
              </a:lnSpc>
              <a:spcAft>
                <a:spcPts val="800"/>
              </a:spcAft>
            </a:pPr>
            <a:r>
              <a:rPr lang="he-IL" sz="2400" dirty="0" smtClean="0">
                <a:latin typeface="Calibri" panose="020F0502020204030204" pitchFamily="34" charset="0"/>
              </a:rPr>
              <a:t>עד שהגיעו לארמון.</a:t>
            </a:r>
            <a:endParaRPr lang="he-IL" sz="2400" dirty="0"/>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8404" t="925" r="12898" b="55556"/>
          <a:stretch/>
        </p:blipFill>
        <p:spPr>
          <a:xfrm>
            <a:off x="715983" y="3232756"/>
            <a:ext cx="4556661" cy="3465422"/>
          </a:xfrm>
          <a:prstGeom prst="rect">
            <a:avLst/>
          </a:prstGeom>
        </p:spPr>
      </p:pic>
      <p:sp>
        <p:nvSpPr>
          <p:cNvPr id="4" name="TextBox 3"/>
          <p:cNvSpPr txBox="1"/>
          <p:nvPr/>
        </p:nvSpPr>
        <p:spPr>
          <a:xfrm>
            <a:off x="4892634" y="490103"/>
            <a:ext cx="3384468" cy="646331"/>
          </a:xfrm>
          <a:prstGeom prst="rect">
            <a:avLst/>
          </a:prstGeom>
          <a:noFill/>
        </p:spPr>
        <p:txBody>
          <a:bodyPr wrap="square" rtlCol="1">
            <a:spAutoFit/>
          </a:bodyPr>
          <a:lstStyle/>
          <a:p>
            <a:r>
              <a:rPr lang="he-IL" sz="3600" dirty="0" smtClean="0"/>
              <a:t>ההפלגה לצרפת</a:t>
            </a:r>
            <a:endParaRPr lang="he-IL" sz="3600" dirty="0"/>
          </a:p>
        </p:txBody>
      </p:sp>
    </p:spTree>
    <p:extLst>
      <p:ext uri="{BB962C8B-B14F-4D97-AF65-F5344CB8AC3E}">
        <p14:creationId xmlns:p14="http://schemas.microsoft.com/office/powerpoint/2010/main" val="309262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12562" t="4074" r="13325" b="59444"/>
          <a:stretch/>
        </p:blipFill>
        <p:spPr>
          <a:xfrm>
            <a:off x="130630" y="4028164"/>
            <a:ext cx="4180114" cy="2829836"/>
          </a:xfrm>
          <a:prstGeom prst="rect">
            <a:avLst/>
          </a:prstGeom>
        </p:spPr>
      </p:pic>
      <p:sp>
        <p:nvSpPr>
          <p:cNvPr id="2" name="מלבן 1"/>
          <p:cNvSpPr/>
          <p:nvPr/>
        </p:nvSpPr>
        <p:spPr>
          <a:xfrm>
            <a:off x="130629" y="894128"/>
            <a:ext cx="12061371" cy="3664080"/>
          </a:xfrm>
          <a:prstGeom prst="rect">
            <a:avLst/>
          </a:prstGeom>
        </p:spPr>
        <p:txBody>
          <a:bodyPr wrap="square">
            <a:spAutoFit/>
          </a:bodyPr>
          <a:lstStyle/>
          <a:p>
            <a:pPr>
              <a:lnSpc>
                <a:spcPct val="107000"/>
              </a:lnSpc>
              <a:spcAft>
                <a:spcPts val="800"/>
              </a:spcAft>
            </a:pPr>
            <a:r>
              <a:rPr lang="he-IL" sz="2400" dirty="0" smtClean="0">
                <a:latin typeface="Calibri" panose="020F0502020204030204" pitchFamily="34" charset="0"/>
                <a:ea typeface="Calibri" panose="020F0502020204030204" pitchFamily="34" charset="0"/>
              </a:rPr>
              <a:t>הם גרו באחד הארמונות המפוארים בצרפת שנקרא "שטו </a:t>
            </a:r>
            <a:r>
              <a:rPr lang="he-IL" sz="2400" dirty="0" err="1" smtClean="0">
                <a:latin typeface="Calibri" panose="020F0502020204030204" pitchFamily="34" charset="0"/>
                <a:ea typeface="Calibri" panose="020F0502020204030204" pitchFamily="34" charset="0"/>
              </a:rPr>
              <a:t>דרוייה</a:t>
            </a:r>
            <a:r>
              <a:rPr lang="he-IL" sz="2400" dirty="0" smtClean="0">
                <a:latin typeface="Calibri" panose="020F0502020204030204" pitchFamily="34" charset="0"/>
                <a:ea typeface="Calibri" panose="020F0502020204030204" pitchFamily="34" charset="0"/>
              </a:rPr>
              <a:t>". הם ישנו 30 ילדים בחדר אחד. </a:t>
            </a:r>
          </a:p>
          <a:p>
            <a:pPr>
              <a:lnSpc>
                <a:spcPct val="107000"/>
              </a:lnSpc>
              <a:spcAft>
                <a:spcPts val="800"/>
              </a:spcAft>
            </a:pPr>
            <a:r>
              <a:rPr lang="he-IL" sz="2400" dirty="0" smtClean="0">
                <a:latin typeface="Calibri" panose="020F0502020204030204" pitchFamily="34" charset="0"/>
                <a:ea typeface="Calibri" panose="020F0502020204030204" pitchFamily="34" charset="0"/>
              </a:rPr>
              <a:t>במשך היום למדו עברית, חשבון ותפילה ואחר הצהרים עשו תורנויות מטבח בחדר אוכל ופעילות ספורט שכללה שיט בסירות על נהר </a:t>
            </a:r>
            <a:r>
              <a:rPr lang="he-IL" sz="2400" dirty="0" err="1" smtClean="0">
                <a:latin typeface="Calibri" panose="020F0502020204030204" pitchFamily="34" charset="0"/>
                <a:ea typeface="Calibri" panose="020F0502020204030204" pitchFamily="34" charset="0"/>
              </a:rPr>
              <a:t>הלואר</a:t>
            </a:r>
            <a:r>
              <a:rPr lang="he-IL" sz="2400" dirty="0">
                <a:latin typeface="Calibri" panose="020F0502020204030204" pitchFamily="34" charset="0"/>
                <a:ea typeface="Calibri" panose="020F050202020403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smtClean="0">
                <a:latin typeface="Calibri" panose="020F0502020204030204" pitchFamily="34" charset="0"/>
                <a:ea typeface="Calibri" panose="020F0502020204030204" pitchFamily="34" charset="0"/>
              </a:rPr>
              <a:t>במשך שהייתו בארמון הגיעו קבוצות של ילדים בגילו שאספו אותם ממשפחות נוצריות וממנזרים  מכל רחבי אירופה. הם למדו בעיקר את השפה העברית ותפילות ולאחר תקופה הם הועברו לארץ ישראל לקבוצות נוער בקיבוצים.</a:t>
            </a:r>
          </a:p>
          <a:p>
            <a:pPr>
              <a:lnSpc>
                <a:spcPct val="107000"/>
              </a:lnSpc>
              <a:spcAft>
                <a:spcPts val="800"/>
              </a:spcAft>
            </a:pPr>
            <a:r>
              <a:rPr lang="he-IL" sz="2400" dirty="0" smtClean="0">
                <a:latin typeface="Calibri" panose="020F0502020204030204" pitchFamily="34" charset="0"/>
                <a:ea typeface="Calibri" panose="020F0502020204030204" pitchFamily="34" charset="0"/>
              </a:rPr>
              <a:t>את רוב זמנם</a:t>
            </a:r>
            <a:r>
              <a:rPr lang="he-IL" sz="2400" dirty="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rPr>
              <a:t>הפנוי בילו בטיולים ביערות העד מסביב לארמון </a:t>
            </a:r>
            <a:r>
              <a:rPr lang="he-IL" sz="2400" dirty="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rPr>
              <a:t>וכן גלשו על המים הקפואים של האגם.</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smtClean="0">
                <a:latin typeface="Calibri" panose="020F0502020204030204" pitchFamily="34" charset="0"/>
                <a:ea typeface="Calibri" panose="020F0502020204030204" pitchFamily="34" charset="0"/>
              </a:rPr>
              <a:t>הם גם ביקרו בכל הכפרים של עמק </a:t>
            </a:r>
            <a:r>
              <a:rPr lang="he-IL" sz="2400" dirty="0" err="1" smtClean="0">
                <a:latin typeface="Calibri" panose="020F0502020204030204" pitchFamily="34" charset="0"/>
                <a:ea typeface="Calibri" panose="020F0502020204030204" pitchFamily="34" charset="0"/>
              </a:rPr>
              <a:t>הלואר</a:t>
            </a:r>
            <a:r>
              <a:rPr lang="he-IL" sz="2400" dirty="0" smtClean="0">
                <a:latin typeface="Calibri" panose="020F0502020204030204" pitchFamily="34" charset="0"/>
                <a:ea typeface="Calibri" panose="020F0502020204030204" pitchFamily="34" charset="0"/>
              </a:rPr>
              <a:t> שגידלו בעיקר שדות גפנים ליין.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5106390" y="247797"/>
            <a:ext cx="2707574" cy="646331"/>
          </a:xfrm>
          <a:prstGeom prst="rect">
            <a:avLst/>
          </a:prstGeom>
          <a:noFill/>
        </p:spPr>
        <p:txBody>
          <a:bodyPr wrap="square" rtlCol="1">
            <a:spAutoFit/>
          </a:bodyPr>
          <a:lstStyle/>
          <a:p>
            <a:r>
              <a:rPr lang="he-IL" sz="3600" dirty="0" smtClean="0"/>
              <a:t>ילדות בארמון</a:t>
            </a:r>
            <a:endParaRPr lang="he-IL" sz="3600" dirty="0"/>
          </a:p>
        </p:txBody>
      </p:sp>
    </p:spTree>
    <p:extLst>
      <p:ext uri="{BB962C8B-B14F-4D97-AF65-F5344CB8AC3E}">
        <p14:creationId xmlns:p14="http://schemas.microsoft.com/office/powerpoint/2010/main" val="77468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9692" y="1708909"/>
            <a:ext cx="11768447" cy="2976328"/>
          </a:xfrm>
          <a:prstGeom prst="rect">
            <a:avLst/>
          </a:prstGeom>
        </p:spPr>
        <p:txBody>
          <a:bodyPr wrap="square">
            <a:spAutoFit/>
          </a:bodyPr>
          <a:lstStyle/>
          <a:p>
            <a:pPr>
              <a:lnSpc>
                <a:spcPct val="107000"/>
              </a:lnSpc>
              <a:spcAft>
                <a:spcPts val="800"/>
              </a:spcAft>
            </a:pPr>
            <a:r>
              <a:rPr lang="he-IL" sz="2400" dirty="0" smtClean="0">
                <a:latin typeface="Calibri" panose="020F0502020204030204" pitchFamily="34" charset="0"/>
                <a:ea typeface="Calibri" panose="020F0502020204030204" pitchFamily="34" charset="0"/>
              </a:rPr>
              <a:t>בסוף שנת 49 ולאחר ביצוע כל החיסונים נאמר להם לארוז את החפצים שהם רוצים לקחת לישראל.</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נסיעה של 18 שעות הם הגיעו לפנות ערב למחנה מעבר "ארנס".</a:t>
            </a:r>
          </a:p>
          <a:p>
            <a:pPr>
              <a:lnSpc>
                <a:spcPct val="107000"/>
              </a:lnSpc>
              <a:spcAft>
                <a:spcPts val="800"/>
              </a:spcAft>
            </a:pPr>
            <a:r>
              <a:rPr lang="he-IL" sz="2400" dirty="0" smtClean="0">
                <a:latin typeface="Calibri" panose="020F0502020204030204" pitchFamily="34" charset="0"/>
                <a:ea typeface="Calibri" panose="020F0502020204030204" pitchFamily="34" charset="0"/>
              </a:rPr>
              <a:t>למחרת, לאחר ארוחת הבוקר נסעו לנמל </a:t>
            </a:r>
            <a:r>
              <a:rPr lang="he-IL" sz="2400" dirty="0" err="1" smtClean="0">
                <a:latin typeface="Calibri" panose="020F0502020204030204" pitchFamily="34" charset="0"/>
                <a:ea typeface="Calibri" panose="020F0502020204030204" pitchFamily="34" charset="0"/>
              </a:rPr>
              <a:t>מרסיי</a:t>
            </a:r>
            <a:r>
              <a:rPr lang="he-IL" sz="2400" dirty="0" smtClean="0">
                <a:latin typeface="Calibri" panose="020F0502020204030204" pitchFamily="34" charset="0"/>
                <a:ea typeface="Calibri" panose="020F0502020204030204" pitchFamily="34" charset="0"/>
              </a:rPr>
              <a:t> שם עלו על </a:t>
            </a:r>
            <a:r>
              <a:rPr lang="he-IL" sz="2400" dirty="0" err="1" smtClean="0">
                <a:latin typeface="Calibri" panose="020F0502020204030204" pitchFamily="34" charset="0"/>
                <a:ea typeface="Calibri" panose="020F0502020204030204" pitchFamily="34" charset="0"/>
              </a:rPr>
              <a:t>האונייה</a:t>
            </a:r>
            <a:r>
              <a:rPr lang="he-IL" sz="2400" dirty="0" smtClean="0">
                <a:latin typeface="Calibri" panose="020F0502020204030204" pitchFamily="34" charset="0"/>
                <a:ea typeface="Calibri" panose="020F0502020204030204" pitchFamily="34" charset="0"/>
              </a:rPr>
              <a:t> בשם "נגבה".</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שבוע של שייט בתוך סערה הגיעו לפנות בוקר לנמל חיפה. </a:t>
            </a:r>
          </a:p>
          <a:p>
            <a:pPr>
              <a:lnSpc>
                <a:spcPct val="107000"/>
              </a:lnSpc>
              <a:spcAft>
                <a:spcPts val="800"/>
              </a:spcAft>
            </a:pPr>
            <a:r>
              <a:rPr lang="he-IL" sz="2400" dirty="0" smtClean="0">
                <a:latin typeface="Calibri" panose="020F0502020204030204" pitchFamily="34" charset="0"/>
                <a:ea typeface="Calibri" panose="020F0502020204030204" pitchFamily="34" charset="0"/>
              </a:rPr>
              <a:t>שם לקחו אותם למחנה מעבר של עליית הנוער על הכרמל ולאחר כשבוע עברו</a:t>
            </a:r>
            <a:r>
              <a:rPr lang="he-IL" sz="2400" dirty="0">
                <a:latin typeface="Calibri" panose="020F0502020204030204" pitchFamily="34" charset="0"/>
                <a:ea typeface="Calibri" panose="020F0502020204030204" pitchFamily="34" charset="0"/>
                <a:cs typeface="Arial" panose="020B0604020202020204" pitchFamily="34" charset="0"/>
              </a:rPr>
              <a:t> </a:t>
            </a:r>
            <a:r>
              <a:rPr lang="he-IL" sz="2400" dirty="0" smtClean="0">
                <a:latin typeface="Calibri" panose="020F0502020204030204" pitchFamily="34" charset="0"/>
                <a:ea typeface="Calibri" panose="020F0502020204030204" pitchFamily="34" charset="0"/>
              </a:rPr>
              <a:t>למחנה מעבר בכרכור.</a:t>
            </a:r>
          </a:p>
          <a:p>
            <a:pPr>
              <a:lnSpc>
                <a:spcPct val="107000"/>
              </a:lnSpc>
              <a:spcAft>
                <a:spcPts val="800"/>
              </a:spcAft>
            </a:pPr>
            <a:r>
              <a:rPr lang="he-IL" sz="2400" dirty="0" smtClean="0">
                <a:latin typeface="Calibri" panose="020F0502020204030204" pitchFamily="34" charset="0"/>
                <a:ea typeface="Calibri" panose="020F0502020204030204" pitchFamily="34" charset="0"/>
              </a:rPr>
              <a:t>לאחר כחודש הם עברו למוסד חקלאי דתי "גבעת </a:t>
            </a:r>
            <a:r>
              <a:rPr lang="he-IL" sz="2400" dirty="0" err="1" smtClean="0">
                <a:latin typeface="Calibri" panose="020F0502020204030204" pitchFamily="34" charset="0"/>
                <a:ea typeface="Calibri" panose="020F0502020204030204" pitchFamily="34" charset="0"/>
              </a:rPr>
              <a:t>ושינגטון</a:t>
            </a:r>
            <a:r>
              <a:rPr lang="he-IL" sz="2400" dirty="0" smtClean="0">
                <a:latin typeface="Calibri" panose="020F0502020204030204" pitchFamily="34" charset="0"/>
                <a:ea typeface="Calibri" panose="020F0502020204030204" pitchFamily="34" charset="0"/>
              </a:rPr>
              <a: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4619501" y="475012"/>
            <a:ext cx="2968831" cy="646331"/>
          </a:xfrm>
          <a:prstGeom prst="rect">
            <a:avLst/>
          </a:prstGeom>
          <a:noFill/>
        </p:spPr>
        <p:txBody>
          <a:bodyPr wrap="square" rtlCol="1">
            <a:spAutoFit/>
          </a:bodyPr>
          <a:lstStyle/>
          <a:p>
            <a:r>
              <a:rPr lang="he-IL" sz="3600" dirty="0" err="1" smtClean="0"/>
              <a:t>העליה</a:t>
            </a:r>
            <a:r>
              <a:rPr lang="he-IL" sz="3600" dirty="0" smtClean="0"/>
              <a:t> לישראל</a:t>
            </a:r>
            <a:endParaRPr lang="he-IL" sz="3600" dirty="0"/>
          </a:p>
        </p:txBody>
      </p:sp>
    </p:spTree>
    <p:extLst>
      <p:ext uri="{BB962C8B-B14F-4D97-AF65-F5344CB8AC3E}">
        <p14:creationId xmlns:p14="http://schemas.microsoft.com/office/powerpoint/2010/main" val="14461299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471886" y="1439934"/>
            <a:ext cx="6498443" cy="2308324"/>
          </a:xfrm>
          <a:prstGeom prst="rect">
            <a:avLst/>
          </a:prstGeom>
        </p:spPr>
        <p:txBody>
          <a:bodyPr wrap="square">
            <a:spAutoFit/>
          </a:bodyPr>
          <a:lstStyle/>
          <a:p>
            <a:r>
              <a:rPr lang="he-IL" sz="2400" dirty="0" smtClean="0">
                <a:latin typeface="Calibri" panose="020F0502020204030204" pitchFamily="34" charset="0"/>
                <a:ea typeface="Calibri" panose="020F0502020204030204" pitchFamily="34" charset="0"/>
              </a:rPr>
              <a:t>סבא עבר תקופה יפה במשך שנתיים באזור גדרה ואשדוד. </a:t>
            </a:r>
          </a:p>
          <a:p>
            <a:r>
              <a:rPr lang="he-IL" sz="2400" dirty="0" smtClean="0">
                <a:latin typeface="Calibri" panose="020F0502020204030204" pitchFamily="34" charset="0"/>
                <a:ea typeface="Calibri" panose="020F0502020204030204" pitchFamily="34" charset="0"/>
              </a:rPr>
              <a:t>בשנת 1952 עברה משפחתו לבאר שבע וסבא החל ללמוד בבית הספר החקלאי "אשל הנשיא".</a:t>
            </a:r>
          </a:p>
          <a:p>
            <a:r>
              <a:rPr lang="he-IL" sz="2400" dirty="0" smtClean="0">
                <a:latin typeface="Calibri" panose="020F0502020204030204" pitchFamily="34" charset="0"/>
                <a:ea typeface="Calibri" panose="020F0502020204030204" pitchFamily="34" charset="0"/>
              </a:rPr>
              <a:t>בחודש אוגוסט 1955 הוא סיים במחזור א'  בחודש אפריל 1956.</a:t>
            </a:r>
            <a:endParaRPr lang="he-IL" sz="24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50592" y="1804800"/>
            <a:ext cx="4051591" cy="5572129"/>
          </a:xfrm>
          <a:prstGeom prst="rect">
            <a:avLst/>
          </a:prstGeom>
        </p:spPr>
      </p:pic>
      <p:sp>
        <p:nvSpPr>
          <p:cNvPr id="4" name="TextBox 3"/>
          <p:cNvSpPr txBox="1"/>
          <p:nvPr/>
        </p:nvSpPr>
        <p:spPr>
          <a:xfrm>
            <a:off x="4211782" y="475013"/>
            <a:ext cx="3301340" cy="646331"/>
          </a:xfrm>
          <a:prstGeom prst="rect">
            <a:avLst/>
          </a:prstGeom>
          <a:noFill/>
        </p:spPr>
        <p:txBody>
          <a:bodyPr wrap="square" rtlCol="1">
            <a:spAutoFit/>
          </a:bodyPr>
          <a:lstStyle/>
          <a:p>
            <a:r>
              <a:rPr lang="he-IL" sz="3600" dirty="0" smtClean="0"/>
              <a:t>הלימודים בתיכון</a:t>
            </a:r>
            <a:endParaRPr lang="he-IL" sz="3600" dirty="0"/>
          </a:p>
        </p:txBody>
      </p:sp>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10351" t="1481" r="9169" b="57408"/>
          <a:stretch/>
        </p:blipFill>
        <p:spPr>
          <a:xfrm>
            <a:off x="7957128" y="3797260"/>
            <a:ext cx="4013200" cy="2819400"/>
          </a:xfrm>
          <a:prstGeom prst="rect">
            <a:avLst/>
          </a:prstGeom>
        </p:spPr>
      </p:pic>
    </p:spTree>
    <p:extLst>
      <p:ext uri="{BB962C8B-B14F-4D97-AF65-F5344CB8AC3E}">
        <p14:creationId xmlns:p14="http://schemas.microsoft.com/office/powerpoint/2010/main" val="31804255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TotalTime>
  <Words>715</Words>
  <Application>Microsoft Office PowerPoint</Application>
  <PresentationFormat>מותאם אישית</PresentationFormat>
  <Paragraphs>57</Paragraphs>
  <Slides>12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12</vt:i4>
      </vt:variant>
    </vt:vector>
  </HeadingPairs>
  <TitlesOfParts>
    <vt:vector size="13" baseType="lpstr">
      <vt:lpstr>ערכת נושא Office</vt:lpstr>
      <vt:lpstr>תוכנית הקשר הרב דורי – "מזקנים אתבונן"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פרוייקט קשר בין דורי</dc:title>
  <dc:creator>Adi</dc:creator>
  <cp:lastModifiedBy>Ayelet</cp:lastModifiedBy>
  <cp:revision>38</cp:revision>
  <dcterms:created xsi:type="dcterms:W3CDTF">2017-04-12T10:16:14Z</dcterms:created>
  <dcterms:modified xsi:type="dcterms:W3CDTF">2017-05-24T10:41:41Z</dcterms:modified>
</cp:coreProperties>
</file>