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5" d="100"/>
          <a:sy n="105" d="100"/>
        </p:scale>
        <p:origin x="-11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3">
        <a:schemeClr val="bg1"/>
      </p:bgRef>
    </p:bg>
    <p:spTree>
      <p:nvGrpSpPr>
        <p:cNvPr id="1" name=""/>
        <p:cNvGrpSpPr/>
        <p:nvPr/>
      </p:nvGrpSpPr>
      <p:grpSpPr>
        <a:xfrm>
          <a:off x="0" y="0"/>
          <a:ext cx="0" cy="0"/>
          <a:chOff x="0" y="0"/>
          <a:chExt cx="0" cy="0"/>
        </a:xfrm>
      </p:grpSpPr>
      <p:sp>
        <p:nvSpPr>
          <p:cNvPr id="12" name="מלבן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מלבן מעוגל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כותרת משנה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29" name="מציין מיקום של מספר שקופית 28"/>
          <p:cNvSpPr>
            <a:spLocks noGrp="1"/>
          </p:cNvSpPr>
          <p:nvPr>
            <p:ph type="sldNum" sz="quarter" idx="12"/>
          </p:nvPr>
        </p:nvSpPr>
        <p:spPr/>
        <p:txBody>
          <a:bodyPr lIns="0" tIns="0" rIns="0" bIns="0">
            <a:noAutofit/>
          </a:bodyPr>
          <a:lstStyle>
            <a:lvl1pPr>
              <a:defRPr sz="1400">
                <a:solidFill>
                  <a:srgbClr val="FFFFFF"/>
                </a:solidFill>
              </a:defRPr>
            </a:lvl1pPr>
          </a:lstStyle>
          <a:p>
            <a:fld id="{8F3C93E2-ED0C-4285-AE54-AB6DCE85EA0C}" type="slidenum">
              <a:rPr lang="he-IL" smtClean="0"/>
              <a:pPr/>
              <a:t>‹#›</a:t>
            </a:fld>
            <a:endParaRPr lang="he-IL"/>
          </a:p>
        </p:txBody>
      </p:sp>
      <p:sp>
        <p:nvSpPr>
          <p:cNvPr id="7" name="מלבן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F3C93E2-ED0C-4285-AE54-AB6DCE85EA0C}"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1"/>
            <a:ext cx="201168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914400" y="274640"/>
            <a:ext cx="55626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F3C93E2-ED0C-4285-AE54-AB6DCE85EA0C}"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F3C93E2-ED0C-4285-AE54-AB6DCE85EA0C}" type="slidenum">
              <a:rPr lang="he-IL" smtClean="0"/>
              <a:pPr/>
              <a:t>‹#›</a:t>
            </a:fld>
            <a:endParaRPr lang="he-IL"/>
          </a:p>
        </p:txBody>
      </p:sp>
      <p:sp>
        <p:nvSpPr>
          <p:cNvPr id="8" name="מציין מיקום תוכן 7"/>
          <p:cNvSpPr>
            <a:spLocks noGrp="1"/>
          </p:cNvSpPr>
          <p:nvPr>
            <p:ph sz="quarter" idx="1"/>
          </p:nvPr>
        </p:nvSpPr>
        <p:spPr>
          <a:xfrm>
            <a:off x="914400" y="1447800"/>
            <a:ext cx="777240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sp>
        <p:nvSpPr>
          <p:cNvPr id="11" name="מלבן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מלבן מעוגל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722313" y="952500"/>
            <a:ext cx="7772400" cy="1362075"/>
          </a:xfrm>
        </p:spPr>
        <p:txBody>
          <a:bodyPr anchor="b" anchorCtr="0"/>
          <a:lstStyle>
            <a:lvl1pPr algn="l">
              <a:buNone/>
              <a:defRPr sz="4000" b="0" cap="none"/>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5" name="מציין מיקום של כותרת תחתונה 4"/>
          <p:cNvSpPr>
            <a:spLocks noGrp="1"/>
          </p:cNvSpPr>
          <p:nvPr>
            <p:ph type="ftr" sz="quarter" idx="11"/>
          </p:nvPr>
        </p:nvSpPr>
        <p:spPr>
          <a:xfrm>
            <a:off x="800100" y="6172200"/>
            <a:ext cx="4000500" cy="457200"/>
          </a:xfrm>
        </p:spPr>
        <p:txBody>
          <a:bodyPr/>
          <a:lstStyle/>
          <a:p>
            <a:endParaRPr lang="he-IL"/>
          </a:p>
        </p:txBody>
      </p:sp>
      <p:sp>
        <p:nvSpPr>
          <p:cNvPr id="7" name="מלבן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146304" y="6208776"/>
            <a:ext cx="457200" cy="457200"/>
          </a:xfrm>
        </p:spPr>
        <p:txBody>
          <a:bodyPr/>
          <a:lstStyle/>
          <a:p>
            <a:fld id="{8F3C93E2-ED0C-4285-AE54-AB6DCE85EA0C}"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F3C93E2-ED0C-4285-AE54-AB6DCE85EA0C}" type="slidenum">
              <a:rPr lang="he-IL" smtClean="0"/>
              <a:pPr/>
              <a:t>‹#›</a:t>
            </a:fld>
            <a:endParaRPr lang="he-IL"/>
          </a:p>
        </p:txBody>
      </p:sp>
      <p:sp>
        <p:nvSpPr>
          <p:cNvPr id="9" name="מציין מיקום תוכן 8"/>
          <p:cNvSpPr>
            <a:spLocks noGrp="1"/>
          </p:cNvSpPr>
          <p:nvPr>
            <p:ph sz="quarter" idx="1"/>
          </p:nvPr>
        </p:nvSpPr>
        <p:spPr>
          <a:xfrm>
            <a:off x="914400" y="1447800"/>
            <a:ext cx="374904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933950" y="1447800"/>
            <a:ext cx="3749040" cy="45720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73050"/>
            <a:ext cx="7772400" cy="1143000"/>
          </a:xfrm>
        </p:spPr>
        <p:txBody>
          <a:bodyPr anchor="b" anchorCtr="0"/>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F3C93E2-ED0C-4285-AE54-AB6DCE85EA0C}" type="slidenum">
              <a:rPr lang="he-IL" smtClean="0"/>
              <a:pPr/>
              <a:t>‹#›</a:t>
            </a:fld>
            <a:endParaRPr lang="he-IL"/>
          </a:p>
        </p:txBody>
      </p:sp>
      <p:sp>
        <p:nvSpPr>
          <p:cNvPr id="11" name="מציין מיקום תוכן 10"/>
          <p:cNvSpPr>
            <a:spLocks noGrp="1"/>
          </p:cNvSpPr>
          <p:nvPr>
            <p:ph sz="half" idx="2"/>
          </p:nvPr>
        </p:nvSpPr>
        <p:spPr>
          <a:xfrm>
            <a:off x="914400" y="2247900"/>
            <a:ext cx="3733800" cy="38862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4"/>
          </p:nvPr>
        </p:nvSpPr>
        <p:spPr>
          <a:xfrm>
            <a:off x="4953000" y="2247900"/>
            <a:ext cx="3733800" cy="38862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F3C93E2-ED0C-4285-AE54-AB6DCE85EA0C}"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F3C93E2-ED0C-4285-AE54-AB6DCE85EA0C}"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מלבן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מלבן מעוגל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914400" y="273050"/>
            <a:ext cx="7772400" cy="1143000"/>
          </a:xfrm>
        </p:spPr>
        <p:txBody>
          <a:bodyPr anchor="b" anchorCtr="0"/>
          <a:lstStyle>
            <a:lvl1pPr algn="l">
              <a:buNone/>
              <a:defRPr sz="4000" b="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F3C93E2-ED0C-4285-AE54-AB6DCE85EA0C}" type="slidenum">
              <a:rPr lang="he-IL" smtClean="0"/>
              <a:pPr/>
              <a:t>‹#›</a:t>
            </a:fld>
            <a:endParaRPr lang="he-IL"/>
          </a:p>
        </p:txBody>
      </p:sp>
      <p:sp>
        <p:nvSpPr>
          <p:cNvPr id="11" name="מציין מיקום תוכן 10"/>
          <p:cNvSpPr>
            <a:spLocks noGrp="1"/>
          </p:cNvSpPr>
          <p:nvPr>
            <p:ph sz="quarter" idx="1"/>
          </p:nvPr>
        </p:nvSpPr>
        <p:spPr>
          <a:xfrm>
            <a:off x="2971800" y="1600200"/>
            <a:ext cx="5715000" cy="4495800"/>
          </a:xfrm>
        </p:spPr>
        <p:txBody>
          <a:bodyPr vert="horz"/>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28422CB-8AB6-4505-9AF4-B3934915F798}" type="datetimeFigureOut">
              <a:rPr lang="he-IL" smtClean="0"/>
              <a:pPr/>
              <a:t>י"ג/אייר/תשע"ז</a:t>
            </a:fld>
            <a:endParaRPr lang="he-IL"/>
          </a:p>
        </p:txBody>
      </p:sp>
      <p:sp>
        <p:nvSpPr>
          <p:cNvPr id="6" name="מציין מיקום של כותרת תחתונה 5"/>
          <p:cNvSpPr>
            <a:spLocks noGrp="1"/>
          </p:cNvSpPr>
          <p:nvPr>
            <p:ph type="ftr" sz="quarter" idx="11"/>
          </p:nvPr>
        </p:nvSpPr>
        <p:spPr>
          <a:xfrm>
            <a:off x="914400" y="6172200"/>
            <a:ext cx="3886200" cy="457200"/>
          </a:xfrm>
        </p:spPr>
        <p:txBody>
          <a:bodyPr/>
          <a:lstStyle/>
          <a:p>
            <a:endParaRPr lang="he-IL"/>
          </a:p>
        </p:txBody>
      </p:sp>
      <p:sp>
        <p:nvSpPr>
          <p:cNvPr id="7" name="מציין מיקום של מספר שקופית 6"/>
          <p:cNvSpPr>
            <a:spLocks noGrp="1"/>
          </p:cNvSpPr>
          <p:nvPr>
            <p:ph type="sldNum" sz="quarter" idx="12"/>
          </p:nvPr>
        </p:nvSpPr>
        <p:spPr>
          <a:xfrm>
            <a:off x="146304" y="6208776"/>
            <a:ext cx="457200" cy="457200"/>
          </a:xfrm>
        </p:spPr>
        <p:txBody>
          <a:bodyPr/>
          <a:lstStyle/>
          <a:p>
            <a:fld id="{8F3C93E2-ED0C-4285-AE54-AB6DCE85EA0C}" type="slidenum">
              <a:rPr lang="he-IL" smtClean="0"/>
              <a:pPr/>
              <a:t>‹#›</a:t>
            </a:fld>
            <a:endParaRPr lang="he-IL"/>
          </a:p>
        </p:txBody>
      </p:sp>
      <p:sp>
        <p:nvSpPr>
          <p:cNvPr id="11" name="מלבן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מציין מיקום של תמונה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he-IL" smtClean="0"/>
              <a:t>לחץ על הסמל כדי להוסיף תמונה</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מלבן מעוגל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מציין מיקום של כותרת 21"/>
          <p:cNvSpPr>
            <a:spLocks noGrp="1"/>
          </p:cNvSpPr>
          <p:nvPr>
            <p:ph type="title"/>
          </p:nvPr>
        </p:nvSpPr>
        <p:spPr>
          <a:xfrm>
            <a:off x="914400" y="274638"/>
            <a:ext cx="7772400" cy="1143000"/>
          </a:xfrm>
          <a:prstGeom prst="rect">
            <a:avLst/>
          </a:prstGeom>
        </p:spPr>
        <p:txBody>
          <a:bodyPr bIns="91440" anchor="b" anchorCtr="0">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8422CB-8AB6-4505-9AF4-B3934915F798}" type="datetimeFigureOut">
              <a:rPr lang="he-IL" smtClean="0"/>
              <a:pPr/>
              <a:t>י"ג/אייר/תשע"ז</a:t>
            </a:fld>
            <a:endParaRPr lang="he-IL"/>
          </a:p>
        </p:txBody>
      </p:sp>
      <p:sp>
        <p:nvSpPr>
          <p:cNvPr id="3" name="מציין מיקום של כותרת תחתונה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e-IL"/>
          </a:p>
        </p:txBody>
      </p:sp>
      <p:sp>
        <p:nvSpPr>
          <p:cNvPr id="23" name="מציין מיקום של מספר שקופית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F3C93E2-ED0C-4285-AE54-AB6DCE85EA0C}"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סבא שמואל – רקע אישי</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מציין מיקום תוכן 3"/>
          <p:cNvSpPr>
            <a:spLocks noGrp="1"/>
          </p:cNvSpPr>
          <p:nvPr>
            <p:ph sz="quarter" idx="1"/>
          </p:nvPr>
        </p:nvSpPr>
        <p:spPr/>
        <p:txBody>
          <a:bodyPr>
            <a:normAutofit fontScale="77500" lnSpcReduction="20000"/>
          </a:bodyPr>
          <a:lstStyle/>
          <a:p>
            <a:pPr>
              <a:buNone/>
            </a:pPr>
            <a:r>
              <a:rPr lang="he-IL" dirty="0"/>
              <a:t>שמי: שמואל </a:t>
            </a:r>
            <a:r>
              <a:rPr lang="he-IL" dirty="0" err="1"/>
              <a:t>גינגולד</a:t>
            </a:r>
            <a:endParaRPr lang="en-US" dirty="0"/>
          </a:p>
          <a:p>
            <a:pPr>
              <a:buNone/>
            </a:pPr>
            <a:r>
              <a:rPr lang="he-IL" dirty="0"/>
              <a:t>נולדתי ברומניה בעיר רומן בתאריך 9.6.1942 (בעיצומה של מלחמת העולם השנייה) להורי: </a:t>
            </a:r>
            <a:r>
              <a:rPr lang="he-IL" dirty="0" err="1"/>
              <a:t>אמא</a:t>
            </a:r>
            <a:r>
              <a:rPr lang="he-IL" dirty="0"/>
              <a:t> </a:t>
            </a:r>
            <a:r>
              <a:rPr lang="he-IL" dirty="0" err="1"/>
              <a:t>פפי</a:t>
            </a:r>
            <a:r>
              <a:rPr lang="he-IL" dirty="0"/>
              <a:t> ואבא סימון.</a:t>
            </a:r>
            <a:endParaRPr lang="en-US" dirty="0"/>
          </a:p>
          <a:p>
            <a:pPr>
              <a:buNone/>
            </a:pPr>
            <a:r>
              <a:rPr lang="he-IL" dirty="0"/>
              <a:t>בזמן המלחמה רוב הזמן היינו במקום מסתור באחד מהכפרים הנוצרים שהיו מיודדים עם המשפחה.</a:t>
            </a:r>
            <a:endParaRPr lang="en-US" dirty="0"/>
          </a:p>
          <a:p>
            <a:pPr>
              <a:buNone/>
            </a:pPr>
            <a:r>
              <a:rPr lang="he-IL" dirty="0"/>
              <a:t> בשנת 1951 בחודש ינואר עלינו לארץ ישראל. גרנו בנתניה במעברה  עד 1953 ומשם עברנו ליפו. ביפו גרנו בבית ערבי ושם עברו שנות נעורי עד הגיוס לצבא. בצבא </a:t>
            </a:r>
            <a:r>
              <a:rPr lang="he-IL" dirty="0" err="1" smtClean="0"/>
              <a:t>שרתתי</a:t>
            </a:r>
            <a:r>
              <a:rPr lang="he-IL" dirty="0" smtClean="0"/>
              <a:t> </a:t>
            </a:r>
            <a:r>
              <a:rPr lang="he-IL" dirty="0"/>
              <a:t>בחייל הנדסה עד היום שבו נפצעתי במלחמת יום כיפור בשנת 1973.</a:t>
            </a:r>
            <a:endParaRPr lang="en-US" dirty="0"/>
          </a:p>
          <a:p>
            <a:pPr>
              <a:buNone/>
            </a:pPr>
            <a:endParaRPr lang="he-IL" dirty="0"/>
          </a:p>
        </p:txBody>
      </p:sp>
      <p:pic>
        <p:nvPicPr>
          <p:cNvPr id="1026" name="Picture 2"/>
          <p:cNvPicPr>
            <a:picLocks noGrp="1" noChangeAspect="1" noChangeArrowheads="1"/>
          </p:cNvPicPr>
          <p:nvPr>
            <p:ph sz="quarter" idx="2"/>
          </p:nvPr>
        </p:nvPicPr>
        <p:blipFill>
          <a:blip r:embed="rId2" cstate="print"/>
          <a:stretch>
            <a:fillRect/>
          </a:stretch>
        </p:blipFill>
        <p:spPr bwMode="auto">
          <a:xfrm>
            <a:off x="5340784" y="1447800"/>
            <a:ext cx="2936006"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צו 8</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p:cNvPicPr>
            <a:picLocks noGrp="1" noChangeAspect="1" noChangeArrowheads="1"/>
          </p:cNvPicPr>
          <p:nvPr>
            <p:ph sz="quarter" idx="1"/>
          </p:nvPr>
        </p:nvPicPr>
        <p:blipFill>
          <a:blip r:embed="rId2" cstate="print"/>
          <a:stretch>
            <a:fillRect/>
          </a:stretch>
        </p:blipFill>
        <p:spPr bwMode="auto">
          <a:xfrm>
            <a:off x="1337642" y="1447800"/>
            <a:ext cx="2903191" cy="4572000"/>
          </a:xfrm>
          <a:prstGeom prst="rect">
            <a:avLst/>
          </a:prstGeom>
          <a:noFill/>
          <a:ln w="9525">
            <a:noFill/>
            <a:miter lim="800000"/>
            <a:headEnd/>
            <a:tailEnd/>
          </a:ln>
        </p:spPr>
      </p:pic>
      <p:sp>
        <p:nvSpPr>
          <p:cNvPr id="4" name="מציין מיקום תוכן 3"/>
          <p:cNvSpPr>
            <a:spLocks noGrp="1"/>
          </p:cNvSpPr>
          <p:nvPr>
            <p:ph sz="quarter" idx="2"/>
          </p:nvPr>
        </p:nvSpPr>
        <p:spPr/>
        <p:txBody>
          <a:bodyPr>
            <a:normAutofit fontScale="92500" lnSpcReduction="20000"/>
          </a:bodyPr>
          <a:lstStyle/>
          <a:p>
            <a:pPr>
              <a:buNone/>
            </a:pPr>
            <a:r>
              <a:rPr lang="he-IL" dirty="0"/>
              <a:t>מלחמת יום הכיפורים פרצה בהפתעה כשצה"ל לא היה מוכן למלחמה. ההתקפה על ישראל הייתה מצד סוריה  ומצריים. כשפרצה המלחמה הייתי כבר בן 32. </a:t>
            </a:r>
            <a:r>
              <a:rPr lang="he-IL" dirty="0" err="1"/>
              <a:t>שירתתי</a:t>
            </a:r>
            <a:r>
              <a:rPr lang="he-IL" dirty="0"/>
              <a:t> בהנדסה קרבית.</a:t>
            </a:r>
            <a:endParaRPr lang="en-US" dirty="0"/>
          </a:p>
          <a:p>
            <a:pPr>
              <a:buNone/>
            </a:pPr>
            <a:r>
              <a:rPr lang="he-IL" dirty="0"/>
              <a:t>ביום הכיפורים, ביום שפרצה המלחמה, הייתי בבית הכנסת שם הודיעו שצבאות ערב תוקפים את המדינה. עזבתי את בית הכנסת כדי לוודא ולשמוע מה קורה. אחרי זמן קצר קיבלתי מצה"ל צו 8* </a:t>
            </a:r>
            <a:endParaRPr lang="en-US" dirty="0"/>
          </a:p>
          <a:p>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היציאה למלחמה</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p:cNvPicPr>
            <a:picLocks noGrp="1" noChangeAspect="1" noChangeArrowheads="1"/>
          </p:cNvPicPr>
          <p:nvPr>
            <p:ph sz="quarter" idx="1"/>
          </p:nvPr>
        </p:nvPicPr>
        <p:blipFill>
          <a:blip r:embed="rId2" cstate="print"/>
          <a:stretch>
            <a:fillRect/>
          </a:stretch>
        </p:blipFill>
        <p:spPr bwMode="auto">
          <a:xfrm>
            <a:off x="1291025" y="1447800"/>
            <a:ext cx="2996424" cy="4572000"/>
          </a:xfrm>
          <a:prstGeom prst="rect">
            <a:avLst/>
          </a:prstGeom>
          <a:noFill/>
          <a:ln w="9525">
            <a:noFill/>
            <a:miter lim="800000"/>
            <a:headEnd/>
            <a:tailEnd/>
          </a:ln>
        </p:spPr>
      </p:pic>
      <p:sp>
        <p:nvSpPr>
          <p:cNvPr id="4" name="מציין מיקום תוכן 3"/>
          <p:cNvSpPr>
            <a:spLocks noGrp="1"/>
          </p:cNvSpPr>
          <p:nvPr>
            <p:ph sz="quarter" idx="2"/>
          </p:nvPr>
        </p:nvSpPr>
        <p:spPr/>
        <p:txBody>
          <a:bodyPr>
            <a:normAutofit fontScale="92500"/>
          </a:bodyPr>
          <a:lstStyle/>
          <a:p>
            <a:pPr>
              <a:buNone/>
            </a:pPr>
            <a:r>
              <a:rPr lang="he-IL" dirty="0"/>
              <a:t>מפקדים מהצבא קראו לנו להתאסף בבית הספר בעיר ומשם העבירו אותנו לבסיס הצבאי שאליו אנו שייכים.</a:t>
            </a:r>
            <a:endParaRPr lang="en-US" dirty="0"/>
          </a:p>
          <a:p>
            <a:pPr>
              <a:buNone/>
            </a:pPr>
            <a:r>
              <a:rPr lang="he-IL" dirty="0"/>
              <a:t>עדיין לא הבנו מה קורה, משום שלא קיבלנו שום הסבר מהמפקדים, שלמעשה גם הם לא ידעו פרטים רבים על המלחמה שפרצה. בינתיים קיבלנו את הציוד ועלינו על </a:t>
            </a:r>
            <a:r>
              <a:rPr lang="he-IL" dirty="0" err="1"/>
              <a:t>זחלמי"ם</a:t>
            </a:r>
            <a:r>
              <a:rPr lang="he-IL" dirty="0"/>
              <a:t> לכיוון סיני.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quarter" idx="1"/>
          </p:nvPr>
        </p:nvSpPr>
        <p:spPr/>
        <p:txBody>
          <a:bodyPr>
            <a:normAutofit fontScale="55000" lnSpcReduction="20000"/>
          </a:bodyPr>
          <a:lstStyle/>
          <a:p>
            <a:pPr>
              <a:buNone/>
            </a:pPr>
            <a:r>
              <a:rPr lang="he-IL" sz="3200" dirty="0"/>
              <a:t>הגענו לבסיס שנקרא "</a:t>
            </a:r>
            <a:r>
              <a:rPr lang="he-IL" sz="3200" dirty="0" err="1"/>
              <a:t>בלוזה</a:t>
            </a:r>
            <a:r>
              <a:rPr lang="he-IL" sz="3200" dirty="0"/>
              <a:t>" עשרה ק"מ מהתעלה. שם קיבלנו הפגזה מכיוון התעלה. לא ידענו בדיוק מי מפגיז אותנו. אבל מייד הבנו שאנו במלחמה. התפקיד הראשוני שלנו היה להקים את הגשרים כדי שנוכל לעבור את הגבול למצרים בשעת צורך ולהעביר את המלחמה לצד המצרי, אבל נתקלנו בקשיים רבים שהם הפגזות, מארבים וקשיים לחבר את הגשרים אחד לשני. הקושי היה גם בגלל המצב הלא ברור. לאן המלחמה הזאת בעצם מובילה אותנו? אריק שרון שהיה מפקדי באותו זמן החליט שעלינו לעבור את התעלה בעזרת סירות עם מספר חיילים לכיוון אפריקה שבמצרים ומשם להמשיך את המלחמה נגד המצרים</a:t>
            </a:r>
            <a:r>
              <a:rPr lang="he-IL" dirty="0"/>
              <a:t>.</a:t>
            </a:r>
            <a:endParaRPr lang="en-US" dirty="0"/>
          </a:p>
        </p:txBody>
      </p:sp>
      <p:pic>
        <p:nvPicPr>
          <p:cNvPr id="7" name="מציין מיקום תוכן 6" descr="C:\Users\User\Desktop\New folder\תמונה של סבא שמואל 4.jpg"/>
          <p:cNvPicPr>
            <a:picLocks noGrp="1"/>
          </p:cNvPicPr>
          <p:nvPr>
            <p:ph sz="quarter" idx="2"/>
          </p:nvPr>
        </p:nvPicPr>
        <p:blipFill>
          <a:blip r:embed="rId2" cstate="print"/>
          <a:stretch>
            <a:fillRect/>
          </a:stretch>
        </p:blipFill>
        <p:spPr bwMode="auto">
          <a:xfrm>
            <a:off x="5445569" y="1447800"/>
            <a:ext cx="2726437" cy="457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המלחמה באפריקה שבמצרים</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מציין מיקום תוכן 2"/>
          <p:cNvSpPr>
            <a:spLocks noGrp="1"/>
          </p:cNvSpPr>
          <p:nvPr>
            <p:ph sz="quarter" idx="1"/>
          </p:nvPr>
        </p:nvSpPr>
        <p:spPr/>
        <p:txBody>
          <a:bodyPr>
            <a:normAutofit/>
          </a:bodyPr>
          <a:lstStyle/>
          <a:p>
            <a:pPr>
              <a:buNone/>
            </a:pPr>
            <a:endParaRPr lang="en-US" dirty="0"/>
          </a:p>
          <a:p>
            <a:pPr>
              <a:buNone/>
            </a:pPr>
            <a:r>
              <a:rPr lang="he-IL" dirty="0"/>
              <a:t>הגענו לאפריקה, בשלב הראשוני לא היה לנו מגע עם הצבא המצרי והשטח היה ריק מחיילים. ניצלנו את המצב כדי להתחזק ולאגור כוחות בשטח.</a:t>
            </a:r>
            <a:endParaRPr lang="en-US" dirty="0"/>
          </a:p>
          <a:p>
            <a:pPr>
              <a:buNone/>
            </a:pPr>
            <a:r>
              <a:rPr lang="he-IL" dirty="0"/>
              <a:t>ביקשנו תגבורת מהצבא כדי להמשיך את המלחמה בתוך שטח מצרים בינתיים החיילים שנשארו בסיני הצליחו לבנות את הגשרים והצבא שלנו הצליח להזרים כוחות רבים כדי לכבוש שטחים במצרים.</a:t>
            </a:r>
            <a:endParaRPr lang="en-US" dirty="0"/>
          </a:p>
          <a:p>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הפציעה</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מציין מיקום תוכן 2"/>
          <p:cNvSpPr>
            <a:spLocks noGrp="1"/>
          </p:cNvSpPr>
          <p:nvPr>
            <p:ph sz="quarter" idx="1"/>
          </p:nvPr>
        </p:nvSpPr>
        <p:spPr/>
        <p:txBody>
          <a:bodyPr/>
          <a:lstStyle/>
          <a:p>
            <a:pPr>
              <a:buNone/>
            </a:pPr>
            <a:r>
              <a:rPr lang="he-IL" dirty="0"/>
              <a:t>הגענו למרחק של עד 101 ק"מ מקהיר. מפה המשכנו לחזק את הכוחות שלנו במצרים. בשלב מסוים המצרים והישראלים ביקשו הפסקת אש. בזמן הפסקת האש ביקשנו לחזק את העמדות שלנו ליד הגשרים ופתאום תוך כדי עבודה התפוצץ מוקש ימי. חלק מהחברים שלי מהמחלקה נהרגו ואני נפצעתי קשה מאוד. הועברתי לסיני מחוסר הכרה ומשם במסוק לבית חולים סרוקה בבאר שבע.</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השיקום וההחלמה</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מציין מיקום תוכן 2"/>
          <p:cNvSpPr>
            <a:spLocks noGrp="1"/>
          </p:cNvSpPr>
          <p:nvPr>
            <p:ph sz="quarter" idx="1"/>
          </p:nvPr>
        </p:nvSpPr>
        <p:spPr/>
        <p:txBody>
          <a:bodyPr>
            <a:normAutofit fontScale="70000" lnSpcReduction="20000"/>
          </a:bodyPr>
          <a:lstStyle/>
          <a:p>
            <a:r>
              <a:rPr lang="he-IL" dirty="0"/>
              <a:t>בבית חולים מצאו ששתי הריאות התפוצצו מהדף הפצצה. הייתה סכנה גדולה לחיי. למזלי היה שם רופא אמריקאי יהודי שבא במיוחד לעזור לפצועי המלחמה. הוא הקים חדר סטרילי מיוחד עם הצוות הקבוע שלו מבית החולים כדי לטפל במקרה שלי. הרופא היה ממוחה לריאות עם שיטות חדשניות.</a:t>
            </a:r>
            <a:endParaRPr lang="en-US" dirty="0"/>
          </a:p>
          <a:p>
            <a:pPr rtl="0"/>
            <a:r>
              <a:rPr lang="he-IL" dirty="0"/>
              <a:t>אחרי 4 ניתוחים התאוששתי</a:t>
            </a:r>
            <a:r>
              <a:rPr lang="en-US" dirty="0"/>
              <a:t> </a:t>
            </a:r>
          </a:p>
          <a:p>
            <a:pPr rtl="0"/>
            <a:r>
              <a:rPr lang="he-IL" dirty="0"/>
              <a:t>ועברתי למחלקה פנימית במשך שנה וחצי לשיקום והבראה כדי לחזור לתפקוד כמה שיותר מהר. </a:t>
            </a:r>
            <a:endParaRPr lang="en-US" dirty="0"/>
          </a:p>
          <a:p>
            <a:pPr rtl="0"/>
            <a:r>
              <a:rPr lang="he-IL" dirty="0"/>
              <a:t>כשחזרתי הביתה התחלתי באימוני ספורט. הקפדתי לאכול אוכל בריא ומזין, מאז זהו דרך החיים שלי עד היום הזה. </a:t>
            </a:r>
            <a:endParaRPr lang="en-US" dirty="0"/>
          </a:p>
          <a:p>
            <a:endParaRPr lang="he-IL"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648200" y="1484784"/>
            <a:ext cx="4038600" cy="43204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C:\Users\User\Desktop\New folder\מדליה של סבא שמואל.jpg"/>
          <p:cNvPicPr/>
          <p:nvPr/>
        </p:nvPicPr>
        <p:blipFill>
          <a:blip r:embed="rId2" cstate="print"/>
          <a:srcRect/>
          <a:stretch>
            <a:fillRect/>
          </a:stretch>
        </p:blipFill>
        <p:spPr bwMode="auto">
          <a:xfrm>
            <a:off x="1403648" y="836712"/>
            <a:ext cx="6336704" cy="504055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המשפחה שלי</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מציין מיקום תוכן 2"/>
          <p:cNvSpPr>
            <a:spLocks noGrp="1"/>
          </p:cNvSpPr>
          <p:nvPr>
            <p:ph sz="quarter" idx="1"/>
          </p:nvPr>
        </p:nvSpPr>
        <p:spPr/>
        <p:txBody>
          <a:bodyPr/>
          <a:lstStyle/>
          <a:p>
            <a:endParaRPr lang="he-IL" dirty="0" smtClean="0"/>
          </a:p>
          <a:p>
            <a:pPr>
              <a:buNone/>
            </a:pPr>
            <a:r>
              <a:rPr lang="he-IL" dirty="0" smtClean="0"/>
              <a:t>היום יש לי שישה נכדים, שאני נהנה להיות איתם ולבשל להם כל אחד את המאכל האהוב שלו. אני מרבה לטייל בארץ ובחו"ל וליהנות מהחיים.</a:t>
            </a:r>
            <a:endParaRPr lang="he-IL"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716016" y="1484784"/>
            <a:ext cx="3600400" cy="480053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שר">
  <a:themeElements>
    <a:clrScheme name="יוש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יושר">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יושר">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138</TotalTime>
  <Words>523</Words>
  <Application>Microsoft Office PowerPoint</Application>
  <PresentationFormat>‫הצגה על המסך (4:3)</PresentationFormat>
  <Paragraphs>26</Paragraphs>
  <Slides>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יושר</vt:lpstr>
      <vt:lpstr>סבא שמואל – רקע אישי</vt:lpstr>
      <vt:lpstr>צו 8</vt:lpstr>
      <vt:lpstr>היציאה למלחמה</vt:lpstr>
      <vt:lpstr>שקופית 4</vt:lpstr>
      <vt:lpstr>המלחמה באפריקה שבמצרים</vt:lpstr>
      <vt:lpstr>הפציעה</vt:lpstr>
      <vt:lpstr>השיקום וההחלמה</vt:lpstr>
      <vt:lpstr>שקופית 8</vt:lpstr>
      <vt:lpstr>המשפחה שלי</vt:lpstr>
    </vt:vector>
  </TitlesOfParts>
  <Company>By TgM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סבא שמואל – רקע אישי</dc:title>
  <dc:creator>User</dc:creator>
  <cp:lastModifiedBy>User</cp:lastModifiedBy>
  <cp:revision>17</cp:revision>
  <dcterms:created xsi:type="dcterms:W3CDTF">2017-04-23T18:23:53Z</dcterms:created>
  <dcterms:modified xsi:type="dcterms:W3CDTF">2017-05-09T20:57:37Z</dcterms:modified>
</cp:coreProperties>
</file>