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49" r:id="rId1"/>
    <p:sldMasterId id="2147483961" r:id="rId2"/>
  </p:sldMasterIdLst>
  <p:sldIdLst>
    <p:sldId id="256" r:id="rId3"/>
    <p:sldId id="261" r:id="rId4"/>
    <p:sldId id="257" r:id="rId5"/>
    <p:sldId id="258" r:id="rId6"/>
    <p:sldId id="259" r:id="rId7"/>
    <p:sldId id="260" r:id="rId8"/>
    <p:sldId id="262" r:id="rId9"/>
    <p:sldId id="263" r:id="rId10"/>
    <p:sldId id="264" r:id="rId11"/>
    <p:sldId id="266" r:id="rId12"/>
    <p:sldId id="265" r:id="rId1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4B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17" autoAdjust="0"/>
    <p:restoredTop sz="94660"/>
  </p:normalViewPr>
  <p:slideViewPr>
    <p:cSldViewPr snapToGrid="0">
      <p:cViewPr varScale="1">
        <p:scale>
          <a:sx n="81" d="100"/>
          <a:sy n="81" d="100"/>
        </p:scale>
        <p:origin x="62" y="1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CD141BEE-E501-43B4-90D3-1833DB3CE5CA}" type="datetimeFigureOut">
              <a:rPr lang="he-IL" smtClean="0"/>
              <a:t>כ"ג/ניסן/תשע"ז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362766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CD141BEE-E501-43B4-90D3-1833DB3CE5CA}" type="datetimeFigureOut">
              <a:rPr lang="he-IL" smtClean="0"/>
              <a:t>כ"ג/ניסן/תשע"ז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909986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CD141BEE-E501-43B4-90D3-1833DB3CE5CA}" type="datetimeFigureOut">
              <a:rPr lang="he-IL" smtClean="0"/>
              <a:t>כ"ג/ניסן/תשע"ז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3723076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CD141BEE-E501-43B4-90D3-1833DB3CE5CA}" type="datetimeFigureOut">
              <a:rPr lang="he-IL" smtClean="0"/>
              <a:t>כ"ג/ניסן/תשע"ז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12282066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D141BEE-E501-43B4-90D3-1833DB3CE5CA}" type="datetimeFigureOut">
              <a:rPr lang="he-IL" smtClean="0"/>
              <a:t>כ"ג/ניסן/תשע"ז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3008865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CD141BEE-E501-43B4-90D3-1833DB3CE5CA}" type="datetimeFigureOut">
              <a:rPr lang="he-IL" smtClean="0"/>
              <a:t>כ"ג/ניסן/תשע"ז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1945496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CD141BEE-E501-43B4-90D3-1833DB3CE5CA}" type="datetimeFigureOut">
              <a:rPr lang="he-IL" smtClean="0"/>
              <a:t>כ"ג/ניסן/תשע"ז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1320714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CD141BEE-E501-43B4-90D3-1833DB3CE5CA}" type="datetimeFigureOut">
              <a:rPr lang="he-IL" smtClean="0"/>
              <a:t>כ"ג/ניסן/תשע"ז</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6219238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CD141BEE-E501-43B4-90D3-1833DB3CE5CA}" type="datetimeFigureOut">
              <a:rPr lang="he-IL" smtClean="0"/>
              <a:t>כ"ג/ניסן/תשע"ז</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7092253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CD141BEE-E501-43B4-90D3-1833DB3CE5CA}" type="datetimeFigureOut">
              <a:rPr lang="he-IL" smtClean="0"/>
              <a:t>כ"ג/ניסן/תשע"ז</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3883693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D141BEE-E501-43B4-90D3-1833DB3CE5CA}" type="datetimeFigureOut">
              <a:rPr lang="he-IL" smtClean="0"/>
              <a:t>כ"ג/ניסן/תשע"ז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423779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CD141BEE-E501-43B4-90D3-1833DB3CE5CA}" type="datetimeFigureOut">
              <a:rPr lang="he-IL" smtClean="0"/>
              <a:t>כ"ג/ניסן/תשע"ז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20424936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D141BEE-E501-43B4-90D3-1833DB3CE5CA}" type="datetimeFigureOut">
              <a:rPr lang="he-IL" smtClean="0"/>
              <a:t>כ"ג/ניסן/תשע"ז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12937527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D141BEE-E501-43B4-90D3-1833DB3CE5CA}" type="datetimeFigureOut">
              <a:rPr lang="he-IL" smtClean="0"/>
              <a:t>כ"ג/ניסן/תשע"ז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1743240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D141BEE-E501-43B4-90D3-1833DB3CE5CA}" type="datetimeFigureOut">
              <a:rPr lang="he-IL" smtClean="0"/>
              <a:t>כ"ג/ניסן/תשע"ז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3316794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CD141BEE-E501-43B4-90D3-1833DB3CE5CA}" type="datetimeFigureOut">
              <a:rPr lang="he-IL" smtClean="0"/>
              <a:t>כ"ג/ניסן/תשע"ז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3479518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CD141BEE-E501-43B4-90D3-1833DB3CE5CA}" type="datetimeFigureOut">
              <a:rPr lang="he-IL" smtClean="0"/>
              <a:t>כ"ג/ניסן/תשע"ז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1422798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השוואה">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845127" y="2507550"/>
            <a:ext cx="5156200" cy="3680525"/>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6172200" y="2507550"/>
            <a:ext cx="5181601" cy="3680525"/>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Date Placeholder 6"/>
          <p:cNvSpPr>
            <a:spLocks noGrp="1"/>
          </p:cNvSpPr>
          <p:nvPr>
            <p:ph type="dt" sz="half" idx="10"/>
          </p:nvPr>
        </p:nvSpPr>
        <p:spPr/>
        <p:txBody>
          <a:bodyPr/>
          <a:lstStyle/>
          <a:p>
            <a:fld id="{CD141BEE-E501-43B4-90D3-1833DB3CE5CA}" type="datetimeFigureOut">
              <a:rPr lang="he-IL" smtClean="0"/>
              <a:t>כ"ג/ניסן/תשע"ז</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F34FAA01-B346-4F9F-A038-336270A5E4C7}" type="slidenum">
              <a:rPr lang="he-IL" smtClean="0"/>
              <a:t>‹#›</a:t>
            </a:fld>
            <a:endParaRPr lang="he-IL"/>
          </a:p>
        </p:txBody>
      </p:sp>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Tree>
    <p:extLst>
      <p:ext uri="{BB962C8B-B14F-4D97-AF65-F5344CB8AC3E}">
        <p14:creationId xmlns:p14="http://schemas.microsoft.com/office/powerpoint/2010/main" val="1900074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כותרת בלבד">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D141BEE-E501-43B4-90D3-1833DB3CE5CA}" type="datetimeFigureOut">
              <a:rPr lang="he-IL" smtClean="0"/>
              <a:t>כ"ג/ניסן/תשע"ז</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34FAA01-B346-4F9F-A038-336270A5E4C7}" type="slidenum">
              <a:rPr lang="he-IL" smtClean="0"/>
              <a:t>‹#›</a:t>
            </a:fld>
            <a:endParaRPr lang="he-IL"/>
          </a:p>
        </p:txBody>
      </p:sp>
      <p:sp>
        <p:nvSpPr>
          <p:cNvPr id="6" name="Title 5"/>
          <p:cNvSpPr>
            <a:spLocks noGrp="1"/>
          </p:cNvSpPr>
          <p:nvPr>
            <p:ph type="title"/>
          </p:nvPr>
        </p:nvSpPr>
        <p:spPr/>
        <p:txBody>
          <a:bodyPr/>
          <a:lstStyle/>
          <a:p>
            <a:r>
              <a:rPr lang="he-IL" smtClean="0"/>
              <a:t>לחץ כדי לערוך סגנון כותרת של תבנית בסיס</a:t>
            </a:r>
            <a:endParaRPr lang="en-US"/>
          </a:p>
        </p:txBody>
      </p:sp>
    </p:spTree>
    <p:extLst>
      <p:ext uri="{BB962C8B-B14F-4D97-AF65-F5344CB8AC3E}">
        <p14:creationId xmlns:p14="http://schemas.microsoft.com/office/powerpoint/2010/main" val="2565288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41BEE-E501-43B4-90D3-1833DB3CE5CA}" type="datetimeFigureOut">
              <a:rPr lang="he-IL" smtClean="0"/>
              <a:t>כ"ג/ניסן/תשע"ז</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589158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CD141BEE-E501-43B4-90D3-1833DB3CE5CA}" type="datetimeFigureOut">
              <a:rPr lang="he-IL" smtClean="0"/>
              <a:t>כ"ג/ניסן/תשע"ז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4237289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CD141BEE-E501-43B4-90D3-1833DB3CE5CA}" type="datetimeFigureOut">
              <a:rPr lang="he-IL" smtClean="0"/>
              <a:t>כ"ג/ניסן/תשע"ז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34FAA01-B346-4F9F-A038-336270A5E4C7}" type="slidenum">
              <a:rPr lang="he-IL" smtClean="0"/>
              <a:t>‹#›</a:t>
            </a:fld>
            <a:endParaRPr lang="he-IL"/>
          </a:p>
        </p:txBody>
      </p:sp>
    </p:spTree>
    <p:extLst>
      <p:ext uri="{BB962C8B-B14F-4D97-AF65-F5344CB8AC3E}">
        <p14:creationId xmlns:p14="http://schemas.microsoft.com/office/powerpoint/2010/main" val="139710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CD141BEE-E501-43B4-90D3-1833DB3CE5CA}" type="datetimeFigureOut">
              <a:rPr lang="he-IL" smtClean="0"/>
              <a:t>כ"ג/ניסן/תשע"ז</a:t>
            </a:fld>
            <a:endParaRPr lang="he-I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he-IL"/>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F34FAA01-B346-4F9F-A038-336270A5E4C7}" type="slidenum">
              <a:rPr lang="he-IL" smtClean="0"/>
              <a:t>‹#›</a:t>
            </a:fld>
            <a:endParaRPr lang="he-IL"/>
          </a:p>
        </p:txBody>
      </p:sp>
    </p:spTree>
    <p:extLst>
      <p:ext uri="{BB962C8B-B14F-4D97-AF65-F5344CB8AC3E}">
        <p14:creationId xmlns:p14="http://schemas.microsoft.com/office/powerpoint/2010/main" val="3896762364"/>
      </p:ext>
    </p:extLst>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D141BEE-E501-43B4-90D3-1833DB3CE5CA}" type="datetimeFigureOut">
              <a:rPr lang="he-IL" smtClean="0"/>
              <a:t>כ"ג/ניסן/תשע"ז</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34FAA01-B346-4F9F-A038-336270A5E4C7}" type="slidenum">
              <a:rPr lang="he-IL" smtClean="0"/>
              <a:t>‹#›</a:t>
            </a:fld>
            <a:endParaRPr lang="he-IL"/>
          </a:p>
        </p:txBody>
      </p:sp>
    </p:spTree>
    <p:extLst>
      <p:ext uri="{BB962C8B-B14F-4D97-AF65-F5344CB8AC3E}">
        <p14:creationId xmlns:p14="http://schemas.microsoft.com/office/powerpoint/2010/main" val="24579809"/>
      </p:ext>
    </p:extLst>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13.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464904" y="2007705"/>
            <a:ext cx="7888357" cy="1303476"/>
          </a:xfrm>
        </p:spPr>
        <p:txBody>
          <a:bodyPr/>
          <a:lstStyle/>
          <a:p>
            <a:r>
              <a:rPr lang="he-IL" dirty="0" smtClean="0"/>
              <a:t>הקשר הרב דורי</a:t>
            </a:r>
            <a:endParaRPr lang="he-IL" dirty="0"/>
          </a:p>
        </p:txBody>
      </p:sp>
      <p:sp>
        <p:nvSpPr>
          <p:cNvPr id="3" name="כותרת משנה 2"/>
          <p:cNvSpPr>
            <a:spLocks noGrp="1"/>
          </p:cNvSpPr>
          <p:nvPr>
            <p:ph type="subTitle" idx="1"/>
          </p:nvPr>
        </p:nvSpPr>
        <p:spPr>
          <a:xfrm>
            <a:off x="5022027" y="4552078"/>
            <a:ext cx="6937514" cy="2152719"/>
          </a:xfrm>
        </p:spPr>
        <p:txBody>
          <a:bodyPr>
            <a:normAutofit lnSpcReduction="10000"/>
          </a:bodyPr>
          <a:lstStyle/>
          <a:p>
            <a:pPr algn="r"/>
            <a:r>
              <a:rPr lang="he-IL" dirty="0" smtClean="0"/>
              <a:t>שם המבוגר: אסתר בלוך</a:t>
            </a:r>
          </a:p>
          <a:p>
            <a:pPr algn="r"/>
            <a:r>
              <a:rPr lang="he-IL" dirty="0" smtClean="0"/>
              <a:t>שם התלמידה: דריה כדר</a:t>
            </a:r>
          </a:p>
          <a:p>
            <a:pPr algn="r"/>
            <a:r>
              <a:rPr lang="he-IL" dirty="0" smtClean="0"/>
              <a:t>כיתה: ה1                     </a:t>
            </a:r>
          </a:p>
          <a:p>
            <a:pPr algn="r"/>
            <a:r>
              <a:rPr lang="he-IL" dirty="0" smtClean="0"/>
              <a:t>בית ספר הבילויים גדרה</a:t>
            </a:r>
          </a:p>
          <a:p>
            <a:pPr algn="r"/>
            <a:r>
              <a:rPr lang="he-IL" dirty="0" smtClean="0"/>
              <a:t>שנה"ל תשע"ז</a:t>
            </a:r>
            <a:endParaRPr lang="he-IL" dirty="0"/>
          </a:p>
        </p:txBody>
      </p:sp>
      <p:grpSp>
        <p:nvGrpSpPr>
          <p:cNvPr id="6" name="קבוצה 5"/>
          <p:cNvGrpSpPr/>
          <p:nvPr/>
        </p:nvGrpSpPr>
        <p:grpSpPr>
          <a:xfrm>
            <a:off x="2885524" y="447260"/>
            <a:ext cx="8010939" cy="1249501"/>
            <a:chOff x="2388704" y="341313"/>
            <a:chExt cx="5572539" cy="781050"/>
          </a:xfrm>
        </p:grpSpPr>
        <p:pic>
          <p:nvPicPr>
            <p:cNvPr id="4" name="תמונה 3" descr="1שורת-לוגו-עברית"/>
            <p:cNvPicPr/>
            <p:nvPr/>
          </p:nvPicPr>
          <p:blipFill rotWithShape="1">
            <a:blip r:embed="rId2">
              <a:extLst>
                <a:ext uri="{28A0092B-C50C-407E-A947-70E740481C1C}">
                  <a14:useLocalDpi xmlns:a14="http://schemas.microsoft.com/office/drawing/2010/main" val="0"/>
                </a:ext>
              </a:extLst>
            </a:blip>
            <a:srcRect r="18744"/>
            <a:stretch/>
          </p:blipFill>
          <p:spPr bwMode="auto">
            <a:xfrm>
              <a:off x="2388704" y="341313"/>
              <a:ext cx="5572539" cy="781050"/>
            </a:xfrm>
            <a:prstGeom prst="rect">
              <a:avLst/>
            </a:prstGeom>
            <a:noFill/>
            <a:ln>
              <a:noFill/>
            </a:ln>
          </p:spPr>
        </p:pic>
        <p:pic>
          <p:nvPicPr>
            <p:cNvPr id="5" name="תמונה 4" descr="סמל בית הספר.jpg"/>
            <p:cNvPicPr/>
            <p:nvPr/>
          </p:nvPicPr>
          <p:blipFill rotWithShape="1">
            <a:blip r:embed="rId3" cstate="print"/>
            <a:srcRect l="4608" t="1" r="4950" b="33438"/>
            <a:stretch/>
          </p:blipFill>
          <p:spPr>
            <a:xfrm>
              <a:off x="7303603" y="510278"/>
              <a:ext cx="506897" cy="601594"/>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pSp>
      <p:pic>
        <p:nvPicPr>
          <p:cNvPr id="7" name="תמונה 6"/>
          <p:cNvPicPr>
            <a:picLocks noChangeAspect="1"/>
          </p:cNvPicPr>
          <p:nvPr/>
        </p:nvPicPr>
        <p:blipFill>
          <a:blip r:embed="rId4"/>
          <a:stretch>
            <a:fillRect/>
          </a:stretch>
        </p:blipFill>
        <p:spPr>
          <a:xfrm>
            <a:off x="2818614" y="3930190"/>
            <a:ext cx="4072380" cy="2714920"/>
          </a:xfrm>
          <a:prstGeom prst="rect">
            <a:avLst/>
          </a:prstGeom>
        </p:spPr>
      </p:pic>
    </p:spTree>
    <p:extLst>
      <p:ext uri="{BB962C8B-B14F-4D97-AF65-F5344CB8AC3E}">
        <p14:creationId xmlns:p14="http://schemas.microsoft.com/office/powerpoint/2010/main" val="415300051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set>
                                      <p:cBhvr>
                                        <p:cTn id="7" dur="455" fill="hold">
                                          <p:stCondLst>
                                            <p:cond delay="0"/>
                                          </p:stCondLst>
                                        </p:cTn>
                                        <p:tgtEl>
                                          <p:spTgt spid="3">
                                            <p:txEl>
                                              <p:pRg st="0" end="0"/>
                                            </p:txEl>
                                          </p:spTgt>
                                        </p:tgtEl>
                                        <p:attrNameLst>
                                          <p:attrName>style.rotation</p:attrName>
                                        </p:attrNameLst>
                                      </p:cBhvr>
                                      <p:to>
                                        <p:strVal val="-45.0"/>
                                      </p:to>
                                    </p:set>
                                    <p:anim calcmode="lin" valueType="num">
                                      <p:cBhvr>
                                        <p:cTn id="8"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3">
                                            <p:txEl>
                                              <p:pRg st="1" end="1"/>
                                            </p:txEl>
                                          </p:spTgt>
                                        </p:tgtEl>
                                        <p:attrNameLst>
                                          <p:attrName>style.visibility</p:attrName>
                                        </p:attrNameLst>
                                      </p:cBhvr>
                                      <p:to>
                                        <p:strVal val="visible"/>
                                      </p:to>
                                    </p:set>
                                    <p:set>
                                      <p:cBhvr>
                                        <p:cTn id="16" dur="455" fill="hold">
                                          <p:stCondLst>
                                            <p:cond delay="0"/>
                                          </p:stCondLst>
                                        </p:cTn>
                                        <p:tgtEl>
                                          <p:spTgt spid="3">
                                            <p:txEl>
                                              <p:pRg st="1" end="1"/>
                                            </p:txEl>
                                          </p:spTgt>
                                        </p:tgtEl>
                                        <p:attrNameLst>
                                          <p:attrName>style.rotation</p:attrName>
                                        </p:attrNameLst>
                                      </p:cBhvr>
                                      <p:to>
                                        <p:strVal val="-45.0"/>
                                      </p:to>
                                    </p:set>
                                    <p:anim calcmode="lin" valueType="num">
                                      <p:cBhvr>
                                        <p:cTn id="17" dur="455" fill="hold">
                                          <p:stCondLst>
                                            <p:cond delay="455"/>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lt">
                                    <p:tmPct val="50000"/>
                                  </p:iterate>
                                  <p:childTnLst>
                                    <p:set>
                                      <p:cBhvr>
                                        <p:cTn id="24" dur="1" fill="hold">
                                          <p:stCondLst>
                                            <p:cond delay="0"/>
                                          </p:stCondLst>
                                        </p:cTn>
                                        <p:tgtEl>
                                          <p:spTgt spid="3">
                                            <p:txEl>
                                              <p:pRg st="2" end="2"/>
                                            </p:txEl>
                                          </p:spTgt>
                                        </p:tgtEl>
                                        <p:attrNameLst>
                                          <p:attrName>style.visibility</p:attrName>
                                        </p:attrNameLst>
                                      </p:cBhvr>
                                      <p:to>
                                        <p:strVal val="visible"/>
                                      </p:to>
                                    </p:set>
                                    <p:set>
                                      <p:cBhvr>
                                        <p:cTn id="25" dur="455" fill="hold">
                                          <p:stCondLst>
                                            <p:cond delay="0"/>
                                          </p:stCondLst>
                                        </p:cTn>
                                        <p:tgtEl>
                                          <p:spTgt spid="3">
                                            <p:txEl>
                                              <p:pRg st="2" end="2"/>
                                            </p:txEl>
                                          </p:spTgt>
                                        </p:tgtEl>
                                        <p:attrNameLst>
                                          <p:attrName>style.rotation</p:attrName>
                                        </p:attrNameLst>
                                      </p:cBhvr>
                                      <p:to>
                                        <p:strVal val="-45.0"/>
                                      </p:to>
                                    </p:set>
                                    <p:anim calcmode="lin" valueType="num">
                                      <p:cBhvr>
                                        <p:cTn id="26" dur="455" fill="hold">
                                          <p:stCondLst>
                                            <p:cond delay="455"/>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8" presetClass="entr" presetSubtype="0" accel="50000" fill="hold" grpId="0" nodeType="clickEffect">
                                  <p:stCondLst>
                                    <p:cond delay="0"/>
                                  </p:stCondLst>
                                  <p:iterate type="lt">
                                    <p:tmPct val="50000"/>
                                  </p:iterate>
                                  <p:childTnLst>
                                    <p:set>
                                      <p:cBhvr>
                                        <p:cTn id="33" dur="1" fill="hold">
                                          <p:stCondLst>
                                            <p:cond delay="0"/>
                                          </p:stCondLst>
                                        </p:cTn>
                                        <p:tgtEl>
                                          <p:spTgt spid="3">
                                            <p:txEl>
                                              <p:pRg st="3" end="3"/>
                                            </p:txEl>
                                          </p:spTgt>
                                        </p:tgtEl>
                                        <p:attrNameLst>
                                          <p:attrName>style.visibility</p:attrName>
                                        </p:attrNameLst>
                                      </p:cBhvr>
                                      <p:to>
                                        <p:strVal val="visible"/>
                                      </p:to>
                                    </p:set>
                                    <p:set>
                                      <p:cBhvr>
                                        <p:cTn id="34" dur="455" fill="hold">
                                          <p:stCondLst>
                                            <p:cond delay="0"/>
                                          </p:stCondLst>
                                        </p:cTn>
                                        <p:tgtEl>
                                          <p:spTgt spid="3">
                                            <p:txEl>
                                              <p:pRg st="3" end="3"/>
                                            </p:txEl>
                                          </p:spTgt>
                                        </p:tgtEl>
                                        <p:attrNameLst>
                                          <p:attrName>style.rotation</p:attrName>
                                        </p:attrNameLst>
                                      </p:cBhvr>
                                      <p:to>
                                        <p:strVal val="-45.0"/>
                                      </p:to>
                                    </p:set>
                                    <p:anim calcmode="lin" valueType="num">
                                      <p:cBhvr>
                                        <p:cTn id="35" dur="455" fill="hold">
                                          <p:stCondLst>
                                            <p:cond delay="455"/>
                                          </p:stCondLst>
                                        </p:cTn>
                                        <p:tgtEl>
                                          <p:spTgt spid="3">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3">
                                            <p:txEl>
                                              <p:pRg st="3" end="3"/>
                                            </p:txEl>
                                          </p:spTgt>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3">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3">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8" presetClass="entr" presetSubtype="0" accel="50000" fill="hold" grpId="0" nodeType="clickEffect">
                                  <p:stCondLst>
                                    <p:cond delay="0"/>
                                  </p:stCondLst>
                                  <p:iterate type="lt">
                                    <p:tmPct val="50000"/>
                                  </p:iterate>
                                  <p:childTnLst>
                                    <p:set>
                                      <p:cBhvr>
                                        <p:cTn id="42" dur="1" fill="hold">
                                          <p:stCondLst>
                                            <p:cond delay="0"/>
                                          </p:stCondLst>
                                        </p:cTn>
                                        <p:tgtEl>
                                          <p:spTgt spid="3">
                                            <p:txEl>
                                              <p:pRg st="4" end="4"/>
                                            </p:txEl>
                                          </p:spTgt>
                                        </p:tgtEl>
                                        <p:attrNameLst>
                                          <p:attrName>style.visibility</p:attrName>
                                        </p:attrNameLst>
                                      </p:cBhvr>
                                      <p:to>
                                        <p:strVal val="visible"/>
                                      </p:to>
                                    </p:set>
                                    <p:set>
                                      <p:cBhvr>
                                        <p:cTn id="43" dur="455" fill="hold">
                                          <p:stCondLst>
                                            <p:cond delay="0"/>
                                          </p:stCondLst>
                                        </p:cTn>
                                        <p:tgtEl>
                                          <p:spTgt spid="3">
                                            <p:txEl>
                                              <p:pRg st="4" end="4"/>
                                            </p:txEl>
                                          </p:spTgt>
                                        </p:tgtEl>
                                        <p:attrNameLst>
                                          <p:attrName>style.rotation</p:attrName>
                                        </p:attrNameLst>
                                      </p:cBhvr>
                                      <p:to>
                                        <p:strVal val="-45.0"/>
                                      </p:to>
                                    </p:set>
                                    <p:anim calcmode="lin" valueType="num">
                                      <p:cBhvr>
                                        <p:cTn id="44" dur="455" fill="hold">
                                          <p:stCondLst>
                                            <p:cond delay="455"/>
                                          </p:stCondLst>
                                        </p:cTn>
                                        <p:tgtEl>
                                          <p:spTgt spid="3">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45" dur="455" fill="hold">
                                          <p:stCondLst>
                                            <p:cond delay="0"/>
                                          </p:stCondLst>
                                        </p:cTn>
                                        <p:tgtEl>
                                          <p:spTgt spid="3">
                                            <p:txEl>
                                              <p:pRg st="4" end="4"/>
                                            </p:txEl>
                                          </p:spTgt>
                                        </p:tgtEl>
                                        <p:attrNameLst>
                                          <p:attrName>ppt_y</p:attrName>
                                        </p:attrNameLst>
                                      </p:cBhvr>
                                      <p:tavLst>
                                        <p:tav tm="0">
                                          <p:val>
                                            <p:strVal val="#ppt_y-1"/>
                                          </p:val>
                                        </p:tav>
                                        <p:tav tm="100000">
                                          <p:val>
                                            <p:strVal val="#ppt_y-(0.354*#ppt_w-0.172*#ppt_h)"/>
                                          </p:val>
                                        </p:tav>
                                      </p:tavLst>
                                    </p:anim>
                                    <p:anim calcmode="lin" valueType="num">
                                      <p:cBhvr>
                                        <p:cTn id="46" dur="156" decel="50000" autoRev="1" fill="hold">
                                          <p:stCondLst>
                                            <p:cond delay="455"/>
                                          </p:stCondLst>
                                        </p:cTn>
                                        <p:tgtEl>
                                          <p:spTgt spid="3">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47" dur="136" fill="hold">
                                          <p:stCondLst>
                                            <p:cond delay="864"/>
                                          </p:stCondLst>
                                        </p:cTn>
                                        <p:tgtEl>
                                          <p:spTgt spid="3">
                                            <p:txEl>
                                              <p:pRg st="4" end="4"/>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solidFill>
                  <a:srgbClr val="E54BA3"/>
                </a:solidFill>
              </a:rPr>
              <a:t>המשך</a:t>
            </a:r>
            <a:endParaRPr lang="he-IL" dirty="0">
              <a:solidFill>
                <a:srgbClr val="E54BA3"/>
              </a:solidFill>
            </a:endParaRPr>
          </a:p>
        </p:txBody>
      </p:sp>
      <p:sp>
        <p:nvSpPr>
          <p:cNvPr id="3" name="מציין מיקום תוכן 2"/>
          <p:cNvSpPr>
            <a:spLocks noGrp="1"/>
          </p:cNvSpPr>
          <p:nvPr>
            <p:ph idx="1"/>
          </p:nvPr>
        </p:nvSpPr>
        <p:spPr/>
        <p:txBody>
          <a:bodyPr/>
          <a:lstStyle/>
          <a:p>
            <a:r>
              <a:rPr lang="he-IL" dirty="0" smtClean="0"/>
              <a:t>סבתא החלה לעבוד בבסיס בתל נוף בתור אפסנאית טכנית. לאחר מכן סיימה קורס מנהלי רכש ותקציב. לאחר 36 שנות עבודה יצאה לפנסיה מוקדמת ועדיין מתנדבת </a:t>
            </a:r>
            <a:r>
              <a:rPr lang="he-IL" smtClean="0"/>
              <a:t>שם בימי רביעי.</a:t>
            </a:r>
            <a:endParaRPr lang="he-IL"/>
          </a:p>
        </p:txBody>
      </p:sp>
    </p:spTree>
    <p:extLst>
      <p:ext uri="{BB962C8B-B14F-4D97-AF65-F5344CB8AC3E}">
        <p14:creationId xmlns:p14="http://schemas.microsoft.com/office/powerpoint/2010/main" val="3795514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solidFill>
                  <a:srgbClr val="E54BA3"/>
                </a:solidFill>
              </a:rPr>
              <a:t>קצת תמונות.....</a:t>
            </a:r>
            <a:endParaRPr lang="he-IL" dirty="0">
              <a:solidFill>
                <a:srgbClr val="E54BA3"/>
              </a:solidFill>
            </a:endParaRPr>
          </a:p>
        </p:txBody>
      </p:sp>
      <p:pic>
        <p:nvPicPr>
          <p:cNvPr id="4" name="מציין מיקום תוכן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84258" y="1073115"/>
            <a:ext cx="4054907" cy="2700315"/>
          </a:xfrm>
        </p:spPr>
      </p:pic>
      <p:pic>
        <p:nvPicPr>
          <p:cNvPr id="3" name="תמונה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0254" y="1306476"/>
            <a:ext cx="3234743" cy="2466953"/>
          </a:xfrm>
          <a:prstGeom prst="rect">
            <a:avLst/>
          </a:prstGeom>
        </p:spPr>
      </p:pic>
      <p:pic>
        <p:nvPicPr>
          <p:cNvPr id="5" name="תמונה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21404" y="2174144"/>
            <a:ext cx="2295207" cy="3378244"/>
          </a:xfrm>
          <a:prstGeom prst="rect">
            <a:avLst/>
          </a:prstGeom>
        </p:spPr>
      </p:pic>
    </p:spTree>
    <p:extLst>
      <p:ext uri="{BB962C8B-B14F-4D97-AF65-F5344CB8AC3E}">
        <p14:creationId xmlns:p14="http://schemas.microsoft.com/office/powerpoint/2010/main" val="1858392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pic>
        <p:nvPicPr>
          <p:cNvPr id="8" name="מציין מיקום תוכן 7"/>
          <p:cNvPicPr>
            <a:picLocks noGrp="1" noChangeAspect="1"/>
          </p:cNvPicPr>
          <p:nvPr>
            <p:ph idx="1"/>
          </p:nvPr>
        </p:nvPicPr>
        <p:blipFill>
          <a:blip r:embed="rId2"/>
          <a:stretch>
            <a:fillRect/>
          </a:stretch>
        </p:blipFill>
        <p:spPr>
          <a:xfrm>
            <a:off x="2257031" y="28280"/>
            <a:ext cx="9096769" cy="6858000"/>
          </a:xfrm>
          <a:prstGeom prst="rect">
            <a:avLst/>
          </a:prstGeom>
        </p:spPr>
      </p:pic>
      <p:sp>
        <p:nvSpPr>
          <p:cNvPr id="9" name="מלבן 8"/>
          <p:cNvSpPr/>
          <p:nvPr/>
        </p:nvSpPr>
        <p:spPr>
          <a:xfrm>
            <a:off x="3343373" y="5797485"/>
            <a:ext cx="794994" cy="5750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הירש</a:t>
            </a:r>
            <a:endParaRPr lang="he-IL" dirty="0"/>
          </a:p>
        </p:txBody>
      </p:sp>
      <p:sp>
        <p:nvSpPr>
          <p:cNvPr id="10" name="אליפסה 9"/>
          <p:cNvSpPr/>
          <p:nvPr/>
        </p:nvSpPr>
        <p:spPr>
          <a:xfrm>
            <a:off x="4336330" y="5821052"/>
            <a:ext cx="1423447" cy="565608"/>
          </a:xfrm>
          <a:prstGeom prst="ellipse">
            <a:avLst/>
          </a:prstGeom>
          <a:solidFill>
            <a:srgbClr val="E54BA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בתיה</a:t>
            </a:r>
            <a:endParaRPr lang="he-IL" dirty="0"/>
          </a:p>
        </p:txBody>
      </p:sp>
      <p:cxnSp>
        <p:nvCxnSpPr>
          <p:cNvPr id="12" name="מחבר חץ ישר 11"/>
          <p:cNvCxnSpPr/>
          <p:nvPr/>
        </p:nvCxnSpPr>
        <p:spPr>
          <a:xfrm flipH="1">
            <a:off x="5978951" y="4590854"/>
            <a:ext cx="16496" cy="471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מלבן 15"/>
          <p:cNvSpPr/>
          <p:nvPr/>
        </p:nvSpPr>
        <p:spPr>
          <a:xfrm>
            <a:off x="9304256" y="5797485"/>
            <a:ext cx="1357459" cy="772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נפתלי</a:t>
            </a:r>
            <a:endParaRPr lang="he-IL" dirty="0"/>
          </a:p>
        </p:txBody>
      </p:sp>
      <p:sp>
        <p:nvSpPr>
          <p:cNvPr id="17" name="אליפסה 16"/>
          <p:cNvSpPr/>
          <p:nvPr/>
        </p:nvSpPr>
        <p:spPr>
          <a:xfrm>
            <a:off x="7819534" y="5797485"/>
            <a:ext cx="1173637" cy="697583"/>
          </a:xfrm>
          <a:prstGeom prst="ellipse">
            <a:avLst/>
          </a:prstGeom>
          <a:solidFill>
            <a:srgbClr val="E54BA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אידה</a:t>
            </a:r>
            <a:endParaRPr lang="he-IL" dirty="0"/>
          </a:p>
        </p:txBody>
      </p:sp>
      <p:sp>
        <p:nvSpPr>
          <p:cNvPr id="18" name="חץ למעלה 17"/>
          <p:cNvSpPr/>
          <p:nvPr/>
        </p:nvSpPr>
        <p:spPr>
          <a:xfrm>
            <a:off x="4138367" y="4637988"/>
            <a:ext cx="499621" cy="97096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3949831" y="3619893"/>
            <a:ext cx="1574276" cy="9049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יצחק { ועוד 9 אחים}</a:t>
            </a:r>
            <a:endParaRPr lang="he-IL" dirty="0"/>
          </a:p>
        </p:txBody>
      </p:sp>
      <p:sp>
        <p:nvSpPr>
          <p:cNvPr id="20" name="חץ למעלה 19"/>
          <p:cNvSpPr/>
          <p:nvPr/>
        </p:nvSpPr>
        <p:spPr>
          <a:xfrm>
            <a:off x="9605913" y="4590854"/>
            <a:ext cx="688157" cy="101809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1" name="אליפסה 20"/>
          <p:cNvSpPr/>
          <p:nvPr/>
        </p:nvSpPr>
        <p:spPr>
          <a:xfrm>
            <a:off x="8460950" y="3859563"/>
            <a:ext cx="1131216" cy="763571"/>
          </a:xfrm>
          <a:prstGeom prst="ellipse">
            <a:avLst/>
          </a:prstGeom>
          <a:solidFill>
            <a:srgbClr val="E54BA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לובה</a:t>
            </a:r>
            <a:endParaRPr lang="he-IL" dirty="0"/>
          </a:p>
        </p:txBody>
      </p:sp>
      <p:sp>
        <p:nvSpPr>
          <p:cNvPr id="22" name="אליפסה 21"/>
          <p:cNvSpPr/>
          <p:nvPr/>
        </p:nvSpPr>
        <p:spPr>
          <a:xfrm>
            <a:off x="9801519" y="3882419"/>
            <a:ext cx="1171282" cy="642447"/>
          </a:xfrm>
          <a:prstGeom prst="ellipse">
            <a:avLst/>
          </a:prstGeom>
          <a:solidFill>
            <a:srgbClr val="E54BA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גולדה</a:t>
            </a:r>
            <a:endParaRPr lang="he-IL" dirty="0"/>
          </a:p>
        </p:txBody>
      </p:sp>
      <p:sp>
        <p:nvSpPr>
          <p:cNvPr id="23" name="חץ ימינה 22"/>
          <p:cNvSpPr/>
          <p:nvPr/>
        </p:nvSpPr>
        <p:spPr>
          <a:xfrm>
            <a:off x="5128181" y="2865748"/>
            <a:ext cx="1018095" cy="490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חץ שמאלה 23"/>
          <p:cNvSpPr/>
          <p:nvPr/>
        </p:nvSpPr>
        <p:spPr>
          <a:xfrm>
            <a:off x="8993171" y="2855608"/>
            <a:ext cx="1508289" cy="36764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5" name="אליפסה 24"/>
          <p:cNvSpPr/>
          <p:nvPr/>
        </p:nvSpPr>
        <p:spPr>
          <a:xfrm>
            <a:off x="6334812" y="2855608"/>
            <a:ext cx="1121790" cy="660590"/>
          </a:xfrm>
          <a:prstGeom prst="ellipse">
            <a:avLst/>
          </a:prstGeom>
          <a:solidFill>
            <a:srgbClr val="E54BA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בתיה</a:t>
            </a:r>
            <a:endParaRPr lang="he-IL" dirty="0"/>
          </a:p>
        </p:txBody>
      </p:sp>
      <p:sp>
        <p:nvSpPr>
          <p:cNvPr id="26" name="אליפסה 25"/>
          <p:cNvSpPr/>
          <p:nvPr/>
        </p:nvSpPr>
        <p:spPr>
          <a:xfrm>
            <a:off x="7774119" y="2773122"/>
            <a:ext cx="1136323" cy="684158"/>
          </a:xfrm>
          <a:prstGeom prst="ellipse">
            <a:avLst/>
          </a:prstGeom>
          <a:solidFill>
            <a:srgbClr val="E54BA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אסתר</a:t>
            </a:r>
            <a:endParaRPr lang="he-IL" dirty="0"/>
          </a:p>
        </p:txBody>
      </p:sp>
      <p:sp>
        <p:nvSpPr>
          <p:cNvPr id="27" name="חץ למעלה 26"/>
          <p:cNvSpPr/>
          <p:nvPr/>
        </p:nvSpPr>
        <p:spPr>
          <a:xfrm>
            <a:off x="6249971" y="1838227"/>
            <a:ext cx="414780" cy="93489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8" name="מלבן 27"/>
          <p:cNvSpPr/>
          <p:nvPr/>
        </p:nvSpPr>
        <p:spPr>
          <a:xfrm>
            <a:off x="5995447" y="980388"/>
            <a:ext cx="1244339" cy="8578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רימון, </a:t>
            </a:r>
            <a:r>
              <a:rPr lang="he-IL" dirty="0" smtClean="0">
                <a:solidFill>
                  <a:srgbClr val="E54BA3"/>
                </a:solidFill>
              </a:rPr>
              <a:t>חנה, רחלי.</a:t>
            </a:r>
            <a:endParaRPr lang="he-IL" dirty="0">
              <a:solidFill>
                <a:srgbClr val="E54BA3"/>
              </a:solidFill>
            </a:endParaRPr>
          </a:p>
        </p:txBody>
      </p:sp>
      <p:sp>
        <p:nvSpPr>
          <p:cNvPr id="29" name="מלבן 28"/>
          <p:cNvSpPr/>
          <p:nvPr/>
        </p:nvSpPr>
        <p:spPr>
          <a:xfrm>
            <a:off x="7846047" y="821776"/>
            <a:ext cx="1229805" cy="1112362"/>
          </a:xfrm>
          <a:prstGeom prst="rect">
            <a:avLst/>
          </a:prstGeom>
          <a:solidFill>
            <a:srgbClr val="E54BA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solidFill>
                  <a:srgbClr val="00B0F0"/>
                </a:solidFill>
              </a:rPr>
              <a:t>גיא</a:t>
            </a:r>
            <a:r>
              <a:rPr lang="he-IL" dirty="0" smtClean="0"/>
              <a:t>, טלי</a:t>
            </a:r>
            <a:endParaRPr lang="he-IL" dirty="0"/>
          </a:p>
        </p:txBody>
      </p:sp>
      <p:sp>
        <p:nvSpPr>
          <p:cNvPr id="30" name="חץ למעלה 29"/>
          <p:cNvSpPr/>
          <p:nvPr/>
        </p:nvSpPr>
        <p:spPr>
          <a:xfrm>
            <a:off x="8342280" y="2086719"/>
            <a:ext cx="381392" cy="62523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6753896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solidFill>
                  <a:srgbClr val="E54BA3"/>
                </a:solidFill>
              </a:rPr>
              <a:t>תולדות חיים:</a:t>
            </a:r>
            <a:endParaRPr lang="he-IL" dirty="0">
              <a:solidFill>
                <a:srgbClr val="E54BA3"/>
              </a:solidFill>
            </a:endParaRPr>
          </a:p>
        </p:txBody>
      </p:sp>
      <p:sp>
        <p:nvSpPr>
          <p:cNvPr id="3" name="מציין מיקום תוכן 2"/>
          <p:cNvSpPr>
            <a:spLocks noGrp="1"/>
          </p:cNvSpPr>
          <p:nvPr>
            <p:ph idx="1"/>
          </p:nvPr>
        </p:nvSpPr>
        <p:spPr/>
        <p:txBody>
          <a:bodyPr/>
          <a:lstStyle/>
          <a:p>
            <a:r>
              <a:rPr lang="he-IL" dirty="0" smtClean="0"/>
              <a:t>סבתא אסתר נולדה בליטא, בעיר הבירה וילנה.</a:t>
            </a:r>
          </a:p>
          <a:p>
            <a:r>
              <a:rPr lang="he-IL" dirty="0" smtClean="0"/>
              <a:t>היא נולדה למשפחת לנדסמן, </a:t>
            </a:r>
            <a:r>
              <a:rPr lang="he-IL" dirty="0" err="1" smtClean="0"/>
              <a:t>אמא</a:t>
            </a:r>
            <a:r>
              <a:rPr lang="he-IL" dirty="0" smtClean="0"/>
              <a:t> גולדה ואבא יצחק.</a:t>
            </a:r>
          </a:p>
          <a:p>
            <a:r>
              <a:rPr lang="he-IL" dirty="0" smtClean="0"/>
              <a:t>יש לה אחות גדולה בשם בתיה. והיא גרה במושב בית זית ליד ירושלים.</a:t>
            </a:r>
          </a:p>
          <a:p>
            <a:r>
              <a:rPr lang="he-IL" dirty="0" smtClean="0"/>
              <a:t>סבתא גרה ברחובות.</a:t>
            </a:r>
          </a:p>
          <a:p>
            <a:endParaRPr lang="he-IL" dirty="0"/>
          </a:p>
        </p:txBody>
      </p:sp>
    </p:spTree>
    <p:extLst>
      <p:ext uri="{BB962C8B-B14F-4D97-AF65-F5344CB8AC3E}">
        <p14:creationId xmlns:p14="http://schemas.microsoft.com/office/powerpoint/2010/main" val="2855182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solidFill>
                  <a:srgbClr val="E54BA3"/>
                </a:solidFill>
              </a:rPr>
              <a:t>הסיפור:</a:t>
            </a:r>
            <a:endParaRPr lang="he-IL" dirty="0">
              <a:solidFill>
                <a:srgbClr val="E54BA3"/>
              </a:solidFill>
            </a:endParaRPr>
          </a:p>
        </p:txBody>
      </p:sp>
      <p:sp>
        <p:nvSpPr>
          <p:cNvPr id="3" name="מציין מיקום תוכן 2"/>
          <p:cNvSpPr>
            <a:spLocks noGrp="1"/>
          </p:cNvSpPr>
          <p:nvPr>
            <p:ph idx="1"/>
          </p:nvPr>
        </p:nvSpPr>
        <p:spPr/>
        <p:txBody>
          <a:bodyPr/>
          <a:lstStyle/>
          <a:p>
            <a:pPr lvl="2"/>
            <a:r>
              <a:rPr lang="he-IL" sz="2800" dirty="0" smtClean="0"/>
              <a:t>ברצוננו לספר את הסיפור המשפחתי שלנו.</a:t>
            </a:r>
          </a:p>
          <a:p>
            <a:r>
              <a:rPr lang="he-IL" dirty="0" smtClean="0"/>
              <a:t>סבתא של סבתא, אידה, הייתה בעלת בית מרקחת </a:t>
            </a:r>
            <a:r>
              <a:rPr lang="he-IL" dirty="0" err="1" smtClean="0"/>
              <a:t>בוילנה</a:t>
            </a:r>
            <a:r>
              <a:rPr lang="he-IL" dirty="0" smtClean="0"/>
              <a:t>. היא עשתה לימודי רוקחות באוניברסיטת לבוב שבפולין.</a:t>
            </a:r>
          </a:p>
          <a:p>
            <a:r>
              <a:rPr lang="he-IL" dirty="0" smtClean="0"/>
              <a:t>היו להם שתי בנות, סבתא רבתה גולדה, ולובה.</a:t>
            </a:r>
          </a:p>
          <a:p>
            <a:r>
              <a:rPr lang="he-IL" dirty="0" smtClean="0"/>
              <a:t>באותם הזמנים בביתם דיברו יידיש וליטאית. סבתא רבתה גולדה, למדה בגימנסיה העברית.</a:t>
            </a:r>
            <a:endParaRPr lang="he-IL" dirty="0"/>
          </a:p>
        </p:txBody>
      </p:sp>
    </p:spTree>
    <p:extLst>
      <p:ext uri="{BB962C8B-B14F-4D97-AF65-F5344CB8AC3E}">
        <p14:creationId xmlns:p14="http://schemas.microsoft.com/office/powerpoint/2010/main" val="21627716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solidFill>
                  <a:srgbClr val="E54BA3"/>
                </a:solidFill>
              </a:rPr>
              <a:t>המשך...</a:t>
            </a:r>
            <a:endParaRPr lang="he-IL" dirty="0">
              <a:solidFill>
                <a:srgbClr val="E54BA3"/>
              </a:solidFill>
            </a:endParaRPr>
          </a:p>
        </p:txBody>
      </p:sp>
      <p:sp>
        <p:nvSpPr>
          <p:cNvPr id="3" name="מציין מיקום תוכן 2"/>
          <p:cNvSpPr>
            <a:spLocks noGrp="1"/>
          </p:cNvSpPr>
          <p:nvPr>
            <p:ph idx="1"/>
          </p:nvPr>
        </p:nvSpPr>
        <p:spPr/>
        <p:txBody>
          <a:bodyPr/>
          <a:lstStyle/>
          <a:p>
            <a:r>
              <a:rPr lang="he-IL" dirty="0" smtClean="0"/>
              <a:t>ב1939 הרוסים כבשו את ליטא וכל העסקים הפרטיים עברו לראשות הממשלה.</a:t>
            </a:r>
          </a:p>
          <a:p>
            <a:r>
              <a:rPr lang="he-IL" dirty="0" smtClean="0"/>
              <a:t>כמו כן, בית המרקחת נלקח גם.</a:t>
            </a:r>
          </a:p>
          <a:p>
            <a:r>
              <a:rPr lang="he-IL" dirty="0" smtClean="0"/>
              <a:t>וסבתא נשארה לעבוד שם בתור עובדת רגילה.</a:t>
            </a:r>
          </a:p>
          <a:p>
            <a:r>
              <a:rPr lang="he-IL" dirty="0" smtClean="0"/>
              <a:t>בפרוץ מלחמת העולם השנייה, סבתא גולדה הייתה במחנה הקיץ "ביתר". וכשהגרמנים החלו להפציץ את פולין , סבתא וסבא לקחו אותה מהמחנה. הם אספו את כל מה שיכלו לקחת, נעלו את הבית וברחו ליער.</a:t>
            </a:r>
          </a:p>
        </p:txBody>
      </p:sp>
    </p:spTree>
    <p:extLst>
      <p:ext uri="{BB962C8B-B14F-4D97-AF65-F5344CB8AC3E}">
        <p14:creationId xmlns:p14="http://schemas.microsoft.com/office/powerpoint/2010/main" val="20460321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solidFill>
                  <a:srgbClr val="E54BA3"/>
                </a:solidFill>
              </a:rPr>
              <a:t>ההמשך......</a:t>
            </a:r>
            <a:endParaRPr lang="he-IL" dirty="0">
              <a:solidFill>
                <a:srgbClr val="E54BA3"/>
              </a:solidFill>
            </a:endParaRPr>
          </a:p>
        </p:txBody>
      </p:sp>
      <p:sp>
        <p:nvSpPr>
          <p:cNvPr id="3" name="מציין מיקום תוכן 2"/>
          <p:cNvSpPr>
            <a:spLocks noGrp="1"/>
          </p:cNvSpPr>
          <p:nvPr>
            <p:ph idx="1"/>
          </p:nvPr>
        </p:nvSpPr>
        <p:spPr/>
        <p:txBody>
          <a:bodyPr/>
          <a:lstStyle/>
          <a:p>
            <a:r>
              <a:rPr lang="he-IL" dirty="0" smtClean="0"/>
              <a:t>אחרי כמה ימים, הם הגיעו לגבול של לטביה ששם הייתה תחנת רכבת, הם רצו לעלות על הרכבת אבל הלטביים לא נתנו להם לעבור בגלל שלא היו להם מסמכים מזהים. כי כל המסמכים שלהם היו במשרד החוץ בעיר קובנה שבליטא. כי הם הגישו בקשה להגר לארה"ב. כי שם הייתה אחותה של סבתא אידה.</a:t>
            </a:r>
          </a:p>
          <a:p>
            <a:r>
              <a:rPr lang="he-IL" dirty="0" smtClean="0"/>
              <a:t>הם חיכו כמה ימים בתחנת רכבת כדי שישלחו להם ניירת זיהוי מהאחים של סבא.</a:t>
            </a:r>
          </a:p>
        </p:txBody>
      </p:sp>
    </p:spTree>
    <p:extLst>
      <p:ext uri="{BB962C8B-B14F-4D97-AF65-F5344CB8AC3E}">
        <p14:creationId xmlns:p14="http://schemas.microsoft.com/office/powerpoint/2010/main" val="333384927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solidFill>
                  <a:srgbClr val="E54BA3"/>
                </a:solidFill>
              </a:rPr>
              <a:t>המשך......</a:t>
            </a:r>
            <a:endParaRPr lang="he-IL" dirty="0">
              <a:solidFill>
                <a:srgbClr val="E54BA3"/>
              </a:solidFill>
            </a:endParaRPr>
          </a:p>
        </p:txBody>
      </p:sp>
      <p:sp>
        <p:nvSpPr>
          <p:cNvPr id="3" name="מציין מיקום תוכן 2"/>
          <p:cNvSpPr>
            <a:spLocks noGrp="1"/>
          </p:cNvSpPr>
          <p:nvPr>
            <p:ph idx="1"/>
          </p:nvPr>
        </p:nvSpPr>
        <p:spPr/>
        <p:txBody>
          <a:bodyPr/>
          <a:lstStyle/>
          <a:p>
            <a:r>
              <a:rPr lang="he-IL" dirty="0" smtClean="0"/>
              <a:t>אחרי שהם קיבלו אישורי זהות, לקחו אותם לתחנת מעבר ודאגו להם. לאחר מכן שאלו אותם לאן הם רוצים להגיע וסבא אמר שהוא רוצה להגיע  לעיר אסרכן  שבים הכספי כי ששם היה גר אחיו. לאחר כמה זמן, שכבר הניירת הייתה מסודרת, העלו אותם לאנייה שביער גורקי והם הפליגו לאסרכן.</a:t>
            </a:r>
          </a:p>
          <a:p>
            <a:r>
              <a:rPr lang="he-IL" dirty="0" smtClean="0"/>
              <a:t>עד 1942 הם היו באסרכן ואחרי זה הפליגו לעיר מחצ'קלה לבן דוד של סבא. במחצ'קלה הם קיבלו מגורים וסבתא קיבלה עבודה בבית מרקחת וסבא בתור רואה חשבון והם נשארו שם עד 1944.</a:t>
            </a:r>
            <a:endParaRPr lang="he-IL" dirty="0"/>
          </a:p>
        </p:txBody>
      </p:sp>
    </p:spTree>
    <p:extLst>
      <p:ext uri="{BB962C8B-B14F-4D97-AF65-F5344CB8AC3E}">
        <p14:creationId xmlns:p14="http://schemas.microsoft.com/office/powerpoint/2010/main" val="27088208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solidFill>
                  <a:srgbClr val="E54BA3"/>
                </a:solidFill>
              </a:rPr>
              <a:t>המשך</a:t>
            </a:r>
            <a:endParaRPr lang="he-IL" dirty="0">
              <a:solidFill>
                <a:srgbClr val="E54BA3"/>
              </a:solidFill>
            </a:endParaRPr>
          </a:p>
        </p:txBody>
      </p:sp>
      <p:sp>
        <p:nvSpPr>
          <p:cNvPr id="3" name="מציין מיקום תוכן 2"/>
          <p:cNvSpPr>
            <a:spLocks noGrp="1"/>
          </p:cNvSpPr>
          <p:nvPr>
            <p:ph idx="1"/>
          </p:nvPr>
        </p:nvSpPr>
        <p:spPr/>
        <p:txBody>
          <a:bodyPr/>
          <a:lstStyle/>
          <a:p>
            <a:r>
              <a:rPr lang="he-IL" dirty="0" smtClean="0"/>
              <a:t>יום אחד אמרו ברדיו ששחררו את אוקרינה מהגרמנים. והם וסבא החליט שצריך לנסוע לאוקרינה כדי להתקדם לליטא לכיוון הבית כך הם הגיעו לעיר וניצה. שם הם קיבלו עבודה ומגורים. ושם סבתא הכירה את סבא. היו להם שכנים יהודים בחצר, וראש המשפחה עבד בתחנת רכבת שסבא היה האחראי על התחנה. הוא היה מתארח לפעמים אצלם והם סיפרו לו שיש להם שכנים ליטאים. וכך הם הכירו.</a:t>
            </a:r>
          </a:p>
          <a:p>
            <a:r>
              <a:rPr lang="he-IL" dirty="0"/>
              <a:t> </a:t>
            </a:r>
            <a:r>
              <a:rPr lang="he-IL" dirty="0" smtClean="0"/>
              <a:t>לאחר כמה זמן הם התחתנו בויניצה ב1945.</a:t>
            </a:r>
            <a:endParaRPr lang="he-IL" dirty="0"/>
          </a:p>
        </p:txBody>
      </p:sp>
    </p:spTree>
    <p:extLst>
      <p:ext uri="{BB962C8B-B14F-4D97-AF65-F5344CB8AC3E}">
        <p14:creationId xmlns:p14="http://schemas.microsoft.com/office/powerpoint/2010/main" val="35858583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solidFill>
                  <a:srgbClr val="E54BA3"/>
                </a:solidFill>
              </a:rPr>
              <a:t>המשך....................</a:t>
            </a:r>
            <a:endParaRPr lang="he-IL" dirty="0">
              <a:solidFill>
                <a:srgbClr val="E54BA3"/>
              </a:solidFill>
            </a:endParaRPr>
          </a:p>
        </p:txBody>
      </p:sp>
      <p:sp>
        <p:nvSpPr>
          <p:cNvPr id="3" name="מציין מיקום תוכן 2"/>
          <p:cNvSpPr>
            <a:spLocks noGrp="1"/>
          </p:cNvSpPr>
          <p:nvPr>
            <p:ph idx="1"/>
          </p:nvPr>
        </p:nvSpPr>
        <p:spPr/>
        <p:txBody>
          <a:bodyPr/>
          <a:lstStyle/>
          <a:p>
            <a:pPr marL="0" indent="0">
              <a:buNone/>
            </a:pPr>
            <a:r>
              <a:rPr lang="he-IL" dirty="0" smtClean="0"/>
              <a:t>ששחררו את ליטא כולם חזרו לוילנה וסבתא כבר הייתה בהריון עם בתיה.    </a:t>
            </a:r>
          </a:p>
          <a:p>
            <a:pPr marL="0" indent="0">
              <a:buNone/>
            </a:pPr>
            <a:r>
              <a:rPr lang="he-IL" dirty="0"/>
              <a:t> </a:t>
            </a:r>
            <a:r>
              <a:rPr lang="he-IL" dirty="0" smtClean="0"/>
              <a:t>בתיה נולדה באותו יום שהם חזרו לוילנה. סבתא( אסתר) נולדה 9 שנים אחרי אחותה בתיה. הייתה לה ילדות נהדרת, המשפחה הייתה מסודרת כלכלית ולא היה חסר כלום. היא עלתה לכיתה א' ב1961 ובבית ספר הכירה הרבה חברים שחלקם חבריה אפילו היום. ב1971 היא סיימה את בית הספר והתקבלה לבית ספר לאחיות בזמן שבתיה עלתה לישראל. וכך עלו הרעיונות לעלות לארץ גם. אז סבתא הכירה את סבא אלכס והתחתנו ב1973. ב1974  נולדה אימא שלי טלי. ב1975 הם עלו לארץ.</a:t>
            </a:r>
            <a:endParaRPr lang="he-IL" dirty="0"/>
          </a:p>
        </p:txBody>
      </p:sp>
    </p:spTree>
    <p:extLst>
      <p:ext uri="{BB962C8B-B14F-4D97-AF65-F5344CB8AC3E}">
        <p14:creationId xmlns:p14="http://schemas.microsoft.com/office/powerpoint/2010/main" val="131855238"/>
      </p:ext>
    </p:extLst>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220</TotalTime>
  <Words>599</Words>
  <Application>Microsoft Office PowerPoint</Application>
  <PresentationFormat>מסך רחב</PresentationFormat>
  <Paragraphs>47</Paragraphs>
  <Slides>11</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2</vt:i4>
      </vt:variant>
      <vt:variant>
        <vt:lpstr>כותרות שקופיות</vt:lpstr>
      </vt:variant>
      <vt:variant>
        <vt:i4>11</vt:i4>
      </vt:variant>
    </vt:vector>
  </HeadingPairs>
  <TitlesOfParts>
    <vt:vector size="18" baseType="lpstr">
      <vt:lpstr>Arial</vt:lpstr>
      <vt:lpstr>Calibri</vt:lpstr>
      <vt:lpstr>Calibri Light</vt:lpstr>
      <vt:lpstr>Times New Roman</vt:lpstr>
      <vt:lpstr>Wingdings 2</vt:lpstr>
      <vt:lpstr>HDOfficeLightV0</vt:lpstr>
      <vt:lpstr>ערכת נושא Office</vt:lpstr>
      <vt:lpstr>הקשר הרב דורי</vt:lpstr>
      <vt:lpstr>מצגת של PowerPoint</vt:lpstr>
      <vt:lpstr>תולדות חיים:</vt:lpstr>
      <vt:lpstr>הסיפור:</vt:lpstr>
      <vt:lpstr>המשך...</vt:lpstr>
      <vt:lpstr>ההמשך......</vt:lpstr>
      <vt:lpstr>המשך......</vt:lpstr>
      <vt:lpstr>המשך</vt:lpstr>
      <vt:lpstr>המשך....................</vt:lpstr>
      <vt:lpstr>המשך</vt:lpstr>
      <vt:lpstr>קצת תמונות.....</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23</cp:revision>
  <dcterms:created xsi:type="dcterms:W3CDTF">2016-11-15T06:53:57Z</dcterms:created>
  <dcterms:modified xsi:type="dcterms:W3CDTF">2017-04-19T05:21:16Z</dcterms:modified>
</cp:coreProperties>
</file>