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2" r:id="rId1"/>
  </p:sldMasterIdLst>
  <p:sldIdLst>
    <p:sldId id="256" r:id="rId2"/>
    <p:sldId id="274" r:id="rId3"/>
    <p:sldId id="257" r:id="rId4"/>
    <p:sldId id="259" r:id="rId5"/>
    <p:sldId id="258" r:id="rId6"/>
    <p:sldId id="260" r:id="rId7"/>
    <p:sldId id="261" r:id="rId8"/>
    <p:sldId id="262" r:id="rId9"/>
    <p:sldId id="263" r:id="rId10"/>
    <p:sldId id="264" r:id="rId11"/>
    <p:sldId id="265" r:id="rId12"/>
    <p:sldId id="266" r:id="rId13"/>
    <p:sldId id="267" r:id="rId14"/>
    <p:sldId id="272" r:id="rId15"/>
    <p:sldId id="269" r:id="rId16"/>
    <p:sldId id="271" r:id="rId17"/>
    <p:sldId id="268" r:id="rId18"/>
    <p:sldId id="270" r:id="rId19"/>
    <p:sldId id="273" r:id="rId2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 initials="S" lastIdx="1" clrIdx="0">
    <p:extLst>
      <p:ext uri="{19B8F6BF-5375-455C-9EA6-DF929625EA0E}">
        <p15:presenceInfo xmlns:p15="http://schemas.microsoft.com/office/powerpoint/2012/main" userId="Stude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4T13:57:35.164" idx="1">
    <p:pos x="7377" y="364"/>
    <p:text/>
    <p:extLst mod="1">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r">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D8EE23A-B796-4387-B83D-71ED3B985AFC}" type="datetimeFigureOut">
              <a:rPr lang="he-IL" smtClean="0"/>
              <a:t>ד'/תמוז/תשע"ט</a:t>
            </a:fld>
            <a:endParaRPr lang="he-IL"/>
          </a:p>
        </p:txBody>
      </p:sp>
      <p:sp>
        <p:nvSpPr>
          <p:cNvPr id="5" name="Footer Placeholder 4"/>
          <p:cNvSpPr>
            <a:spLocks noGrp="1"/>
          </p:cNvSpPr>
          <p:nvPr>
            <p:ph type="ftr" sz="quarter" idx="11"/>
          </p:nvPr>
        </p:nvSpPr>
        <p:spPr>
          <a:xfrm>
            <a:off x="1876424" y="5410201"/>
            <a:ext cx="5124886" cy="365125"/>
          </a:xfrm>
        </p:spPr>
        <p:txBody>
          <a:bodyPr/>
          <a:lstStyle/>
          <a:p>
            <a:endParaRPr lang="he-IL"/>
          </a:p>
        </p:txBody>
      </p:sp>
      <p:sp>
        <p:nvSpPr>
          <p:cNvPr id="6" name="Slide Number Placeholder 5"/>
          <p:cNvSpPr>
            <a:spLocks noGrp="1"/>
          </p:cNvSpPr>
          <p:nvPr>
            <p:ph type="sldNum" sz="quarter" idx="12"/>
          </p:nvPr>
        </p:nvSpPr>
        <p:spPr>
          <a:xfrm>
            <a:off x="9896911" y="5410199"/>
            <a:ext cx="771089" cy="365125"/>
          </a:xfrm>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352492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he-IL"/>
              <a:t>לחץ על הסמל כדי להוסיף תמונה</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113747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353659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80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3934309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1242230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e-IL"/>
              <a:t>לחץ על הסמל כדי להוסיף תמונה</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2946117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334730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166666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138836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346126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68817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1141410" y="3073397"/>
            <a:ext cx="4878391" cy="2717801"/>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172200" y="3073397"/>
            <a:ext cx="4875210" cy="2717801"/>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52994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84166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240258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58972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D8EE23A-B796-4387-B83D-71ED3B985AFC}" type="datetimeFigureOut">
              <a:rPr lang="he-IL" smtClean="0"/>
              <a:t>ד'/תמוז/תשע"ט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B30B460-F85E-42DA-B9AF-FA95B3A1A1AF}" type="slidenum">
              <a:rPr lang="he-IL" smtClean="0"/>
              <a:t>‹#›</a:t>
            </a:fld>
            <a:endParaRPr lang="he-IL"/>
          </a:p>
        </p:txBody>
      </p:sp>
    </p:spTree>
    <p:extLst>
      <p:ext uri="{BB962C8B-B14F-4D97-AF65-F5344CB8AC3E}">
        <p14:creationId xmlns:p14="http://schemas.microsoft.com/office/powerpoint/2010/main" val="1843621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D8EE23A-B796-4387-B83D-71ED3B985AFC}" type="datetimeFigureOut">
              <a:rPr lang="he-IL" smtClean="0"/>
              <a:t>ד'/תמוז/תשע"ט</a:t>
            </a:fld>
            <a:endParaRPr lang="he-IL"/>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r">
              <a:defRPr sz="1050" cap="all" baseline="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B30B460-F85E-42DA-B9AF-FA95B3A1A1AF}" type="slidenum">
              <a:rPr lang="he-IL" smtClean="0"/>
              <a:t>‹#›</a:t>
            </a:fld>
            <a:endParaRPr lang="he-IL"/>
          </a:p>
        </p:txBody>
      </p:sp>
    </p:spTree>
    <p:extLst>
      <p:ext uri="{BB962C8B-B14F-4D97-AF65-F5344CB8AC3E}">
        <p14:creationId xmlns:p14="http://schemas.microsoft.com/office/powerpoint/2010/main" val="339760664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r" defTabSz="914400" rtl="1"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148071" y="-1320003"/>
            <a:ext cx="8791575" cy="3201205"/>
          </a:xfrm>
        </p:spPr>
        <p:txBody>
          <a:bodyPr>
            <a:normAutofit/>
          </a:bodyPr>
          <a:lstStyle/>
          <a:p>
            <a:pPr algn="ctr"/>
            <a:r>
              <a:rPr lang="he-IL" sz="6000" b="1" dirty="0" smtClean="0">
                <a:solidFill>
                  <a:srgbClr val="7030A0"/>
                </a:solidFill>
              </a:rPr>
              <a:t>תקופת </a:t>
            </a:r>
            <a:r>
              <a:rPr lang="he-IL" sz="6000" b="1" dirty="0">
                <a:solidFill>
                  <a:srgbClr val="7030A0"/>
                </a:solidFill>
              </a:rPr>
              <a:t>הצנע </a:t>
            </a:r>
          </a:p>
        </p:txBody>
      </p:sp>
      <p:sp>
        <p:nvSpPr>
          <p:cNvPr id="3" name="כותרת משנה 2"/>
          <p:cNvSpPr>
            <a:spLocks noGrp="1"/>
          </p:cNvSpPr>
          <p:nvPr>
            <p:ph type="subTitle" idx="1"/>
          </p:nvPr>
        </p:nvSpPr>
        <p:spPr>
          <a:xfrm>
            <a:off x="3567876" y="3698266"/>
            <a:ext cx="4750230" cy="2265218"/>
          </a:xfrm>
        </p:spPr>
        <p:txBody>
          <a:bodyPr>
            <a:normAutofit/>
          </a:bodyPr>
          <a:lstStyle/>
          <a:p>
            <a:pPr algn="ctr"/>
            <a:r>
              <a:rPr lang="he-IL" sz="2800" b="1" cap="none" dirty="0" smtClean="0">
                <a:ln w="22225">
                  <a:solidFill>
                    <a:schemeClr val="accent2"/>
                  </a:solidFill>
                  <a:prstDash val="solid"/>
                </a:ln>
                <a:solidFill>
                  <a:schemeClr val="accent2">
                    <a:lumMod val="40000"/>
                    <a:lumOff val="60000"/>
                  </a:schemeClr>
                </a:solidFill>
              </a:rPr>
              <a:t>תכנית הקשר </a:t>
            </a:r>
            <a:r>
              <a:rPr lang="he-IL" sz="2800" b="1" cap="none" dirty="0">
                <a:ln w="22225">
                  <a:solidFill>
                    <a:schemeClr val="accent2"/>
                  </a:solidFill>
                  <a:prstDash val="solid"/>
                </a:ln>
                <a:solidFill>
                  <a:schemeClr val="accent2">
                    <a:lumMod val="40000"/>
                    <a:lumOff val="60000"/>
                  </a:schemeClr>
                </a:solidFill>
              </a:rPr>
              <a:t>הרב-דורי - 2019</a:t>
            </a:r>
          </a:p>
          <a:p>
            <a:pPr algn="ctr"/>
            <a:r>
              <a:rPr lang="he-IL" sz="2800" b="1" cap="none" dirty="0">
                <a:ln w="22225">
                  <a:solidFill>
                    <a:schemeClr val="accent2"/>
                  </a:solidFill>
                  <a:prstDash val="solid"/>
                </a:ln>
                <a:solidFill>
                  <a:schemeClr val="accent2">
                    <a:lumMod val="40000"/>
                    <a:lumOff val="60000"/>
                  </a:schemeClr>
                </a:solidFill>
              </a:rPr>
              <a:t>בית ספר ויצמן בית יהושוע</a:t>
            </a:r>
          </a:p>
        </p:txBody>
      </p:sp>
      <p:sp>
        <p:nvSpPr>
          <p:cNvPr id="4" name="TextBox 3">
            <a:extLst>
              <a:ext uri="{FF2B5EF4-FFF2-40B4-BE49-F238E27FC236}">
                <a16:creationId xmlns:a16="http://schemas.microsoft.com/office/drawing/2014/main" id="{FD2A2C69-E032-46AC-88AE-3613B57E1CCB}"/>
              </a:ext>
            </a:extLst>
          </p:cNvPr>
          <p:cNvSpPr txBox="1"/>
          <p:nvPr/>
        </p:nvSpPr>
        <p:spPr>
          <a:xfrm>
            <a:off x="3152240" y="2206478"/>
            <a:ext cx="4975760" cy="646331"/>
          </a:xfrm>
          <a:prstGeom prst="rect">
            <a:avLst/>
          </a:prstGeom>
          <a:noFill/>
        </p:spPr>
        <p:txBody>
          <a:bodyPr wrap="square" rtlCol="1">
            <a:spAutoFit/>
          </a:bodyPr>
          <a:lstStyle/>
          <a:p>
            <a:r>
              <a:rPr lang="he-IL" sz="3600" b="1" dirty="0">
                <a:ln w="22225">
                  <a:solidFill>
                    <a:schemeClr val="accent2"/>
                  </a:solidFill>
                  <a:prstDash val="solid"/>
                </a:ln>
                <a:solidFill>
                  <a:schemeClr val="accent2">
                    <a:lumMod val="40000"/>
                    <a:lumOff val="60000"/>
                  </a:schemeClr>
                </a:solidFill>
              </a:rPr>
              <a:t>מגישים: יותם ורינה שרב</a:t>
            </a:r>
            <a:endParaRPr lang="he-IL" sz="3600" dirty="0"/>
          </a:p>
        </p:txBody>
      </p:sp>
    </p:spTree>
    <p:extLst>
      <p:ext uri="{BB962C8B-B14F-4D97-AF65-F5344CB8AC3E}">
        <p14:creationId xmlns:p14="http://schemas.microsoft.com/office/powerpoint/2010/main" val="360990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128082" y="1704474"/>
            <a:ext cx="5254581" cy="5078313"/>
          </a:xfrm>
          <a:prstGeom prst="rect">
            <a:avLst/>
          </a:prstGeom>
        </p:spPr>
        <p:txBody>
          <a:bodyPr wrap="square">
            <a:spAutoFit/>
          </a:bodyPr>
          <a:lstStyle/>
          <a:p>
            <a:r>
              <a:rPr lang="he-IL" sz="3200" dirty="0"/>
              <a:t>אנשים חיפשו כל מיני פתרונות מאולתרים. היו שגידלו תרנגולות במרפסת, ולמי שהייתה חצר ניסה לגדל ירקות בגינה.</a:t>
            </a:r>
          </a:p>
          <a:p>
            <a:r>
              <a:rPr lang="he-IL" sz="3200" dirty="0"/>
              <a:t>גם האימהות היו ממציאות כל  מיני תחליפים, ובעיתונים פרסמו מודעות איך להכין מאכלים מחומרי גלם חלופיים, למשל, כבד קצוץ מחצילים.</a:t>
            </a:r>
          </a:p>
          <a:p>
            <a:endParaRPr lang="he-IL" dirty="0"/>
          </a:p>
          <a:p>
            <a:r>
              <a:rPr lang="he-IL" dirty="0"/>
              <a:t>.</a:t>
            </a:r>
          </a:p>
        </p:txBody>
      </p:sp>
      <p:sp>
        <p:nvSpPr>
          <p:cNvPr id="3" name="TextBox 2"/>
          <p:cNvSpPr txBox="1"/>
          <p:nvPr/>
        </p:nvSpPr>
        <p:spPr>
          <a:xfrm>
            <a:off x="3346245" y="186725"/>
            <a:ext cx="5409127" cy="646331"/>
          </a:xfrm>
          <a:prstGeom prst="rect">
            <a:avLst/>
          </a:prstGeom>
          <a:noFill/>
        </p:spPr>
        <p:txBody>
          <a:bodyPr wrap="square" rtlCol="1">
            <a:spAutoFit/>
          </a:bodyPr>
          <a:lstStyle/>
          <a:p>
            <a:r>
              <a:rPr lang="he-IL" sz="3600" b="1" dirty="0">
                <a:solidFill>
                  <a:srgbClr val="FFC000"/>
                </a:solidFill>
              </a:rPr>
              <a:t>פתרונות מאולתרים</a:t>
            </a:r>
          </a:p>
        </p:txBody>
      </p:sp>
      <p:pic>
        <p:nvPicPr>
          <p:cNvPr id="5" name="תמונה 4">
            <a:extLst>
              <a:ext uri="{FF2B5EF4-FFF2-40B4-BE49-F238E27FC236}">
                <a16:creationId xmlns:a16="http://schemas.microsoft.com/office/drawing/2014/main" id="{63428C16-5455-4092-8C99-C51D6215F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33" y="1704474"/>
            <a:ext cx="4539916" cy="3477126"/>
          </a:xfrm>
          <a:prstGeom prst="rect">
            <a:avLst/>
          </a:prstGeom>
        </p:spPr>
      </p:pic>
      <p:sp>
        <p:nvSpPr>
          <p:cNvPr id="6" name="TextBox 5">
            <a:extLst>
              <a:ext uri="{FF2B5EF4-FFF2-40B4-BE49-F238E27FC236}">
                <a16:creationId xmlns:a16="http://schemas.microsoft.com/office/drawing/2014/main" id="{7ACE79F8-CA1F-41E2-91A5-3890CB9C900C}"/>
              </a:ext>
            </a:extLst>
          </p:cNvPr>
          <p:cNvSpPr txBox="1"/>
          <p:nvPr/>
        </p:nvSpPr>
        <p:spPr>
          <a:xfrm flipH="1">
            <a:off x="1155033" y="5440169"/>
            <a:ext cx="3769894" cy="584775"/>
          </a:xfrm>
          <a:prstGeom prst="rect">
            <a:avLst/>
          </a:prstGeom>
          <a:noFill/>
        </p:spPr>
        <p:txBody>
          <a:bodyPr wrap="square" rtlCol="1">
            <a:spAutoFit/>
          </a:bodyPr>
          <a:lstStyle/>
          <a:p>
            <a:r>
              <a:rPr lang="he-IL" sz="3200" dirty="0"/>
              <a:t>כבד  קצוץ מחצילים</a:t>
            </a:r>
          </a:p>
        </p:txBody>
      </p:sp>
    </p:spTree>
    <p:extLst>
      <p:ext uri="{BB962C8B-B14F-4D97-AF65-F5344CB8AC3E}">
        <p14:creationId xmlns:p14="http://schemas.microsoft.com/office/powerpoint/2010/main" val="102256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29589" y="1210614"/>
            <a:ext cx="4971245" cy="4154984"/>
          </a:xfrm>
          <a:prstGeom prst="rect">
            <a:avLst/>
          </a:prstGeom>
          <a:noFill/>
        </p:spPr>
        <p:txBody>
          <a:bodyPr wrap="square" rtlCol="1">
            <a:spAutoFit/>
          </a:bodyPr>
          <a:lstStyle/>
          <a:p>
            <a:r>
              <a:rPr lang="he-IL" sz="2400" dirty="0"/>
              <a:t>במושבים  ובקיבוצים, שעסקו בחקלאות, זכו הילדים  לאכול מאכלים, שאנחנו רק התאווינו אליהם, כמו שמנת ותותים. זו הסיבה שבגללה קראנו לילדי הקיבוץ "ילדי שמנת".</a:t>
            </a:r>
          </a:p>
          <a:p>
            <a:r>
              <a:rPr lang="he-IL" sz="2400" dirty="0"/>
              <a:t>מי שהיו לו קרובים במושב, או בקיבוץ, נחשב בר מזל. אך כדי למנוע מאנשים להביא הרבה מוצרים ולמכור אותם במחיר מופקע ב"שוק השחור", היו פקחים שבדקו כל סל ומזוודה, החרימו את הסחורה והטילו קנס על המבריח.</a:t>
            </a:r>
          </a:p>
        </p:txBody>
      </p:sp>
      <p:sp>
        <p:nvSpPr>
          <p:cNvPr id="3" name="TextBox 2"/>
          <p:cNvSpPr txBox="1"/>
          <p:nvPr/>
        </p:nvSpPr>
        <p:spPr>
          <a:xfrm>
            <a:off x="2691685" y="437882"/>
            <a:ext cx="4533363" cy="646331"/>
          </a:xfrm>
          <a:prstGeom prst="rect">
            <a:avLst/>
          </a:prstGeom>
          <a:noFill/>
        </p:spPr>
        <p:txBody>
          <a:bodyPr wrap="square" rtlCol="1">
            <a:spAutoFit/>
          </a:bodyPr>
          <a:lstStyle/>
          <a:p>
            <a:r>
              <a:rPr lang="he-IL" sz="3600" b="1" dirty="0">
                <a:solidFill>
                  <a:srgbClr val="FFC000"/>
                </a:solidFill>
              </a:rPr>
              <a:t>השוק השחור</a:t>
            </a:r>
          </a:p>
        </p:txBody>
      </p:sp>
      <p:pic>
        <p:nvPicPr>
          <p:cNvPr id="4" name="תמונה 3">
            <a:extLst>
              <a:ext uri="{FF2B5EF4-FFF2-40B4-BE49-F238E27FC236}">
                <a16:creationId xmlns:a16="http://schemas.microsoft.com/office/drawing/2014/main" id="{8A60B9CF-ED5F-4167-AAC2-3F0FC8D20F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58" y="1591293"/>
            <a:ext cx="4229202" cy="3241963"/>
          </a:xfrm>
          <a:prstGeom prst="rect">
            <a:avLst/>
          </a:prstGeom>
        </p:spPr>
      </p:pic>
      <p:sp>
        <p:nvSpPr>
          <p:cNvPr id="6" name="TextBox 5">
            <a:extLst>
              <a:ext uri="{FF2B5EF4-FFF2-40B4-BE49-F238E27FC236}">
                <a16:creationId xmlns:a16="http://schemas.microsoft.com/office/drawing/2014/main" id="{56D80FA9-FA14-4B8D-87F1-706D15E9EBF1}"/>
              </a:ext>
            </a:extLst>
          </p:cNvPr>
          <p:cNvSpPr txBox="1"/>
          <p:nvPr/>
        </p:nvSpPr>
        <p:spPr>
          <a:xfrm>
            <a:off x="1486390" y="5273264"/>
            <a:ext cx="3239990" cy="461665"/>
          </a:xfrm>
          <a:prstGeom prst="rect">
            <a:avLst/>
          </a:prstGeom>
          <a:noFill/>
        </p:spPr>
        <p:txBody>
          <a:bodyPr wrap="none" rtlCol="1">
            <a:spAutoFit/>
          </a:bodyPr>
          <a:lstStyle/>
          <a:p>
            <a:r>
              <a:rPr lang="he-IL" sz="2400" dirty="0"/>
              <a:t>המאכל  של "ילדי השמנת</a:t>
            </a:r>
            <a:r>
              <a:rPr lang="he-IL" dirty="0"/>
              <a:t>"</a:t>
            </a:r>
          </a:p>
        </p:txBody>
      </p:sp>
    </p:spTree>
    <p:extLst>
      <p:ext uri="{BB962C8B-B14F-4D97-AF65-F5344CB8AC3E}">
        <p14:creationId xmlns:p14="http://schemas.microsoft.com/office/powerpoint/2010/main" val="3801851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5037" y="540913"/>
            <a:ext cx="5962919" cy="3416320"/>
          </a:xfrm>
          <a:prstGeom prst="rect">
            <a:avLst/>
          </a:prstGeom>
          <a:noFill/>
        </p:spPr>
        <p:txBody>
          <a:bodyPr wrap="square" rtlCol="1">
            <a:spAutoFit/>
          </a:bodyPr>
          <a:lstStyle/>
          <a:p>
            <a:r>
              <a:rPr lang="he-IL" sz="2400" dirty="0"/>
              <a:t>אחרי זמן מה התחילו להגביל גם את מוצרי הביגוד, ההנעלה והריהוט. וגם אותם קיבלנו בהקצבה, ורק תמורת תלושים. </a:t>
            </a:r>
          </a:p>
          <a:p>
            <a:r>
              <a:rPr lang="he-IL" sz="2400" dirty="0"/>
              <a:t>הרהיטים היו פשוטים, ולכולם היה אותו ריהוט בסלון: ספה, כורסא, שולחן נמוך וכוננית עץ לספרים. </a:t>
            </a:r>
          </a:p>
          <a:p>
            <a:r>
              <a:rPr lang="he-IL" sz="2400" dirty="0"/>
              <a:t>כמו שכבר סיפרתי: מה שיש (מה שאין), מחלקים שווה לכולם.</a:t>
            </a:r>
          </a:p>
          <a:p>
            <a:endParaRPr lang="he-IL" sz="2400" dirty="0"/>
          </a:p>
        </p:txBody>
      </p:sp>
      <p:sp>
        <p:nvSpPr>
          <p:cNvPr id="2" name="TextBox 1">
            <a:extLst>
              <a:ext uri="{FF2B5EF4-FFF2-40B4-BE49-F238E27FC236}">
                <a16:creationId xmlns:a16="http://schemas.microsoft.com/office/drawing/2014/main" id="{381DA141-6441-41E6-8E5D-765F6B18DA55}"/>
              </a:ext>
            </a:extLst>
          </p:cNvPr>
          <p:cNvSpPr txBox="1"/>
          <p:nvPr/>
        </p:nvSpPr>
        <p:spPr>
          <a:xfrm>
            <a:off x="4738255" y="4439650"/>
            <a:ext cx="4022724" cy="1877437"/>
          </a:xfrm>
          <a:prstGeom prst="rect">
            <a:avLst/>
          </a:prstGeom>
          <a:solidFill>
            <a:srgbClr val="92D050"/>
          </a:solidFill>
        </p:spPr>
        <p:txBody>
          <a:bodyPr wrap="square" rtlCol="1">
            <a:spAutoFit/>
          </a:bodyPr>
          <a:lstStyle/>
          <a:p>
            <a:r>
              <a:rPr lang="he-IL" sz="2400" dirty="0">
                <a:solidFill>
                  <a:srgbClr val="002060"/>
                </a:solidFill>
              </a:rPr>
              <a:t>אני מקווה שעכשיו, לאחר שקראתם איך חיו סבא וסבתא שלכם, כשהיו ילדים, תדעו להעריך את מה שיש לכם היום.</a:t>
            </a:r>
          </a:p>
          <a:p>
            <a:endParaRPr lang="he-IL" sz="2000" dirty="0">
              <a:solidFill>
                <a:srgbClr val="002060"/>
              </a:solidFill>
            </a:endParaRPr>
          </a:p>
        </p:txBody>
      </p:sp>
      <p:pic>
        <p:nvPicPr>
          <p:cNvPr id="1026" name="Picture 2" descr="×ª××¦××ª ×ª××× × ×¢×××¨ ×¡××× ×××× ××¦× ×¢">
            <a:extLst>
              <a:ext uri="{FF2B5EF4-FFF2-40B4-BE49-F238E27FC236}">
                <a16:creationId xmlns:a16="http://schemas.microsoft.com/office/drawing/2014/main" id="{0F2C3CC6-704F-42EF-82C5-CD5323292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67" y="466989"/>
            <a:ext cx="4226388" cy="362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7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3386" y="759853"/>
            <a:ext cx="3747752" cy="2831544"/>
          </a:xfrm>
          <a:prstGeom prst="rect">
            <a:avLst/>
          </a:prstGeom>
          <a:noFill/>
        </p:spPr>
        <p:txBody>
          <a:bodyPr wrap="square" rtlCol="1">
            <a:spAutoFit/>
          </a:bodyPr>
          <a:lstStyle/>
          <a:p>
            <a:r>
              <a:rPr lang="he-IL" sz="3200" dirty="0"/>
              <a:t>כדי להמחיש את האווירה ששררה אז בארץ, אוסיף סיפור קטן מההווי המשפחתי שלנו:</a:t>
            </a:r>
          </a:p>
          <a:p>
            <a:endParaRPr lang="he-IL" dirty="0"/>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513" y="0"/>
            <a:ext cx="5273497" cy="6709893"/>
          </a:xfrm>
          <a:prstGeom prst="rect">
            <a:avLst/>
          </a:prstGeom>
        </p:spPr>
      </p:pic>
    </p:spTree>
    <p:extLst>
      <p:ext uri="{BB962C8B-B14F-4D97-AF65-F5344CB8AC3E}">
        <p14:creationId xmlns:p14="http://schemas.microsoft.com/office/powerpoint/2010/main" val="343185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3353" y="190665"/>
            <a:ext cx="10545289" cy="1077218"/>
          </a:xfrm>
          <a:prstGeom prst="rect">
            <a:avLst/>
          </a:prstGeom>
          <a:noFill/>
        </p:spPr>
        <p:txBody>
          <a:bodyPr wrap="square" rtlCol="1">
            <a:spAutoFit/>
          </a:bodyPr>
          <a:lstStyle/>
          <a:p>
            <a:r>
              <a:rPr lang="he-IL" sz="3200" b="1" dirty="0">
                <a:solidFill>
                  <a:srgbClr val="FFC000"/>
                </a:solidFill>
              </a:rPr>
              <a:t>לסיום, יותם ואני רוצים לשתף אתכם </a:t>
            </a:r>
            <a:r>
              <a:rPr lang="he-IL" sz="3200" b="1" dirty="0" err="1">
                <a:solidFill>
                  <a:srgbClr val="FFC000"/>
                </a:solidFill>
              </a:rPr>
              <a:t>בחווייה</a:t>
            </a:r>
            <a:r>
              <a:rPr lang="he-IL" sz="3200" b="1" dirty="0">
                <a:solidFill>
                  <a:srgbClr val="FFC000"/>
                </a:solidFill>
              </a:rPr>
              <a:t> משפחתית מרגשת </a:t>
            </a:r>
            <a:r>
              <a:rPr lang="he-IL" sz="3200" dirty="0"/>
              <a:t>:</a:t>
            </a:r>
          </a:p>
        </p:txBody>
      </p:sp>
      <p:pic>
        <p:nvPicPr>
          <p:cNvPr id="4" name="תמונה 3">
            <a:extLst>
              <a:ext uri="{FF2B5EF4-FFF2-40B4-BE49-F238E27FC236}">
                <a16:creationId xmlns:a16="http://schemas.microsoft.com/office/drawing/2014/main" id="{ED49E909-9103-4D25-864D-DCFA1C411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60441"/>
            <a:ext cx="9144000" cy="5897559"/>
          </a:xfrm>
          <a:prstGeom prst="rect">
            <a:avLst/>
          </a:prstGeom>
        </p:spPr>
      </p:pic>
      <p:sp>
        <p:nvSpPr>
          <p:cNvPr id="5" name="TextBox 4">
            <a:extLst>
              <a:ext uri="{FF2B5EF4-FFF2-40B4-BE49-F238E27FC236}">
                <a16:creationId xmlns:a16="http://schemas.microsoft.com/office/drawing/2014/main" id="{B59FC274-64AE-424B-9F4C-8D2128C228F4}"/>
              </a:ext>
            </a:extLst>
          </p:cNvPr>
          <p:cNvSpPr txBox="1"/>
          <p:nvPr/>
        </p:nvSpPr>
        <p:spPr>
          <a:xfrm>
            <a:off x="1523999" y="5343896"/>
            <a:ext cx="9143999" cy="784830"/>
          </a:xfrm>
          <a:prstGeom prst="rect">
            <a:avLst/>
          </a:prstGeom>
          <a:noFill/>
        </p:spPr>
        <p:txBody>
          <a:bodyPr wrap="square" rtlCol="1">
            <a:spAutoFit/>
          </a:bodyPr>
          <a:lstStyle/>
          <a:p>
            <a:pPr algn="ctr">
              <a:lnSpc>
                <a:spcPts val="5400"/>
              </a:lnSpc>
            </a:pPr>
            <a:r>
              <a:rPr lang="he-IL" sz="4800" b="1" dirty="0">
                <a:solidFill>
                  <a:srgbClr val="002060"/>
                </a:solidFill>
              </a:rPr>
              <a:t>צליחת הכנרת של משפחת שרב</a:t>
            </a:r>
          </a:p>
        </p:txBody>
      </p:sp>
    </p:spTree>
    <p:extLst>
      <p:ext uri="{BB962C8B-B14F-4D97-AF65-F5344CB8AC3E}">
        <p14:creationId xmlns:p14="http://schemas.microsoft.com/office/powerpoint/2010/main" val="241976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999" y="1280622"/>
            <a:ext cx="3710309" cy="1200329"/>
          </a:xfrm>
          <a:prstGeom prst="rect">
            <a:avLst/>
          </a:prstGeom>
          <a:noFill/>
        </p:spPr>
        <p:txBody>
          <a:bodyPr wrap="square" rtlCol="1">
            <a:spAutoFit/>
          </a:bodyPr>
          <a:lstStyle/>
          <a:p>
            <a:r>
              <a:rPr lang="he-IL" sz="2400" dirty="0"/>
              <a:t>אני שוחה בהתמדה מילדות, ולפני למעלה מ-50 שנה הצטרפתי לצליחת הכינרת.</a:t>
            </a:r>
          </a:p>
        </p:txBody>
      </p:sp>
      <p:sp>
        <p:nvSpPr>
          <p:cNvPr id="4" name="TextBox 3"/>
          <p:cNvSpPr txBox="1"/>
          <p:nvPr/>
        </p:nvSpPr>
        <p:spPr>
          <a:xfrm>
            <a:off x="6779195" y="2480951"/>
            <a:ext cx="4775495" cy="1938992"/>
          </a:xfrm>
          <a:prstGeom prst="rect">
            <a:avLst/>
          </a:prstGeom>
          <a:noFill/>
        </p:spPr>
        <p:txBody>
          <a:bodyPr wrap="square" rtlCol="1">
            <a:spAutoFit/>
          </a:bodyPr>
          <a:lstStyle/>
          <a:p>
            <a:r>
              <a:rPr lang="he-IL" sz="2400" dirty="0"/>
              <a:t>הצליחה הפכה למסורת משפחתית קבועה, והשנה הגיעה משפחתנו להישג מרשים: כל ארבעת ילדי וכל 12 נכדי וגם כלתי, חתני ובן הזוג של אחת הנכדות, כולם השתתפו בצליחה.</a:t>
            </a: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23" y="1300766"/>
            <a:ext cx="5452673" cy="4319629"/>
          </a:xfrm>
          <a:prstGeom prst="rect">
            <a:avLst/>
          </a:prstGeom>
        </p:spPr>
      </p:pic>
      <p:sp>
        <p:nvSpPr>
          <p:cNvPr id="6" name="TextBox 5"/>
          <p:cNvSpPr txBox="1"/>
          <p:nvPr/>
        </p:nvSpPr>
        <p:spPr>
          <a:xfrm>
            <a:off x="85139" y="5620395"/>
            <a:ext cx="6367895" cy="523220"/>
          </a:xfrm>
          <a:prstGeom prst="rect">
            <a:avLst/>
          </a:prstGeom>
          <a:noFill/>
        </p:spPr>
        <p:txBody>
          <a:bodyPr wrap="square" rtlCol="1">
            <a:spAutoFit/>
          </a:bodyPr>
          <a:lstStyle/>
          <a:p>
            <a:r>
              <a:rPr lang="he-IL" sz="2800" dirty="0"/>
              <a:t>שבט שרב מתייצב לצליחת הכינרת</a:t>
            </a:r>
          </a:p>
        </p:txBody>
      </p:sp>
      <p:sp>
        <p:nvSpPr>
          <p:cNvPr id="3" name="TextBox 2">
            <a:extLst>
              <a:ext uri="{FF2B5EF4-FFF2-40B4-BE49-F238E27FC236}">
                <a16:creationId xmlns:a16="http://schemas.microsoft.com/office/drawing/2014/main" id="{578EEBE8-F4FF-4E48-AA3F-D3FECBC76F01}"/>
              </a:ext>
            </a:extLst>
          </p:cNvPr>
          <p:cNvSpPr txBox="1"/>
          <p:nvPr/>
        </p:nvSpPr>
        <p:spPr>
          <a:xfrm>
            <a:off x="5264141" y="391219"/>
            <a:ext cx="3401155" cy="646331"/>
          </a:xfrm>
          <a:prstGeom prst="rect">
            <a:avLst/>
          </a:prstGeom>
          <a:noFill/>
        </p:spPr>
        <p:txBody>
          <a:bodyPr wrap="square" rtlCol="1">
            <a:spAutoFit/>
          </a:bodyPr>
          <a:lstStyle/>
          <a:p>
            <a:r>
              <a:rPr lang="he-IL" sz="3600" b="1" dirty="0">
                <a:solidFill>
                  <a:srgbClr val="FFC000"/>
                </a:solidFill>
              </a:rPr>
              <a:t>איך התחיל </a:t>
            </a:r>
            <a:r>
              <a:rPr lang="he-IL" sz="3600" b="1" dirty="0" err="1">
                <a:solidFill>
                  <a:srgbClr val="FFC000"/>
                </a:solidFill>
              </a:rPr>
              <a:t>הכל</a:t>
            </a:r>
            <a:r>
              <a:rPr lang="he-IL" sz="3600" b="1" dirty="0">
                <a:solidFill>
                  <a:srgbClr val="FFC000"/>
                </a:solidFill>
              </a:rPr>
              <a:t>?</a:t>
            </a:r>
          </a:p>
        </p:txBody>
      </p:sp>
    </p:spTree>
    <p:extLst>
      <p:ext uri="{BB962C8B-B14F-4D97-AF65-F5344CB8AC3E}">
        <p14:creationId xmlns:p14="http://schemas.microsoft.com/office/powerpoint/2010/main" val="81614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9346" y="286894"/>
            <a:ext cx="3685309" cy="1569660"/>
          </a:xfrm>
          <a:prstGeom prst="rect">
            <a:avLst/>
          </a:prstGeom>
          <a:noFill/>
        </p:spPr>
        <p:txBody>
          <a:bodyPr wrap="square" rtlCol="1">
            <a:spAutoFit/>
          </a:bodyPr>
          <a:lstStyle/>
          <a:p>
            <a:r>
              <a:rPr lang="he-IL" sz="2400" dirty="0"/>
              <a:t>אני גאה במיוחד בעובדה, שאפילו "החמישייה שלי", חמשת נכדי הקטנים בני העשר, השתתפו בצליחה.</a:t>
            </a:r>
          </a:p>
        </p:txBody>
      </p:sp>
      <p:sp>
        <p:nvSpPr>
          <p:cNvPr id="3" name="TextBox 2"/>
          <p:cNvSpPr txBox="1"/>
          <p:nvPr/>
        </p:nvSpPr>
        <p:spPr>
          <a:xfrm>
            <a:off x="445821" y="4457204"/>
            <a:ext cx="4054927" cy="523220"/>
          </a:xfrm>
          <a:prstGeom prst="rect">
            <a:avLst/>
          </a:prstGeom>
          <a:noFill/>
        </p:spPr>
        <p:txBody>
          <a:bodyPr wrap="square" rtlCol="1">
            <a:spAutoFit/>
          </a:bodyPr>
          <a:lstStyle/>
          <a:p>
            <a:r>
              <a:rPr lang="he-IL" sz="2800" dirty="0"/>
              <a:t>אני והחמישייה שלי.</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60" y="286894"/>
            <a:ext cx="5273497" cy="3956647"/>
          </a:xfrm>
          <a:prstGeom prst="rect">
            <a:avLst/>
          </a:prstGeom>
        </p:spPr>
      </p:pic>
      <p:sp>
        <p:nvSpPr>
          <p:cNvPr id="5" name="TextBox 4"/>
          <p:cNvSpPr txBox="1"/>
          <p:nvPr/>
        </p:nvSpPr>
        <p:spPr>
          <a:xfrm>
            <a:off x="6448302" y="5463110"/>
            <a:ext cx="3979224" cy="1231106"/>
          </a:xfrm>
          <a:prstGeom prst="rect">
            <a:avLst/>
          </a:prstGeom>
          <a:noFill/>
        </p:spPr>
        <p:txBody>
          <a:bodyPr wrap="square" rtlCol="1">
            <a:spAutoFit/>
          </a:bodyPr>
          <a:lstStyle/>
          <a:p>
            <a:r>
              <a:rPr lang="he-IL" sz="2800" dirty="0"/>
              <a:t>יותם וסבתא רינה מאושרים עם סיום צליחת הכינרת.</a:t>
            </a:r>
          </a:p>
          <a:p>
            <a:endParaRPr lang="he-IL" dirty="0"/>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833" y="1865174"/>
            <a:ext cx="4557583" cy="3419505"/>
          </a:xfrm>
          <a:prstGeom prst="rect">
            <a:avLst/>
          </a:prstGeom>
        </p:spPr>
      </p:pic>
    </p:spTree>
    <p:extLst>
      <p:ext uri="{BB962C8B-B14F-4D97-AF65-F5344CB8AC3E}">
        <p14:creationId xmlns:p14="http://schemas.microsoft.com/office/powerpoint/2010/main" val="1225454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2696" y="565478"/>
            <a:ext cx="4365994" cy="4031873"/>
          </a:xfrm>
          <a:prstGeom prst="rect">
            <a:avLst/>
          </a:prstGeom>
          <a:noFill/>
        </p:spPr>
        <p:txBody>
          <a:bodyPr wrap="square" rtlCol="1">
            <a:spAutoFit/>
          </a:bodyPr>
          <a:lstStyle/>
          <a:p>
            <a:r>
              <a:rPr lang="he-IL" sz="3200" dirty="0"/>
              <a:t>בתשע השנים האחרונות אני נמנית על "עמותת וותיקי צליחת הכינרת", אליה מצרפים רק שחיינים שצלחו לפחות 40 פעם את המסלול הארוך של הצליחה – 4 ק"מ מקיבוץ האון לחוף צמח.</a:t>
            </a:r>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526" y="1519707"/>
            <a:ext cx="5317154" cy="3825025"/>
          </a:xfrm>
          <a:prstGeom prst="rect">
            <a:avLst/>
          </a:prstGeom>
        </p:spPr>
      </p:pic>
      <p:sp>
        <p:nvSpPr>
          <p:cNvPr id="7" name="TextBox 6"/>
          <p:cNvSpPr txBox="1"/>
          <p:nvPr/>
        </p:nvSpPr>
        <p:spPr>
          <a:xfrm>
            <a:off x="1096526" y="5315664"/>
            <a:ext cx="4907425" cy="584775"/>
          </a:xfrm>
          <a:prstGeom prst="rect">
            <a:avLst/>
          </a:prstGeom>
          <a:noFill/>
        </p:spPr>
        <p:txBody>
          <a:bodyPr wrap="square" rtlCol="1">
            <a:spAutoFit/>
          </a:bodyPr>
          <a:lstStyle/>
          <a:p>
            <a:r>
              <a:rPr lang="he-IL" sz="3200" dirty="0"/>
              <a:t>העמותה עם תום הצליחה</a:t>
            </a:r>
          </a:p>
        </p:txBody>
      </p:sp>
    </p:spTree>
    <p:extLst>
      <p:ext uri="{BB962C8B-B14F-4D97-AF65-F5344CB8AC3E}">
        <p14:creationId xmlns:p14="http://schemas.microsoft.com/office/powerpoint/2010/main" val="3336859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8997" y="772732"/>
            <a:ext cx="2593504" cy="3046988"/>
          </a:xfrm>
          <a:prstGeom prst="rect">
            <a:avLst/>
          </a:prstGeom>
          <a:noFill/>
        </p:spPr>
        <p:txBody>
          <a:bodyPr wrap="square" rtlCol="1">
            <a:spAutoFit/>
          </a:bodyPr>
          <a:lstStyle/>
          <a:p>
            <a:r>
              <a:rPr lang="he-IL" sz="2400" dirty="0"/>
              <a:t>בארבע השנים האחרונות זכיתי לקבל גביע הוקרה מיוחד  - לצולחת המבוגרת ביותר בין הנשים, ששחתה את המסלול הארוך 49 פעמים..</a:t>
            </a: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500" y="1233677"/>
            <a:ext cx="2981689" cy="4516013"/>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94" y="1284743"/>
            <a:ext cx="4997002" cy="4314422"/>
          </a:xfrm>
          <a:prstGeom prst="rect">
            <a:avLst/>
          </a:prstGeom>
        </p:spPr>
      </p:pic>
      <p:sp>
        <p:nvSpPr>
          <p:cNvPr id="5" name="TextBox 4"/>
          <p:cNvSpPr txBox="1"/>
          <p:nvPr/>
        </p:nvSpPr>
        <p:spPr>
          <a:xfrm>
            <a:off x="5472097" y="5881490"/>
            <a:ext cx="2981688" cy="523220"/>
          </a:xfrm>
          <a:prstGeom prst="rect">
            <a:avLst/>
          </a:prstGeom>
          <a:noFill/>
        </p:spPr>
        <p:txBody>
          <a:bodyPr wrap="square" rtlCol="1">
            <a:spAutoFit/>
          </a:bodyPr>
          <a:lstStyle/>
          <a:p>
            <a:r>
              <a:rPr lang="he-IL" sz="2800" dirty="0"/>
              <a:t>תמונה של הגביע </a:t>
            </a:r>
          </a:p>
        </p:txBody>
      </p:sp>
      <p:sp>
        <p:nvSpPr>
          <p:cNvPr id="6" name="TextBox 5"/>
          <p:cNvSpPr txBox="1"/>
          <p:nvPr/>
        </p:nvSpPr>
        <p:spPr>
          <a:xfrm>
            <a:off x="1769423" y="5599165"/>
            <a:ext cx="2554966" cy="523220"/>
          </a:xfrm>
          <a:prstGeom prst="rect">
            <a:avLst/>
          </a:prstGeom>
          <a:noFill/>
        </p:spPr>
        <p:txBody>
          <a:bodyPr wrap="square" rtlCol="1">
            <a:spAutoFit/>
          </a:bodyPr>
          <a:lstStyle/>
          <a:p>
            <a:r>
              <a:rPr lang="he-IL" sz="2800" dirty="0"/>
              <a:t>הכיתוב על הגביע</a:t>
            </a:r>
          </a:p>
        </p:txBody>
      </p:sp>
      <p:sp>
        <p:nvSpPr>
          <p:cNvPr id="8" name="TextBox 7">
            <a:extLst>
              <a:ext uri="{FF2B5EF4-FFF2-40B4-BE49-F238E27FC236}">
                <a16:creationId xmlns:a16="http://schemas.microsoft.com/office/drawing/2014/main" id="{6977F792-3342-4554-834D-077533336CCB}"/>
              </a:ext>
            </a:extLst>
          </p:cNvPr>
          <p:cNvSpPr txBox="1"/>
          <p:nvPr/>
        </p:nvSpPr>
        <p:spPr>
          <a:xfrm>
            <a:off x="3835730" y="157014"/>
            <a:ext cx="2648197" cy="707886"/>
          </a:xfrm>
          <a:prstGeom prst="rect">
            <a:avLst/>
          </a:prstGeom>
          <a:noFill/>
        </p:spPr>
        <p:txBody>
          <a:bodyPr wrap="square" rtlCol="1">
            <a:spAutoFit/>
          </a:bodyPr>
          <a:lstStyle/>
          <a:p>
            <a:r>
              <a:rPr lang="he-IL" sz="4000" b="1" dirty="0">
                <a:solidFill>
                  <a:srgbClr val="FFC000"/>
                </a:solidFill>
              </a:rPr>
              <a:t>הגביע</a:t>
            </a:r>
          </a:p>
        </p:txBody>
      </p:sp>
    </p:spTree>
    <p:extLst>
      <p:ext uri="{BB962C8B-B14F-4D97-AF65-F5344CB8AC3E}">
        <p14:creationId xmlns:p14="http://schemas.microsoft.com/office/powerpoint/2010/main" val="2346885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CE464-65C1-4D8C-87AC-D000E0265E4D}"/>
              </a:ext>
            </a:extLst>
          </p:cNvPr>
          <p:cNvSpPr txBox="1"/>
          <p:nvPr/>
        </p:nvSpPr>
        <p:spPr>
          <a:xfrm>
            <a:off x="4049485" y="712519"/>
            <a:ext cx="2778826" cy="923330"/>
          </a:xfrm>
          <a:prstGeom prst="rect">
            <a:avLst/>
          </a:prstGeom>
          <a:noFill/>
        </p:spPr>
        <p:txBody>
          <a:bodyPr wrap="square" rtlCol="1">
            <a:spAutoFit/>
          </a:bodyPr>
          <a:lstStyle/>
          <a:p>
            <a:r>
              <a:rPr lang="he-IL" sz="5400" b="1" dirty="0">
                <a:solidFill>
                  <a:srgbClr val="FFC000"/>
                </a:solidFill>
              </a:rPr>
              <a:t>משוב</a:t>
            </a:r>
          </a:p>
        </p:txBody>
      </p:sp>
      <p:sp>
        <p:nvSpPr>
          <p:cNvPr id="5" name="TextBox 4">
            <a:extLst>
              <a:ext uri="{FF2B5EF4-FFF2-40B4-BE49-F238E27FC236}">
                <a16:creationId xmlns:a16="http://schemas.microsoft.com/office/drawing/2014/main" id="{6D9C91A8-9562-4734-8D96-D1F5C49DA9C2}"/>
              </a:ext>
            </a:extLst>
          </p:cNvPr>
          <p:cNvSpPr txBox="1"/>
          <p:nvPr/>
        </p:nvSpPr>
        <p:spPr>
          <a:xfrm>
            <a:off x="1555668" y="2703538"/>
            <a:ext cx="3051958" cy="2800767"/>
          </a:xfrm>
          <a:prstGeom prst="rect">
            <a:avLst/>
          </a:prstGeom>
          <a:noFill/>
        </p:spPr>
        <p:txBody>
          <a:bodyPr wrap="square" rtlCol="1">
            <a:spAutoFit/>
          </a:bodyPr>
          <a:lstStyle/>
          <a:p>
            <a:r>
              <a:rPr lang="he-IL" sz="3200" dirty="0">
                <a:solidFill>
                  <a:srgbClr val="7030A0"/>
                </a:solidFill>
              </a:rPr>
              <a:t>יותם</a:t>
            </a:r>
            <a:r>
              <a:rPr lang="he-IL" dirty="0"/>
              <a:t>:</a:t>
            </a:r>
          </a:p>
          <a:p>
            <a:r>
              <a:rPr lang="he-IL" sz="2400" dirty="0"/>
              <a:t>נהניתי מאד בקשר הרב דורי. היה קצת קשה לכתוב הרבה, אבל היה שווה את זה. היה לי כיף עם סבתא, ואני מודה </a:t>
            </a:r>
            <a:r>
              <a:rPr lang="he-IL" sz="2400" dirty="0" err="1"/>
              <a:t>לליביה</a:t>
            </a:r>
            <a:r>
              <a:rPr lang="he-IL" sz="2400" dirty="0"/>
              <a:t>  שעזרה לנו .</a:t>
            </a:r>
          </a:p>
        </p:txBody>
      </p:sp>
      <p:sp>
        <p:nvSpPr>
          <p:cNvPr id="8" name="TextBox 7">
            <a:extLst>
              <a:ext uri="{FF2B5EF4-FFF2-40B4-BE49-F238E27FC236}">
                <a16:creationId xmlns:a16="http://schemas.microsoft.com/office/drawing/2014/main" id="{6514F62C-1F99-493B-92AC-44F694B04ED7}"/>
              </a:ext>
            </a:extLst>
          </p:cNvPr>
          <p:cNvSpPr txBox="1"/>
          <p:nvPr/>
        </p:nvSpPr>
        <p:spPr>
          <a:xfrm>
            <a:off x="6970816" y="1903319"/>
            <a:ext cx="3966359" cy="3785652"/>
          </a:xfrm>
          <a:prstGeom prst="rect">
            <a:avLst/>
          </a:prstGeom>
          <a:noFill/>
        </p:spPr>
        <p:txBody>
          <a:bodyPr wrap="square" rtlCol="1">
            <a:spAutoFit/>
          </a:bodyPr>
          <a:lstStyle/>
          <a:p>
            <a:r>
              <a:rPr lang="he-IL" sz="2400" dirty="0">
                <a:solidFill>
                  <a:srgbClr val="7030A0"/>
                </a:solidFill>
              </a:rPr>
              <a:t>סבתא רינה</a:t>
            </a:r>
            <a:r>
              <a:rPr lang="he-IL" sz="2400" dirty="0"/>
              <a:t>:</a:t>
            </a:r>
          </a:p>
          <a:p>
            <a:r>
              <a:rPr lang="he-IL" sz="2400" dirty="0"/>
              <a:t>נהניתי לזכות בזמן איכות של "אחד על אחת" עם נכדי יותם, וכדי להאריך את הבילוי המשותף  המשכנו לארוחת צהריים משותפת בביתי.</a:t>
            </a:r>
          </a:p>
          <a:p>
            <a:r>
              <a:rPr lang="he-IL" sz="2400" dirty="0"/>
              <a:t>אני מודה לבי"ס ווייצמן, שאימץ את תכנית "הקשר הרב דורי", ובכך </a:t>
            </a:r>
            <a:r>
              <a:rPr lang="he-IL" sz="2400" dirty="0" err="1"/>
              <a:t>איפשר</a:t>
            </a:r>
            <a:r>
              <a:rPr lang="he-IL" sz="2400" dirty="0"/>
              <a:t> לי להכיר טוב יותר את נכדי האהוב .</a:t>
            </a:r>
          </a:p>
        </p:txBody>
      </p:sp>
    </p:spTree>
    <p:extLst>
      <p:ext uri="{BB962C8B-B14F-4D97-AF65-F5344CB8AC3E}">
        <p14:creationId xmlns:p14="http://schemas.microsoft.com/office/powerpoint/2010/main" val="96510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361DD1-E9F7-494B-9A16-61592868BDE2}"/>
              </a:ext>
            </a:extLst>
          </p:cNvPr>
          <p:cNvSpPr txBox="1"/>
          <p:nvPr/>
        </p:nvSpPr>
        <p:spPr>
          <a:xfrm>
            <a:off x="4381995" y="498764"/>
            <a:ext cx="3265714" cy="830997"/>
          </a:xfrm>
          <a:prstGeom prst="rect">
            <a:avLst/>
          </a:prstGeom>
          <a:noFill/>
        </p:spPr>
        <p:txBody>
          <a:bodyPr wrap="square" rtlCol="1">
            <a:spAutoFit/>
          </a:bodyPr>
          <a:lstStyle/>
          <a:p>
            <a:r>
              <a:rPr lang="he-IL" sz="4800" b="1" dirty="0">
                <a:solidFill>
                  <a:srgbClr val="FFC000"/>
                </a:solidFill>
              </a:rPr>
              <a:t>מי אני</a:t>
            </a:r>
          </a:p>
        </p:txBody>
      </p:sp>
      <p:sp>
        <p:nvSpPr>
          <p:cNvPr id="5" name="TextBox 4">
            <a:extLst>
              <a:ext uri="{FF2B5EF4-FFF2-40B4-BE49-F238E27FC236}">
                <a16:creationId xmlns:a16="http://schemas.microsoft.com/office/drawing/2014/main" id="{ADD4CFC5-B947-40E9-B792-EF02F1401AEB}"/>
              </a:ext>
            </a:extLst>
          </p:cNvPr>
          <p:cNvSpPr txBox="1"/>
          <p:nvPr/>
        </p:nvSpPr>
        <p:spPr>
          <a:xfrm flipH="1">
            <a:off x="6602679" y="1840951"/>
            <a:ext cx="4275116" cy="3416320"/>
          </a:xfrm>
          <a:prstGeom prst="rect">
            <a:avLst/>
          </a:prstGeom>
          <a:noFill/>
        </p:spPr>
        <p:txBody>
          <a:bodyPr wrap="square" rtlCol="1">
            <a:spAutoFit/>
          </a:bodyPr>
          <a:lstStyle/>
          <a:p>
            <a:r>
              <a:rPr lang="he-IL" sz="2400" dirty="0"/>
              <a:t>שמי רינה שרב, ואני סבתא של יותם וכמו יותם, גם אני גרה במושב אודים. אבל, אני לא נולדתי באודים.      נולדתי בעיר תל אביב ובה גרתי כל ימי ילדותי. </a:t>
            </a:r>
          </a:p>
          <a:p>
            <a:r>
              <a:rPr lang="he-IL" sz="2400" dirty="0" err="1"/>
              <a:t>הכל</a:t>
            </a:r>
            <a:r>
              <a:rPr lang="he-IL" sz="2400" dirty="0"/>
              <a:t> היה אז שונה מאד, וקשה לכם אפילו לדמיין איך חיו הילדים של אז.</a:t>
            </a:r>
          </a:p>
          <a:p>
            <a:r>
              <a:rPr lang="he-IL" sz="2400" dirty="0"/>
              <a:t>אנסה לספר לכם.             </a:t>
            </a:r>
          </a:p>
        </p:txBody>
      </p:sp>
      <p:graphicFrame>
        <p:nvGraphicFramePr>
          <p:cNvPr id="13" name="אובייקט 12">
            <a:extLst>
              <a:ext uri="{FF2B5EF4-FFF2-40B4-BE49-F238E27FC236}">
                <a16:creationId xmlns:a16="http://schemas.microsoft.com/office/drawing/2014/main" id="{B722971E-33CB-45CA-A729-F2B54F5CFA58}"/>
              </a:ext>
            </a:extLst>
          </p:cNvPr>
          <p:cNvGraphicFramePr>
            <a:graphicFrameLocks noChangeAspect="1"/>
          </p:cNvGraphicFramePr>
          <p:nvPr>
            <p:extLst>
              <p:ext uri="{D42A27DB-BD31-4B8C-83A1-F6EECF244321}">
                <p14:modId xmlns:p14="http://schemas.microsoft.com/office/powerpoint/2010/main" val="483914105"/>
              </p:ext>
            </p:extLst>
          </p:nvPr>
        </p:nvGraphicFramePr>
        <p:xfrm>
          <a:off x="92075" y="92075"/>
          <a:ext cx="1074738" cy="512763"/>
        </p:xfrm>
        <a:graphic>
          <a:graphicData uri="http://schemas.openxmlformats.org/presentationml/2006/ole">
            <mc:AlternateContent xmlns:mc="http://schemas.openxmlformats.org/markup-compatibility/2006">
              <mc:Choice xmlns:v="urn:schemas-microsoft-com:vml" Requires="v">
                <p:oleObj spid="_x0000_s2102" name="אובייקט מעטפת של כורך האובייקטים" showAsIcon="1" r:id="rId3" imgW="1074240" imgH="512640" progId="Package">
                  <p:embed/>
                </p:oleObj>
              </mc:Choice>
              <mc:Fallback>
                <p:oleObj name="אובייקט מעטפת של כורך האובייקטים" showAsIcon="1" r:id="rId3" imgW="1074240" imgH="512640" progId="Package">
                  <p:embed/>
                  <p:pic>
                    <p:nvPicPr>
                      <p:cNvPr id="0" name=""/>
                      <p:cNvPicPr/>
                      <p:nvPr/>
                    </p:nvPicPr>
                    <p:blipFill>
                      <a:blip r:embed="rId4"/>
                      <a:stretch>
                        <a:fillRect/>
                      </a:stretch>
                    </p:blipFill>
                    <p:spPr>
                      <a:xfrm>
                        <a:off x="92075" y="92075"/>
                        <a:ext cx="1074738" cy="512763"/>
                      </a:xfrm>
                      <a:prstGeom prst="rect">
                        <a:avLst/>
                      </a:prstGeom>
                    </p:spPr>
                  </p:pic>
                </p:oleObj>
              </mc:Fallback>
            </mc:AlternateContent>
          </a:graphicData>
        </a:graphic>
      </p:graphicFrame>
      <p:pic>
        <p:nvPicPr>
          <p:cNvPr id="15" name="תמונה 14">
            <a:extLst>
              <a:ext uri="{FF2B5EF4-FFF2-40B4-BE49-F238E27FC236}">
                <a16:creationId xmlns:a16="http://schemas.microsoft.com/office/drawing/2014/main" id="{78553044-3CB4-4C1B-B3B3-55FD5424C8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208" y="1512883"/>
            <a:ext cx="5109644" cy="3832233"/>
          </a:xfrm>
          <a:prstGeom prst="rect">
            <a:avLst/>
          </a:prstGeom>
        </p:spPr>
      </p:pic>
    </p:spTree>
    <p:extLst>
      <p:ext uri="{BB962C8B-B14F-4D97-AF65-F5344CB8AC3E}">
        <p14:creationId xmlns:p14="http://schemas.microsoft.com/office/powerpoint/2010/main" val="406841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9337" y="1768795"/>
            <a:ext cx="4821381" cy="3416320"/>
          </a:xfrm>
          <a:prstGeom prst="rect">
            <a:avLst/>
          </a:prstGeom>
          <a:noFill/>
        </p:spPr>
        <p:txBody>
          <a:bodyPr wrap="square" rtlCol="1">
            <a:spAutoFit/>
          </a:bodyPr>
          <a:lstStyle/>
          <a:p>
            <a:r>
              <a:rPr lang="he-IL" sz="2400" dirty="0"/>
              <a:t>כשהייתי ילדה בת שלוש בערך, בשנת 1939, פרצה מלחמת העולם השנייה. הרבה עולים חדשים, שנמלטו מהמלחמה ומהנאצים, הגיעו לארץ, והארץ הקטנה והענייה הייתה צריכה לקלוט אותם. </a:t>
            </a:r>
          </a:p>
          <a:p>
            <a:r>
              <a:rPr lang="he-IL" sz="2400" dirty="0"/>
              <a:t>מ – 650.000 איש שהיו בארץ גדלנו למיליון ושלושת אלפים איש. לכן, התנאים שחיינו בהם היו קשים מאד.</a:t>
            </a:r>
          </a:p>
        </p:txBody>
      </p:sp>
      <p:sp>
        <p:nvSpPr>
          <p:cNvPr id="3" name="TextBox 2"/>
          <p:cNvSpPr txBox="1"/>
          <p:nvPr/>
        </p:nvSpPr>
        <p:spPr>
          <a:xfrm>
            <a:off x="3915890" y="495793"/>
            <a:ext cx="3969326" cy="646331"/>
          </a:xfrm>
          <a:prstGeom prst="rect">
            <a:avLst/>
          </a:prstGeom>
          <a:noFill/>
        </p:spPr>
        <p:txBody>
          <a:bodyPr wrap="square" rtlCol="1">
            <a:spAutoFit/>
          </a:bodyPr>
          <a:lstStyle/>
          <a:p>
            <a:r>
              <a:rPr lang="he-IL" sz="3600" b="1" dirty="0">
                <a:solidFill>
                  <a:srgbClr val="FFC000"/>
                </a:solidFill>
              </a:rPr>
              <a:t>הרקע</a:t>
            </a:r>
            <a:r>
              <a:rPr lang="he-IL" sz="3600" dirty="0"/>
              <a:t> </a:t>
            </a:r>
            <a:r>
              <a:rPr lang="he-IL" sz="3600" b="1" dirty="0">
                <a:solidFill>
                  <a:srgbClr val="FFC000"/>
                </a:solidFill>
              </a:rPr>
              <a:t>לצנע</a:t>
            </a:r>
          </a:p>
        </p:txBody>
      </p:sp>
      <p:pic>
        <p:nvPicPr>
          <p:cNvPr id="4" name="תמונה 3">
            <a:extLst>
              <a:ext uri="{FF2B5EF4-FFF2-40B4-BE49-F238E27FC236}">
                <a16:creationId xmlns:a16="http://schemas.microsoft.com/office/drawing/2014/main" id="{34C36F53-5DF4-4102-B5C7-91ECFE033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485" y="1920215"/>
            <a:ext cx="4069649" cy="2948668"/>
          </a:xfrm>
          <a:prstGeom prst="rect">
            <a:avLst/>
          </a:prstGeom>
        </p:spPr>
      </p:pic>
      <p:sp>
        <p:nvSpPr>
          <p:cNvPr id="5" name="TextBox 4">
            <a:extLst>
              <a:ext uri="{FF2B5EF4-FFF2-40B4-BE49-F238E27FC236}">
                <a16:creationId xmlns:a16="http://schemas.microsoft.com/office/drawing/2014/main" id="{50BE6A88-9F5B-47C0-8EBF-AB14FA6AC627}"/>
              </a:ext>
            </a:extLst>
          </p:cNvPr>
          <p:cNvSpPr txBox="1"/>
          <p:nvPr/>
        </p:nvSpPr>
        <p:spPr>
          <a:xfrm>
            <a:off x="1221176" y="4954282"/>
            <a:ext cx="4992958" cy="461665"/>
          </a:xfrm>
          <a:prstGeom prst="rect">
            <a:avLst/>
          </a:prstGeom>
          <a:noFill/>
        </p:spPr>
        <p:txBody>
          <a:bodyPr wrap="square" rtlCol="1">
            <a:spAutoFit/>
          </a:bodyPr>
          <a:lstStyle/>
          <a:p>
            <a:r>
              <a:rPr lang="he-IL" sz="2400" dirty="0"/>
              <a:t>מעפילים מורדים מן הספינה לחוף</a:t>
            </a:r>
          </a:p>
        </p:txBody>
      </p:sp>
    </p:spTree>
    <p:extLst>
      <p:ext uri="{BB962C8B-B14F-4D97-AF65-F5344CB8AC3E}">
        <p14:creationId xmlns:p14="http://schemas.microsoft.com/office/powerpoint/2010/main" val="245812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2713" y="1516105"/>
            <a:ext cx="4572000" cy="4524315"/>
          </a:xfrm>
          <a:prstGeom prst="rect">
            <a:avLst/>
          </a:prstGeom>
          <a:noFill/>
        </p:spPr>
        <p:txBody>
          <a:bodyPr wrap="square" rtlCol="1">
            <a:spAutoFit/>
          </a:bodyPr>
          <a:lstStyle/>
          <a:p>
            <a:r>
              <a:rPr lang="he-IL" sz="2400" dirty="0"/>
              <a:t>בשנת 1949 הכריז דב יוסף, שר הכלכלה והקיצוב, על "משטר צנע" – שפירושו: חיים בצניעות והסתפקות במועט, כדי שהמעט יתחלק באופן שווה בין כולם. </a:t>
            </a:r>
          </a:p>
          <a:p>
            <a:r>
              <a:rPr lang="he-IL" sz="2400" dirty="0"/>
              <a:t>אנשים היו מתלוצצים: </a:t>
            </a:r>
          </a:p>
          <a:p>
            <a:r>
              <a:rPr lang="he-IL" sz="2400" dirty="0"/>
              <a:t>מה אכלנו אז – מה שהיה</a:t>
            </a:r>
          </a:p>
          <a:p>
            <a:r>
              <a:rPr lang="he-IL" sz="2400" dirty="0"/>
              <a:t>מה היה?    - כלום!</a:t>
            </a:r>
          </a:p>
          <a:p>
            <a:r>
              <a:rPr lang="he-IL" sz="2400" dirty="0"/>
              <a:t>בהתחלה הגבילו את כמויות המזון. שמן, סוכר, מרגרינה, ביצים, לחם שחור, בשר, עופות, פירות וממתקים, את כולם קיבלנו בצמצום, אם בכלל</a:t>
            </a:r>
            <a:r>
              <a:rPr lang="he-IL" sz="2000" dirty="0"/>
              <a:t>.</a:t>
            </a:r>
          </a:p>
        </p:txBody>
      </p:sp>
      <p:sp>
        <p:nvSpPr>
          <p:cNvPr id="3" name="TextBox 2"/>
          <p:cNvSpPr txBox="1"/>
          <p:nvPr/>
        </p:nvSpPr>
        <p:spPr>
          <a:xfrm>
            <a:off x="4530520" y="561091"/>
            <a:ext cx="6157272" cy="646331"/>
          </a:xfrm>
          <a:prstGeom prst="rect">
            <a:avLst/>
          </a:prstGeom>
          <a:noFill/>
        </p:spPr>
        <p:txBody>
          <a:bodyPr wrap="square" rtlCol="1">
            <a:spAutoFit/>
          </a:bodyPr>
          <a:lstStyle/>
          <a:p>
            <a:r>
              <a:rPr lang="he-IL" sz="3600" b="1" dirty="0">
                <a:solidFill>
                  <a:srgbClr val="FFC000"/>
                </a:solidFill>
              </a:rPr>
              <a:t>ההכרזה על  הצנע</a:t>
            </a: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306" y="3089321"/>
            <a:ext cx="2630468" cy="3185959"/>
          </a:xfrm>
          <a:prstGeom prst="rect">
            <a:avLst/>
          </a:prstGeom>
        </p:spPr>
      </p:pic>
      <p:pic>
        <p:nvPicPr>
          <p:cNvPr id="4" name="תמונה 3">
            <a:extLst>
              <a:ext uri="{FF2B5EF4-FFF2-40B4-BE49-F238E27FC236}">
                <a16:creationId xmlns:a16="http://schemas.microsoft.com/office/drawing/2014/main" id="{4A4EE4B7-43C9-46AB-BF89-3A0FCAB97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916" y="582720"/>
            <a:ext cx="4754084" cy="2072242"/>
          </a:xfrm>
          <a:prstGeom prst="rect">
            <a:avLst/>
          </a:prstGeom>
        </p:spPr>
      </p:pic>
    </p:spTree>
    <p:extLst>
      <p:ext uri="{BB962C8B-B14F-4D97-AF65-F5344CB8AC3E}">
        <p14:creationId xmlns:p14="http://schemas.microsoft.com/office/powerpoint/2010/main" val="337128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2310" y="2093402"/>
            <a:ext cx="5044308" cy="2677656"/>
          </a:xfrm>
          <a:prstGeom prst="rect">
            <a:avLst/>
          </a:prstGeom>
          <a:noFill/>
        </p:spPr>
        <p:txBody>
          <a:bodyPr wrap="square" rtlCol="1">
            <a:spAutoFit/>
          </a:bodyPr>
          <a:lstStyle/>
          <a:p>
            <a:r>
              <a:rPr lang="he-IL" sz="2400" dirty="0"/>
              <a:t>גרנו בדירת שני חדרים, בחדר אחד גרה המשפחה שלי, ובחדר השני גרה משפחה אחרת. </a:t>
            </a:r>
          </a:p>
          <a:p>
            <a:r>
              <a:rPr lang="he-IL" sz="2400" dirty="0"/>
              <a:t>היה לנו מטבח משותף, והאימהות היו צריכות לבשל בתורנות. גם המקלחת והשירותים היו משותפים, ולפעמים היה תור ארוך  לצחצוח השיניים ולמקלחת.</a:t>
            </a:r>
          </a:p>
        </p:txBody>
      </p:sp>
      <p:sp>
        <p:nvSpPr>
          <p:cNvPr id="3" name="TextBox 2"/>
          <p:cNvSpPr txBox="1"/>
          <p:nvPr/>
        </p:nvSpPr>
        <p:spPr>
          <a:xfrm>
            <a:off x="5357611" y="643944"/>
            <a:ext cx="5044308" cy="646331"/>
          </a:xfrm>
          <a:prstGeom prst="rect">
            <a:avLst/>
          </a:prstGeom>
          <a:noFill/>
        </p:spPr>
        <p:txBody>
          <a:bodyPr wrap="square" rtlCol="1">
            <a:spAutoFit/>
          </a:bodyPr>
          <a:lstStyle/>
          <a:p>
            <a:r>
              <a:rPr lang="he-IL" sz="3600" b="1" dirty="0">
                <a:solidFill>
                  <a:srgbClr val="FFC000"/>
                </a:solidFill>
              </a:rPr>
              <a:t>תנאי החיים</a:t>
            </a:r>
          </a:p>
        </p:txBody>
      </p:sp>
      <p:pic>
        <p:nvPicPr>
          <p:cNvPr id="4" name="תמונה 3">
            <a:extLst>
              <a:ext uri="{FF2B5EF4-FFF2-40B4-BE49-F238E27FC236}">
                <a16:creationId xmlns:a16="http://schemas.microsoft.com/office/drawing/2014/main" id="{B1FBA0BA-E09C-4FD6-95BD-97F8F4B2E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55" y="843148"/>
            <a:ext cx="5044308" cy="5177642"/>
          </a:xfrm>
          <a:prstGeom prst="rect">
            <a:avLst/>
          </a:prstGeom>
        </p:spPr>
      </p:pic>
    </p:spTree>
    <p:extLst>
      <p:ext uri="{BB962C8B-B14F-4D97-AF65-F5344CB8AC3E}">
        <p14:creationId xmlns:p14="http://schemas.microsoft.com/office/powerpoint/2010/main" val="287857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717" y="1994350"/>
            <a:ext cx="3633849" cy="2308324"/>
          </a:xfrm>
          <a:prstGeom prst="rect">
            <a:avLst/>
          </a:prstGeom>
          <a:noFill/>
        </p:spPr>
        <p:txBody>
          <a:bodyPr wrap="square" rtlCol="1">
            <a:spAutoFit/>
          </a:bodyPr>
          <a:lstStyle/>
          <a:p>
            <a:r>
              <a:rPr lang="he-IL" sz="2400" dirty="0"/>
              <a:t>כל משפחה הייתה חייבת  להירשם במכולת השכונתית, ורק בה אפשר היה לקנות, ורק עם פנקס תלושים, שחולק לכל משפחה לפי מספר הנפשות.</a:t>
            </a:r>
          </a:p>
        </p:txBody>
      </p:sp>
      <p:sp>
        <p:nvSpPr>
          <p:cNvPr id="3" name="TextBox 2"/>
          <p:cNvSpPr txBox="1"/>
          <p:nvPr/>
        </p:nvSpPr>
        <p:spPr>
          <a:xfrm>
            <a:off x="3719318" y="300146"/>
            <a:ext cx="4237150" cy="646331"/>
          </a:xfrm>
          <a:prstGeom prst="rect">
            <a:avLst/>
          </a:prstGeom>
          <a:noFill/>
        </p:spPr>
        <p:txBody>
          <a:bodyPr wrap="square" rtlCol="1">
            <a:spAutoFit/>
          </a:bodyPr>
          <a:lstStyle/>
          <a:p>
            <a:r>
              <a:rPr lang="he-IL" sz="3600" b="1" dirty="0">
                <a:solidFill>
                  <a:srgbClr val="FFC000"/>
                </a:solidFill>
              </a:rPr>
              <a:t>פנקסי תלושים</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434" y="1184288"/>
            <a:ext cx="4094834" cy="5050400"/>
          </a:xfrm>
          <a:prstGeom prst="rect">
            <a:avLst/>
          </a:prstGeom>
        </p:spPr>
      </p:pic>
    </p:spTree>
    <p:extLst>
      <p:ext uri="{BB962C8B-B14F-4D97-AF65-F5344CB8AC3E}">
        <p14:creationId xmlns:p14="http://schemas.microsoft.com/office/powerpoint/2010/main" val="255149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3958" y="1350896"/>
            <a:ext cx="3645725" cy="3046988"/>
          </a:xfrm>
          <a:prstGeom prst="rect">
            <a:avLst/>
          </a:prstGeom>
          <a:noFill/>
        </p:spPr>
        <p:txBody>
          <a:bodyPr wrap="square" rtlCol="1">
            <a:spAutoFit/>
          </a:bodyPr>
          <a:lstStyle/>
          <a:p>
            <a:r>
              <a:rPr lang="he-IL" sz="2400" dirty="0"/>
              <a:t>נשים בהריון קיבלו תלוש לרבע עוף, ויולדות קיבלו תלוש ל – 10 חיתולים. {לא היו אז טיטולים והשתמשו בחיתולים מבד, שאותם היה צריך לכבס ביד, כי לא הייתה מכונת כביסה.) גם המשפחות של החיילים קיבלו תוספת</a:t>
            </a:r>
            <a:r>
              <a:rPr lang="he-IL" sz="2200" dirty="0"/>
              <a:t>.</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67" y="732961"/>
            <a:ext cx="4744591" cy="6067962"/>
          </a:xfrm>
          <a:prstGeom prst="rect">
            <a:avLst/>
          </a:prstGeom>
        </p:spPr>
      </p:pic>
      <p:sp>
        <p:nvSpPr>
          <p:cNvPr id="5" name="TextBox 4"/>
          <p:cNvSpPr txBox="1"/>
          <p:nvPr/>
        </p:nvSpPr>
        <p:spPr>
          <a:xfrm>
            <a:off x="4623517" y="86630"/>
            <a:ext cx="6646166" cy="646331"/>
          </a:xfrm>
          <a:prstGeom prst="rect">
            <a:avLst/>
          </a:prstGeom>
          <a:noFill/>
        </p:spPr>
        <p:txBody>
          <a:bodyPr wrap="square" rtlCol="1">
            <a:spAutoFit/>
          </a:bodyPr>
          <a:lstStyle/>
          <a:p>
            <a:r>
              <a:rPr lang="he-IL" sz="3600" b="1" dirty="0">
                <a:solidFill>
                  <a:srgbClr val="FFC000"/>
                </a:solidFill>
              </a:rPr>
              <a:t>הטבות ליולדות ולחיילים</a:t>
            </a:r>
          </a:p>
        </p:txBody>
      </p:sp>
    </p:spTree>
    <p:extLst>
      <p:ext uri="{BB962C8B-B14F-4D97-AF65-F5344CB8AC3E}">
        <p14:creationId xmlns:p14="http://schemas.microsoft.com/office/powerpoint/2010/main" val="5320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24505" y="1054399"/>
            <a:ext cx="4094018" cy="4524315"/>
          </a:xfrm>
          <a:prstGeom prst="rect">
            <a:avLst/>
          </a:prstGeom>
          <a:noFill/>
        </p:spPr>
        <p:txBody>
          <a:bodyPr wrap="square" rtlCol="1">
            <a:spAutoFit/>
          </a:bodyPr>
          <a:lstStyle/>
          <a:p>
            <a:r>
              <a:rPr lang="he-IL" sz="2400" dirty="0"/>
              <a:t>פירות כמעט שלא היו. היו לנו רק תפוזים וסברס, שגדלו בארץ. על תפוחים ואגסים יכולנו רק לחלום. כדי להתגבר על המחסור בוויטמינים, בגלל המחסור בירקות ובפירות, היו מחלקים לילדים כף שמן </a:t>
            </a:r>
            <a:r>
              <a:rPr lang="he-IL" sz="2400" dirty="0" err="1"/>
              <a:t>קיק</a:t>
            </a:r>
            <a:r>
              <a:rPr lang="he-IL" sz="2400" dirty="0"/>
              <a:t> בכל יום. זה היה ממש מגעיל "איכס", והילדים היו סותמים את הפה ומסרבים לבלוע. האימהות נאלצו לסתום להם את האף, כדי שיפתחו את הפה ויבלעו.</a:t>
            </a:r>
          </a:p>
        </p:txBody>
      </p:sp>
      <p:sp>
        <p:nvSpPr>
          <p:cNvPr id="4" name="TextBox 3"/>
          <p:cNvSpPr txBox="1"/>
          <p:nvPr/>
        </p:nvSpPr>
        <p:spPr>
          <a:xfrm>
            <a:off x="3895106" y="241353"/>
            <a:ext cx="3960839" cy="646331"/>
          </a:xfrm>
          <a:prstGeom prst="rect">
            <a:avLst/>
          </a:prstGeom>
          <a:noFill/>
        </p:spPr>
        <p:txBody>
          <a:bodyPr wrap="square" rtlCol="1">
            <a:spAutoFit/>
          </a:bodyPr>
          <a:lstStyle/>
          <a:p>
            <a:r>
              <a:rPr lang="he-IL" sz="3600" b="1" dirty="0">
                <a:solidFill>
                  <a:srgbClr val="FFC000"/>
                </a:solidFill>
              </a:rPr>
              <a:t>המחסור </a:t>
            </a:r>
            <a:r>
              <a:rPr lang="he-IL" sz="3600" b="1" dirty="0" err="1">
                <a:solidFill>
                  <a:srgbClr val="FFC000"/>
                </a:solidFill>
              </a:rPr>
              <a:t>בויטמינים</a:t>
            </a:r>
            <a:endParaRPr lang="he-IL" sz="3600" b="1" dirty="0">
              <a:solidFill>
                <a:srgbClr val="FFC000"/>
              </a:solidFill>
            </a:endParaRPr>
          </a:p>
        </p:txBody>
      </p:sp>
      <p:pic>
        <p:nvPicPr>
          <p:cNvPr id="3" name="תמונה 2">
            <a:extLst>
              <a:ext uri="{FF2B5EF4-FFF2-40B4-BE49-F238E27FC236}">
                <a16:creationId xmlns:a16="http://schemas.microsoft.com/office/drawing/2014/main" id="{EE9E95D5-28C5-4751-9E2F-AFD829655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54" y="1429341"/>
            <a:ext cx="5324103" cy="4009557"/>
          </a:xfrm>
          <a:prstGeom prst="rect">
            <a:avLst/>
          </a:prstGeom>
        </p:spPr>
      </p:pic>
    </p:spTree>
    <p:extLst>
      <p:ext uri="{BB962C8B-B14F-4D97-AF65-F5344CB8AC3E}">
        <p14:creationId xmlns:p14="http://schemas.microsoft.com/office/powerpoint/2010/main" val="176849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0837" y="489397"/>
            <a:ext cx="3513294" cy="2308324"/>
          </a:xfrm>
          <a:prstGeom prst="rect">
            <a:avLst/>
          </a:prstGeom>
          <a:noFill/>
        </p:spPr>
        <p:txBody>
          <a:bodyPr wrap="square" rtlCol="1">
            <a:spAutoFit/>
          </a:bodyPr>
          <a:lstStyle/>
          <a:p>
            <a:r>
              <a:rPr lang="he-IL" sz="2400" dirty="0"/>
              <a:t>אבל גם כשהיו לנו תלושים, לא כל יום היו במכולת מצרכים לחלוקה. כל יום פרסמו בעיתון מודעה על המצרך שיחולק באותו יום, אך המלאי היה מצומצם,</a:t>
            </a:r>
          </a:p>
        </p:txBody>
      </p:sp>
      <p:sp>
        <p:nvSpPr>
          <p:cNvPr id="3" name="TextBox 2"/>
          <p:cNvSpPr txBox="1"/>
          <p:nvPr/>
        </p:nvSpPr>
        <p:spPr>
          <a:xfrm>
            <a:off x="1831225" y="4977049"/>
            <a:ext cx="3216411" cy="830997"/>
          </a:xfrm>
          <a:prstGeom prst="rect">
            <a:avLst/>
          </a:prstGeom>
          <a:noFill/>
        </p:spPr>
        <p:txBody>
          <a:bodyPr wrap="square" rtlCol="1">
            <a:spAutoFit/>
          </a:bodyPr>
          <a:lstStyle/>
          <a:p>
            <a:r>
              <a:rPr lang="he-IL" sz="2400" dirty="0"/>
              <a:t>כל האימהות היו ממהרות לחנות ונוצר תור ארוך.</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70" y="1416676"/>
            <a:ext cx="5273497" cy="3560373"/>
          </a:xfrm>
          <a:prstGeom prst="rect">
            <a:avLst/>
          </a:prstGeom>
        </p:spPr>
      </p:pic>
      <p:sp>
        <p:nvSpPr>
          <p:cNvPr id="5" name="TextBox 4"/>
          <p:cNvSpPr txBox="1"/>
          <p:nvPr/>
        </p:nvSpPr>
        <p:spPr>
          <a:xfrm>
            <a:off x="-881999" y="447179"/>
            <a:ext cx="5929634" cy="646331"/>
          </a:xfrm>
          <a:prstGeom prst="rect">
            <a:avLst/>
          </a:prstGeom>
          <a:noFill/>
        </p:spPr>
        <p:txBody>
          <a:bodyPr wrap="square" rtlCol="1">
            <a:spAutoFit/>
          </a:bodyPr>
          <a:lstStyle/>
          <a:p>
            <a:r>
              <a:rPr lang="he-IL" sz="3600" b="1" dirty="0">
                <a:solidFill>
                  <a:srgbClr val="FFC000"/>
                </a:solidFill>
              </a:rPr>
              <a:t>התור במכולת</a:t>
            </a:r>
          </a:p>
        </p:txBody>
      </p:sp>
      <p:sp>
        <p:nvSpPr>
          <p:cNvPr id="7" name="TextBox 6"/>
          <p:cNvSpPr txBox="1"/>
          <p:nvPr/>
        </p:nvSpPr>
        <p:spPr>
          <a:xfrm>
            <a:off x="7730836" y="2797720"/>
            <a:ext cx="3513294" cy="1938992"/>
          </a:xfrm>
          <a:prstGeom prst="rect">
            <a:avLst/>
          </a:prstGeom>
          <a:noFill/>
        </p:spPr>
        <p:txBody>
          <a:bodyPr wrap="square" rtlCol="1">
            <a:spAutoFit/>
          </a:bodyPr>
          <a:lstStyle/>
          <a:p>
            <a:r>
              <a:rPr lang="he-IL" sz="2400" dirty="0"/>
              <a:t>והיו אנשים, שכשהגיע תורם, כבר אזל המלאי. וכך, כל יום היו צריכים למהר לחנות כדי להספיק לקנות את המוצר שחולק באותו יום.</a:t>
            </a:r>
          </a:p>
        </p:txBody>
      </p:sp>
    </p:spTree>
    <p:extLst>
      <p:ext uri="{BB962C8B-B14F-4D97-AF65-F5344CB8AC3E}">
        <p14:creationId xmlns:p14="http://schemas.microsoft.com/office/powerpoint/2010/main" val="27473141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מעגל">
  <a:themeElements>
    <a:clrScheme name="מעגל">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מעגל">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מעגל">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830</TotalTime>
  <Words>949</Words>
  <Application>Microsoft Office PowerPoint</Application>
  <PresentationFormat>מסך רחב</PresentationFormat>
  <Paragraphs>67</Paragraphs>
  <Slides>19</Slides>
  <Notes>0</Notes>
  <HiddenSlides>0</HiddenSlides>
  <MMClips>0</MMClips>
  <ScaleCrop>false</ScaleCrop>
  <HeadingPairs>
    <vt:vector size="8" baseType="variant">
      <vt:variant>
        <vt:lpstr>גופנים בשימוש</vt:lpstr>
      </vt:variant>
      <vt:variant>
        <vt:i4>4</vt:i4>
      </vt:variant>
      <vt:variant>
        <vt:lpstr>ערכת נושא</vt:lpstr>
      </vt:variant>
      <vt:variant>
        <vt:i4>1</vt:i4>
      </vt:variant>
      <vt:variant>
        <vt:lpstr>שרתי OLE מוטבעים</vt:lpstr>
      </vt:variant>
      <vt:variant>
        <vt:i4>1</vt:i4>
      </vt:variant>
      <vt:variant>
        <vt:lpstr>כותרות שקופיות</vt:lpstr>
      </vt:variant>
      <vt:variant>
        <vt:i4>19</vt:i4>
      </vt:variant>
    </vt:vector>
  </HeadingPairs>
  <TitlesOfParts>
    <vt:vector size="25" baseType="lpstr">
      <vt:lpstr>Arial</vt:lpstr>
      <vt:lpstr>Times New Roman</vt:lpstr>
      <vt:lpstr>Trebuchet MS</vt:lpstr>
      <vt:lpstr>Tw Cen MT</vt:lpstr>
      <vt:lpstr>מעגל</vt:lpstr>
      <vt:lpstr>אובייקט מעטפת של כורך האובייקטים</vt:lpstr>
      <vt:lpstr>תקופת הצנע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תקופת הצנע</dc:title>
  <dc:creator>Student</dc:creator>
  <cp:lastModifiedBy>Tami</cp:lastModifiedBy>
  <cp:revision>88</cp:revision>
  <dcterms:created xsi:type="dcterms:W3CDTF">2019-02-17T11:32:51Z</dcterms:created>
  <dcterms:modified xsi:type="dcterms:W3CDTF">2019-07-07T10:36:20Z</dcterms:modified>
</cp:coreProperties>
</file>