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30" r:id="rId1"/>
  </p:sldMasterIdLst>
  <p:notesMasterIdLst>
    <p:notesMasterId r:id="rId27"/>
  </p:notesMasterIdLst>
  <p:sldIdLst>
    <p:sldId id="256" r:id="rId2"/>
    <p:sldId id="257" r:id="rId3"/>
    <p:sldId id="258" r:id="rId4"/>
    <p:sldId id="259" r:id="rId5"/>
    <p:sldId id="261" r:id="rId6"/>
    <p:sldId id="262" r:id="rId7"/>
    <p:sldId id="263" r:id="rId8"/>
    <p:sldId id="267" r:id="rId9"/>
    <p:sldId id="266" r:id="rId10"/>
    <p:sldId id="264" r:id="rId11"/>
    <p:sldId id="265" r:id="rId12"/>
    <p:sldId id="268" r:id="rId13"/>
    <p:sldId id="269" r:id="rId14"/>
    <p:sldId id="271" r:id="rId15"/>
    <p:sldId id="270" r:id="rId16"/>
    <p:sldId id="272" r:id="rId17"/>
    <p:sldId id="273" r:id="rId18"/>
    <p:sldId id="274" r:id="rId19"/>
    <p:sldId id="275" r:id="rId20"/>
    <p:sldId id="277" r:id="rId21"/>
    <p:sldId id="278" r:id="rId22"/>
    <p:sldId id="283" r:id="rId23"/>
    <p:sldId id="279" r:id="rId24"/>
    <p:sldId id="282" r:id="rId25"/>
    <p:sldId id="280" r:id="rId26"/>
  </p:sldIdLst>
  <p:sldSz cx="9144000" cy="6858000" type="screen4x3"/>
  <p:notesSz cx="6858000" cy="9144000"/>
  <p:defaultTextStyle>
    <a:defPPr>
      <a:defRPr lang="en-US"/>
    </a:defPPr>
    <a:lvl1pPr marL="0" algn="r" defTabSz="914290" rtl="1" eaLnBrk="1" latinLnBrk="0" hangingPunct="1">
      <a:defRPr sz="1799" kern="1200">
        <a:solidFill>
          <a:schemeClr val="tx1"/>
        </a:solidFill>
        <a:latin typeface="+mn-lt"/>
        <a:ea typeface="+mn-ea"/>
        <a:cs typeface="+mn-cs"/>
      </a:defRPr>
    </a:lvl1pPr>
    <a:lvl2pPr marL="457144" algn="r" defTabSz="914290" rtl="1" eaLnBrk="1" latinLnBrk="0" hangingPunct="1">
      <a:defRPr sz="1799" kern="1200">
        <a:solidFill>
          <a:schemeClr val="tx1"/>
        </a:solidFill>
        <a:latin typeface="+mn-lt"/>
        <a:ea typeface="+mn-ea"/>
        <a:cs typeface="+mn-cs"/>
      </a:defRPr>
    </a:lvl2pPr>
    <a:lvl3pPr marL="914290" algn="r" defTabSz="914290" rtl="1" eaLnBrk="1" latinLnBrk="0" hangingPunct="1">
      <a:defRPr sz="1799" kern="1200">
        <a:solidFill>
          <a:schemeClr val="tx1"/>
        </a:solidFill>
        <a:latin typeface="+mn-lt"/>
        <a:ea typeface="+mn-ea"/>
        <a:cs typeface="+mn-cs"/>
      </a:defRPr>
    </a:lvl3pPr>
    <a:lvl4pPr marL="1371434" algn="r" defTabSz="914290" rtl="1" eaLnBrk="1" latinLnBrk="0" hangingPunct="1">
      <a:defRPr sz="1799" kern="1200">
        <a:solidFill>
          <a:schemeClr val="tx1"/>
        </a:solidFill>
        <a:latin typeface="+mn-lt"/>
        <a:ea typeface="+mn-ea"/>
        <a:cs typeface="+mn-cs"/>
      </a:defRPr>
    </a:lvl4pPr>
    <a:lvl5pPr marL="1828578" algn="r" defTabSz="914290" rtl="1" eaLnBrk="1" latinLnBrk="0" hangingPunct="1">
      <a:defRPr sz="1799" kern="1200">
        <a:solidFill>
          <a:schemeClr val="tx1"/>
        </a:solidFill>
        <a:latin typeface="+mn-lt"/>
        <a:ea typeface="+mn-ea"/>
        <a:cs typeface="+mn-cs"/>
      </a:defRPr>
    </a:lvl5pPr>
    <a:lvl6pPr marL="2285723" algn="r" defTabSz="914290" rtl="1" eaLnBrk="1" latinLnBrk="0" hangingPunct="1">
      <a:defRPr sz="1799" kern="1200">
        <a:solidFill>
          <a:schemeClr val="tx1"/>
        </a:solidFill>
        <a:latin typeface="+mn-lt"/>
        <a:ea typeface="+mn-ea"/>
        <a:cs typeface="+mn-cs"/>
      </a:defRPr>
    </a:lvl6pPr>
    <a:lvl7pPr marL="2742868" algn="r" defTabSz="914290" rtl="1" eaLnBrk="1" latinLnBrk="0" hangingPunct="1">
      <a:defRPr sz="1799" kern="1200">
        <a:solidFill>
          <a:schemeClr val="tx1"/>
        </a:solidFill>
        <a:latin typeface="+mn-lt"/>
        <a:ea typeface="+mn-ea"/>
        <a:cs typeface="+mn-cs"/>
      </a:defRPr>
    </a:lvl7pPr>
    <a:lvl8pPr marL="3200012" algn="r" defTabSz="914290" rtl="1" eaLnBrk="1" latinLnBrk="0" hangingPunct="1">
      <a:defRPr sz="1799" kern="1200">
        <a:solidFill>
          <a:schemeClr val="tx1"/>
        </a:solidFill>
        <a:latin typeface="+mn-lt"/>
        <a:ea typeface="+mn-ea"/>
        <a:cs typeface="+mn-cs"/>
      </a:defRPr>
    </a:lvl8pPr>
    <a:lvl9pPr marL="3657157" algn="r" defTabSz="914290" rtl="1"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34" userDrawn="1">
          <p15:clr>
            <a:srgbClr val="A4A3A4"/>
          </p15:clr>
        </p15:guide>
        <p15:guide id="2" pos="2115" userDrawn="1">
          <p15:clr>
            <a:srgbClr val="A4A3A4"/>
          </p15:clr>
        </p15:guide>
        <p15:guide id="3" orient="horz" pos="2128" userDrawn="1">
          <p15:clr>
            <a:srgbClr val="A4A3A4"/>
          </p15:clr>
        </p15:guide>
        <p15:guide id="4" pos="2879" userDrawn="1">
          <p15:clr>
            <a:srgbClr val="A4A3A4"/>
          </p15:clr>
        </p15:guide>
        <p15:guide id="5" pos="286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985" autoAdjust="0"/>
    <p:restoredTop sz="94660"/>
  </p:normalViewPr>
  <p:slideViewPr>
    <p:cSldViewPr snapToGrid="0">
      <p:cViewPr varScale="1">
        <p:scale>
          <a:sx n="83" d="100"/>
          <a:sy n="83" d="100"/>
        </p:scale>
        <p:origin x="1310" y="72"/>
      </p:cViewPr>
      <p:guideLst>
        <p:guide orient="horz" pos="1934"/>
        <p:guide pos="2115"/>
        <p:guide orient="horz" pos="2128"/>
        <p:guide pos="2879"/>
        <p:guide pos="286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07E73007-C0FB-4EAC-936C-69B5833C8425}" type="datetimeFigureOut">
              <a:rPr lang="he-IL" smtClean="0"/>
              <a:t>כ"ו/אדר ב/תשע"ט</a:t>
            </a:fld>
            <a:endParaRPr lang="he-IL"/>
          </a:p>
        </p:txBody>
      </p:sp>
      <p:sp>
        <p:nvSpPr>
          <p:cNvPr id="4" name="מציין מיקום של תמונת שקופית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C4A28CAA-1786-4993-8995-946723B01A61}" type="slidenum">
              <a:rPr lang="he-IL" smtClean="0"/>
              <a:t>‹#›</a:t>
            </a:fld>
            <a:endParaRPr lang="he-IL"/>
          </a:p>
        </p:txBody>
      </p:sp>
    </p:spTree>
    <p:extLst>
      <p:ext uri="{BB962C8B-B14F-4D97-AF65-F5344CB8AC3E}">
        <p14:creationId xmlns:p14="http://schemas.microsoft.com/office/powerpoint/2010/main" val="1037312140"/>
      </p:ext>
    </p:extLst>
  </p:cSld>
  <p:clrMap bg1="lt1" tx1="dk1" bg2="lt2" tx2="dk2" accent1="accent1" accent2="accent2" accent3="accent3" accent4="accent4" accent5="accent5" accent6="accent6" hlink="hlink" folHlink="folHlink"/>
  <p:notesStyle>
    <a:lvl1pPr marL="0" algn="r" defTabSz="914290" rtl="1" eaLnBrk="1" latinLnBrk="0" hangingPunct="1">
      <a:defRPr sz="1200" kern="1200">
        <a:solidFill>
          <a:schemeClr val="tx1"/>
        </a:solidFill>
        <a:latin typeface="+mn-lt"/>
        <a:ea typeface="+mn-ea"/>
        <a:cs typeface="+mn-cs"/>
      </a:defRPr>
    </a:lvl1pPr>
    <a:lvl2pPr marL="457144" algn="r" defTabSz="914290" rtl="1" eaLnBrk="1" latinLnBrk="0" hangingPunct="1">
      <a:defRPr sz="1200" kern="1200">
        <a:solidFill>
          <a:schemeClr val="tx1"/>
        </a:solidFill>
        <a:latin typeface="+mn-lt"/>
        <a:ea typeface="+mn-ea"/>
        <a:cs typeface="+mn-cs"/>
      </a:defRPr>
    </a:lvl2pPr>
    <a:lvl3pPr marL="914290" algn="r" defTabSz="914290" rtl="1" eaLnBrk="1" latinLnBrk="0" hangingPunct="1">
      <a:defRPr sz="1200" kern="1200">
        <a:solidFill>
          <a:schemeClr val="tx1"/>
        </a:solidFill>
        <a:latin typeface="+mn-lt"/>
        <a:ea typeface="+mn-ea"/>
        <a:cs typeface="+mn-cs"/>
      </a:defRPr>
    </a:lvl3pPr>
    <a:lvl4pPr marL="1371434" algn="r" defTabSz="914290" rtl="1" eaLnBrk="1" latinLnBrk="0" hangingPunct="1">
      <a:defRPr sz="1200" kern="1200">
        <a:solidFill>
          <a:schemeClr val="tx1"/>
        </a:solidFill>
        <a:latin typeface="+mn-lt"/>
        <a:ea typeface="+mn-ea"/>
        <a:cs typeface="+mn-cs"/>
      </a:defRPr>
    </a:lvl4pPr>
    <a:lvl5pPr marL="1828578" algn="r" defTabSz="914290" rtl="1" eaLnBrk="1" latinLnBrk="0" hangingPunct="1">
      <a:defRPr sz="1200" kern="1200">
        <a:solidFill>
          <a:schemeClr val="tx1"/>
        </a:solidFill>
        <a:latin typeface="+mn-lt"/>
        <a:ea typeface="+mn-ea"/>
        <a:cs typeface="+mn-cs"/>
      </a:defRPr>
    </a:lvl5pPr>
    <a:lvl6pPr marL="2285723" algn="r" defTabSz="914290" rtl="1" eaLnBrk="1" latinLnBrk="0" hangingPunct="1">
      <a:defRPr sz="1200" kern="1200">
        <a:solidFill>
          <a:schemeClr val="tx1"/>
        </a:solidFill>
        <a:latin typeface="+mn-lt"/>
        <a:ea typeface="+mn-ea"/>
        <a:cs typeface="+mn-cs"/>
      </a:defRPr>
    </a:lvl6pPr>
    <a:lvl7pPr marL="2742868" algn="r" defTabSz="914290" rtl="1" eaLnBrk="1" latinLnBrk="0" hangingPunct="1">
      <a:defRPr sz="1200" kern="1200">
        <a:solidFill>
          <a:schemeClr val="tx1"/>
        </a:solidFill>
        <a:latin typeface="+mn-lt"/>
        <a:ea typeface="+mn-ea"/>
        <a:cs typeface="+mn-cs"/>
      </a:defRPr>
    </a:lvl7pPr>
    <a:lvl8pPr marL="3200012" algn="r" defTabSz="914290" rtl="1" eaLnBrk="1" latinLnBrk="0" hangingPunct="1">
      <a:defRPr sz="1200" kern="1200">
        <a:solidFill>
          <a:schemeClr val="tx1"/>
        </a:solidFill>
        <a:latin typeface="+mn-lt"/>
        <a:ea typeface="+mn-ea"/>
        <a:cs typeface="+mn-cs"/>
      </a:defRPr>
    </a:lvl8pPr>
    <a:lvl9pPr marL="3657157" algn="r" defTabSz="91429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122365"/>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1" cy="1655762"/>
          </a:xfrm>
        </p:spPr>
        <p:txBody>
          <a:bodyPr/>
          <a:lstStyle>
            <a:lvl1pPr marL="0" indent="0" algn="ctr">
              <a:buNone/>
              <a:defRPr sz="2399"/>
            </a:lvl1pPr>
            <a:lvl2pPr marL="457182" indent="0" algn="ctr">
              <a:buNone/>
              <a:defRPr sz="2000"/>
            </a:lvl2pPr>
            <a:lvl3pPr marL="914363" indent="0" algn="ctr">
              <a:buNone/>
              <a:defRPr sz="1801"/>
            </a:lvl3pPr>
            <a:lvl4pPr marL="1371546"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32368E78-0F9A-4180-A048-536495B7C0A4}"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6A821-0F27-4D30-97DB-E3EAE0562D82}" type="slidenum">
              <a:rPr lang="en-US" smtClean="0"/>
              <a:t>‹#›</a:t>
            </a:fld>
            <a:endParaRPr lang="en-US"/>
          </a:p>
        </p:txBody>
      </p:sp>
    </p:spTree>
    <p:extLst>
      <p:ext uri="{BB962C8B-B14F-4D97-AF65-F5344CB8AC3E}">
        <p14:creationId xmlns:p14="http://schemas.microsoft.com/office/powerpoint/2010/main" val="4173668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2368E78-0F9A-4180-A048-536495B7C0A4}"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6A821-0F27-4D30-97DB-E3EAE0562D82}" type="slidenum">
              <a:rPr lang="en-US" smtClean="0"/>
              <a:t>‹#›</a:t>
            </a:fld>
            <a:endParaRPr lang="en-US"/>
          </a:p>
        </p:txBody>
      </p:sp>
    </p:spTree>
    <p:extLst>
      <p:ext uri="{BB962C8B-B14F-4D97-AF65-F5344CB8AC3E}">
        <p14:creationId xmlns:p14="http://schemas.microsoft.com/office/powerpoint/2010/main" val="217775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8" y="365126"/>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2" y="365126"/>
            <a:ext cx="5800725" cy="5811838"/>
          </a:xfr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2368E78-0F9A-4180-A048-536495B7C0A4}"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6A821-0F27-4D30-97DB-E3EAE0562D82}" type="slidenum">
              <a:rPr lang="en-US" smtClean="0"/>
              <a:t>‹#›</a:t>
            </a:fld>
            <a:endParaRPr lang="en-US"/>
          </a:p>
        </p:txBody>
      </p:sp>
    </p:spTree>
    <p:extLst>
      <p:ext uri="{BB962C8B-B14F-4D97-AF65-F5344CB8AC3E}">
        <p14:creationId xmlns:p14="http://schemas.microsoft.com/office/powerpoint/2010/main" val="1211390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32368E78-0F9A-4180-A048-536495B7C0A4}"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6A821-0F27-4D30-97DB-E3EAE0562D82}" type="slidenum">
              <a:rPr lang="en-US" smtClean="0"/>
              <a:t>‹#›</a:t>
            </a:fld>
            <a:endParaRPr lang="en-US"/>
          </a:p>
        </p:txBody>
      </p:sp>
    </p:spTree>
    <p:extLst>
      <p:ext uri="{BB962C8B-B14F-4D97-AF65-F5344CB8AC3E}">
        <p14:creationId xmlns:p14="http://schemas.microsoft.com/office/powerpoint/2010/main" val="2499690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3"/>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9" y="4589468"/>
            <a:ext cx="7886700" cy="1500187"/>
          </a:xfrm>
        </p:spPr>
        <p:txBody>
          <a:bodyPr/>
          <a:lstStyle>
            <a:lvl1pPr marL="0" indent="0">
              <a:buNone/>
              <a:defRPr sz="2399">
                <a:solidFill>
                  <a:schemeClr val="tx1"/>
                </a:solidFill>
              </a:defRPr>
            </a:lvl1pPr>
            <a:lvl2pPr marL="457182" indent="0">
              <a:buNone/>
              <a:defRPr sz="2000">
                <a:solidFill>
                  <a:schemeClr val="tx1">
                    <a:tint val="75000"/>
                  </a:schemeClr>
                </a:solidFill>
              </a:defRPr>
            </a:lvl2pPr>
            <a:lvl3pPr marL="914363" indent="0">
              <a:buNone/>
              <a:defRPr sz="1801">
                <a:solidFill>
                  <a:schemeClr val="tx1">
                    <a:tint val="75000"/>
                  </a:schemeClr>
                </a:solidFill>
              </a:defRPr>
            </a:lvl3pPr>
            <a:lvl4pPr marL="1371546"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32368E78-0F9A-4180-A048-536495B7C0A4}"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C6A821-0F27-4D30-97DB-E3EAE0562D82}" type="slidenum">
              <a:rPr lang="en-US" smtClean="0"/>
              <a:t>‹#›</a:t>
            </a:fld>
            <a:endParaRPr lang="en-US"/>
          </a:p>
        </p:txBody>
      </p:sp>
    </p:spTree>
    <p:extLst>
      <p:ext uri="{BB962C8B-B14F-4D97-AF65-F5344CB8AC3E}">
        <p14:creationId xmlns:p14="http://schemas.microsoft.com/office/powerpoint/2010/main" val="2149228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2" y="1825624"/>
            <a:ext cx="3886200" cy="4351339"/>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2" y="1825624"/>
            <a:ext cx="3886200" cy="4351339"/>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32368E78-0F9A-4180-A048-536495B7C0A4}" type="datetimeFigureOut">
              <a:rPr lang="en-US" smtClean="0"/>
              <a:t>4/2/2019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C6A821-0F27-4D30-97DB-E3EAE0562D82}" type="slidenum">
              <a:rPr lang="en-US" smtClean="0"/>
              <a:t>‹#›</a:t>
            </a:fld>
            <a:endParaRPr lang="en-US"/>
          </a:p>
        </p:txBody>
      </p:sp>
    </p:spTree>
    <p:extLst>
      <p:ext uri="{BB962C8B-B14F-4D97-AF65-F5344CB8AC3E}">
        <p14:creationId xmlns:p14="http://schemas.microsoft.com/office/powerpoint/2010/main" val="2954495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30"/>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3" y="1681164"/>
            <a:ext cx="3868340" cy="823912"/>
          </a:xfrm>
        </p:spPr>
        <p:txBody>
          <a:bodyPr anchor="b"/>
          <a:lstStyle>
            <a:lvl1pPr marL="0" indent="0">
              <a:buNone/>
              <a:defRPr sz="2399" b="1"/>
            </a:lvl1pPr>
            <a:lvl2pPr marL="457182" indent="0">
              <a:buNone/>
              <a:defRPr sz="2000" b="1"/>
            </a:lvl2pPr>
            <a:lvl3pPr marL="914363" indent="0">
              <a:buNone/>
              <a:defRPr sz="1801" b="1"/>
            </a:lvl3pPr>
            <a:lvl4pPr marL="1371546"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he-IL"/>
              <a:t>ערוך סגנונות טקסט של תבנית בסיס</a:t>
            </a:r>
          </a:p>
        </p:txBody>
      </p:sp>
      <p:sp>
        <p:nvSpPr>
          <p:cNvPr id="4" name="Content Placeholder 3"/>
          <p:cNvSpPr>
            <a:spLocks noGrp="1"/>
          </p:cNvSpPr>
          <p:nvPr>
            <p:ph sz="half" idx="2"/>
          </p:nvPr>
        </p:nvSpPr>
        <p:spPr>
          <a:xfrm>
            <a:off x="629843" y="2505075"/>
            <a:ext cx="3868340" cy="3684587"/>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3" y="1681164"/>
            <a:ext cx="3887392" cy="823912"/>
          </a:xfrm>
        </p:spPr>
        <p:txBody>
          <a:bodyPr anchor="b"/>
          <a:lstStyle>
            <a:lvl1pPr marL="0" indent="0">
              <a:buNone/>
              <a:defRPr sz="2399" b="1"/>
            </a:lvl1pPr>
            <a:lvl2pPr marL="457182" indent="0">
              <a:buNone/>
              <a:defRPr sz="2000" b="1"/>
            </a:lvl2pPr>
            <a:lvl3pPr marL="914363" indent="0">
              <a:buNone/>
              <a:defRPr sz="1801" b="1"/>
            </a:lvl3pPr>
            <a:lvl4pPr marL="1371546"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he-IL"/>
              <a:t>ערוך סגנונות טקסט של תבנית בסיס</a:t>
            </a:r>
          </a:p>
        </p:txBody>
      </p:sp>
      <p:sp>
        <p:nvSpPr>
          <p:cNvPr id="6" name="Content Placeholder 5"/>
          <p:cNvSpPr>
            <a:spLocks noGrp="1"/>
          </p:cNvSpPr>
          <p:nvPr>
            <p:ph sz="quarter" idx="4"/>
          </p:nvPr>
        </p:nvSpPr>
        <p:spPr>
          <a:xfrm>
            <a:off x="4629153" y="2505075"/>
            <a:ext cx="3887392" cy="3684587"/>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32368E78-0F9A-4180-A048-536495B7C0A4}" type="datetimeFigureOut">
              <a:rPr lang="en-US" smtClean="0"/>
              <a:t>4/2/2019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C6A821-0F27-4D30-97DB-E3EAE0562D82}" type="slidenum">
              <a:rPr lang="en-US" smtClean="0"/>
              <a:t>‹#›</a:t>
            </a:fld>
            <a:endParaRPr lang="en-US"/>
          </a:p>
        </p:txBody>
      </p:sp>
    </p:spTree>
    <p:extLst>
      <p:ext uri="{BB962C8B-B14F-4D97-AF65-F5344CB8AC3E}">
        <p14:creationId xmlns:p14="http://schemas.microsoft.com/office/powerpoint/2010/main" val="1227608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32368E78-0F9A-4180-A048-536495B7C0A4}" type="datetimeFigureOut">
              <a:rPr lang="en-US" smtClean="0"/>
              <a:t>4/2/2019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C6A821-0F27-4D30-97DB-E3EAE0562D82}" type="slidenum">
              <a:rPr lang="en-US" smtClean="0"/>
              <a:t>‹#›</a:t>
            </a:fld>
            <a:endParaRPr lang="en-US"/>
          </a:p>
        </p:txBody>
      </p:sp>
    </p:spTree>
    <p:extLst>
      <p:ext uri="{BB962C8B-B14F-4D97-AF65-F5344CB8AC3E}">
        <p14:creationId xmlns:p14="http://schemas.microsoft.com/office/powerpoint/2010/main" val="2456970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8E78-0F9A-4180-A048-536495B7C0A4}" type="datetimeFigureOut">
              <a:rPr lang="en-US" smtClean="0"/>
              <a:t>4/2/2019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C6A821-0F27-4D30-97DB-E3EAE0562D82}" type="slidenum">
              <a:rPr lang="en-US" smtClean="0"/>
              <a:t>‹#›</a:t>
            </a:fld>
            <a:endParaRPr lang="en-US"/>
          </a:p>
        </p:txBody>
      </p:sp>
    </p:spTree>
    <p:extLst>
      <p:ext uri="{BB962C8B-B14F-4D97-AF65-F5344CB8AC3E}">
        <p14:creationId xmlns:p14="http://schemas.microsoft.com/office/powerpoint/2010/main" val="355439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1"/>
            <a:ext cx="2949179"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2" y="987430"/>
            <a:ext cx="4629151" cy="4873625"/>
          </a:xfrm>
        </p:spPr>
        <p:txBody>
          <a:bodyPr/>
          <a:lstStyle>
            <a:lvl1pPr>
              <a:defRPr sz="3200"/>
            </a:lvl1pPr>
            <a:lvl2pPr>
              <a:defRPr sz="2800"/>
            </a:lvl2pPr>
            <a:lvl3pPr>
              <a:defRPr sz="2399"/>
            </a:lvl3pPr>
            <a:lvl4pPr>
              <a:defRPr sz="2000"/>
            </a:lvl4pPr>
            <a:lvl5pPr>
              <a:defRPr sz="2000"/>
            </a:lvl5pPr>
            <a:lvl6pPr>
              <a:defRPr sz="2000"/>
            </a:lvl6pPr>
            <a:lvl7pPr>
              <a:defRPr sz="2000"/>
            </a:lvl7pPr>
            <a:lvl8pPr>
              <a:defRPr sz="2000"/>
            </a:lvl8pPr>
            <a:lvl9pPr>
              <a:defRPr sz="20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182" indent="0">
              <a:buNone/>
              <a:defRPr sz="1400"/>
            </a:lvl2pPr>
            <a:lvl3pPr marL="914363" indent="0">
              <a:buNone/>
              <a:defRPr sz="1200"/>
            </a:lvl3pPr>
            <a:lvl4pPr marL="1371546"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32368E78-0F9A-4180-A048-536495B7C0A4}" type="datetimeFigureOut">
              <a:rPr lang="en-US" smtClean="0"/>
              <a:t>4/2/2019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C6A821-0F27-4D30-97DB-E3EAE0562D82}" type="slidenum">
              <a:rPr lang="en-US" smtClean="0"/>
              <a:t>‹#›</a:t>
            </a:fld>
            <a:endParaRPr lang="en-US"/>
          </a:p>
        </p:txBody>
      </p:sp>
    </p:spTree>
    <p:extLst>
      <p:ext uri="{BB962C8B-B14F-4D97-AF65-F5344CB8AC3E}">
        <p14:creationId xmlns:p14="http://schemas.microsoft.com/office/powerpoint/2010/main" val="1691273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1"/>
            <a:ext cx="2949179"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2" y="987430"/>
            <a:ext cx="4629151" cy="4873625"/>
          </a:xfrm>
        </p:spPr>
        <p:txBody>
          <a:bodyPr anchor="t"/>
          <a:lstStyle>
            <a:lvl1pPr marL="0" indent="0">
              <a:buNone/>
              <a:defRPr sz="3200"/>
            </a:lvl1pPr>
            <a:lvl2pPr marL="457182" indent="0">
              <a:buNone/>
              <a:defRPr sz="2800"/>
            </a:lvl2pPr>
            <a:lvl3pPr marL="914363" indent="0">
              <a:buNone/>
              <a:defRPr sz="2399"/>
            </a:lvl3pPr>
            <a:lvl4pPr marL="1371546"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182" indent="0">
              <a:buNone/>
              <a:defRPr sz="1400"/>
            </a:lvl2pPr>
            <a:lvl3pPr marL="914363" indent="0">
              <a:buNone/>
              <a:defRPr sz="1200"/>
            </a:lvl3pPr>
            <a:lvl4pPr marL="1371546"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32368E78-0F9A-4180-A048-536495B7C0A4}" type="datetimeFigureOut">
              <a:rPr lang="en-US" smtClean="0"/>
              <a:t>4/2/2019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C6A821-0F27-4D30-97DB-E3EAE0562D82}" type="slidenum">
              <a:rPr lang="en-US" smtClean="0"/>
              <a:t>‹#›</a:t>
            </a:fld>
            <a:endParaRPr lang="en-US"/>
          </a:p>
        </p:txBody>
      </p:sp>
    </p:spTree>
    <p:extLst>
      <p:ext uri="{BB962C8B-B14F-4D97-AF65-F5344CB8AC3E}">
        <p14:creationId xmlns:p14="http://schemas.microsoft.com/office/powerpoint/2010/main" val="329103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30"/>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1" y="1825624"/>
            <a:ext cx="7886700" cy="4351339"/>
          </a:xfrm>
          <a:prstGeom prst="rect">
            <a:avLst/>
          </a:prstGeom>
        </p:spPr>
        <p:txBody>
          <a:bodyPr vert="horz" lIns="91440" tIns="45720" rIns="91440" bIns="45720" rtlCol="0">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2"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8E78-0F9A-4180-A048-536495B7C0A4}" type="datetimeFigureOut">
              <a:rPr lang="en-US" smtClean="0"/>
              <a:t>4/2/2019</a:t>
            </a:fld>
            <a:endParaRPr lang="en-US"/>
          </a:p>
        </p:txBody>
      </p:sp>
      <p:sp>
        <p:nvSpPr>
          <p:cNvPr id="5" name="Footer Placeholder 4"/>
          <p:cNvSpPr>
            <a:spLocks noGrp="1"/>
          </p:cNvSpPr>
          <p:nvPr>
            <p:ph type="ftr" sz="quarter" idx="3"/>
          </p:nvPr>
        </p:nvSpPr>
        <p:spPr>
          <a:xfrm>
            <a:off x="3028951" y="6356355"/>
            <a:ext cx="308610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2"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6A821-0F27-4D30-97DB-E3EAE0562D82}" type="slidenum">
              <a:rPr lang="en-US" smtClean="0"/>
              <a:t>‹#›</a:t>
            </a:fld>
            <a:endParaRPr lang="en-US"/>
          </a:p>
        </p:txBody>
      </p:sp>
    </p:spTree>
    <p:extLst>
      <p:ext uri="{BB962C8B-B14F-4D97-AF65-F5344CB8AC3E}">
        <p14:creationId xmlns:p14="http://schemas.microsoft.com/office/powerpoint/2010/main" val="351730005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0" indent="-228590"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0" algn="l" defTabSz="91436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55" indent="-228590"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7" indent="-228590" algn="l" defTabSz="91436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319" indent="-228590" algn="l" defTabSz="91436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500" indent="-228590" algn="l" defTabSz="91436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82" indent="-228590" algn="l" defTabSz="91436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64" indent="-228590" algn="l" defTabSz="91436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46" indent="-228590" algn="l" defTabSz="91436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63" rtl="0" eaLnBrk="1" latinLnBrk="0" hangingPunct="1">
        <a:defRPr sz="1801" kern="1200">
          <a:solidFill>
            <a:schemeClr val="tx1"/>
          </a:solidFill>
          <a:latin typeface="+mn-lt"/>
          <a:ea typeface="+mn-ea"/>
          <a:cs typeface="+mn-cs"/>
        </a:defRPr>
      </a:lvl1pPr>
      <a:lvl2pPr marL="457182" algn="l" defTabSz="914363" rtl="0" eaLnBrk="1" latinLnBrk="0" hangingPunct="1">
        <a:defRPr sz="1801" kern="1200">
          <a:solidFill>
            <a:schemeClr val="tx1"/>
          </a:solidFill>
          <a:latin typeface="+mn-lt"/>
          <a:ea typeface="+mn-ea"/>
          <a:cs typeface="+mn-cs"/>
        </a:defRPr>
      </a:lvl2pPr>
      <a:lvl3pPr marL="914363" algn="l" defTabSz="914363" rtl="0" eaLnBrk="1" latinLnBrk="0" hangingPunct="1">
        <a:defRPr sz="1801" kern="1200">
          <a:solidFill>
            <a:schemeClr val="tx1"/>
          </a:solidFill>
          <a:latin typeface="+mn-lt"/>
          <a:ea typeface="+mn-ea"/>
          <a:cs typeface="+mn-cs"/>
        </a:defRPr>
      </a:lvl3pPr>
      <a:lvl4pPr marL="1371546" algn="l" defTabSz="914363" rtl="0" eaLnBrk="1" latinLnBrk="0" hangingPunct="1">
        <a:defRPr sz="1801" kern="1200">
          <a:solidFill>
            <a:schemeClr val="tx1"/>
          </a:solidFill>
          <a:latin typeface="+mn-lt"/>
          <a:ea typeface="+mn-ea"/>
          <a:cs typeface="+mn-cs"/>
        </a:defRPr>
      </a:lvl4pPr>
      <a:lvl5pPr marL="1828727" algn="l" defTabSz="914363" rtl="0" eaLnBrk="1" latinLnBrk="0" hangingPunct="1">
        <a:defRPr sz="1801" kern="1200">
          <a:solidFill>
            <a:schemeClr val="tx1"/>
          </a:solidFill>
          <a:latin typeface="+mn-lt"/>
          <a:ea typeface="+mn-ea"/>
          <a:cs typeface="+mn-cs"/>
        </a:defRPr>
      </a:lvl5pPr>
      <a:lvl6pPr marL="2285909" algn="l" defTabSz="914363" rtl="0" eaLnBrk="1" latinLnBrk="0" hangingPunct="1">
        <a:defRPr sz="1801" kern="1200">
          <a:solidFill>
            <a:schemeClr val="tx1"/>
          </a:solidFill>
          <a:latin typeface="+mn-lt"/>
          <a:ea typeface="+mn-ea"/>
          <a:cs typeface="+mn-cs"/>
        </a:defRPr>
      </a:lvl6pPr>
      <a:lvl7pPr marL="2743090" algn="l" defTabSz="914363" rtl="0" eaLnBrk="1" latinLnBrk="0" hangingPunct="1">
        <a:defRPr sz="1801" kern="1200">
          <a:solidFill>
            <a:schemeClr val="tx1"/>
          </a:solidFill>
          <a:latin typeface="+mn-lt"/>
          <a:ea typeface="+mn-ea"/>
          <a:cs typeface="+mn-cs"/>
        </a:defRPr>
      </a:lvl7pPr>
      <a:lvl8pPr marL="3200272" algn="l" defTabSz="914363" rtl="0" eaLnBrk="1" latinLnBrk="0" hangingPunct="1">
        <a:defRPr sz="1801" kern="1200">
          <a:solidFill>
            <a:schemeClr val="tx1"/>
          </a:solidFill>
          <a:latin typeface="+mn-lt"/>
          <a:ea typeface="+mn-ea"/>
          <a:cs typeface="+mn-cs"/>
        </a:defRPr>
      </a:lvl8pPr>
      <a:lvl9pPr marL="3657454" algn="l" defTabSz="914363"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eyRfyxMqT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8846" y="496585"/>
            <a:ext cx="8596668" cy="952072"/>
          </a:xfrm>
        </p:spPr>
        <p:txBody>
          <a:bodyPr>
            <a:normAutofit/>
          </a:bodyPr>
          <a:lstStyle/>
          <a:p>
            <a:pPr algn="ctr" rtl="1"/>
            <a:r>
              <a:rPr lang="he-IL" sz="3999" b="1" dirty="0">
                <a:solidFill>
                  <a:schemeClr val="accent5">
                    <a:lumMod val="75000"/>
                  </a:schemeClr>
                </a:solidFill>
                <a:latin typeface="Narkisim" panose="020E0502050101010101" pitchFamily="34" charset="-79"/>
                <a:cs typeface="Narkisim" panose="020E0502050101010101" pitchFamily="34" charset="-79"/>
              </a:rPr>
              <a:t>סבתא - סבא: סיפור אהבה</a:t>
            </a:r>
            <a:endParaRPr lang="en-US" sz="3999" b="1" dirty="0">
              <a:solidFill>
                <a:schemeClr val="accent5">
                  <a:lumMod val="75000"/>
                </a:schemeClr>
              </a:solidFill>
              <a:latin typeface="Narkisim" panose="020E0502050101010101" pitchFamily="34" charset="-79"/>
              <a:cs typeface="Narkisim" panose="020E0502050101010101" pitchFamily="34" charset="-79"/>
            </a:endParaRPr>
          </a:p>
        </p:txBody>
      </p:sp>
      <p:sp>
        <p:nvSpPr>
          <p:cNvPr id="3" name="מציין מיקום תוכן 2"/>
          <p:cNvSpPr>
            <a:spLocks noGrp="1"/>
          </p:cNvSpPr>
          <p:nvPr>
            <p:ph idx="1"/>
          </p:nvPr>
        </p:nvSpPr>
        <p:spPr>
          <a:xfrm>
            <a:off x="-121736" y="1185329"/>
            <a:ext cx="9576721" cy="812409"/>
          </a:xfrm>
        </p:spPr>
        <p:txBody>
          <a:bodyPr>
            <a:normAutofit fontScale="47500" lnSpcReduction="20000"/>
          </a:bodyPr>
          <a:lstStyle/>
          <a:p>
            <a:pPr marL="0" indent="0" algn="ctr">
              <a:buNone/>
            </a:pPr>
            <a:endParaRPr lang="en-US" dirty="0">
              <a:latin typeface="Narkisim" panose="020E0502050101010101" pitchFamily="34" charset="-79"/>
              <a:cs typeface="Narkisim" panose="020E0502050101010101" pitchFamily="34" charset="-79"/>
            </a:endParaRPr>
          </a:p>
          <a:p>
            <a:pPr marL="0" indent="0" algn="ctr">
              <a:buNone/>
            </a:pPr>
            <a:r>
              <a:rPr lang="he-IL" dirty="0">
                <a:latin typeface="Narkisim" panose="020E0502050101010101" pitchFamily="34" charset="-79"/>
                <a:cs typeface="Narkisim" panose="020E0502050101010101" pitchFamily="34" charset="-79"/>
              </a:rPr>
              <a:t> </a:t>
            </a:r>
            <a:r>
              <a:rPr lang="he-IL" sz="5801" dirty="0">
                <a:latin typeface="Narkisim" panose="020E0502050101010101" pitchFamily="34" charset="-79"/>
                <a:cs typeface="Narkisim" panose="020E0502050101010101" pitchFamily="34" charset="-79"/>
              </a:rPr>
              <a:t>סיפור ילדותם ואהבתם של סבי וסבתי בגבעתיים בשנות ה-50-60</a:t>
            </a:r>
            <a:endParaRPr lang="en-US" sz="5801" dirty="0">
              <a:latin typeface="Narkisim" panose="020E0502050101010101" pitchFamily="34" charset="-79"/>
              <a:cs typeface="Narkisim" panose="020E0502050101010101" pitchFamily="34" charset="-79"/>
            </a:endParaRPr>
          </a:p>
        </p:txBody>
      </p:sp>
      <p:sp>
        <p:nvSpPr>
          <p:cNvPr id="4" name="TextBox 3"/>
          <p:cNvSpPr txBox="1"/>
          <p:nvPr/>
        </p:nvSpPr>
        <p:spPr>
          <a:xfrm>
            <a:off x="103694" y="1819374"/>
            <a:ext cx="8880049" cy="954107"/>
          </a:xfrm>
          <a:prstGeom prst="rect">
            <a:avLst/>
          </a:prstGeom>
          <a:noFill/>
        </p:spPr>
        <p:txBody>
          <a:bodyPr wrap="square" rtlCol="1">
            <a:spAutoFit/>
          </a:bodyPr>
          <a:lstStyle/>
          <a:p>
            <a:pPr algn="ctr" rtl="1"/>
            <a:r>
              <a:rPr lang="he-IL" sz="2800" dirty="0">
                <a:latin typeface="Narkisim" panose="020E0502050101010101" pitchFamily="34" charset="-79"/>
                <a:cs typeface="Narkisim" panose="020E0502050101010101" pitchFamily="34" charset="-79"/>
              </a:rPr>
              <a:t>על רקע הקמת המדינה, ימי הצנע, החיים בארץ באותה תקופה, צמיחתה של גבעתיים ועל רקע הווי הילדות והנעורים.</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98676" y="2971802"/>
            <a:ext cx="4905375" cy="36196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16171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לבן 6"/>
          <p:cNvSpPr/>
          <p:nvPr/>
        </p:nvSpPr>
        <p:spPr>
          <a:xfrm>
            <a:off x="2390466" y="1140432"/>
            <a:ext cx="5445303" cy="523220"/>
          </a:xfrm>
          <a:prstGeom prst="rect">
            <a:avLst/>
          </a:prstGeom>
        </p:spPr>
        <p:txBody>
          <a:bodyPr wrap="square">
            <a:spAutoFit/>
          </a:bodyPr>
          <a:lstStyle/>
          <a:p>
            <a:pPr algn="r"/>
            <a:r>
              <a:rPr lang="he-IL" sz="2800" dirty="0">
                <a:latin typeface="Narkisim" panose="020E0502050101010101" pitchFamily="34" charset="-79"/>
                <a:cs typeface="Narkisim" panose="020E0502050101010101" pitchFamily="34" charset="-79"/>
              </a:rPr>
              <a:t>.</a:t>
            </a:r>
            <a:r>
              <a:rPr lang="he-IL" sz="1801" dirty="0"/>
              <a:t> </a:t>
            </a:r>
          </a:p>
        </p:txBody>
      </p:sp>
      <p:pic>
        <p:nvPicPr>
          <p:cNvPr id="1026"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1331395" y="383646"/>
            <a:ext cx="2847974" cy="38058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p:spPr>
      </p:pic>
      <p:pic>
        <p:nvPicPr>
          <p:cNvPr id="1027" name="Picture 3" descr="C:\Users\Kashtan\Pictures\ControlCenter4\Scan\כתה א_0143.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256869" y="383652"/>
            <a:ext cx="2907776" cy="38099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p:spPr>
      </p:pic>
      <p:sp>
        <p:nvSpPr>
          <p:cNvPr id="3" name="TextBox 2"/>
          <p:cNvSpPr txBox="1"/>
          <p:nvPr/>
        </p:nvSpPr>
        <p:spPr>
          <a:xfrm>
            <a:off x="245097" y="4306585"/>
            <a:ext cx="8898905" cy="1077218"/>
          </a:xfrm>
          <a:prstGeom prst="rect">
            <a:avLst/>
          </a:prstGeom>
          <a:noFill/>
        </p:spPr>
        <p:txBody>
          <a:bodyPr wrap="square" rtlCol="1">
            <a:spAutoFit/>
          </a:bodyPr>
          <a:lstStyle/>
          <a:p>
            <a:pPr algn="r" rtl="1"/>
            <a:r>
              <a:rPr lang="he-IL" sz="3200" dirty="0">
                <a:latin typeface="Narkisim" panose="020E0502050101010101" pitchFamily="34" charset="-79"/>
                <a:cs typeface="Narkisim" panose="020E0502050101010101" pitchFamily="34" charset="-79"/>
              </a:rPr>
              <a:t>סיפור היכרותם של סבא וסבתא החל למעשה בכיתה א'. הם למדו באותה כיתה. אלא שאז עדיין לא התעניינו כלל זה בזו. </a:t>
            </a:r>
          </a:p>
        </p:txBody>
      </p:sp>
      <p:sp>
        <p:nvSpPr>
          <p:cNvPr id="5" name="TextBox 4"/>
          <p:cNvSpPr txBox="1"/>
          <p:nvPr/>
        </p:nvSpPr>
        <p:spPr>
          <a:xfrm>
            <a:off x="-80693" y="5383802"/>
            <a:ext cx="9130425" cy="1846788"/>
          </a:xfrm>
          <a:prstGeom prst="rect">
            <a:avLst/>
          </a:prstGeom>
          <a:noFill/>
        </p:spPr>
        <p:txBody>
          <a:bodyPr wrap="square" rtlCol="1">
            <a:spAutoFit/>
          </a:bodyPr>
          <a:lstStyle/>
          <a:p>
            <a:pPr algn="r"/>
            <a:r>
              <a:rPr lang="he-IL" sz="3200" b="1" dirty="0">
                <a:solidFill>
                  <a:schemeClr val="accent5">
                    <a:lumMod val="75000"/>
                  </a:schemeClr>
                </a:solidFill>
                <a:latin typeface="Narkisim" panose="020E0502050101010101" pitchFamily="34" charset="-79"/>
                <a:cs typeface="Narkisim" panose="020E0502050101010101" pitchFamily="34" charset="-79"/>
              </a:rPr>
              <a:t>בבית הספר העממי ע"ש ב. כצנלסון  </a:t>
            </a:r>
            <a:r>
              <a:rPr lang="he-IL" sz="3200" dirty="0">
                <a:latin typeface="Narkisim" panose="020E0502050101010101" pitchFamily="34" charset="-79"/>
                <a:cs typeface="Narkisim" panose="020E0502050101010101" pitchFamily="34" charset="-79"/>
              </a:rPr>
              <a:t>(לא היו אז חטיבות ביניים, למדו מ-א' עד ח') התנהלו הלימודים  בצורה שונה מאשר היום: </a:t>
            </a:r>
          </a:p>
          <a:p>
            <a:pPr algn="r"/>
            <a:endParaRPr lang="he-IL" sz="1801" dirty="0"/>
          </a:p>
        </p:txBody>
      </p:sp>
    </p:spTree>
    <p:extLst>
      <p:ext uri="{BB962C8B-B14F-4D97-AF65-F5344CB8AC3E}">
        <p14:creationId xmlns:p14="http://schemas.microsoft.com/office/powerpoint/2010/main" val="476704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142306" y="-342297"/>
            <a:ext cx="2856215" cy="1406418"/>
          </a:xfrm>
        </p:spPr>
        <p:txBody>
          <a:bodyPr/>
          <a:lstStyle/>
          <a:p>
            <a:r>
              <a:rPr lang="he-IL" b="1" dirty="0">
                <a:solidFill>
                  <a:schemeClr val="accent5">
                    <a:lumMod val="75000"/>
                  </a:schemeClr>
                </a:solidFill>
              </a:rPr>
              <a:t>בבית הספר</a:t>
            </a:r>
          </a:p>
        </p:txBody>
      </p:sp>
      <p:sp>
        <p:nvSpPr>
          <p:cNvPr id="4" name="מציין מיקום תוכן 3"/>
          <p:cNvSpPr>
            <a:spLocks noGrp="1"/>
          </p:cNvSpPr>
          <p:nvPr>
            <p:ph idx="1"/>
          </p:nvPr>
        </p:nvSpPr>
        <p:spPr>
          <a:xfrm>
            <a:off x="190510" y="569003"/>
            <a:ext cx="8690927" cy="359596"/>
          </a:xfrm>
        </p:spPr>
        <p:txBody>
          <a:bodyPr>
            <a:noAutofit/>
          </a:bodyPr>
          <a:lstStyle/>
          <a:p>
            <a:pPr marL="0" indent="0" algn="ctr">
              <a:buNone/>
            </a:pPr>
            <a:r>
              <a:rPr lang="he-IL" sz="3200" dirty="0">
                <a:latin typeface="Narkisim" panose="020E0502050101010101" pitchFamily="34" charset="-79"/>
                <a:cs typeface="Narkisim" panose="020E0502050101010101" pitchFamily="34" charset="-79"/>
              </a:rPr>
              <a:t>היו שנים, שבגלל היעדר מקום או מורים למדו בשתי משמרות: בוקר ואחר הצהריים.</a:t>
            </a:r>
          </a:p>
          <a:p>
            <a:pPr algn="ctr" rtl="1"/>
            <a:endParaRPr lang="he-IL" sz="3200" dirty="0">
              <a:latin typeface="Narkisim" panose="020E0502050101010101" pitchFamily="34" charset="-79"/>
              <a:cs typeface="Narkisim" panose="020E0502050101010101" pitchFamily="34" charset="-79"/>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4279" y="1524003"/>
            <a:ext cx="7853189" cy="5194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אליפסה 2"/>
          <p:cNvSpPr/>
          <p:nvPr/>
        </p:nvSpPr>
        <p:spPr>
          <a:xfrm>
            <a:off x="5495925" y="4867275"/>
            <a:ext cx="790574" cy="8096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98"/>
          </a:p>
        </p:txBody>
      </p:sp>
      <p:sp>
        <p:nvSpPr>
          <p:cNvPr id="5" name="אליפסה 4"/>
          <p:cNvSpPr/>
          <p:nvPr/>
        </p:nvSpPr>
        <p:spPr>
          <a:xfrm>
            <a:off x="5657850" y="4073851"/>
            <a:ext cx="819150" cy="7934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98"/>
          </a:p>
        </p:txBody>
      </p:sp>
    </p:spTree>
    <p:extLst>
      <p:ext uri="{BB962C8B-B14F-4D97-AF65-F5344CB8AC3E}">
        <p14:creationId xmlns:p14="http://schemas.microsoft.com/office/powerpoint/2010/main" val="1535467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03791" y="0"/>
            <a:ext cx="8596668" cy="284252"/>
          </a:xfrm>
        </p:spPr>
        <p:txBody>
          <a:bodyPr>
            <a:normAutofit fontScale="90000"/>
          </a:bodyPr>
          <a:lstStyle/>
          <a:p>
            <a:endParaRPr lang="he-IL" dirty="0"/>
          </a:p>
        </p:txBody>
      </p:sp>
      <p:sp>
        <p:nvSpPr>
          <p:cNvPr id="3" name="מציין מיקום תוכן 2"/>
          <p:cNvSpPr>
            <a:spLocks noGrp="1"/>
          </p:cNvSpPr>
          <p:nvPr>
            <p:ph idx="1"/>
          </p:nvPr>
        </p:nvSpPr>
        <p:spPr>
          <a:xfrm>
            <a:off x="271389" y="1"/>
            <a:ext cx="6672508" cy="4778294"/>
          </a:xfrm>
        </p:spPr>
        <p:txBody>
          <a:bodyPr>
            <a:noAutofit/>
          </a:bodyPr>
          <a:lstStyle/>
          <a:p>
            <a:pPr algn="r" rtl="1">
              <a:lnSpc>
                <a:spcPct val="100000"/>
              </a:lnSpc>
              <a:buFont typeface="Arial" panose="020B0604020202020204" pitchFamily="34" charset="0"/>
              <a:buChar char="•"/>
            </a:pPr>
            <a:r>
              <a:rPr lang="he-IL" dirty="0">
                <a:latin typeface="Narkisim" panose="020E0502050101010101" pitchFamily="34" charset="-79"/>
                <a:cs typeface="Narkisim" panose="020E0502050101010101" pitchFamily="34" charset="-79"/>
              </a:rPr>
              <a:t>הייתה בביה"ס "מסעדה". מי שרצה יכול היה תמורת תשלום סמלי לאכול  במסעדה ארוחת צהרים, אותה בישלו בתורנות התלמידים בניצוחה של המורה ברכה. הריח המיוחד של המסעדה שהתפשט בכל ביה"ס, זכור לסבתא עד היום...</a:t>
            </a:r>
          </a:p>
          <a:p>
            <a:pPr algn="r" rtl="1">
              <a:buFont typeface="Arial" panose="020B0604020202020204" pitchFamily="34" charset="0"/>
              <a:buChar char="•"/>
            </a:pPr>
            <a:r>
              <a:rPr lang="he-IL" dirty="0">
                <a:latin typeface="Narkisim" panose="020E0502050101010101" pitchFamily="34" charset="-79"/>
                <a:cs typeface="Narkisim" panose="020E0502050101010101" pitchFamily="34" charset="-79"/>
              </a:rPr>
              <a:t> "בכיתות הנמוכות קיבלנו בבוקר  שוקו קר חינם... בכוסות אלומיניום (או בדיל?) כדי לשמור על בריאותם של הילדים באותם ימים , ימי הצנע." </a:t>
            </a:r>
          </a:p>
          <a:p>
            <a:pPr algn="r" rtl="1">
              <a:buFont typeface="Arial" panose="020B0604020202020204" pitchFamily="34" charset="0"/>
              <a:buChar char="•"/>
            </a:pPr>
            <a:r>
              <a:rPr lang="he-IL" dirty="0">
                <a:latin typeface="Narkisim" panose="020E0502050101010101" pitchFamily="34" charset="-79"/>
                <a:cs typeface="Narkisim" panose="020E0502050101010101" pitchFamily="34" charset="-79"/>
              </a:rPr>
              <a:t>מדי פעם אחות בית הספר הייתה נכנסת לכיתה ובודקת </a:t>
            </a:r>
            <a:r>
              <a:rPr lang="he-IL" dirty="0" err="1">
                <a:latin typeface="Narkisim" panose="020E0502050101010101" pitchFamily="34" charset="-79"/>
                <a:cs typeface="Narkisim" panose="020E0502050101010101" pitchFamily="34" charset="-79"/>
              </a:rPr>
              <a:t>ציפרניים</a:t>
            </a:r>
            <a:r>
              <a:rPr lang="he-IL" dirty="0">
                <a:latin typeface="Narkisim" panose="020E0502050101010101" pitchFamily="34" charset="-79"/>
                <a:cs typeface="Narkisim" panose="020E0502050101010101" pitchFamily="34" charset="-79"/>
              </a:rPr>
              <a:t> וכינים בשיער...</a:t>
            </a:r>
          </a:p>
        </p:txBody>
      </p:sp>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34251" y="919176"/>
            <a:ext cx="1419216" cy="2691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43897" y="4837752"/>
            <a:ext cx="2200103" cy="166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מלבן 3"/>
          <p:cNvSpPr/>
          <p:nvPr/>
        </p:nvSpPr>
        <p:spPr>
          <a:xfrm>
            <a:off x="876827" y="5273901"/>
            <a:ext cx="6429200" cy="1384995"/>
          </a:xfrm>
          <a:prstGeom prst="rect">
            <a:avLst/>
          </a:prstGeom>
        </p:spPr>
        <p:txBody>
          <a:bodyPr wrap="square">
            <a:spAutoFit/>
          </a:bodyPr>
          <a:lstStyle/>
          <a:p>
            <a:pPr marL="914387" lvl="1" indent="-457193">
              <a:buFont typeface="Arial" panose="020B0604020202020204" pitchFamily="34" charset="0"/>
              <a:buChar char="•"/>
            </a:pPr>
            <a:r>
              <a:rPr lang="he-IL" sz="2800" dirty="0">
                <a:latin typeface="Narkisim" panose="020E0502050101010101" pitchFamily="34" charset="-79"/>
                <a:cs typeface="Narkisim" panose="020E0502050101010101" pitchFamily="34" charset="-79"/>
              </a:rPr>
              <a:t>תלבושת אחידה לא הייתה. וכפי שניתן לראות בתמונות נפוצים היו מכנסיים (קצרים) וחצאיות עם כתפיות (שלייקס). </a:t>
            </a:r>
          </a:p>
        </p:txBody>
      </p:sp>
    </p:spTree>
    <p:extLst>
      <p:ext uri="{BB962C8B-B14F-4D97-AF65-F5344CB8AC3E}">
        <p14:creationId xmlns:p14="http://schemas.microsoft.com/office/powerpoint/2010/main" val="3456440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89491" y="23332"/>
            <a:ext cx="8596668" cy="232881"/>
          </a:xfrm>
        </p:spPr>
        <p:txBody>
          <a:bodyPr>
            <a:normAutofit fontScale="90000"/>
          </a:bodyPr>
          <a:lstStyle/>
          <a:p>
            <a:endParaRPr lang="he-IL" dirty="0"/>
          </a:p>
        </p:txBody>
      </p:sp>
      <p:sp>
        <p:nvSpPr>
          <p:cNvPr id="3" name="מציין מיקום תוכן 2"/>
          <p:cNvSpPr>
            <a:spLocks noGrp="1"/>
          </p:cNvSpPr>
          <p:nvPr>
            <p:ph idx="1"/>
          </p:nvPr>
        </p:nvSpPr>
        <p:spPr>
          <a:xfrm>
            <a:off x="34006" y="530107"/>
            <a:ext cx="7277100" cy="6327894"/>
          </a:xfrm>
        </p:spPr>
        <p:txBody>
          <a:bodyPr>
            <a:noAutofit/>
          </a:bodyPr>
          <a:lstStyle/>
          <a:p>
            <a:pPr algn="r" rtl="1">
              <a:lnSpc>
                <a:spcPct val="120000"/>
              </a:lnSpc>
              <a:buFont typeface="Wingdings" panose="05000000000000000000" pitchFamily="2" charset="2"/>
              <a:buChar char="§"/>
            </a:pPr>
            <a:r>
              <a:rPr lang="he-IL" sz="2600" dirty="0">
                <a:latin typeface="Narkisim" panose="020E0502050101010101" pitchFamily="34" charset="-79"/>
                <a:cs typeface="Narkisim" panose="020E0502050101010101" pitchFamily="34" charset="-79"/>
              </a:rPr>
              <a:t>למדו אז מקצועות שונים שהיום כמעט לא קיימים בבתי הספר. למשל: שיעורי חקלאות. "היינו יוצאים לעבוד בגינת בית הספר: הכנו ערוגות, גידלנו ירקות ופרחים. "</a:t>
            </a:r>
          </a:p>
          <a:p>
            <a:pPr algn="r" rtl="1">
              <a:lnSpc>
                <a:spcPct val="120000"/>
              </a:lnSpc>
              <a:buFont typeface="Wingdings" panose="05000000000000000000" pitchFamily="2" charset="2"/>
              <a:buChar char="§"/>
            </a:pPr>
            <a:r>
              <a:rPr lang="he-IL" sz="2600" dirty="0">
                <a:latin typeface="Narkisim" panose="020E0502050101010101" pitchFamily="34" charset="-79"/>
                <a:cs typeface="Narkisim" panose="020E0502050101010101" pitchFamily="34" charset="-79"/>
              </a:rPr>
              <a:t>היו שיעורי תזונה. למדנו על יסודות המזונות וחשיבות מרכיביהם, ויישמנו אותם במסעדת ביה"ס. </a:t>
            </a:r>
          </a:p>
          <a:p>
            <a:pPr algn="r" rtl="1">
              <a:lnSpc>
                <a:spcPct val="120000"/>
              </a:lnSpc>
              <a:buFont typeface="Wingdings" panose="05000000000000000000" pitchFamily="2" charset="2"/>
              <a:buChar char="§"/>
            </a:pPr>
            <a:r>
              <a:rPr lang="he-IL" sz="2600" dirty="0">
                <a:latin typeface="Narkisim" panose="020E0502050101010101" pitchFamily="34" charset="-79"/>
                <a:cs typeface="Narkisim" panose="020E0502050101010101" pitchFamily="34" charset="-79"/>
              </a:rPr>
              <a:t>כמו כן, הבנות למדו תפירה ותפרו חצאיות ורקמו את חולצות המחזור. הבנים למדו נגרות והכינו מגשים וכלים נוספים...</a:t>
            </a:r>
          </a:p>
          <a:p>
            <a:pPr algn="r" rtl="1">
              <a:lnSpc>
                <a:spcPct val="120000"/>
              </a:lnSpc>
              <a:buFont typeface="Wingdings" panose="05000000000000000000" pitchFamily="2" charset="2"/>
              <a:buChar char="§"/>
            </a:pPr>
            <a:r>
              <a:rPr lang="he-IL" sz="2600" dirty="0">
                <a:latin typeface="Narkisim" panose="020E0502050101010101" pitchFamily="34" charset="-79"/>
                <a:cs typeface="Narkisim" panose="020E0502050101010101" pitchFamily="34" charset="-79"/>
              </a:rPr>
              <a:t>היו שיעורי זימרה ושיעורי ציור לכל הכיתה ולא רק כחוגים אחה"צ.</a:t>
            </a:r>
          </a:p>
          <a:p>
            <a:pPr algn="r" rtl="1">
              <a:buFont typeface="Wingdings" panose="05000000000000000000" pitchFamily="2" charset="2"/>
              <a:buChar char="§"/>
            </a:pPr>
            <a:endParaRPr lang="he-IL" sz="3200" dirty="0">
              <a:latin typeface="Narkisim" panose="020E0502050101010101" pitchFamily="34" charset="-79"/>
              <a:cs typeface="Narkisim" panose="020E0502050101010101" pitchFamily="34" charset="-79"/>
            </a:endParaRPr>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77102" y="842482"/>
            <a:ext cx="1840849" cy="243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11109" y="4051548"/>
            <a:ext cx="1832892" cy="219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8716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46666" y="609601"/>
            <a:ext cx="8596668" cy="140413"/>
          </a:xfrm>
        </p:spPr>
        <p:txBody>
          <a:bodyPr>
            <a:normAutofit fontScale="90000"/>
          </a:bodyPr>
          <a:lstStyle/>
          <a:p>
            <a:endParaRPr lang="he-IL" dirty="0"/>
          </a:p>
        </p:txBody>
      </p:sp>
      <p:sp>
        <p:nvSpPr>
          <p:cNvPr id="3" name="מציין מיקום תוכן 2"/>
          <p:cNvSpPr>
            <a:spLocks noGrp="1"/>
          </p:cNvSpPr>
          <p:nvPr>
            <p:ph idx="1"/>
          </p:nvPr>
        </p:nvSpPr>
        <p:spPr>
          <a:xfrm>
            <a:off x="123826" y="1095375"/>
            <a:ext cx="5870737" cy="5619284"/>
          </a:xfrm>
        </p:spPr>
        <p:txBody>
          <a:bodyPr>
            <a:normAutofit/>
          </a:bodyPr>
          <a:lstStyle/>
          <a:p>
            <a:pPr marL="0" indent="0" algn="r" rtl="1">
              <a:lnSpc>
                <a:spcPct val="100000"/>
              </a:lnSpc>
              <a:buNone/>
            </a:pPr>
            <a:r>
              <a:rPr lang="he-IL" dirty="0">
                <a:latin typeface="Narkisim" panose="020E0502050101010101" pitchFamily="34" charset="-79"/>
                <a:cs typeface="Narkisim" panose="020E0502050101010101" pitchFamily="34" charset="-79"/>
              </a:rPr>
              <a:t>רק מכיתה ה' והלאה הורשינו להשתמש בכלי הכתיבה "המכובד" והנחשק: העט הנובע! אליו התלווה תמיד הנייר הסופג ששמר על ספיגה נאותה של הדיו ועל ניקיון המחברת.</a:t>
            </a:r>
          </a:p>
          <a:p>
            <a:pPr marL="0" indent="0" algn="r" rtl="1">
              <a:lnSpc>
                <a:spcPct val="100000"/>
              </a:lnSpc>
              <a:buNone/>
            </a:pPr>
            <a:r>
              <a:rPr lang="he-IL" dirty="0">
                <a:latin typeface="Narkisim" panose="020E0502050101010101" pitchFamily="34" charset="-79"/>
                <a:cs typeface="Narkisim" panose="020E0502050101010101" pitchFamily="34" charset="-79"/>
              </a:rPr>
              <a:t>( בכיתות הנמוכות זו הייתה חצי מחברת, כלומר מחברת של 12 דף גזורה לשניים, (מטעמי חיסכון, אולי), פשוטה, בלי הדפסים וקישוטים...)</a:t>
            </a:r>
          </a:p>
          <a:p>
            <a:pPr marL="0" indent="0" algn="r">
              <a:buNone/>
            </a:pPr>
            <a:r>
              <a:rPr lang="he-IL" dirty="0">
                <a:latin typeface="Narkisim" panose="020E0502050101010101" pitchFamily="34" charset="-79"/>
                <a:cs typeface="Narkisim" panose="020E0502050101010101" pitchFamily="34" charset="-79"/>
              </a:rPr>
              <a:t>העט הכדורי (העט הרגיל של </a:t>
            </a:r>
            <a:r>
              <a:rPr lang="he-IL" dirty="0" err="1">
                <a:latin typeface="Narkisim" panose="020E0502050101010101" pitchFamily="34" charset="-79"/>
                <a:cs typeface="Narkisim" panose="020E0502050101010101" pitchFamily="34" charset="-79"/>
              </a:rPr>
              <a:t>היום,"גלובוס</a:t>
            </a:r>
            <a:r>
              <a:rPr lang="he-IL" dirty="0">
                <a:latin typeface="Narkisim" panose="020E0502050101010101" pitchFamily="34" charset="-79"/>
                <a:cs typeface="Narkisim" panose="020E0502050101010101" pitchFamily="34" charset="-79"/>
              </a:rPr>
              <a:t>")לא היה עדיין בשימוש.</a:t>
            </a:r>
          </a:p>
          <a:p>
            <a:pPr marL="0" indent="0" algn="r">
              <a:buNone/>
            </a:pPr>
            <a:endParaRPr lang="he-IL" sz="3200" dirty="0">
              <a:latin typeface="Narkisim" panose="020E0502050101010101" pitchFamily="34" charset="-79"/>
              <a:cs typeface="Narkisim" panose="020E0502050101010101" pitchFamily="34" charset="-79"/>
            </a:endParaRPr>
          </a:p>
          <a:p>
            <a:pPr marL="0" indent="0">
              <a:buNone/>
            </a:pPr>
            <a:endParaRPr lang="he-IL" dirty="0">
              <a:latin typeface="Narkisim" panose="020E0502050101010101" pitchFamily="34" charset="-79"/>
              <a:cs typeface="Narkisim" panose="020E0502050101010101" pitchFamily="34" charset="-79"/>
            </a:endParaRPr>
          </a:p>
        </p:txBody>
      </p:sp>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56530" y="857250"/>
            <a:ext cx="2881819" cy="2043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19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94588" y="3331723"/>
            <a:ext cx="2843761" cy="2926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53294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כותרת 8"/>
          <p:cNvSpPr>
            <a:spLocks noGrp="1"/>
          </p:cNvSpPr>
          <p:nvPr>
            <p:ph type="title"/>
          </p:nvPr>
        </p:nvSpPr>
        <p:spPr>
          <a:xfrm>
            <a:off x="-685800" y="365126"/>
            <a:ext cx="10439400" cy="225425"/>
          </a:xfrm>
        </p:spPr>
        <p:txBody>
          <a:bodyPr>
            <a:normAutofit fontScale="90000"/>
          </a:bodyPr>
          <a:lstStyle/>
          <a:p>
            <a:endParaRPr lang="he-IL" dirty="0"/>
          </a:p>
        </p:txBody>
      </p:sp>
      <p:sp>
        <p:nvSpPr>
          <p:cNvPr id="10" name="מציין מיקום תוכן 9"/>
          <p:cNvSpPr>
            <a:spLocks noGrp="1"/>
          </p:cNvSpPr>
          <p:nvPr>
            <p:ph idx="1"/>
          </p:nvPr>
        </p:nvSpPr>
        <p:spPr>
          <a:xfrm>
            <a:off x="0" y="3257551"/>
            <a:ext cx="6524626" cy="3575711"/>
          </a:xfrm>
        </p:spPr>
        <p:txBody>
          <a:bodyPr>
            <a:normAutofit fontScale="92500" lnSpcReduction="20000"/>
          </a:bodyPr>
          <a:lstStyle/>
          <a:p>
            <a:pPr marL="0" indent="0" algn="r" rtl="1">
              <a:lnSpc>
                <a:spcPct val="100000"/>
              </a:lnSpc>
              <a:buNone/>
            </a:pPr>
            <a:r>
              <a:rPr lang="he-IL" sz="3200" dirty="0">
                <a:latin typeface="Narkisim" panose="020E0502050101010101" pitchFamily="34" charset="-79"/>
                <a:cs typeface="Narkisim" panose="020E0502050101010101" pitchFamily="34" charset="-79"/>
              </a:rPr>
              <a:t>"הרומנטיקה" בין סבא וסבתא החלה בכיתות הגבוהות יותר(ז-ח). הלימודים באותה כיתה, המשחקים באותה שכונה וכמובן "הגיל" אפשרו כבר "לעשות עיניים" ו/או לשלוח מכתבים בגניבה...גם עולם הילדים באותה תקופה היה לגמרי שונה מעולם הילדים היום. לא הייתה טלוויזיה (!!!), לא היה מחשב (!!!), וגם ברדיו התוכניות המיועדות לילדים היו מעטות. </a:t>
            </a:r>
          </a:p>
        </p:txBody>
      </p:sp>
      <p:pic>
        <p:nvPicPr>
          <p:cNvPr id="1229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681587" y="3580040"/>
            <a:ext cx="2281159" cy="25262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6558225" y="6106289"/>
            <a:ext cx="2527881" cy="307777"/>
          </a:xfrm>
          <a:prstGeom prst="rect">
            <a:avLst/>
          </a:prstGeom>
          <a:noFill/>
        </p:spPr>
        <p:txBody>
          <a:bodyPr wrap="square" rtlCol="1">
            <a:spAutoFit/>
          </a:bodyPr>
          <a:lstStyle/>
          <a:p>
            <a:r>
              <a:rPr lang="he-IL" sz="1400" dirty="0">
                <a:solidFill>
                  <a:schemeClr val="bg1"/>
                </a:solidFill>
              </a:rPr>
              <a:t>יציאה לטיול שנתי בשנותה-50</a:t>
            </a:r>
          </a:p>
        </p:txBody>
      </p:sp>
      <p:pic>
        <p:nvPicPr>
          <p:cNvPr id="1229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8062" y="68654"/>
            <a:ext cx="5503334" cy="29999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אליפסה 2"/>
          <p:cNvSpPr/>
          <p:nvPr/>
        </p:nvSpPr>
        <p:spPr>
          <a:xfrm>
            <a:off x="1371600" y="1640425"/>
            <a:ext cx="428625" cy="5027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8"/>
          </a:p>
        </p:txBody>
      </p:sp>
      <p:sp>
        <p:nvSpPr>
          <p:cNvPr id="4" name="אליפסה 3"/>
          <p:cNvSpPr/>
          <p:nvPr/>
        </p:nvSpPr>
        <p:spPr>
          <a:xfrm>
            <a:off x="3788793" y="336553"/>
            <a:ext cx="421258" cy="414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8"/>
          </a:p>
        </p:txBody>
      </p:sp>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30696" y="543854"/>
            <a:ext cx="2432050" cy="2236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6481052" y="2802554"/>
            <a:ext cx="2531336" cy="307777"/>
          </a:xfrm>
          <a:prstGeom prst="rect">
            <a:avLst/>
          </a:prstGeom>
          <a:noFill/>
        </p:spPr>
        <p:txBody>
          <a:bodyPr wrap="square" rtlCol="1">
            <a:spAutoFit/>
          </a:bodyPr>
          <a:lstStyle/>
          <a:p>
            <a:r>
              <a:rPr lang="he-IL" sz="1400" dirty="0"/>
              <a:t>מחלק הקרח</a:t>
            </a:r>
          </a:p>
        </p:txBody>
      </p:sp>
    </p:spTree>
    <p:extLst>
      <p:ext uri="{BB962C8B-B14F-4D97-AF65-F5344CB8AC3E}">
        <p14:creationId xmlns:p14="http://schemas.microsoft.com/office/powerpoint/2010/main" val="3703957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616807" y="1790700"/>
            <a:ext cx="1525946" cy="609197"/>
          </a:xfrm>
        </p:spPr>
        <p:txBody>
          <a:bodyPr>
            <a:normAutofit/>
          </a:bodyPr>
          <a:lstStyle/>
          <a:p>
            <a:pPr algn="r" rtl="1"/>
            <a:r>
              <a:rPr lang="he-IL" sz="3600" dirty="0">
                <a:solidFill>
                  <a:schemeClr val="accent4">
                    <a:lumMod val="75000"/>
                  </a:schemeClr>
                </a:solidFill>
                <a:latin typeface="Narkisim" panose="020E0502050101010101" pitchFamily="34" charset="-79"/>
                <a:cs typeface="Narkisim" panose="020E0502050101010101" pitchFamily="34" charset="-79"/>
              </a:rPr>
              <a:t>השכונה</a:t>
            </a:r>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5918" y="309455"/>
            <a:ext cx="6130888" cy="37196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200025" y="4274059"/>
            <a:ext cx="8191501" cy="2246769"/>
          </a:xfrm>
          <a:prstGeom prst="rect">
            <a:avLst/>
          </a:prstGeom>
          <a:noFill/>
        </p:spPr>
        <p:txBody>
          <a:bodyPr wrap="square" rtlCol="1">
            <a:spAutoFit/>
          </a:bodyPr>
          <a:lstStyle/>
          <a:p>
            <a:pPr algn="r" rtl="1"/>
            <a:r>
              <a:rPr lang="he-IL" sz="2800" dirty="0">
                <a:latin typeface="Narkisim" panose="020E0502050101010101" pitchFamily="34" charset="-79"/>
                <a:cs typeface="Narkisim" panose="020E0502050101010101" pitchFamily="34" charset="-79"/>
              </a:rPr>
              <a:t>סבתא מספרת :"אחרי ביה"ס ובחופשים היינו מבלים בחוץ, משתוללים ועושים מעשי קונדס עד שעות החשכה, ואז נשמעו מהמרפסות קולות האימהות המזרזות את הילדים: ה-בי-תה! </a:t>
            </a:r>
          </a:p>
          <a:p>
            <a:pPr algn="r" rtl="1"/>
            <a:r>
              <a:rPr lang="he-IL" sz="2800" dirty="0">
                <a:latin typeface="Narkisim" panose="020E0502050101010101" pitchFamily="34" charset="-79"/>
                <a:cs typeface="Narkisim" panose="020E0502050101010101" pitchFamily="34" charset="-79"/>
              </a:rPr>
              <a:t>שיחקנו במשחקי כדור  שונים, כמו: "לא כלום לא לזוז..."  ג'ולות (בעיקר הבנים) ופורפרות. </a:t>
            </a:r>
          </a:p>
        </p:txBody>
      </p:sp>
      <p:sp>
        <p:nvSpPr>
          <p:cNvPr id="3" name="אליפסה 2"/>
          <p:cNvSpPr/>
          <p:nvPr/>
        </p:nvSpPr>
        <p:spPr>
          <a:xfrm>
            <a:off x="5114925" y="419100"/>
            <a:ext cx="1085850" cy="11620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98"/>
          </a:p>
        </p:txBody>
      </p:sp>
    </p:spTree>
    <p:extLst>
      <p:ext uri="{BB962C8B-B14F-4D97-AF65-F5344CB8AC3E}">
        <p14:creationId xmlns:p14="http://schemas.microsoft.com/office/powerpoint/2010/main" val="4169819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 y="342904"/>
            <a:ext cx="6315075" cy="5810247"/>
          </a:xfrm>
        </p:spPr>
        <p:txBody>
          <a:bodyPr>
            <a:noAutofit/>
          </a:bodyPr>
          <a:lstStyle/>
          <a:p>
            <a:pPr marL="0" indent="0" algn="r" rtl="1">
              <a:lnSpc>
                <a:spcPct val="100000"/>
              </a:lnSpc>
              <a:buNone/>
            </a:pPr>
            <a:r>
              <a:rPr lang="he-IL" dirty="0">
                <a:latin typeface="Narkisim" panose="020E0502050101010101" pitchFamily="34" charset="-79"/>
                <a:cs typeface="Narkisim" panose="020E0502050101010101" pitchFamily="34" charset="-79"/>
              </a:rPr>
              <a:t>הבנים שיחקו הרבה בכדורגל </a:t>
            </a:r>
            <a:r>
              <a:rPr lang="he-IL" dirty="0" err="1">
                <a:latin typeface="Narkisim" panose="020E0502050101010101" pitchFamily="34" charset="-79"/>
                <a:cs typeface="Narkisim" panose="020E0502050101010101" pitchFamily="34" charset="-79"/>
              </a:rPr>
              <a:t>ובג'ולים</a:t>
            </a:r>
            <a:r>
              <a:rPr lang="he-IL" dirty="0">
                <a:latin typeface="Narkisim" panose="020E0502050101010101" pitchFamily="34" charset="-79"/>
                <a:cs typeface="Narkisim" panose="020E0502050101010101" pitchFamily="34" charset="-79"/>
              </a:rPr>
              <a:t>, הבנות שיחקו    ב"קלאס" וקפצו בחבל.   </a:t>
            </a:r>
          </a:p>
          <a:p>
            <a:pPr marL="0" indent="0" algn="r" rtl="1">
              <a:lnSpc>
                <a:spcPct val="100000"/>
              </a:lnSpc>
              <a:buNone/>
            </a:pPr>
            <a:r>
              <a:rPr lang="he-IL" dirty="0">
                <a:latin typeface="Narkisim" panose="020E0502050101010101" pitchFamily="34" charset="-79"/>
                <a:cs typeface="Narkisim" panose="020E0502050101010101" pitchFamily="34" charset="-79"/>
              </a:rPr>
              <a:t>"שיחקנו בחדרי המדרגות משחקים כמו "חמש אבנים", "אחת, שתים שלוש דג מלוח", חמור ארוך, פרה עיוורת, מחבואים, תופסת..., שיחקנו ב"שוטרים וגנבים", שלוש מקלות ועוד </a:t>
            </a:r>
            <a:r>
              <a:rPr lang="he-IL" dirty="0" err="1">
                <a:latin typeface="Narkisim" panose="020E0502050101010101" pitchFamily="34" charset="-79"/>
                <a:cs typeface="Narkisim" panose="020E0502050101010101" pitchFamily="34" charset="-79"/>
              </a:rPr>
              <a:t>ועוד</a:t>
            </a:r>
            <a:r>
              <a:rPr lang="he-IL" dirty="0">
                <a:latin typeface="Narkisim" panose="020E0502050101010101" pitchFamily="34" charset="-79"/>
                <a:cs typeface="Narkisim" panose="020E0502050101010101" pitchFamily="34" charset="-79"/>
              </a:rPr>
              <a:t>... "</a:t>
            </a:r>
          </a:p>
          <a:p>
            <a:pPr marL="0" indent="0" algn="r" rtl="1">
              <a:lnSpc>
                <a:spcPct val="100000"/>
              </a:lnSpc>
              <a:buNone/>
            </a:pPr>
            <a:r>
              <a:rPr lang="he-IL" dirty="0">
                <a:latin typeface="Narkisim" panose="020E0502050101010101" pitchFamily="34" charset="-79"/>
                <a:cs typeface="Narkisim" panose="020E0502050101010101" pitchFamily="34" charset="-79"/>
              </a:rPr>
              <a:t>תעלול נוסף שזכור לסבתא מאותם ימים הוא תעלול החוטים: ילדי השכונה היו מותחים חוטים דקים בין  העצים על המדרכות עם רדת החשכה בציפייה שהעוברים ושבים ייתקלו בהם וייבהלו. </a:t>
            </a:r>
          </a:p>
          <a:p>
            <a:pPr marL="0" indent="0" algn="r" rtl="1">
              <a:lnSpc>
                <a:spcPct val="100000"/>
              </a:lnSpc>
              <a:buNone/>
            </a:pPr>
            <a:r>
              <a:rPr lang="he-IL" dirty="0">
                <a:latin typeface="Narkisim" panose="020E0502050101010101" pitchFamily="34" charset="-79"/>
                <a:cs typeface="Narkisim" panose="020E0502050101010101" pitchFamily="34" charset="-79"/>
              </a:rPr>
              <a:t>"בקיצור - היה תמיד מה לעשות ללא טלוויזיה ומחשב וחיי החברה בחוץ היו כל עולמנו..."</a:t>
            </a:r>
          </a:p>
        </p:txBody>
      </p:sp>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20349" y="4370400"/>
            <a:ext cx="2378075"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15788" y="2563017"/>
            <a:ext cx="2828213" cy="163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43651" y="638175"/>
            <a:ext cx="2616329" cy="1754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1234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80230" y="-818507"/>
            <a:ext cx="8596668" cy="1320800"/>
          </a:xfrm>
        </p:spPr>
        <p:txBody>
          <a:bodyPr/>
          <a:lstStyle/>
          <a:p>
            <a:endParaRPr lang="he-IL" dirty="0"/>
          </a:p>
        </p:txBody>
      </p:sp>
      <p:sp>
        <p:nvSpPr>
          <p:cNvPr id="3" name="מציין מיקום תוכן 2"/>
          <p:cNvSpPr>
            <a:spLocks noGrp="1"/>
          </p:cNvSpPr>
          <p:nvPr>
            <p:ph idx="1"/>
          </p:nvPr>
        </p:nvSpPr>
        <p:spPr>
          <a:xfrm>
            <a:off x="0" y="297951"/>
            <a:ext cx="9089204" cy="6560048"/>
          </a:xfrm>
        </p:spPr>
        <p:txBody>
          <a:bodyPr>
            <a:normAutofit lnSpcReduction="10000"/>
          </a:bodyPr>
          <a:lstStyle/>
          <a:p>
            <a:pPr marL="0" indent="0" algn="r">
              <a:buNone/>
            </a:pPr>
            <a:r>
              <a:rPr lang="he-IL" sz="3000" dirty="0">
                <a:latin typeface="Narkisim" panose="020E0502050101010101" pitchFamily="34" charset="-79"/>
                <a:cs typeface="Narkisim" panose="020E0502050101010101" pitchFamily="34" charset="-79"/>
              </a:rPr>
              <a:t>סבא וסבתא נזכרים ב"טלפון" שהכינו מקופסאות שימורים  שנקשרו ביניהם בחוט ארוך מחלון בית אחד לאחר, טלפון ששימש אותם לפרטי ולהודעות. כמו כן הם נזכרים בנעימת השריקה ששימשה אותם לקרוא זו לזה מהמרפסת או מהרחוב, ובשעות הרבות שעמדו ודיברו ברחוב "מתחת לבית". </a:t>
            </a:r>
          </a:p>
          <a:p>
            <a:pPr marL="0" indent="0">
              <a:buNone/>
            </a:pPr>
            <a:endParaRPr lang="he-IL" sz="3000" dirty="0">
              <a:latin typeface="Narkisim" panose="020E0502050101010101" pitchFamily="34" charset="-79"/>
              <a:cs typeface="Narkisim" panose="020E0502050101010101" pitchFamily="34" charset="-79"/>
            </a:endParaRPr>
          </a:p>
          <a:p>
            <a:pPr marL="0" indent="0">
              <a:buNone/>
            </a:pPr>
            <a:endParaRPr lang="he-IL" sz="3000" dirty="0">
              <a:latin typeface="Narkisim" panose="020E0502050101010101" pitchFamily="34" charset="-79"/>
              <a:cs typeface="Narkisim" panose="020E0502050101010101" pitchFamily="34" charset="-79"/>
            </a:endParaRPr>
          </a:p>
          <a:p>
            <a:pPr marL="0" indent="0">
              <a:buNone/>
            </a:pPr>
            <a:endParaRPr lang="he-IL" sz="3000" dirty="0">
              <a:latin typeface="Narkisim" panose="020E0502050101010101" pitchFamily="34" charset="-79"/>
              <a:cs typeface="Narkisim" panose="020E0502050101010101" pitchFamily="34" charset="-79"/>
            </a:endParaRPr>
          </a:p>
          <a:p>
            <a:pPr marL="0" indent="0">
              <a:buNone/>
            </a:pPr>
            <a:endParaRPr lang="he-IL" sz="3000" dirty="0">
              <a:latin typeface="Narkisim" panose="020E0502050101010101" pitchFamily="34" charset="-79"/>
              <a:cs typeface="Narkisim" panose="020E0502050101010101" pitchFamily="34" charset="-79"/>
            </a:endParaRPr>
          </a:p>
          <a:p>
            <a:pPr marL="0" indent="0">
              <a:buNone/>
            </a:pPr>
            <a:endParaRPr lang="he-IL" sz="3000" dirty="0">
              <a:latin typeface="Narkisim" panose="020E0502050101010101" pitchFamily="34" charset="-79"/>
              <a:cs typeface="Narkisim" panose="020E0502050101010101" pitchFamily="34" charset="-79"/>
            </a:endParaRPr>
          </a:p>
          <a:p>
            <a:pPr marL="0" indent="0" algn="r">
              <a:buNone/>
            </a:pPr>
            <a:r>
              <a:rPr lang="he-IL" sz="3000" dirty="0">
                <a:latin typeface="Narkisim" panose="020E0502050101010101" pitchFamily="34" charset="-79"/>
                <a:cs typeface="Narkisim" panose="020E0502050101010101" pitchFamily="34" charset="-79"/>
              </a:rPr>
              <a:t>בכיתה ח' התחזקה גם החברות ביניהם . הם הכינו שיעורים יחד, סבא הרכיב את סבתא על אופניים, אך סבא, שהיה ביישן, לא העז לבקש מסבתא חברות. ואז  הציע אחיה של סבתא, שלמה, להיות "דוור", והעביר לסבא פתק מסבתא ובו הצעת חברות. שלמה היה גאה כל השנים אחר כך בכך שהוא היה המתווך</a:t>
            </a:r>
            <a:r>
              <a:rPr lang="he-IL" sz="3200" dirty="0">
                <a:latin typeface="Narkisim" panose="020E0502050101010101" pitchFamily="34" charset="-79"/>
                <a:cs typeface="Narkisim" panose="020E0502050101010101" pitchFamily="34" charset="-79"/>
              </a:rPr>
              <a:t>. </a:t>
            </a:r>
          </a:p>
        </p:txBody>
      </p:sp>
      <p:pic>
        <p:nvPicPr>
          <p:cNvPr id="4" name="תמונה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14625" y="2352078"/>
            <a:ext cx="3949296" cy="2258023"/>
          </a:xfrm>
          <a:prstGeom prst="rect">
            <a:avLst/>
          </a:prstGeom>
        </p:spPr>
      </p:pic>
    </p:spTree>
    <p:extLst>
      <p:ext uri="{BB962C8B-B14F-4D97-AF65-F5344CB8AC3E}">
        <p14:creationId xmlns:p14="http://schemas.microsoft.com/office/powerpoint/2010/main" val="2036742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075339" y="-492087"/>
            <a:ext cx="8596668" cy="1320800"/>
          </a:xfrm>
        </p:spPr>
        <p:txBody>
          <a:bodyPr>
            <a:normAutofit fontScale="90000"/>
          </a:bodyPr>
          <a:lstStyle/>
          <a:p>
            <a:br>
              <a:rPr lang="en-US" dirty="0"/>
            </a:br>
            <a:br>
              <a:rPr lang="en-US" dirty="0"/>
            </a:br>
            <a:br>
              <a:rPr lang="en-US" dirty="0"/>
            </a:br>
            <a:br>
              <a:rPr lang="en-US" dirty="0"/>
            </a:br>
            <a:endParaRPr lang="he-IL" dirty="0"/>
          </a:p>
        </p:txBody>
      </p:sp>
      <p:sp>
        <p:nvSpPr>
          <p:cNvPr id="3" name="מציין מיקום תוכן 2"/>
          <p:cNvSpPr>
            <a:spLocks noGrp="1"/>
          </p:cNvSpPr>
          <p:nvPr>
            <p:ph idx="1"/>
          </p:nvPr>
        </p:nvSpPr>
        <p:spPr>
          <a:xfrm>
            <a:off x="224902" y="-352424"/>
            <a:ext cx="8933392" cy="5857875"/>
          </a:xfrm>
        </p:spPr>
        <p:txBody>
          <a:bodyPr>
            <a:noAutofit/>
          </a:bodyPr>
          <a:lstStyle/>
          <a:p>
            <a:pPr marL="0" indent="0">
              <a:buNone/>
            </a:pPr>
            <a:endParaRPr lang="he-IL" dirty="0">
              <a:latin typeface="Narkisim" panose="020E0502050101010101" pitchFamily="34" charset="-79"/>
              <a:cs typeface="Narkisim" panose="020E0502050101010101" pitchFamily="34" charset="-79"/>
            </a:endParaRPr>
          </a:p>
          <a:p>
            <a:pPr marL="0" indent="0" algn="r" rtl="1">
              <a:lnSpc>
                <a:spcPct val="100000"/>
              </a:lnSpc>
              <a:buNone/>
            </a:pPr>
            <a:r>
              <a:rPr lang="he-IL" dirty="0">
                <a:latin typeface="Narkisim" panose="020E0502050101010101" pitchFamily="34" charset="-79"/>
                <a:cs typeface="Narkisim" panose="020E0502050101010101" pitchFamily="34" charset="-79"/>
              </a:rPr>
              <a:t>בסוף כיתה ח' כאשר התפצלה הכיתה לתיכונים שונים, עזבה סבתא את תנועת הצופים, שאליה השתייכה, והצטרפה  לתנועת הנוער העובד ,שם היה סבא...</a:t>
            </a:r>
          </a:p>
          <a:p>
            <a:pPr marL="0" indent="0" algn="r" rtl="1">
              <a:lnSpc>
                <a:spcPct val="100000"/>
              </a:lnSpc>
              <a:buNone/>
            </a:pPr>
            <a:r>
              <a:rPr lang="he-IL" dirty="0">
                <a:latin typeface="Narkisim" panose="020E0502050101010101" pitchFamily="34" charset="-79"/>
                <a:cs typeface="Narkisim" panose="020E0502050101010101" pitchFamily="34" charset="-79"/>
              </a:rPr>
              <a:t>בתנועה התחזקה , כמובן, האהבה אף יותר: פעולות, טיולים ומחנות, נוספו חוויות משותפות, (כמו, למשל, איסוף ידני של תפוחי האדמה במחנה העבודה בכיסופים) , עד שבשלב מסוים, בכיתה י' בערך, התחילו להקות וזמרים מחו"ל לתפוס את מקומם של שירי א"י, "ואנו נמשכנו לריקודים סלוניים </a:t>
            </a:r>
          </a:p>
          <a:p>
            <a:pPr marL="0" indent="0" algn="r" rtl="1">
              <a:lnSpc>
                <a:spcPct val="100000"/>
              </a:lnSpc>
              <a:buNone/>
            </a:pPr>
            <a:r>
              <a:rPr lang="he-IL" dirty="0">
                <a:latin typeface="Narkisim" panose="020E0502050101010101" pitchFamily="34" charset="-79"/>
                <a:cs typeface="Narkisim" panose="020E0502050101010101" pitchFamily="34" charset="-79"/>
              </a:rPr>
              <a:t>שהחלו להיות נפוצים אצל בני גילנו</a:t>
            </a:r>
          </a:p>
          <a:p>
            <a:pPr marL="0" indent="0" algn="r" rtl="1">
              <a:lnSpc>
                <a:spcPct val="100000"/>
              </a:lnSpc>
              <a:buNone/>
            </a:pPr>
            <a:r>
              <a:rPr lang="he-IL" dirty="0">
                <a:latin typeface="Narkisim" panose="020E0502050101010101" pitchFamily="34" charset="-79"/>
                <a:cs typeface="Narkisim" panose="020E0502050101010101" pitchFamily="34" charset="-79"/>
              </a:rPr>
              <a:t> בערים. התנועה החלוצית</a:t>
            </a:r>
          </a:p>
          <a:p>
            <a:pPr marL="0" indent="0" algn="r" rtl="1">
              <a:lnSpc>
                <a:spcPct val="100000"/>
              </a:lnSpc>
              <a:buNone/>
            </a:pPr>
            <a:r>
              <a:rPr lang="he-IL" dirty="0">
                <a:latin typeface="Narkisim" panose="020E0502050101010101" pitchFamily="34" charset="-79"/>
                <a:cs typeface="Narkisim" panose="020E0502050101010101" pitchFamily="34" charset="-79"/>
              </a:rPr>
              <a:t> לא אהבה , כמובן, את התרבות</a:t>
            </a:r>
          </a:p>
          <a:p>
            <a:pPr marL="0" indent="0" algn="r" rtl="1">
              <a:lnSpc>
                <a:spcPct val="100000"/>
              </a:lnSpc>
              <a:buNone/>
            </a:pPr>
            <a:r>
              <a:rPr lang="he-IL" dirty="0">
                <a:latin typeface="Narkisim" panose="020E0502050101010101" pitchFamily="34" charset="-79"/>
                <a:cs typeface="Narkisim" panose="020E0502050101010101" pitchFamily="34" charset="-79"/>
              </a:rPr>
              <a:t> "הפושטית" הזאת, ואנו מצאנו את </a:t>
            </a:r>
          </a:p>
          <a:p>
            <a:pPr marL="0" indent="0" algn="r" rtl="1">
              <a:lnSpc>
                <a:spcPct val="100000"/>
              </a:lnSpc>
              <a:buNone/>
            </a:pPr>
            <a:r>
              <a:rPr lang="he-IL" dirty="0">
                <a:latin typeface="Narkisim" panose="020E0502050101010101" pitchFamily="34" charset="-79"/>
                <a:cs typeface="Narkisim" panose="020E0502050101010101" pitchFamily="34" charset="-79"/>
              </a:rPr>
              <a:t> עצמנו בחוץ...",מספרים סבתא-סבא</a:t>
            </a: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6219" y="3542310"/>
            <a:ext cx="4205281" cy="2944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220756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103695" y="-476250"/>
            <a:ext cx="5514681" cy="3144036"/>
          </a:xfrm>
          <a:solidFill>
            <a:schemeClr val="bg1"/>
          </a:solidFill>
        </p:spPr>
        <p:txBody>
          <a:bodyPr>
            <a:noAutofit/>
          </a:bodyPr>
          <a:lstStyle/>
          <a:p>
            <a:endParaRPr lang="he-IL" sz="2800" dirty="0"/>
          </a:p>
          <a:p>
            <a:pPr algn="r" rtl="1">
              <a:lnSpc>
                <a:spcPct val="120000"/>
              </a:lnSpc>
            </a:pPr>
            <a:r>
              <a:rPr lang="he-IL" sz="2600" dirty="0">
                <a:latin typeface="Narkisim" panose="020E0502050101010101" pitchFamily="34" charset="-79"/>
                <a:cs typeface="Narkisim" panose="020E0502050101010101" pitchFamily="34" charset="-79"/>
              </a:rPr>
              <a:t>סבא יהודה וסבתא רותי נולדו באותה שנה , 1944, בשלהי מלחמת העולם השנייה. מדינת ישראל עדיין לא קמה. הבריטים שלטו אז בארץ, עד שב -1948 הוכרזה הקמת המדינה, ופרצה מלחמת השחרור. החיים בארץ היו קשים, הימים - ימי צנע... אך זיכרונות הילדות הנעימים של השניים הצטלבו ולא במקרה...</a:t>
            </a:r>
          </a:p>
        </p:txBody>
      </p:sp>
      <p:pic>
        <p:nvPicPr>
          <p:cNvPr id="512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738123" y="-151710"/>
            <a:ext cx="3376074" cy="340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930865" y="4107613"/>
            <a:ext cx="1288961" cy="2462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36122" y="3256650"/>
            <a:ext cx="23780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0357" y="4107615"/>
            <a:ext cx="3762375" cy="282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7100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9089" y="84227"/>
            <a:ext cx="8596668" cy="315074"/>
          </a:xfrm>
        </p:spPr>
        <p:txBody>
          <a:bodyPr>
            <a:normAutofit fontScale="90000"/>
          </a:bodyPr>
          <a:lstStyle/>
          <a:p>
            <a:endParaRPr lang="he-IL" dirty="0"/>
          </a:p>
        </p:txBody>
      </p:sp>
      <p:pic>
        <p:nvPicPr>
          <p:cNvPr id="307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694664" y="857252"/>
            <a:ext cx="3239606" cy="24288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14300" y="592929"/>
            <a:ext cx="5447786" cy="3970318"/>
          </a:xfrm>
          <a:prstGeom prst="rect">
            <a:avLst/>
          </a:prstGeom>
          <a:noFill/>
        </p:spPr>
        <p:txBody>
          <a:bodyPr wrap="square" rtlCol="1">
            <a:spAutoFit/>
          </a:bodyPr>
          <a:lstStyle/>
          <a:p>
            <a:pPr algn="r" rtl="1"/>
            <a:r>
              <a:rPr lang="he-IL" sz="2800" dirty="0">
                <a:solidFill>
                  <a:schemeClr val="accent5">
                    <a:lumMod val="75000"/>
                  </a:schemeClr>
                </a:solidFill>
                <a:latin typeface="Narkisim" panose="020E0502050101010101" pitchFamily="34" charset="-79"/>
                <a:cs typeface="Narkisim" panose="020E0502050101010101" pitchFamily="34" charset="-79"/>
              </a:rPr>
              <a:t>המוסיקה</a:t>
            </a:r>
            <a:r>
              <a:rPr lang="he-IL" sz="2800" dirty="0">
                <a:latin typeface="Narkisim" panose="020E0502050101010101" pitchFamily="34" charset="-79"/>
                <a:cs typeface="Narkisim" panose="020E0502050101010101" pitchFamily="34" charset="-79"/>
              </a:rPr>
              <a:t> הלועזית סיפקה להם הזדמנויות לרקוד במסיבות ימי שישי בבתים פרטיים וגם אצל סבא יהודה בסלון עם הפטפון הגדול והמשוכלל שהיה רהיט בפני עצמו.</a:t>
            </a:r>
          </a:p>
          <a:p>
            <a:pPr algn="r" rtl="1"/>
            <a:r>
              <a:rPr lang="he-IL" sz="2800" dirty="0">
                <a:latin typeface="Narkisim" panose="020E0502050101010101" pitchFamily="34" charset="-79"/>
                <a:cs typeface="Narkisim" panose="020E0502050101010101" pitchFamily="34" charset="-79"/>
              </a:rPr>
              <a:t>"שמענו להיטים מעל גבי תקליטים מחורצים </a:t>
            </a:r>
            <a:r>
              <a:rPr lang="he-IL" sz="2800" dirty="0" err="1">
                <a:latin typeface="Narkisim" panose="020E0502050101010101" pitchFamily="34" charset="-79"/>
                <a:cs typeface="Narkisim" panose="020E0502050101010101" pitchFamily="34" charset="-79"/>
              </a:rPr>
              <a:t>מויניל</a:t>
            </a:r>
            <a:r>
              <a:rPr lang="he-IL" sz="2800" dirty="0">
                <a:latin typeface="Narkisim" panose="020E0502050101010101" pitchFamily="34" charset="-79"/>
                <a:cs typeface="Narkisim" panose="020E0502050101010101" pitchFamily="34" charset="-79"/>
              </a:rPr>
              <a:t>  ( סוג של פלסטיק) שהיו מסתובבים על גבי הפטפון . רקדנו ריקודי זוגות: סלואו, טנגו, רומבה, </a:t>
            </a:r>
            <a:r>
              <a:rPr lang="he-IL" sz="2800" dirty="0" err="1">
                <a:latin typeface="Narkisim" panose="020E0502050101010101" pitchFamily="34" charset="-79"/>
                <a:cs typeface="Narkisim" panose="020E0502050101010101" pitchFamily="34" charset="-79"/>
              </a:rPr>
              <a:t>צ'צה</a:t>
            </a:r>
            <a:r>
              <a:rPr lang="he-IL" sz="2800" dirty="0">
                <a:latin typeface="Narkisim" panose="020E0502050101010101" pitchFamily="34" charset="-79"/>
                <a:cs typeface="Narkisim" panose="020E0502050101010101" pitchFamily="34" charset="-79"/>
              </a:rPr>
              <a:t> </a:t>
            </a:r>
          </a:p>
        </p:txBody>
      </p:sp>
      <p:sp>
        <p:nvSpPr>
          <p:cNvPr id="5" name="מלבן 4"/>
          <p:cNvSpPr/>
          <p:nvPr/>
        </p:nvSpPr>
        <p:spPr>
          <a:xfrm>
            <a:off x="-586030" y="4414102"/>
            <a:ext cx="6128808" cy="523220"/>
          </a:xfrm>
          <a:prstGeom prst="rect">
            <a:avLst/>
          </a:prstGeom>
        </p:spPr>
        <p:txBody>
          <a:bodyPr wrap="square">
            <a:spAutoFit/>
          </a:bodyPr>
          <a:lstStyle/>
          <a:p>
            <a:r>
              <a:rPr lang="he-IL" sz="2800" dirty="0">
                <a:latin typeface="Narkisim" panose="020E0502050101010101" pitchFamily="34" charset="-79"/>
                <a:cs typeface="Narkisim" panose="020E0502050101010101" pitchFamily="34" charset="-79"/>
              </a:rPr>
              <a:t>ורוק-נ- רול.</a:t>
            </a:r>
          </a:p>
        </p:txBody>
      </p:sp>
      <p:pic>
        <p:nvPicPr>
          <p:cNvPr id="10242"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671544" y="3619500"/>
            <a:ext cx="3301005" cy="2425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114299" y="4937324"/>
            <a:ext cx="5449662" cy="1384995"/>
          </a:xfrm>
          <a:prstGeom prst="rect">
            <a:avLst/>
          </a:prstGeom>
          <a:noFill/>
        </p:spPr>
        <p:txBody>
          <a:bodyPr wrap="square" rtlCol="1">
            <a:spAutoFit/>
          </a:bodyPr>
          <a:lstStyle/>
          <a:p>
            <a:r>
              <a:rPr lang="he-IL" sz="2800" dirty="0">
                <a:latin typeface="Narkisim" panose="020E0502050101010101" pitchFamily="34" charset="-79"/>
                <a:cs typeface="Narkisim" panose="020E0502050101010101" pitchFamily="34" charset="-79"/>
              </a:rPr>
              <a:t>סבא אהב בעיקר את השירים השקטים </a:t>
            </a:r>
          </a:p>
          <a:p>
            <a:r>
              <a:rPr lang="he-IL" sz="2800" dirty="0">
                <a:latin typeface="Narkisim" panose="020E0502050101010101" pitchFamily="34" charset="-79"/>
                <a:cs typeface="Narkisim" panose="020E0502050101010101" pitchFamily="34" charset="-79"/>
              </a:rPr>
              <a:t>ואת שירי האהבה, וסבתא הלכה שבי </a:t>
            </a:r>
          </a:p>
          <a:p>
            <a:r>
              <a:rPr lang="he-IL" sz="2800" dirty="0">
                <a:latin typeface="Narkisim" panose="020E0502050101010101" pitchFamily="34" charset="-79"/>
                <a:cs typeface="Narkisim" panose="020E0502050101010101" pitchFamily="34" charset="-79"/>
              </a:rPr>
              <a:t>אחריו...</a:t>
            </a:r>
          </a:p>
        </p:txBody>
      </p:sp>
    </p:spTree>
    <p:extLst>
      <p:ext uri="{BB962C8B-B14F-4D97-AF65-F5344CB8AC3E}">
        <p14:creationId xmlns:p14="http://schemas.microsoft.com/office/powerpoint/2010/main" val="2404798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953127" y="581025"/>
            <a:ext cx="2562213" cy="693192"/>
          </a:xfrm>
        </p:spPr>
        <p:txBody>
          <a:bodyPr>
            <a:normAutofit fontScale="90000"/>
          </a:bodyPr>
          <a:lstStyle/>
          <a:p>
            <a:r>
              <a:rPr lang="he-IL" dirty="0">
                <a:solidFill>
                  <a:schemeClr val="accent5">
                    <a:lumMod val="75000"/>
                  </a:schemeClr>
                </a:solidFill>
              </a:rPr>
              <a:t>"החיפושיות"</a:t>
            </a:r>
          </a:p>
        </p:txBody>
      </p:sp>
      <p:sp>
        <p:nvSpPr>
          <p:cNvPr id="3" name="מציין מיקום תוכן 2"/>
          <p:cNvSpPr>
            <a:spLocks noGrp="1"/>
          </p:cNvSpPr>
          <p:nvPr>
            <p:ph idx="1"/>
          </p:nvPr>
        </p:nvSpPr>
        <p:spPr>
          <a:xfrm>
            <a:off x="1" y="2190750"/>
            <a:ext cx="9001125" cy="4048126"/>
          </a:xfrm>
        </p:spPr>
        <p:txBody>
          <a:bodyPr>
            <a:noAutofit/>
          </a:bodyPr>
          <a:lstStyle/>
          <a:p>
            <a:pPr marL="0" indent="0">
              <a:buNone/>
            </a:pPr>
            <a:endParaRPr lang="he-IL" dirty="0">
              <a:latin typeface="Narkisim" panose="020E0502050101010101" pitchFamily="34" charset="-79"/>
              <a:cs typeface="Narkisim" panose="020E0502050101010101" pitchFamily="34" charset="-79"/>
            </a:endParaRPr>
          </a:p>
          <a:p>
            <a:pPr marL="0" indent="0" algn="r" rtl="1">
              <a:buNone/>
            </a:pPr>
            <a:r>
              <a:rPr lang="he-IL" dirty="0">
                <a:latin typeface="Narkisim" panose="020E0502050101010101" pitchFamily="34" charset="-79"/>
                <a:cs typeface="Narkisim" panose="020E0502050101010101" pitchFamily="34" charset="-79"/>
              </a:rPr>
              <a:t>באותן שנים החלה להתפשט בעולם תופעת "הביטניקים", או "ילדי הפרחים" כפי שקראו להם. זו הייתה תנועת מחאה חברתית ותרבותית, שהחלה בארה"ב כמחאה נגד הממסד ונגד מלחמת וייטנאם וסיסמתה: עשו אהבה, לא מלחמה. </a:t>
            </a:r>
            <a:r>
              <a:rPr lang="en-US" dirty="0">
                <a:latin typeface="Narkisim" panose="020E0502050101010101" pitchFamily="34" charset="-79"/>
                <a:cs typeface="Narkisim" panose="020E0502050101010101" pitchFamily="34" charset="-79"/>
              </a:rPr>
              <a:t>Make love not war </a:t>
            </a:r>
          </a:p>
          <a:p>
            <a:pPr marL="0" indent="0" algn="r" rtl="1">
              <a:buNone/>
            </a:pPr>
            <a:r>
              <a:rPr lang="he-IL" dirty="0">
                <a:latin typeface="Narkisim" panose="020E0502050101010101" pitchFamily="34" charset="-79"/>
                <a:cs typeface="Narkisim" panose="020E0502050101010101" pitchFamily="34" charset="-79"/>
              </a:rPr>
              <a:t>זו הייתה תופעה שמרדה במוסכמות בכל המובנים: בהתנהגות, בלבוש, במוסיקה ואף בחשיבה. להקת </a:t>
            </a:r>
            <a:r>
              <a:rPr lang="he-IL" sz="3200" b="1" dirty="0">
                <a:latin typeface="Narkisim" panose="020E0502050101010101" pitchFamily="34" charset="-79"/>
                <a:cs typeface="Narkisim" panose="020E0502050101010101" pitchFamily="34" charset="-79"/>
              </a:rPr>
              <a:t>החיפושיות</a:t>
            </a:r>
            <a:r>
              <a:rPr lang="he-IL" dirty="0">
                <a:latin typeface="Narkisim" panose="020E0502050101010101" pitchFamily="34" charset="-79"/>
                <a:cs typeface="Narkisim" panose="020E0502050101010101" pitchFamily="34" charset="-79"/>
              </a:rPr>
              <a:t> היו הנציגים המכובדים של התנועה, והם התחילו באופנת השיער הארוך והמוסיקה הרעשנית והלבוש "ההיפי". </a:t>
            </a:r>
          </a:p>
          <a:p>
            <a:pPr marL="0" indent="0" algn="r" rtl="1">
              <a:buNone/>
            </a:pPr>
            <a:r>
              <a:rPr lang="he-IL" dirty="0">
                <a:latin typeface="Narkisim" panose="020E0502050101010101" pitchFamily="34" charset="-79"/>
                <a:cs typeface="Narkisim" panose="020E0502050101010101" pitchFamily="34" charset="-79"/>
              </a:rPr>
              <a:t>גם אנחנו נשבינו ע"י האופנה ורוח הזמנים למורת רוחם של הורינו...!</a:t>
            </a:r>
          </a:p>
          <a:p>
            <a:pPr marL="0" indent="0" algn="r" rtl="1">
              <a:buNone/>
            </a:pPr>
            <a:endParaRPr lang="he-IL" dirty="0">
              <a:latin typeface="Narkisim" panose="020E0502050101010101" pitchFamily="34" charset="-79"/>
              <a:cs typeface="Narkisim" panose="020E0502050101010101" pitchFamily="34" charset="-79"/>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1502" y="405022"/>
            <a:ext cx="4838699" cy="22619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83339" y="1204913"/>
            <a:ext cx="144462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4480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064351" y="188271"/>
            <a:ext cx="3012143" cy="962447"/>
          </a:xfrm>
        </p:spPr>
        <p:txBody>
          <a:bodyPr/>
          <a:lstStyle/>
          <a:p>
            <a:pPr algn="l"/>
            <a:r>
              <a:rPr lang="he-IL" dirty="0">
                <a:solidFill>
                  <a:schemeClr val="accent5">
                    <a:lumMod val="75000"/>
                  </a:schemeClr>
                </a:solidFill>
              </a:rPr>
              <a:t>ילדי</a:t>
            </a:r>
            <a:r>
              <a:rPr lang="he-IL" dirty="0"/>
              <a:t> </a:t>
            </a:r>
            <a:r>
              <a:rPr lang="he-IL" dirty="0">
                <a:solidFill>
                  <a:schemeClr val="accent5">
                    <a:lumMod val="75000"/>
                  </a:schemeClr>
                </a:solidFill>
              </a:rPr>
              <a:t>הפרחים</a:t>
            </a:r>
            <a:endParaRPr lang="en-US" dirty="0">
              <a:solidFill>
                <a:schemeClr val="accent5">
                  <a:lumMod val="75000"/>
                </a:schemeClr>
              </a:solidFill>
            </a:endParaRPr>
          </a:p>
        </p:txBody>
      </p:sp>
      <p:pic>
        <p:nvPicPr>
          <p:cNvPr id="4" name="מציין מיקום תוכן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81439" y="1080583"/>
            <a:ext cx="7377952" cy="5516933"/>
          </a:xfrm>
          <a:prstGeom prst="rect">
            <a:avLst/>
          </a:prstGeom>
        </p:spPr>
      </p:pic>
    </p:spTree>
    <p:extLst>
      <p:ext uri="{BB962C8B-B14F-4D97-AF65-F5344CB8AC3E}">
        <p14:creationId xmlns:p14="http://schemas.microsoft.com/office/powerpoint/2010/main" val="2300320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1" y="3378201"/>
            <a:ext cx="9144001" cy="3662541"/>
          </a:xfrm>
          <a:prstGeom prst="rect">
            <a:avLst/>
          </a:prstGeom>
        </p:spPr>
        <p:txBody>
          <a:bodyPr wrap="square">
            <a:spAutoFit/>
          </a:bodyPr>
          <a:lstStyle/>
          <a:p>
            <a:pPr algn="r" rtl="1"/>
            <a:endParaRPr lang="he-IL" sz="3200" dirty="0">
              <a:latin typeface="Narkisim" panose="020E0502050101010101" pitchFamily="34" charset="-79"/>
              <a:cs typeface="Narkisim" panose="020E0502050101010101" pitchFamily="34" charset="-79"/>
            </a:endParaRPr>
          </a:p>
          <a:p>
            <a:pPr algn="r" rtl="1"/>
            <a:r>
              <a:rPr lang="he-IL" sz="2800" dirty="0">
                <a:latin typeface="Narkisim" panose="020E0502050101010101" pitchFamily="34" charset="-79"/>
                <a:cs typeface="Narkisim" panose="020E0502050101010101" pitchFamily="34" charset="-79"/>
              </a:rPr>
              <a:t>המסיבות והמוסיקה היו הבילויים גם בתקופת התיכון, אבל היו גם</a:t>
            </a:r>
          </a:p>
          <a:p>
            <a:pPr algn="r" rtl="1"/>
            <a:r>
              <a:rPr lang="he-IL" sz="2800" dirty="0">
                <a:latin typeface="Narkisim" panose="020E0502050101010101" pitchFamily="34" charset="-79"/>
                <a:cs typeface="Narkisim" panose="020E0502050101010101" pitchFamily="34" charset="-79"/>
              </a:rPr>
              <a:t>הליכה משותפת לים, טיולים, מסעות רגליים וצעדות.( בהתחלה במסגרת התנועה ואח"כ הגדנ"ע. צעדת ארבעת הימים  לירושלים, לדוגמה). היו מחנות קיץ ומחנות עבודה בקיבוצים, ו"שרות לאומי" שם עזרנו בקטיף </a:t>
            </a:r>
            <a:r>
              <a:rPr lang="he-IL" sz="2800" dirty="0" err="1">
                <a:latin typeface="Narkisim" panose="020E0502050101010101" pitchFamily="34" charset="-79"/>
                <a:cs typeface="Narkisim" panose="020E0502050101010101" pitchFamily="34" charset="-79"/>
              </a:rPr>
              <a:t>ובבציר</a:t>
            </a:r>
            <a:r>
              <a:rPr lang="he-IL" sz="2800" dirty="0">
                <a:latin typeface="Narkisim" panose="020E0502050101010101" pitchFamily="34" charset="-79"/>
                <a:cs typeface="Narkisim" panose="020E0502050101010101" pitchFamily="34" charset="-79"/>
              </a:rPr>
              <a:t> ( לא היו אז תאילנדים בארץ כמו היום...), הלכנו לצבא, עברנו מלחמות ו... עשינו שטויות – חבל"ז.</a:t>
            </a:r>
          </a:p>
          <a:p>
            <a:endParaRPr lang="he-IL" sz="3200" dirty="0">
              <a:latin typeface="Narkisim" panose="020E0502050101010101" pitchFamily="34" charset="-79"/>
              <a:cs typeface="Narkisim" panose="020E0502050101010101" pitchFamily="34" charset="-79"/>
            </a:endParaRPr>
          </a:p>
        </p:txBody>
      </p:sp>
      <p:pic>
        <p:nvPicPr>
          <p:cNvPr id="3" name="תמונה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07272" y="219936"/>
            <a:ext cx="2618207" cy="36541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6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9117" y="219937"/>
            <a:ext cx="2672811" cy="37054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53615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תוכן 3"/>
          <p:cNvSpPr>
            <a:spLocks noGrp="1"/>
          </p:cNvSpPr>
          <p:nvPr>
            <p:ph idx="1"/>
          </p:nvPr>
        </p:nvSpPr>
        <p:spPr>
          <a:xfrm flipV="1">
            <a:off x="-857250" y="6153150"/>
            <a:ext cx="8867215" cy="704850"/>
          </a:xfrm>
        </p:spPr>
        <p:txBody>
          <a:bodyPr/>
          <a:lstStyle/>
          <a:p>
            <a:pPr marL="0" indent="0">
              <a:buNone/>
            </a:pPr>
            <a:endParaRPr lang="he-IL" dirty="0"/>
          </a:p>
        </p:txBody>
      </p:sp>
      <p:sp>
        <p:nvSpPr>
          <p:cNvPr id="5" name="מלבן 4"/>
          <p:cNvSpPr/>
          <p:nvPr/>
        </p:nvSpPr>
        <p:spPr>
          <a:xfrm>
            <a:off x="-676265" y="520100"/>
            <a:ext cx="9820265" cy="3108543"/>
          </a:xfrm>
          <a:prstGeom prst="rect">
            <a:avLst/>
          </a:prstGeom>
        </p:spPr>
        <p:txBody>
          <a:bodyPr wrap="square">
            <a:spAutoFit/>
          </a:bodyPr>
          <a:lstStyle/>
          <a:p>
            <a:r>
              <a:rPr lang="he-IL" sz="3200" dirty="0">
                <a:latin typeface="Narkisim" panose="020E0502050101010101" pitchFamily="34" charset="-79"/>
                <a:cs typeface="Narkisim" panose="020E0502050101010101" pitchFamily="34" charset="-79"/>
              </a:rPr>
              <a:t>אהבת הנעורים הפכה להיות אהבת חיים </a:t>
            </a:r>
            <a:endParaRPr lang="en-US" sz="3200" dirty="0">
              <a:latin typeface="Narkisim" panose="020E0502050101010101" pitchFamily="34" charset="-79"/>
              <a:cs typeface="Narkisim" panose="020E0502050101010101" pitchFamily="34" charset="-79"/>
            </a:endParaRPr>
          </a:p>
          <a:p>
            <a:r>
              <a:rPr lang="he-IL" sz="3200" dirty="0">
                <a:latin typeface="Narkisim" panose="020E0502050101010101" pitchFamily="34" charset="-79"/>
                <a:cs typeface="Narkisim" panose="020E0502050101010101" pitchFamily="34" charset="-79"/>
              </a:rPr>
              <a:t>53 שנות נשואים</a:t>
            </a:r>
          </a:p>
          <a:p>
            <a:r>
              <a:rPr lang="he-IL" sz="3200" dirty="0">
                <a:latin typeface="Narkisim" panose="020E0502050101010101" pitchFamily="34" charset="-79"/>
                <a:cs typeface="Narkisim" panose="020E0502050101010101" pitchFamily="34" charset="-79"/>
              </a:rPr>
              <a:t>+  שלוש בנות</a:t>
            </a:r>
          </a:p>
          <a:p>
            <a:r>
              <a:rPr lang="he-IL" sz="3200" dirty="0">
                <a:latin typeface="Narkisim" panose="020E0502050101010101" pitchFamily="34" charset="-79"/>
                <a:cs typeface="Narkisim" panose="020E0502050101010101" pitchFamily="34" charset="-79"/>
              </a:rPr>
              <a:t>+  עשרה  נכדים ונכדות</a:t>
            </a:r>
          </a:p>
          <a:p>
            <a:endParaRPr lang="he-IL" sz="3200" dirty="0">
              <a:latin typeface="Narkisim" panose="020E0502050101010101" pitchFamily="34" charset="-79"/>
              <a:cs typeface="Narkisim" panose="020E0502050101010101" pitchFamily="34" charset="-79"/>
            </a:endParaRPr>
          </a:p>
          <a:p>
            <a:r>
              <a:rPr lang="he-IL" sz="3200" dirty="0">
                <a:latin typeface="Narkisim" panose="020E0502050101010101" pitchFamily="34" charset="-79"/>
                <a:cs typeface="Narkisim" panose="020E0502050101010101" pitchFamily="34" charset="-79"/>
              </a:rPr>
              <a:t>     </a:t>
            </a:r>
            <a:r>
              <a:rPr lang="he-IL" sz="3600" dirty="0">
                <a:solidFill>
                  <a:schemeClr val="accent5">
                    <a:lumMod val="75000"/>
                  </a:schemeClr>
                </a:solidFill>
                <a:latin typeface="Narkisim" panose="020E0502050101010101" pitchFamily="34" charset="-79"/>
                <a:cs typeface="Narkisim" panose="020E0502050101010101" pitchFamily="34" charset="-79"/>
              </a:rPr>
              <a:t>ואני ביניהם</a:t>
            </a:r>
          </a:p>
        </p:txBody>
      </p:sp>
      <p:pic>
        <p:nvPicPr>
          <p:cNvPr id="2057" name="Picture 9" descr="C:\Users\Kashtan\Pictures\אלבום יהודה\שבט קשטן.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481" y="2426619"/>
            <a:ext cx="5621895" cy="425158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590868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92666" y="135475"/>
            <a:ext cx="10515600" cy="982133"/>
          </a:xfrm>
        </p:spPr>
        <p:txBody>
          <a:bodyPr>
            <a:normAutofit/>
          </a:bodyPr>
          <a:lstStyle/>
          <a:p>
            <a:pPr algn="ctr" rtl="1"/>
            <a:r>
              <a:rPr lang="he-IL" sz="5400" b="1" dirty="0">
                <a:solidFill>
                  <a:schemeClr val="accent4">
                    <a:lumMod val="75000"/>
                  </a:schemeClr>
                </a:solidFill>
              </a:rPr>
              <a:t>משוב</a:t>
            </a:r>
          </a:p>
        </p:txBody>
      </p:sp>
      <p:sp>
        <p:nvSpPr>
          <p:cNvPr id="3" name="מציין מיקום תוכן 2"/>
          <p:cNvSpPr>
            <a:spLocks noGrp="1"/>
          </p:cNvSpPr>
          <p:nvPr>
            <p:ph idx="1"/>
          </p:nvPr>
        </p:nvSpPr>
        <p:spPr>
          <a:xfrm>
            <a:off x="-1" y="1181101"/>
            <a:ext cx="9144001" cy="5276848"/>
          </a:xfrm>
        </p:spPr>
        <p:txBody>
          <a:bodyPr>
            <a:normAutofit lnSpcReduction="10000"/>
          </a:bodyPr>
          <a:lstStyle/>
          <a:p>
            <a:pPr marL="0" indent="0" algn="r" rtl="1">
              <a:buNone/>
            </a:pPr>
            <a:r>
              <a:rPr lang="he-IL" sz="3000" b="1" dirty="0">
                <a:latin typeface="Narkisim" panose="020E0502050101010101" pitchFamily="34" charset="-79"/>
                <a:cs typeface="Narkisim" panose="020E0502050101010101" pitchFamily="34" charset="-79"/>
              </a:rPr>
              <a:t>נכד, נדב ארצי </a:t>
            </a:r>
            <a:r>
              <a:rPr lang="he-IL" sz="3000" dirty="0">
                <a:latin typeface="Narkisim" panose="020E0502050101010101" pitchFamily="34" charset="-79"/>
                <a:cs typeface="Narkisim" panose="020E0502050101010101" pitchFamily="34" charset="-79"/>
              </a:rPr>
              <a:t>: היה כיף לעבוד עם סבא וסבתא וללמוד על המקומות והתקופה שסבא וסבתא היו ילדים, ושהם היו שובבים מאוד. הכרתי  חפצים שנראים היום ממש פרימיטיביים (אגב, בדקתי ש"הטלפון-חוט" אכן עובד), אהבתי את העט הנובע, ולמדתי קצת על ימי הצנע ועל אורח החיים של אז וכן את משחקי החברה בשכונה.</a:t>
            </a:r>
          </a:p>
          <a:p>
            <a:pPr marL="0" indent="0" algn="r" rtl="1">
              <a:buNone/>
            </a:pPr>
            <a:r>
              <a:rPr lang="he-IL" sz="3000" b="1" dirty="0">
                <a:latin typeface="Narkisim" panose="020E0502050101010101" pitchFamily="34" charset="-79"/>
                <a:cs typeface="Narkisim" panose="020E0502050101010101" pitchFamily="34" charset="-79"/>
              </a:rPr>
              <a:t>סבא וסבתא</a:t>
            </a:r>
            <a:r>
              <a:rPr lang="he-IL" sz="3000" dirty="0">
                <a:latin typeface="Narkisim" panose="020E0502050101010101" pitchFamily="34" charset="-79"/>
                <a:cs typeface="Narkisim" panose="020E0502050101010101" pitchFamily="34" charset="-79"/>
              </a:rPr>
              <a:t>: קשה לתמצת תקופה רבת שנים לתוך מספר </a:t>
            </a:r>
            <a:r>
              <a:rPr lang="he-IL" sz="3000" dirty="0" err="1">
                <a:latin typeface="Narkisim" panose="020E0502050101010101" pitchFamily="34" charset="-79"/>
                <a:cs typeface="Narkisim" panose="020E0502050101010101" pitchFamily="34" charset="-79"/>
              </a:rPr>
              <a:t>שיקופיות</a:t>
            </a:r>
            <a:r>
              <a:rPr lang="he-IL" sz="3000" dirty="0">
                <a:latin typeface="Narkisim" panose="020E0502050101010101" pitchFamily="34" charset="-79"/>
                <a:cs typeface="Narkisim" panose="020E0502050101010101" pitchFamily="34" charset="-79"/>
              </a:rPr>
              <a:t>, ובמיוחד תקופה שחלו בה כל כך הרבה שינויים בכל התחומים. קשה במיוחד להמחיש את רוח התקופה. </a:t>
            </a:r>
          </a:p>
          <a:p>
            <a:pPr marL="0" indent="0" algn="r" rtl="1">
              <a:buNone/>
            </a:pPr>
            <a:r>
              <a:rPr lang="he-IL" sz="3000" dirty="0">
                <a:latin typeface="Narkisim" panose="020E0502050101010101" pitchFamily="34" charset="-79"/>
                <a:cs typeface="Narkisim" panose="020E0502050101010101" pitchFamily="34" charset="-79"/>
              </a:rPr>
              <a:t>קשה עוד יותר להמחיש רגשות ולתעד </a:t>
            </a:r>
            <a:r>
              <a:rPr lang="he-IL" sz="3000">
                <a:latin typeface="Narkisim" panose="020E0502050101010101" pitchFamily="34" charset="-79"/>
                <a:cs typeface="Narkisim" panose="020E0502050101010101" pitchFamily="34" charset="-79"/>
              </a:rPr>
              <a:t>סיפור אהבה</a:t>
            </a:r>
            <a:r>
              <a:rPr lang="he-IL" sz="3000" dirty="0">
                <a:latin typeface="Narkisim" panose="020E0502050101010101" pitchFamily="34" charset="-79"/>
                <a:cs typeface="Narkisim" panose="020E0502050101010101" pitchFamily="34" charset="-79"/>
              </a:rPr>
              <a:t>, כשלא היו אז הטלפון הנייד והמצלמה הדיגיטלית....!</a:t>
            </a:r>
          </a:p>
          <a:p>
            <a:pPr marL="0" indent="0" algn="r" rtl="1">
              <a:buNone/>
            </a:pPr>
            <a:r>
              <a:rPr lang="he-IL" sz="3000" dirty="0">
                <a:latin typeface="Narkisim" panose="020E0502050101010101" pitchFamily="34" charset="-79"/>
                <a:cs typeface="Narkisim" panose="020E0502050101010101" pitchFamily="34" charset="-79"/>
              </a:rPr>
              <a:t>עם זאת, נהנינו מאוד לעבוד עם נדב ולהקדיש לו זמן איכות אישי</a:t>
            </a:r>
            <a:r>
              <a:rPr lang="he-IL" dirty="0"/>
              <a:t>.</a:t>
            </a:r>
          </a:p>
        </p:txBody>
      </p:sp>
    </p:spTree>
    <p:extLst>
      <p:ext uri="{BB962C8B-B14F-4D97-AF65-F5344CB8AC3E}">
        <p14:creationId xmlns:p14="http://schemas.microsoft.com/office/powerpoint/2010/main" val="1429086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21043" y="161926"/>
            <a:ext cx="7727633" cy="1085354"/>
          </a:xfrm>
        </p:spPr>
        <p:txBody>
          <a:bodyPr/>
          <a:lstStyle/>
          <a:p>
            <a:pPr algn="ctr"/>
            <a:r>
              <a:rPr lang="he-IL" b="1" dirty="0">
                <a:solidFill>
                  <a:schemeClr val="accent5">
                    <a:lumMod val="75000"/>
                  </a:schemeClr>
                </a:solidFill>
                <a:latin typeface="Narkisim" panose="020E0502050101010101" pitchFamily="34" charset="-79"/>
                <a:cs typeface="Narkisim" panose="020E0502050101010101" pitchFamily="34" charset="-79"/>
              </a:rPr>
              <a:t>סבתא</a:t>
            </a:r>
            <a:r>
              <a:rPr lang="he-IL" b="1" dirty="0">
                <a:latin typeface="Narkisim" panose="020E0502050101010101" pitchFamily="34" charset="-79"/>
                <a:cs typeface="Narkisim" panose="020E0502050101010101" pitchFamily="34" charset="-79"/>
              </a:rPr>
              <a:t> </a:t>
            </a:r>
            <a:r>
              <a:rPr lang="he-IL" b="1" dirty="0">
                <a:solidFill>
                  <a:schemeClr val="accent5">
                    <a:lumMod val="75000"/>
                  </a:schemeClr>
                </a:solidFill>
                <a:latin typeface="Narkisim" panose="020E0502050101010101" pitchFamily="34" charset="-79"/>
                <a:cs typeface="Narkisim" panose="020E0502050101010101" pitchFamily="34" charset="-79"/>
              </a:rPr>
              <a:t>רותי</a:t>
            </a:r>
            <a:endParaRPr lang="en-US" b="1" dirty="0">
              <a:solidFill>
                <a:schemeClr val="accent5">
                  <a:lumMod val="75000"/>
                </a:schemeClr>
              </a:solidFill>
              <a:latin typeface="Narkisim" panose="020E0502050101010101" pitchFamily="34" charset="-79"/>
              <a:cs typeface="Narkisim" panose="020E0502050101010101" pitchFamily="34" charset="-79"/>
            </a:endParaRPr>
          </a:p>
        </p:txBody>
      </p:sp>
      <p:pic>
        <p:nvPicPr>
          <p:cNvPr id="4" name="מציין מיקום תוכן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442334" y="894854"/>
            <a:ext cx="4276495" cy="34253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מלבן 4"/>
          <p:cNvSpPr/>
          <p:nvPr/>
        </p:nvSpPr>
        <p:spPr>
          <a:xfrm>
            <a:off x="415762" y="4549676"/>
            <a:ext cx="8351167" cy="2307555"/>
          </a:xfrm>
          <a:prstGeom prst="rect">
            <a:avLst/>
          </a:prstGeom>
        </p:spPr>
        <p:txBody>
          <a:bodyPr wrap="square">
            <a:spAutoFit/>
          </a:bodyPr>
          <a:lstStyle/>
          <a:p>
            <a:pPr algn="ctr"/>
            <a:r>
              <a:rPr lang="he-IL" sz="2399" dirty="0">
                <a:latin typeface="Narkisim" panose="020E0502050101010101" pitchFamily="34" charset="-79"/>
                <a:cs typeface="Narkisim" panose="020E0502050101010101" pitchFamily="34" charset="-79"/>
              </a:rPr>
              <a:t>נולדה בגבעתיים בשכונת בורוכוב, שהיא השכונה הראשונה בגבעתיים, להוריה נחמה ונפתלי פולקמן, שעלו לארץ בשנות ה-30, לפני מלחמת העולם ה-2. הם הכירו ונישאו בארץ. אביה, שהיה צבע, עבד בצביעת גגות של הקנטינות (חנויות שירות)  של חיילי המנדט הבריטי, וכספורטאי עסק גם באימון נוער בהתעמלות ואתלטיקה. אמה עבדה בקטיף ובאריזת תפוזים למשלוח לחו"ל, ובתיקון גרבי ניילון. </a:t>
            </a:r>
            <a:endParaRPr lang="en-US" sz="2399" dirty="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1139422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98450" y="909542"/>
            <a:ext cx="2574925" cy="1278691"/>
          </a:xfrm>
        </p:spPr>
        <p:txBody>
          <a:bodyPr>
            <a:normAutofit fontScale="90000"/>
          </a:bodyPr>
          <a:lstStyle/>
          <a:p>
            <a:r>
              <a:rPr lang="he-IL" b="1" dirty="0">
                <a:solidFill>
                  <a:schemeClr val="accent5">
                    <a:lumMod val="75000"/>
                  </a:schemeClr>
                </a:solidFill>
                <a:latin typeface="Narkisim" panose="020E0502050101010101" pitchFamily="34" charset="-79"/>
                <a:cs typeface="Narkisim" panose="020E0502050101010101" pitchFamily="34" charset="-79"/>
              </a:rPr>
              <a:t>הזיכרונות של סבתא רותי</a:t>
            </a:r>
            <a:endParaRPr lang="en-US" b="1" dirty="0">
              <a:solidFill>
                <a:schemeClr val="accent5">
                  <a:lumMod val="75000"/>
                </a:schemeClr>
              </a:solidFill>
              <a:latin typeface="Narkisim" panose="020E0502050101010101" pitchFamily="34" charset="-79"/>
              <a:cs typeface="Narkisim" panose="020E0502050101010101" pitchFamily="34" charset="-79"/>
            </a:endParaRPr>
          </a:p>
        </p:txBody>
      </p:sp>
      <p:sp>
        <p:nvSpPr>
          <p:cNvPr id="3" name="מציין מיקום תוכן 2"/>
          <p:cNvSpPr>
            <a:spLocks noGrp="1"/>
          </p:cNvSpPr>
          <p:nvPr>
            <p:ph idx="1"/>
          </p:nvPr>
        </p:nvSpPr>
        <p:spPr>
          <a:xfrm>
            <a:off x="3648173" y="3289956"/>
            <a:ext cx="5382705" cy="3568055"/>
          </a:xfrm>
        </p:spPr>
        <p:txBody>
          <a:bodyPr>
            <a:noAutofit/>
          </a:bodyPr>
          <a:lstStyle/>
          <a:p>
            <a:pPr marL="0" indent="0" algn="r" rtl="1">
              <a:buNone/>
            </a:pPr>
            <a:r>
              <a:rPr lang="he-IL" sz="2399" dirty="0">
                <a:latin typeface="Narkisim" panose="020E0502050101010101" pitchFamily="34" charset="-79"/>
                <a:cs typeface="Narkisim" panose="020E0502050101010101" pitchFamily="34" charset="-79"/>
              </a:rPr>
              <a:t>סבתא מספרת על מגורי המשפחה בבית בן 3 חדרים בשכונת בורוכוב. בכל חדר גרה בצפיפות משפחה אחרת. המטבח, השירותים והמקלחת היו משותפים לכל המשפחות. לילדים היה כיף אבל להוריהם היה קשה ולא פעם היו מריבות בין המשפחות. כאן עברו עליהם מלחמת השחרור וההכרזה על מדינת ישראל. גן "יפה" שבו ביקרה סבתי היה אחד משלושת הגנים הראשונים בגבעתיים, בשכונת בורוכוב (1932, ע"ש הגננת יפה בונים) </a:t>
            </a:r>
            <a:endParaRPr lang="en-US" sz="2399" dirty="0">
              <a:latin typeface="Narkisim" panose="020E0502050101010101" pitchFamily="34" charset="-79"/>
              <a:cs typeface="Narkisim" panose="020E0502050101010101" pitchFamily="34" charset="-79"/>
            </a:endParaRPr>
          </a:p>
        </p:txBody>
      </p:sp>
      <p:pic>
        <p:nvPicPr>
          <p:cNvPr id="4" name="תמונה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92376" y="185438"/>
            <a:ext cx="6461737" cy="288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133"/>
          <a:stretch/>
        </p:blipFill>
        <p:spPr bwMode="auto">
          <a:xfrm>
            <a:off x="130939" y="3897550"/>
            <a:ext cx="3517235" cy="25382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6457213" y="2541913"/>
            <a:ext cx="2496901" cy="261610"/>
          </a:xfrm>
          <a:prstGeom prst="rect">
            <a:avLst/>
          </a:prstGeom>
          <a:noFill/>
        </p:spPr>
        <p:txBody>
          <a:bodyPr wrap="square" rtlCol="1">
            <a:spAutoFit/>
          </a:bodyPr>
          <a:lstStyle/>
          <a:p>
            <a:r>
              <a:rPr lang="he-IL" sz="1100" dirty="0">
                <a:solidFill>
                  <a:schemeClr val="bg1">
                    <a:lumMod val="95000"/>
                  </a:schemeClr>
                </a:solidFill>
              </a:rPr>
              <a:t>שכונת בורוכוב בראשיתה</a:t>
            </a:r>
          </a:p>
        </p:txBody>
      </p:sp>
    </p:spTree>
    <p:extLst>
      <p:ext uri="{BB962C8B-B14F-4D97-AF65-F5344CB8AC3E}">
        <p14:creationId xmlns:p14="http://schemas.microsoft.com/office/powerpoint/2010/main" val="1560430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85799" y="365138"/>
            <a:ext cx="10515600" cy="45841"/>
          </a:xfrm>
        </p:spPr>
        <p:txBody>
          <a:bodyPr>
            <a:normAutofit fontScale="90000"/>
          </a:bodyPr>
          <a:lstStyle/>
          <a:p>
            <a:pPr algn="r"/>
            <a:endParaRPr lang="en-US" sz="3999" b="1" dirty="0"/>
          </a:p>
        </p:txBody>
      </p:sp>
      <p:sp>
        <p:nvSpPr>
          <p:cNvPr id="3" name="מציין מיקום תוכן 2"/>
          <p:cNvSpPr>
            <a:spLocks noGrp="1"/>
          </p:cNvSpPr>
          <p:nvPr>
            <p:ph idx="1"/>
          </p:nvPr>
        </p:nvSpPr>
        <p:spPr>
          <a:xfrm>
            <a:off x="4551364" y="809627"/>
            <a:ext cx="4486275" cy="2767290"/>
          </a:xfrm>
        </p:spPr>
        <p:txBody>
          <a:bodyPr>
            <a:normAutofit/>
          </a:bodyPr>
          <a:lstStyle/>
          <a:p>
            <a:pPr marL="0" indent="0" algn="r" rtl="1">
              <a:buNone/>
            </a:pPr>
            <a:r>
              <a:rPr lang="he-IL" dirty="0">
                <a:latin typeface="Narkisim" panose="020E0502050101010101" pitchFamily="34" charset="-79"/>
                <a:cs typeface="Narkisim" panose="020E0502050101010101" pitchFamily="34" charset="-79"/>
              </a:rPr>
              <a:t>בגיל חמש עברה סבתא עם משפחתה לדירת שני חדרים ברחוב אילת בבית משותף בגבעת רמב"ם, מול בריכת השחייה. (איזו רווחה...!)</a:t>
            </a:r>
          </a:p>
          <a:p>
            <a:pPr marL="0" indent="0" algn="r" rtl="1">
              <a:buNone/>
            </a:pPr>
            <a:endParaRPr lang="he-IL" dirty="0">
              <a:latin typeface="Narkisim" panose="020E0502050101010101" pitchFamily="34" charset="-79"/>
              <a:cs typeface="Narkisim" panose="020E0502050101010101" pitchFamily="34" charset="-79"/>
            </a:endParaRPr>
          </a:p>
          <a:p>
            <a:pPr marL="0" indent="0" algn="r" rtl="1">
              <a:buNone/>
            </a:pPr>
            <a:endParaRPr lang="he-IL" dirty="0">
              <a:latin typeface="Narkisim" panose="020E0502050101010101" pitchFamily="34" charset="-79"/>
              <a:cs typeface="Narkisim" panose="020E0502050101010101" pitchFamily="34" charset="-79"/>
            </a:endParaRPr>
          </a:p>
          <a:p>
            <a:pPr marL="0" indent="0">
              <a:buNone/>
            </a:pPr>
            <a:endParaRPr lang="he-IL" dirty="0">
              <a:latin typeface="Narkisim" panose="020E0502050101010101" pitchFamily="34" charset="-79"/>
              <a:cs typeface="Narkisim" panose="020E0502050101010101" pitchFamily="34" charset="-79"/>
            </a:endParaRPr>
          </a:p>
        </p:txBody>
      </p:sp>
      <p:sp>
        <p:nvSpPr>
          <p:cNvPr id="7" name="TextBox 6"/>
          <p:cNvSpPr txBox="1"/>
          <p:nvPr/>
        </p:nvSpPr>
        <p:spPr>
          <a:xfrm>
            <a:off x="4848225" y="2732420"/>
            <a:ext cx="4162425" cy="3539430"/>
          </a:xfrm>
          <a:prstGeom prst="rect">
            <a:avLst/>
          </a:prstGeom>
          <a:noFill/>
        </p:spPr>
        <p:txBody>
          <a:bodyPr wrap="square" rtlCol="1">
            <a:spAutoFit/>
          </a:bodyPr>
          <a:lstStyle/>
          <a:p>
            <a:pPr algn="r" rtl="1"/>
            <a:r>
              <a:rPr lang="he-IL" sz="2800" dirty="0">
                <a:latin typeface="Narkisim" panose="020E0502050101010101" pitchFamily="34" charset="-79"/>
                <a:cs typeface="Narkisim" panose="020E0502050101010101" pitchFamily="34" charset="-79"/>
              </a:rPr>
              <a:t>ובגיל תשע עברה המשפחה של סבתא לדירה אחרת, ברחוב הצנחנים, קרובה לקודמת.  זו הייתה דירה  "מרווחת" בת 3 חדרים, קומה שלמה בבניין בן שתי קומות (וחצי) ולכל חדר מרפסת! (לוקסוס באותם ימים)</a:t>
            </a:r>
            <a:r>
              <a:rPr lang="he-IL" sz="1600" dirty="0"/>
              <a:t>.</a:t>
            </a:r>
          </a:p>
        </p:txBody>
      </p:sp>
      <p:pic>
        <p:nvPicPr>
          <p:cNvPr id="307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7189" y="3378200"/>
            <a:ext cx="4283654" cy="3068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TextBox 4"/>
          <p:cNvSpPr txBox="1"/>
          <p:nvPr/>
        </p:nvSpPr>
        <p:spPr>
          <a:xfrm>
            <a:off x="0" y="6209950"/>
            <a:ext cx="4461566" cy="307777"/>
          </a:xfrm>
          <a:prstGeom prst="rect">
            <a:avLst/>
          </a:prstGeom>
          <a:noFill/>
        </p:spPr>
        <p:txBody>
          <a:bodyPr wrap="square" rtlCol="1">
            <a:spAutoFit/>
          </a:bodyPr>
          <a:lstStyle/>
          <a:p>
            <a:r>
              <a:rPr lang="he-IL" sz="1400" dirty="0"/>
              <a:t>בבית זה, בית </a:t>
            </a:r>
            <a:r>
              <a:rPr lang="he-IL" sz="1400" dirty="0" err="1"/>
              <a:t>טייבר</a:t>
            </a:r>
            <a:r>
              <a:rPr lang="he-IL" sz="1400" dirty="0"/>
              <a:t> , התאמנה סבתא כשלמדה פסנתר...</a:t>
            </a:r>
          </a:p>
        </p:txBody>
      </p:sp>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71463" y="196487"/>
            <a:ext cx="4279901" cy="294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46696" y="334964"/>
            <a:ext cx="1789112" cy="276999"/>
          </a:xfrm>
          <a:prstGeom prst="rect">
            <a:avLst/>
          </a:prstGeom>
          <a:noFill/>
        </p:spPr>
        <p:txBody>
          <a:bodyPr wrap="square" rtlCol="1">
            <a:spAutoFit/>
          </a:bodyPr>
          <a:lstStyle/>
          <a:p>
            <a:r>
              <a:rPr lang="he-IL" sz="1200" dirty="0"/>
              <a:t>גבעת </a:t>
            </a:r>
            <a:r>
              <a:rPr lang="he-IL" sz="1200" dirty="0" err="1"/>
              <a:t>רמבם</a:t>
            </a:r>
            <a:r>
              <a:rPr lang="he-IL" sz="1200" dirty="0"/>
              <a:t> ובית סבא</a:t>
            </a:r>
            <a:endParaRPr lang="he-IL" sz="1498" dirty="0"/>
          </a:p>
        </p:txBody>
      </p:sp>
    </p:spTree>
    <p:extLst>
      <p:ext uri="{BB962C8B-B14F-4D97-AF65-F5344CB8AC3E}">
        <p14:creationId xmlns:p14="http://schemas.microsoft.com/office/powerpoint/2010/main" val="3114554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297250" y="219075"/>
            <a:ext cx="6546326" cy="1119192"/>
          </a:xfrm>
        </p:spPr>
        <p:txBody>
          <a:bodyPr/>
          <a:lstStyle/>
          <a:p>
            <a:pPr algn="r"/>
            <a:r>
              <a:rPr lang="he-IL" b="1" dirty="0">
                <a:solidFill>
                  <a:schemeClr val="accent5">
                    <a:lumMod val="75000"/>
                  </a:schemeClr>
                </a:solidFill>
                <a:latin typeface="Narkisim" panose="020E0502050101010101" pitchFamily="34" charset="-79"/>
                <a:cs typeface="Narkisim" panose="020E0502050101010101" pitchFamily="34" charset="-79"/>
              </a:rPr>
              <a:t>הבית ברחוב הצנחנים</a:t>
            </a:r>
            <a:endParaRPr lang="en-US" b="1" dirty="0">
              <a:solidFill>
                <a:schemeClr val="accent5">
                  <a:lumMod val="75000"/>
                </a:schemeClr>
              </a:solidFill>
              <a:latin typeface="Narkisim" panose="020E0502050101010101" pitchFamily="34" charset="-79"/>
              <a:cs typeface="Narkisim" panose="020E0502050101010101" pitchFamily="34" charset="-79"/>
            </a:endParaRPr>
          </a:p>
        </p:txBody>
      </p:sp>
      <p:sp>
        <p:nvSpPr>
          <p:cNvPr id="3" name="מציין מיקום תוכן 2"/>
          <p:cNvSpPr>
            <a:spLocks noGrp="1"/>
          </p:cNvSpPr>
          <p:nvPr>
            <p:ph idx="1"/>
          </p:nvPr>
        </p:nvSpPr>
        <p:spPr>
          <a:xfrm>
            <a:off x="320511" y="1369222"/>
            <a:ext cx="8823490" cy="1558657"/>
          </a:xfrm>
        </p:spPr>
        <p:txBody>
          <a:bodyPr/>
          <a:lstStyle/>
          <a:p>
            <a:pPr marL="0" indent="0" algn="r" rtl="1">
              <a:buNone/>
            </a:pPr>
            <a:r>
              <a:rPr lang="he-IL" sz="3200" dirty="0">
                <a:latin typeface="Narkisim" panose="020E0502050101010101" pitchFamily="34" charset="-79"/>
                <a:cs typeface="Narkisim" panose="020E0502050101010101" pitchFamily="34" charset="-79"/>
              </a:rPr>
              <a:t>ומי היה השכן בבית ממול??? מרפסת מול מרפסת, חלון מול חלון???...מי שיהיה בעתיד... סבי.</a:t>
            </a: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80547" y="2903700"/>
            <a:ext cx="4081805" cy="32304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51364" y="2903700"/>
            <a:ext cx="4333875" cy="3335175"/>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400676" y="6238876"/>
            <a:ext cx="2800351" cy="338554"/>
          </a:xfrm>
          <a:prstGeom prst="rect">
            <a:avLst/>
          </a:prstGeom>
          <a:noFill/>
        </p:spPr>
        <p:txBody>
          <a:bodyPr wrap="square" rtlCol="1">
            <a:spAutoFit/>
          </a:bodyPr>
          <a:lstStyle/>
          <a:p>
            <a:r>
              <a:rPr lang="he-IL" sz="1600" dirty="0"/>
              <a:t>בית סבתא                הצנחנים </a:t>
            </a:r>
            <a:r>
              <a:rPr lang="he-IL" sz="1200" dirty="0"/>
              <a:t>31</a:t>
            </a:r>
          </a:p>
        </p:txBody>
      </p:sp>
      <p:sp>
        <p:nvSpPr>
          <p:cNvPr id="9" name="TextBox 8"/>
          <p:cNvSpPr txBox="1"/>
          <p:nvPr/>
        </p:nvSpPr>
        <p:spPr>
          <a:xfrm>
            <a:off x="1114426" y="6238876"/>
            <a:ext cx="2581275" cy="338554"/>
          </a:xfrm>
          <a:prstGeom prst="rect">
            <a:avLst/>
          </a:prstGeom>
          <a:noFill/>
        </p:spPr>
        <p:txBody>
          <a:bodyPr wrap="square" rtlCol="1">
            <a:spAutoFit/>
          </a:bodyPr>
          <a:lstStyle/>
          <a:p>
            <a:r>
              <a:rPr lang="he-IL" sz="1600" dirty="0"/>
              <a:t>בית סבא           הצנחנים </a:t>
            </a:r>
            <a:r>
              <a:rPr lang="he-IL" sz="1200" dirty="0"/>
              <a:t>30</a:t>
            </a:r>
          </a:p>
        </p:txBody>
      </p:sp>
    </p:spTree>
    <p:extLst>
      <p:ext uri="{BB962C8B-B14F-4D97-AF65-F5344CB8AC3E}">
        <p14:creationId xmlns:p14="http://schemas.microsoft.com/office/powerpoint/2010/main" val="2393906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301002" y="637111"/>
            <a:ext cx="11987802" cy="869879"/>
          </a:xfrm>
        </p:spPr>
        <p:txBody>
          <a:bodyPr/>
          <a:lstStyle/>
          <a:p>
            <a:pPr algn="ctr" rtl="1"/>
            <a:r>
              <a:rPr lang="he-IL" b="1" dirty="0">
                <a:solidFill>
                  <a:schemeClr val="accent5">
                    <a:lumMod val="75000"/>
                  </a:schemeClr>
                </a:solidFill>
              </a:rPr>
              <a:t>סבא יהודה</a:t>
            </a:r>
            <a:endParaRPr lang="en-US" b="1" dirty="0">
              <a:solidFill>
                <a:schemeClr val="accent5">
                  <a:lumMod val="75000"/>
                </a:schemeClr>
              </a:solidFill>
            </a:endParaRPr>
          </a:p>
        </p:txBody>
      </p:sp>
      <p:sp>
        <p:nvSpPr>
          <p:cNvPr id="7" name="מציין מיקום תוכן 6"/>
          <p:cNvSpPr>
            <a:spLocks noGrp="1"/>
          </p:cNvSpPr>
          <p:nvPr>
            <p:ph idx="1"/>
          </p:nvPr>
        </p:nvSpPr>
        <p:spPr>
          <a:xfrm>
            <a:off x="33658" y="3848101"/>
            <a:ext cx="8881742" cy="3009900"/>
          </a:xfrm>
        </p:spPr>
        <p:txBody>
          <a:bodyPr>
            <a:normAutofit/>
          </a:bodyPr>
          <a:lstStyle/>
          <a:p>
            <a:pPr marL="0" indent="0" algn="r" rtl="1">
              <a:buNone/>
            </a:pPr>
            <a:r>
              <a:rPr lang="he-IL" dirty="0">
                <a:latin typeface="Narkisim" panose="020E0502050101010101" pitchFamily="34" charset="-79"/>
                <a:cs typeface="Narkisim" panose="020E0502050101010101" pitchFamily="34" charset="-79"/>
              </a:rPr>
              <a:t>סבא יהודה נולד גם הוא בגבעתיים בשנת 1944. גם הוריו הגיעו לארץ לפני מלחמת העולם השנייה. אמו מאנגליה ואביו מקורו מרוסיה (אוקראינה). הם הכירו כאשר אמו בדרכה למשפחה בדרום אפריקה החליטה לבקר בארץ ולצפות ב"מכביה" שהתקיימה בארץ באותם ימים. המשפחה הייתה במצב כלכלי טוב וגרה בקוטג' עם גינה ועצי פרי. אביו נסע ללמוד הנדסה בצרפת, שרת שם גם בצבא וכשחזר לארץ התחתן ועסק בבניה.</a:t>
            </a: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48100" y="171362"/>
            <a:ext cx="4550859" cy="35910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15149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153454" y="189938"/>
            <a:ext cx="2784298" cy="811659"/>
          </a:xfrm>
        </p:spPr>
        <p:txBody>
          <a:bodyPr/>
          <a:lstStyle/>
          <a:p>
            <a:pPr algn="r"/>
            <a:r>
              <a:rPr lang="he-IL" b="1" dirty="0">
                <a:solidFill>
                  <a:schemeClr val="accent5">
                    <a:lumMod val="75000"/>
                  </a:schemeClr>
                </a:solidFill>
                <a:latin typeface="Narkisim" panose="020E0502050101010101" pitchFamily="34" charset="-79"/>
                <a:cs typeface="Narkisim" panose="020E0502050101010101" pitchFamily="34" charset="-79"/>
              </a:rPr>
              <a:t>גבעת רמב"ם</a:t>
            </a:r>
          </a:p>
        </p:txBody>
      </p:sp>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52036" y="1001597"/>
            <a:ext cx="3564740" cy="5224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2456" y="917371"/>
            <a:ext cx="5217702" cy="5262979"/>
          </a:xfrm>
          <a:prstGeom prst="rect">
            <a:avLst/>
          </a:prstGeom>
          <a:noFill/>
        </p:spPr>
        <p:txBody>
          <a:bodyPr wrap="square" rtlCol="1">
            <a:spAutoFit/>
          </a:bodyPr>
          <a:lstStyle/>
          <a:p>
            <a:pPr algn="r"/>
            <a:r>
              <a:rPr lang="he-IL" sz="2800" dirty="0">
                <a:latin typeface="Narkisim" panose="020E0502050101010101" pitchFamily="34" charset="-79"/>
                <a:cs typeface="Narkisim" panose="020E0502050101010101" pitchFamily="34" charset="-79"/>
              </a:rPr>
              <a:t>גבעת רמב"ם הייתה שכונה צעירה יחסית בגבעתיים, אך היו לה נקודות ייחוס היסטוריות משלה: למשל, מגדל המים ווילות "המיוחסים" סביבו. סבא וסבתא, שגרו קרוב אליו, מספרים: "לכאן היינו באים לשחק. המקום היה שקט, ריח האורנים וכבישי הבטון המחורצים סביבו זכורים לנו עד היום."  המגדל נבנה בשנת 1935 כדי לספק מים לבתים, אך הוא שימש כמפקדה צבאית וכמגדל תצפית להתרעה מפני פורעים ערבים וכמרכז לאימונים של ההגנה.</a:t>
            </a:r>
            <a:r>
              <a:rPr lang="he-IL" sz="2800" dirty="0"/>
              <a:t> </a:t>
            </a:r>
          </a:p>
        </p:txBody>
      </p:sp>
    </p:spTree>
    <p:extLst>
      <p:ext uri="{BB962C8B-B14F-4D97-AF65-F5344CB8AC3E}">
        <p14:creationId xmlns:p14="http://schemas.microsoft.com/office/powerpoint/2010/main" val="3460730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96466" y="400618"/>
            <a:ext cx="2949179" cy="1600200"/>
          </a:xfrm>
        </p:spPr>
        <p:txBody>
          <a:bodyPr/>
          <a:lstStyle/>
          <a:p>
            <a:endParaRPr lang="he-IL" dirty="0"/>
          </a:p>
        </p:txBody>
      </p:sp>
      <p:sp>
        <p:nvSpPr>
          <p:cNvPr id="4" name="מציין מיקום טקסט 3"/>
          <p:cNvSpPr>
            <a:spLocks noGrp="1"/>
          </p:cNvSpPr>
          <p:nvPr>
            <p:ph type="body" sz="half" idx="2"/>
          </p:nvPr>
        </p:nvSpPr>
        <p:spPr>
          <a:xfrm>
            <a:off x="-805569" y="3349377"/>
            <a:ext cx="8596667" cy="3257065"/>
          </a:xfrm>
        </p:spPr>
        <p:txBody>
          <a:bodyPr/>
          <a:lstStyle/>
          <a:p>
            <a:r>
              <a:rPr lang="he-IL" dirty="0"/>
              <a:t>.</a:t>
            </a:r>
          </a:p>
        </p:txBody>
      </p:sp>
      <p:sp>
        <p:nvSpPr>
          <p:cNvPr id="5" name="מלבן 4"/>
          <p:cNvSpPr/>
          <p:nvPr/>
        </p:nvSpPr>
        <p:spPr>
          <a:xfrm>
            <a:off x="169682" y="4069854"/>
            <a:ext cx="8974318" cy="2308324"/>
          </a:xfrm>
          <a:prstGeom prst="rect">
            <a:avLst/>
          </a:prstGeom>
        </p:spPr>
        <p:txBody>
          <a:bodyPr wrap="square">
            <a:spAutoFit/>
          </a:bodyPr>
          <a:lstStyle/>
          <a:p>
            <a:pPr algn="ctr"/>
            <a:r>
              <a:rPr lang="he-IL" sz="2800" dirty="0">
                <a:latin typeface="Narkisim" panose="020E0502050101010101" pitchFamily="34" charset="-79"/>
                <a:cs typeface="Narkisim" panose="020E0502050101010101" pitchFamily="34" charset="-79"/>
              </a:rPr>
              <a:t>נקודה חשובה נוספת בסביבה הייתה </a:t>
            </a:r>
            <a:r>
              <a:rPr lang="he-IL" sz="2800" dirty="0">
                <a:solidFill>
                  <a:schemeClr val="accent5">
                    <a:lumMod val="75000"/>
                  </a:schemeClr>
                </a:solidFill>
                <a:latin typeface="Narkisim" panose="020E0502050101010101" pitchFamily="34" charset="-79"/>
                <a:cs typeface="Narkisim" panose="020E0502050101010101" pitchFamily="34" charset="-79"/>
              </a:rPr>
              <a:t>בריכת השחייה </a:t>
            </a:r>
            <a:r>
              <a:rPr lang="he-IL" sz="2800" dirty="0">
                <a:latin typeface="Narkisim" panose="020E0502050101010101" pitchFamily="34" charset="-79"/>
                <a:cs typeface="Narkisim" panose="020E0502050101010101" pitchFamily="34" charset="-79"/>
              </a:rPr>
              <a:t>הציבורית  הראשונה בארץ. במקום </a:t>
            </a:r>
            <a:r>
              <a:rPr lang="he-IL" sz="3200" dirty="0">
                <a:latin typeface="Narkisim" panose="020E0502050101010101" pitchFamily="34" charset="-79"/>
                <a:cs typeface="Narkisim" panose="020E0502050101010101" pitchFamily="34" charset="-79"/>
              </a:rPr>
              <a:t>שיעורי</a:t>
            </a:r>
            <a:r>
              <a:rPr lang="he-IL" sz="2800" dirty="0">
                <a:latin typeface="Narkisim" panose="020E0502050101010101" pitchFamily="34" charset="-79"/>
                <a:cs typeface="Narkisim" panose="020E0502050101010101" pitchFamily="34" charset="-79"/>
              </a:rPr>
              <a:t> ההתעמלות בביה"ס היסודי הלכו התלמידים לבריכה ללימודי שחייה. "קרבתה של בריכת השחייה שהייתה ממש מעבר לרחוב סיפקה לנו שעות רבות של הנאה בימי הקיץ וזיכרונות ילדות רבים", מספרים סבא וסבתא.</a:t>
            </a:r>
          </a:p>
        </p:txBody>
      </p:sp>
      <p:pic>
        <p:nvPicPr>
          <p:cNvPr id="6" name="תמונה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0206" y="285504"/>
            <a:ext cx="6422314" cy="34306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93294488"/>
      </p:ext>
    </p:extLst>
  </p:cSld>
  <p:clrMapOvr>
    <a:masterClrMapping/>
  </p:clrMapOvr>
</p:sld>
</file>

<file path=ppt/theme/theme1.xml><?xml version="1.0" encoding="utf-8"?>
<a:theme xmlns:a="http://schemas.openxmlformats.org/drawingml/2006/main" name="ערכת נושא Office">
  <a:themeElements>
    <a:clrScheme name="זרימה">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3841</TotalTime>
  <Words>1728</Words>
  <Application>Microsoft Office PowerPoint</Application>
  <PresentationFormat>‫הצגה על המסך (4:3)</PresentationFormat>
  <Paragraphs>94</Paragraphs>
  <Slides>25</Slides>
  <Notes>0</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25</vt:i4>
      </vt:variant>
    </vt:vector>
  </HeadingPairs>
  <TitlesOfParts>
    <vt:vector size="32" baseType="lpstr">
      <vt:lpstr>Arial</vt:lpstr>
      <vt:lpstr>Calibri</vt:lpstr>
      <vt:lpstr>Calibri Light</vt:lpstr>
      <vt:lpstr>Narkisim</vt:lpstr>
      <vt:lpstr>Times New Roman</vt:lpstr>
      <vt:lpstr>Wingdings</vt:lpstr>
      <vt:lpstr>ערכת נושא Office</vt:lpstr>
      <vt:lpstr>סבתא - סבא: סיפור אהבה</vt:lpstr>
      <vt:lpstr>מצגת של PowerPoint‏</vt:lpstr>
      <vt:lpstr>סבתא רותי</vt:lpstr>
      <vt:lpstr>הזיכרונות של סבתא רותי</vt:lpstr>
      <vt:lpstr>מצגת של PowerPoint‏</vt:lpstr>
      <vt:lpstr>הבית ברחוב הצנחנים</vt:lpstr>
      <vt:lpstr>סבא יהודה</vt:lpstr>
      <vt:lpstr>גבעת רמב"ם</vt:lpstr>
      <vt:lpstr>מצגת של PowerPoint‏</vt:lpstr>
      <vt:lpstr>מצגת של PowerPoint‏</vt:lpstr>
      <vt:lpstr>בבית הספר</vt:lpstr>
      <vt:lpstr>מצגת של PowerPoint‏</vt:lpstr>
      <vt:lpstr>מצגת של PowerPoint‏</vt:lpstr>
      <vt:lpstr>מצגת של PowerPoint‏</vt:lpstr>
      <vt:lpstr>מצגת של PowerPoint‏</vt:lpstr>
      <vt:lpstr>השכונה</vt:lpstr>
      <vt:lpstr>מצגת של PowerPoint‏</vt:lpstr>
      <vt:lpstr>מצגת של PowerPoint‏</vt:lpstr>
      <vt:lpstr>    </vt:lpstr>
      <vt:lpstr>מצגת של PowerPoint‏</vt:lpstr>
      <vt:lpstr>"החיפושיות"</vt:lpstr>
      <vt:lpstr>ילדי הפרחים</vt:lpstr>
      <vt:lpstr>מצגת של PowerPoint‏</vt:lpstr>
      <vt:lpstr>מצגת של PowerPoint‏</vt:lpstr>
      <vt:lpstr>משוב</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סבתא – סבא: סיפור אהבה</dc:title>
  <dc:creator>user17</dc:creator>
  <cp:lastModifiedBy>אורנה דרום</cp:lastModifiedBy>
  <cp:revision>161</cp:revision>
  <dcterms:created xsi:type="dcterms:W3CDTF">2019-01-06T09:18:44Z</dcterms:created>
  <dcterms:modified xsi:type="dcterms:W3CDTF">2019-04-02T18:56:28Z</dcterms:modified>
</cp:coreProperties>
</file>