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6" r:id="rId2"/>
    <p:sldId id="257" r:id="rId3"/>
    <p:sldId id="258" r:id="rId4"/>
    <p:sldId id="259" r:id="rId5"/>
    <p:sldId id="260" r:id="rId6"/>
    <p:sldId id="263" r:id="rId7"/>
    <p:sldId id="261" r:id="rId8"/>
    <p:sldId id="262" r:id="rId9"/>
    <p:sldId id="266" r:id="rId10"/>
    <p:sldId id="264" r:id="rId11"/>
    <p:sldId id="267" r:id="rId12"/>
    <p:sldId id="265" r:id="rId13"/>
    <p:sldId id="269" r:id="rId14"/>
    <p:sldId id="271" r:id="rId15"/>
    <p:sldId id="272" r:id="rId16"/>
    <p:sldId id="270"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95" autoAdjust="0"/>
    <p:restoredTop sz="59680" autoAdjust="0"/>
  </p:normalViewPr>
  <p:slideViewPr>
    <p:cSldViewPr>
      <p:cViewPr varScale="1">
        <p:scale>
          <a:sx n="115" d="100"/>
          <a:sy n="115" d="100"/>
        </p:scale>
        <p:origin x="1116" y="132"/>
      </p:cViewPr>
      <p:guideLst>
        <p:guide orient="horz" pos="2160"/>
        <p:guide pos="2880"/>
      </p:guideLst>
    </p:cSldViewPr>
  </p:slideViewPr>
  <p:outlineViewPr>
    <p:cViewPr>
      <p:scale>
        <a:sx n="33" d="100"/>
        <a:sy n="33" d="100"/>
      </p:scale>
      <p:origin x="0" y="9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84B681B-4A52-44E7-A96F-9DF0C1A20917}" type="datetimeFigureOut">
              <a:rPr lang="he-IL" smtClean="0"/>
              <a:t>כ"ד/ניסן/תשע"ט</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49F0A3-ACE6-4B80-84B9-4156EB941231}" type="slidenum">
              <a:rPr lang="he-IL" smtClean="0"/>
              <a:t>‹#›</a:t>
            </a:fld>
            <a:endParaRPr lang="he-IL" dirty="0"/>
          </a:p>
        </p:txBody>
      </p:sp>
    </p:spTree>
    <p:extLst>
      <p:ext uri="{BB962C8B-B14F-4D97-AF65-F5344CB8AC3E}">
        <p14:creationId xmlns:p14="http://schemas.microsoft.com/office/powerpoint/2010/main" val="32370676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E49F0A3-ACE6-4B80-84B9-4156EB941231}" type="slidenum">
              <a:rPr lang="he-IL" smtClean="0"/>
              <a:t>16</a:t>
            </a:fld>
            <a:endParaRPr lang="he-IL" dirty="0"/>
          </a:p>
        </p:txBody>
      </p:sp>
    </p:spTree>
    <p:extLst>
      <p:ext uri="{BB962C8B-B14F-4D97-AF65-F5344CB8AC3E}">
        <p14:creationId xmlns:p14="http://schemas.microsoft.com/office/powerpoint/2010/main" val="281967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כותרת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e-IL" smtClean="0"/>
              <a:t>לחץ כדי לערוך סגנון כותרת של תבנית בסיס</a:t>
            </a:r>
            <a:endParaRPr kumimoji="0" lang="en-US"/>
          </a:p>
        </p:txBody>
      </p:sp>
      <p:cxnSp>
        <p:nvCxnSpPr>
          <p:cNvPr id="8" name="מחבר ישר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מציין מיקום של תאריך 14"/>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16" name="מציין מיקום של מספר שקופית 15"/>
          <p:cNvSpPr>
            <a:spLocks noGrp="1"/>
          </p:cNvSpPr>
          <p:nvPr>
            <p:ph type="sldNum" sz="quarter" idx="11"/>
          </p:nvPr>
        </p:nvSpPr>
        <p:spPr/>
        <p:txBody>
          <a:bodyPr/>
          <a:lstStyle/>
          <a:p>
            <a:fld id="{F0BFB1B4-9722-4943-A0E8-AAAD09D01457}" type="slidenum">
              <a:rPr lang="he-IL" smtClean="0"/>
              <a:t>‹#›</a:t>
            </a:fld>
            <a:endParaRPr lang="he-IL" dirty="0"/>
          </a:p>
        </p:txBody>
      </p:sp>
      <p:sp>
        <p:nvSpPr>
          <p:cNvPr id="17" name="מציין מיקום של כותרת תחתונה 16"/>
          <p:cNvSpPr>
            <a:spLocks noGrp="1"/>
          </p:cNvSpPr>
          <p:nvPr>
            <p:ph type="ftr" sz="quarter" idx="12"/>
          </p:nvPr>
        </p:nvSpPr>
        <p:spPr/>
        <p:txBody>
          <a:bodyPr/>
          <a:lstStyle/>
          <a:p>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F0BFB1B4-9722-4943-A0E8-AAAD09D01457}"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F0BFB1B4-9722-4943-A0E8-AAAD09D01457}"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9" name="מציין מיקום תוכן 8"/>
          <p:cNvSpPr>
            <a:spLocks noGrp="1"/>
          </p:cNvSpPr>
          <p:nvPr>
            <p:ph idx="1"/>
          </p:nvPr>
        </p:nvSpPr>
        <p:spPr>
          <a:xfrm>
            <a:off x="457200" y="1524000"/>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4" name="מציין מיקום של תאריך 13"/>
          <p:cNvSpPr>
            <a:spLocks noGrp="1"/>
          </p:cNvSpPr>
          <p:nvPr>
            <p:ph type="dt" sz="half" idx="14"/>
          </p:nvPr>
        </p:nvSpPr>
        <p:spPr/>
        <p:txBody>
          <a:bodyPr/>
          <a:lstStyle/>
          <a:p>
            <a:fld id="{1135211A-060D-4CF0-B246-35D53D6EEDE0}" type="datetimeFigureOut">
              <a:rPr lang="he-IL" smtClean="0"/>
              <a:t>כ"ד/ניסן/תשע"ט</a:t>
            </a:fld>
            <a:endParaRPr lang="he-IL" dirty="0"/>
          </a:p>
        </p:txBody>
      </p:sp>
      <p:sp>
        <p:nvSpPr>
          <p:cNvPr id="15" name="מציין מיקום של מספר שקופית 14"/>
          <p:cNvSpPr>
            <a:spLocks noGrp="1"/>
          </p:cNvSpPr>
          <p:nvPr>
            <p:ph type="sldNum" sz="quarter" idx="15"/>
          </p:nvPr>
        </p:nvSpPr>
        <p:spPr/>
        <p:txBody>
          <a:bodyPr/>
          <a:lstStyle>
            <a:lvl1pPr algn="ctr">
              <a:defRPr/>
            </a:lvl1pPr>
          </a:lstStyle>
          <a:p>
            <a:fld id="{F0BFB1B4-9722-4943-A0E8-AAAD09D01457}" type="slidenum">
              <a:rPr lang="he-IL" smtClean="0"/>
              <a:t>‹#›</a:t>
            </a:fld>
            <a:endParaRPr lang="he-IL" dirty="0"/>
          </a:p>
        </p:txBody>
      </p:sp>
      <p:sp>
        <p:nvSpPr>
          <p:cNvPr id="16" name="מציין מיקום של כותרת תחתונה 15"/>
          <p:cNvSpPr>
            <a:spLocks noGrp="1"/>
          </p:cNvSpPr>
          <p:nvPr>
            <p:ph type="ftr" sz="quarter" idx="16"/>
          </p:nvPr>
        </p:nvSpPr>
        <p:spPr/>
        <p:txBody>
          <a:bodyPr/>
          <a:lstStyle/>
          <a:p>
            <a:endParaRPr lang="he-IL" dirty="0"/>
          </a:p>
        </p:txBody>
      </p:sp>
      <p:sp>
        <p:nvSpPr>
          <p:cNvPr id="17" name="כותרת 16"/>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F0BFB1B4-9722-4943-A0E8-AAAD09D01457}" type="slidenum">
              <a:rPr lang="he-IL" smtClean="0"/>
              <a:t>‹#›</a:t>
            </a:fld>
            <a:endParaRPr lang="he-IL" dirty="0"/>
          </a:p>
        </p:txBody>
      </p:sp>
      <p:sp>
        <p:nvSpPr>
          <p:cNvPr id="2" name="כותרת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cxnSp>
        <p:nvCxnSpPr>
          <p:cNvPr id="7" name="מחבר ישר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F0BFB1B4-9722-4943-A0E8-AAAD09D01457}" type="slidenum">
              <a:rPr lang="he-IL" smtClean="0"/>
              <a:t>‹#›</a:t>
            </a:fld>
            <a:endParaRPr lang="he-IL" dirty="0"/>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11" name="מציין מיקום תוכן 10"/>
          <p:cNvSpPr>
            <a:spLocks noGrp="1"/>
          </p:cNvSpPr>
          <p:nvPr>
            <p:ph sz="half" idx="1"/>
          </p:nvPr>
        </p:nvSpPr>
        <p:spPr>
          <a:xfrm>
            <a:off x="457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F0BFB1B4-9722-4943-A0E8-AAAD09D01457}" type="slidenum">
              <a:rPr lang="he-IL" smtClean="0"/>
              <a:t>‹#›</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7" name="מציין מיקום של תאריך 6"/>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3" name="מציין מיקום טקסט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32" name="מציין מיקום תוכן 31"/>
          <p:cNvSpPr>
            <a:spLocks noGrp="1"/>
          </p:cNvSpPr>
          <p:nvPr>
            <p:ph sz="half" idx="2"/>
          </p:nvPr>
        </p:nvSpPr>
        <p:spPr>
          <a:xfrm>
            <a:off x="457200"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4" name="מציין מיקום תוכן 33"/>
          <p:cNvSpPr>
            <a:spLocks noGrp="1"/>
          </p:cNvSpPr>
          <p:nvPr>
            <p:ph sz="quarter" idx="4"/>
          </p:nvPr>
        </p:nvSpPr>
        <p:spPr>
          <a:xfrm>
            <a:off x="4649788"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 name="כותרת 1"/>
          <p:cNvSpPr>
            <a:spLocks noGrp="1"/>
          </p:cNvSpPr>
          <p:nvPr>
            <p:ph type="title"/>
          </p:nvPr>
        </p:nvSpPr>
        <p:spPr>
          <a:xfrm>
            <a:off x="457200" y="155448"/>
            <a:ext cx="8229600" cy="1143000"/>
          </a:xfrm>
        </p:spPr>
        <p:txBody>
          <a:bodyPr anchor="b" anchorCtr="0"/>
          <a:lstStyle>
            <a:lvl1pPr>
              <a:defRPr/>
            </a:lvl1pPr>
          </a:lstStyle>
          <a:p>
            <a:r>
              <a:rPr kumimoji="0" lang="he-IL" smtClean="0"/>
              <a:t>לחץ כדי לערוך סגנון כותרת של תבנית בסיס</a:t>
            </a:r>
            <a:endParaRPr kumimoji="0" lang="en-US"/>
          </a:p>
        </p:txBody>
      </p:sp>
      <p:sp>
        <p:nvSpPr>
          <p:cNvPr id="12" name="מציין מיקום טקסט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cxnSp>
        <p:nvCxnSpPr>
          <p:cNvPr id="10" name="מחבר ישר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F0BFB1B4-9722-4943-A0E8-AAAD09D01457}" type="slidenum">
              <a:rPr lang="he-IL" smtClean="0"/>
              <a:t>‹#›</a:t>
            </a:fld>
            <a:endParaRPr lang="he-IL" dirty="0"/>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F0BFB1B4-9722-4943-A0E8-AAAD09D01457}"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9" name="מציין מיקום תוכן 28"/>
          <p:cNvSpPr>
            <a:spLocks noGrp="1"/>
          </p:cNvSpPr>
          <p:nvPr>
            <p:ph sz="quarter" idx="1"/>
          </p:nvPr>
        </p:nvSpPr>
        <p:spPr>
          <a:xfrm>
            <a:off x="457200" y="457200"/>
            <a:ext cx="6248400" cy="5715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 name="מציין מיקום טקסט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31" name="כותרת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8" name="מציין מיקום של תאריך 7"/>
          <p:cNvSpPr>
            <a:spLocks noGrp="1"/>
          </p:cNvSpPr>
          <p:nvPr>
            <p:ph type="dt" sz="half" idx="14"/>
          </p:nvPr>
        </p:nvSpPr>
        <p:spPr/>
        <p:txBody>
          <a:bodyPr/>
          <a:lstStyle/>
          <a:p>
            <a:fld id="{1135211A-060D-4CF0-B246-35D53D6EEDE0}" type="datetimeFigureOut">
              <a:rPr lang="he-IL" smtClean="0"/>
              <a:t>כ"ד/ניסן/תשע"ט</a:t>
            </a:fld>
            <a:endParaRPr lang="he-IL" dirty="0"/>
          </a:p>
        </p:txBody>
      </p:sp>
      <p:sp>
        <p:nvSpPr>
          <p:cNvPr id="9" name="מציין מיקום של מספר שקופית 8"/>
          <p:cNvSpPr>
            <a:spLocks noGrp="1"/>
          </p:cNvSpPr>
          <p:nvPr>
            <p:ph type="sldNum" sz="quarter" idx="15"/>
          </p:nvPr>
        </p:nvSpPr>
        <p:spPr/>
        <p:txBody>
          <a:bodyPr/>
          <a:lstStyle/>
          <a:p>
            <a:fld id="{F0BFB1B4-9722-4943-A0E8-AAAD09D01457}" type="slidenum">
              <a:rPr lang="he-IL" smtClean="0"/>
              <a:t>‹#›</a:t>
            </a:fld>
            <a:endParaRPr lang="he-IL" dirty="0"/>
          </a:p>
        </p:txBody>
      </p:sp>
      <p:sp>
        <p:nvSpPr>
          <p:cNvPr id="10" name="מציין מיקום של כותרת תחתונה 9"/>
          <p:cNvSpPr>
            <a:spLocks noGrp="1"/>
          </p:cNvSpPr>
          <p:nvPr>
            <p:ph type="ftr" sz="quarter" idx="16"/>
          </p:nvPr>
        </p:nvSpPr>
        <p:spPr/>
        <p:txBody>
          <a:bodyPr/>
          <a:lstStyle/>
          <a:p>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e-IL" dirty="0"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8" name="מציין מיקום של תאריך 7"/>
          <p:cNvSpPr>
            <a:spLocks noGrp="1"/>
          </p:cNvSpPr>
          <p:nvPr>
            <p:ph type="dt" sz="half" idx="10"/>
          </p:nvPr>
        </p:nvSpPr>
        <p:spPr/>
        <p:txBody>
          <a:bodyPr/>
          <a:lstStyle/>
          <a:p>
            <a:fld id="{1135211A-060D-4CF0-B246-35D53D6EEDE0}" type="datetimeFigureOut">
              <a:rPr lang="he-IL" smtClean="0"/>
              <a:t>כ"ד/ניסן/תשע"ט</a:t>
            </a:fld>
            <a:endParaRPr lang="he-IL" dirty="0"/>
          </a:p>
        </p:txBody>
      </p:sp>
      <p:sp>
        <p:nvSpPr>
          <p:cNvPr id="9" name="מציין מיקום של מספר שקופית 8"/>
          <p:cNvSpPr>
            <a:spLocks noGrp="1"/>
          </p:cNvSpPr>
          <p:nvPr>
            <p:ph type="sldNum" sz="quarter" idx="11"/>
          </p:nvPr>
        </p:nvSpPr>
        <p:spPr/>
        <p:txBody>
          <a:bodyPr/>
          <a:lstStyle/>
          <a:p>
            <a:fld id="{F0BFB1B4-9722-4943-A0E8-AAAD09D01457}" type="slidenum">
              <a:rPr lang="he-IL" smtClean="0"/>
              <a:t>‹#›</a:t>
            </a:fld>
            <a:endParaRPr lang="he-IL" dirty="0"/>
          </a:p>
        </p:txBody>
      </p:sp>
      <p:sp>
        <p:nvSpPr>
          <p:cNvPr id="10" name="מציין מיקום של כותרת תחתונה 9"/>
          <p:cNvSpPr>
            <a:spLocks noGrp="1"/>
          </p:cNvSpPr>
          <p:nvPr>
            <p:ph type="ftr" sz="quarter" idx="12"/>
          </p:nvPr>
        </p:nvSpPr>
        <p:spPr/>
        <p:txBody>
          <a:bodyPr/>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9" name="מציין מיקום טקסט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135211A-060D-4CF0-B246-35D53D6EEDE0}" type="datetimeFigureOut">
              <a:rPr lang="he-IL" smtClean="0"/>
              <a:t>כ"ד/ניסן/תשע"ט</a:t>
            </a:fld>
            <a:endParaRPr lang="he-IL" dirty="0"/>
          </a:p>
        </p:txBody>
      </p:sp>
      <p:sp>
        <p:nvSpPr>
          <p:cNvPr id="10" name="מציין מיקום של כותרת תחתונה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e-IL" dirty="0"/>
          </a:p>
        </p:txBody>
      </p:sp>
      <p:sp>
        <p:nvSpPr>
          <p:cNvPr id="22" name="מציין מיקום של מספר שקופית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BFB1B4-9722-4943-A0E8-AAAD09D01457}" type="slidenum">
              <a:rPr lang="he-IL" smtClean="0"/>
              <a:t>‹#›</a:t>
            </a:fld>
            <a:endParaRPr lang="he-IL" dirty="0"/>
          </a:p>
        </p:txBody>
      </p:sp>
      <p:sp>
        <p:nvSpPr>
          <p:cNvPr id="5" name="מציין מיקום של כותרת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e-IL" smtClean="0"/>
              <a:t>לחץ כדי לערוך סגנון כותרת של תבנית בסיס</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r>
              <a:rPr lang="he-IL" sz="3200" dirty="0" smtClean="0">
                <a:solidFill>
                  <a:schemeClr val="bg1"/>
                </a:solidFill>
              </a:rPr>
              <a:t>קשר רב דורי </a:t>
            </a:r>
            <a:r>
              <a:rPr lang="he-IL" sz="3200" dirty="0" err="1" smtClean="0">
                <a:solidFill>
                  <a:schemeClr val="bg1"/>
                </a:solidFill>
              </a:rPr>
              <a:t>ת"שעט</a:t>
            </a:r>
            <a:r>
              <a:rPr lang="he-IL" sz="3200" dirty="0" smtClean="0">
                <a:solidFill>
                  <a:schemeClr val="bg1"/>
                </a:solidFill>
              </a:rPr>
              <a:t> 2019</a:t>
            </a:r>
          </a:p>
          <a:p>
            <a:r>
              <a:rPr lang="he-IL" sz="3200" dirty="0" smtClean="0">
                <a:solidFill>
                  <a:schemeClr val="bg1"/>
                </a:solidFill>
              </a:rPr>
              <a:t>בית הספר הדר השרון</a:t>
            </a:r>
          </a:p>
          <a:p>
            <a:r>
              <a:rPr lang="he-IL" sz="3200" dirty="0" smtClean="0">
                <a:solidFill>
                  <a:schemeClr val="bg1"/>
                </a:solidFill>
              </a:rPr>
              <a:t>עמית ישי &amp; יוסי ירקוני</a:t>
            </a:r>
            <a:endParaRPr lang="he-IL" sz="3200" dirty="0">
              <a:solidFill>
                <a:schemeClr val="bg1"/>
              </a:solidFill>
            </a:endParaRPr>
          </a:p>
        </p:txBody>
      </p:sp>
      <p:sp>
        <p:nvSpPr>
          <p:cNvPr id="2" name="כותרת 1"/>
          <p:cNvSpPr>
            <a:spLocks noGrp="1"/>
          </p:cNvSpPr>
          <p:nvPr>
            <p:ph type="ctrTitle"/>
          </p:nvPr>
        </p:nvSpPr>
        <p:spPr>
          <a:xfrm>
            <a:off x="683568" y="476672"/>
            <a:ext cx="7772400" cy="1470025"/>
          </a:xfrm>
        </p:spPr>
        <p:txBody>
          <a:bodyPr/>
          <a:lstStyle/>
          <a:p>
            <a:r>
              <a:rPr lang="he-IL" dirty="0" smtClean="0">
                <a:solidFill>
                  <a:schemeClr val="bg1"/>
                </a:solidFill>
              </a:rPr>
              <a:t>גורלו של עם החי על חרבו</a:t>
            </a:r>
            <a:endParaRPr lang="he-IL" dirty="0">
              <a:solidFill>
                <a:schemeClr val="bg1"/>
              </a:solidFill>
            </a:endParaRPr>
          </a:p>
        </p:txBody>
      </p:sp>
    </p:spTree>
    <p:extLst>
      <p:ext uri="{BB962C8B-B14F-4D97-AF65-F5344CB8AC3E}">
        <p14:creationId xmlns:p14="http://schemas.microsoft.com/office/powerpoint/2010/main" val="38250193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476672"/>
            <a:ext cx="4114800" cy="6381328"/>
          </a:xfrm>
        </p:spPr>
        <p:txBody>
          <a:bodyPr>
            <a:noAutofit/>
          </a:bodyPr>
          <a:lstStyle/>
          <a:p>
            <a:pPr marL="0" indent="0">
              <a:buNone/>
            </a:pPr>
            <a:r>
              <a:rPr lang="he-IL" sz="3200" dirty="0" smtClean="0">
                <a:solidFill>
                  <a:schemeClr val="bg1"/>
                </a:solidFill>
              </a:rPr>
              <a:t>תקופה קצרה לאחר סיום המלחמה סבא </a:t>
            </a:r>
            <a:r>
              <a:rPr lang="he-IL" sz="3200" dirty="0" err="1" smtClean="0">
                <a:solidFill>
                  <a:schemeClr val="bg1"/>
                </a:solidFill>
              </a:rPr>
              <a:t>גוייס</a:t>
            </a:r>
            <a:r>
              <a:rPr lang="he-IL" sz="3200" dirty="0" smtClean="0">
                <a:solidFill>
                  <a:schemeClr val="bg1"/>
                </a:solidFill>
              </a:rPr>
              <a:t> שוב למילואים והגדוד הוצב </a:t>
            </a:r>
            <a:r>
              <a:rPr lang="he-IL" sz="3200" dirty="0" err="1" smtClean="0">
                <a:solidFill>
                  <a:schemeClr val="bg1"/>
                </a:solidFill>
              </a:rPr>
              <a:t>בבאלוזה</a:t>
            </a:r>
            <a:r>
              <a:rPr lang="he-IL" sz="3200" dirty="0" smtClean="0">
                <a:solidFill>
                  <a:schemeClr val="bg1"/>
                </a:solidFill>
              </a:rPr>
              <a:t>  שבאזור הצפוני של תעלת סואץ שהוא אזור של ביצות ונסללו שם דרכים על יריעות ניילון שנקראו "כבישי הפלסטיק" לסבא </a:t>
            </a:r>
            <a:r>
              <a:rPr lang="he-IL" sz="3200" dirty="0" err="1" smtClean="0">
                <a:solidFill>
                  <a:schemeClr val="bg1"/>
                </a:solidFill>
              </a:rPr>
              <a:t>היתה</a:t>
            </a:r>
            <a:r>
              <a:rPr lang="he-IL" sz="3200" dirty="0" smtClean="0">
                <a:solidFill>
                  <a:schemeClr val="bg1"/>
                </a:solidFill>
              </a:rPr>
              <a:t> מכונית גרוטאה</a:t>
            </a:r>
          </a:p>
          <a:p>
            <a:pPr marL="0" indent="0">
              <a:buNone/>
            </a:pPr>
            <a:r>
              <a:rPr lang="he-IL" sz="3200" dirty="0" smtClean="0">
                <a:solidFill>
                  <a:schemeClr val="bg1"/>
                </a:solidFill>
              </a:rPr>
              <a:t> [</a:t>
            </a:r>
            <a:r>
              <a:rPr lang="he-IL" sz="3200" b="1" dirty="0" smtClean="0">
                <a:solidFill>
                  <a:schemeClr val="bg1"/>
                </a:solidFill>
              </a:rPr>
              <a:t>דה שבו</a:t>
            </a:r>
            <a:r>
              <a:rPr lang="he-IL" sz="3200" dirty="0" smtClean="0">
                <a:solidFill>
                  <a:schemeClr val="bg1"/>
                </a:solidFill>
              </a:rPr>
              <a:t>] </a:t>
            </a:r>
            <a:r>
              <a:rPr lang="he-IL" sz="3200" dirty="0" err="1" smtClean="0">
                <a:solidFill>
                  <a:schemeClr val="bg1"/>
                </a:solidFill>
              </a:rPr>
              <a:t>שאיתה</a:t>
            </a:r>
            <a:r>
              <a:rPr lang="he-IL" sz="3200" dirty="0" smtClean="0">
                <a:solidFill>
                  <a:schemeClr val="bg1"/>
                </a:solidFill>
              </a:rPr>
              <a:t> סלל קווי טלפון בין המוצבים למפקדה. </a:t>
            </a:r>
            <a:endParaRPr lang="he-IL" sz="3200" dirty="0">
              <a:solidFill>
                <a:schemeClr val="bg1"/>
              </a:solidFill>
            </a:endParaRPr>
          </a:p>
        </p:txBody>
      </p:sp>
      <p:sp>
        <p:nvSpPr>
          <p:cNvPr id="2" name="כותרת 1"/>
          <p:cNvSpPr>
            <a:spLocks noGrp="1"/>
          </p:cNvSpPr>
          <p:nvPr>
            <p:ph type="title"/>
          </p:nvPr>
        </p:nvSpPr>
        <p:spPr>
          <a:xfrm>
            <a:off x="457200" y="-609600"/>
            <a:ext cx="8229600" cy="1219200"/>
          </a:xfrm>
        </p:spPr>
        <p:txBody>
          <a:bodyPr/>
          <a:lstStyle/>
          <a:p>
            <a:pPr algn="ctr"/>
            <a:r>
              <a:rPr lang="he-IL" dirty="0" smtClean="0">
                <a:solidFill>
                  <a:schemeClr val="bg1"/>
                </a:solidFill>
              </a:rPr>
              <a:t>אחרי מלחמת יום כיפור</a:t>
            </a:r>
            <a:endParaRPr lang="he-IL" dirty="0">
              <a:solidFill>
                <a:schemeClr val="bg1"/>
              </a:solidFill>
            </a:endParaRPr>
          </a:p>
        </p:txBody>
      </p:sp>
      <p:pic>
        <p:nvPicPr>
          <p:cNvPr id="8194" name="Picture 2" descr="E:\קשר רב דורי\תמונות\דה שבו.pn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3488" t="1408" r="10394"/>
          <a:stretch/>
        </p:blipFill>
        <p:spPr bwMode="auto">
          <a:xfrm>
            <a:off x="4011164" y="1628800"/>
            <a:ext cx="5139313" cy="441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708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4429" y="692696"/>
            <a:ext cx="4114800" cy="6165304"/>
          </a:xfrm>
        </p:spPr>
        <p:txBody>
          <a:bodyPr>
            <a:normAutofit/>
          </a:bodyPr>
          <a:lstStyle/>
          <a:p>
            <a:pPr marL="0" indent="0">
              <a:buNone/>
            </a:pPr>
            <a:r>
              <a:rPr lang="he-IL" sz="3200" dirty="0" smtClean="0">
                <a:solidFill>
                  <a:schemeClr val="bg1"/>
                </a:solidFill>
              </a:rPr>
              <a:t>לאחר תקופה קצרה שוב </a:t>
            </a:r>
            <a:r>
              <a:rPr lang="he-IL" sz="3200" dirty="0" err="1" smtClean="0">
                <a:solidFill>
                  <a:schemeClr val="bg1"/>
                </a:solidFill>
              </a:rPr>
              <a:t>גוייס</a:t>
            </a:r>
            <a:r>
              <a:rPr lang="he-IL" sz="3200" dirty="0" smtClean="0">
                <a:solidFill>
                  <a:schemeClr val="bg1"/>
                </a:solidFill>
              </a:rPr>
              <a:t> סבא למילואים. סך הכל סבא שרת בשנה זו למעלה מ-100 ימי מילואים. הפעם </a:t>
            </a:r>
            <a:r>
              <a:rPr lang="he-IL" sz="3200" dirty="0" err="1" smtClean="0">
                <a:solidFill>
                  <a:schemeClr val="bg1"/>
                </a:solidFill>
              </a:rPr>
              <a:t>גוייס</a:t>
            </a:r>
            <a:r>
              <a:rPr lang="he-IL" sz="3200" dirty="0" smtClean="0">
                <a:solidFill>
                  <a:schemeClr val="bg1"/>
                </a:solidFill>
              </a:rPr>
              <a:t> הגדוד לעיר עזה. זו </a:t>
            </a:r>
            <a:r>
              <a:rPr lang="he-IL" sz="3200" dirty="0" err="1" smtClean="0">
                <a:solidFill>
                  <a:schemeClr val="bg1"/>
                </a:solidFill>
              </a:rPr>
              <a:t>היתה</a:t>
            </a:r>
            <a:r>
              <a:rPr lang="he-IL" sz="3200" dirty="0" smtClean="0">
                <a:solidFill>
                  <a:schemeClr val="bg1"/>
                </a:solidFill>
              </a:rPr>
              <a:t> </a:t>
            </a:r>
            <a:r>
              <a:rPr lang="he-IL" sz="3200" dirty="0">
                <a:solidFill>
                  <a:schemeClr val="bg1"/>
                </a:solidFill>
              </a:rPr>
              <a:t>ת</a:t>
            </a:r>
            <a:r>
              <a:rPr lang="he-IL" sz="3200" dirty="0" smtClean="0">
                <a:solidFill>
                  <a:schemeClr val="bg1"/>
                </a:solidFill>
              </a:rPr>
              <a:t>קופה שכל עם ישראל בא לבקר בעזה לעשות קניות ולאכול במסעדות עד שנזרק רימון על רכב של משפחה ישראלית, הביקורים בעזה נפסקו כמעט </a:t>
            </a:r>
            <a:r>
              <a:rPr lang="he-IL" sz="3200" dirty="0" smtClean="0">
                <a:solidFill>
                  <a:schemeClr val="bg1"/>
                </a:solidFill>
              </a:rPr>
              <a:t>לגמרי. </a:t>
            </a:r>
            <a:endParaRPr lang="he-IL" sz="3200" dirty="0">
              <a:solidFill>
                <a:schemeClr val="bg1"/>
              </a:solidFill>
            </a:endParaRPr>
          </a:p>
        </p:txBody>
      </p:sp>
      <p:sp>
        <p:nvSpPr>
          <p:cNvPr id="2" name="כותרת 1"/>
          <p:cNvSpPr>
            <a:spLocks noGrp="1"/>
          </p:cNvSpPr>
          <p:nvPr>
            <p:ph type="title"/>
          </p:nvPr>
        </p:nvSpPr>
        <p:spPr>
          <a:xfrm>
            <a:off x="457200" y="-609600"/>
            <a:ext cx="8229600" cy="1219200"/>
          </a:xfrm>
        </p:spPr>
        <p:txBody>
          <a:bodyPr/>
          <a:lstStyle/>
          <a:p>
            <a:pPr algn="ctr"/>
            <a:r>
              <a:rPr lang="he-IL" dirty="0" smtClean="0">
                <a:solidFill>
                  <a:schemeClr val="bg1"/>
                </a:solidFill>
              </a:rPr>
              <a:t>מילואים בעזה </a:t>
            </a:r>
            <a:endParaRPr lang="he-IL" dirty="0">
              <a:solidFill>
                <a:schemeClr val="bg1"/>
              </a:solidFill>
            </a:endParaRPr>
          </a:p>
        </p:txBody>
      </p:sp>
      <p:pic>
        <p:nvPicPr>
          <p:cNvPr id="1026"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8785" t="4210" r="14385" b="5262"/>
          <a:stretch/>
        </p:blipFill>
        <p:spPr bwMode="auto">
          <a:xfrm>
            <a:off x="4470619" y="764704"/>
            <a:ext cx="4594505"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0570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82" y="3429000"/>
            <a:ext cx="9147381" cy="3429000"/>
          </a:xfrm>
        </p:spPr>
        <p:txBody>
          <a:bodyPr>
            <a:normAutofit/>
          </a:bodyPr>
          <a:lstStyle/>
          <a:p>
            <a:pPr marL="0" indent="0">
              <a:buNone/>
            </a:pPr>
            <a:r>
              <a:rPr lang="he-IL" sz="3600" dirty="0" smtClean="0">
                <a:solidFill>
                  <a:schemeClr val="bg1"/>
                </a:solidFill>
              </a:rPr>
              <a:t>ביוני 1982 </a:t>
            </a:r>
            <a:r>
              <a:rPr lang="he-IL" sz="3600" dirty="0" err="1" smtClean="0">
                <a:solidFill>
                  <a:schemeClr val="bg1"/>
                </a:solidFill>
              </a:rPr>
              <a:t>גוייס</a:t>
            </a:r>
            <a:r>
              <a:rPr lang="he-IL" sz="3600" dirty="0" smtClean="0">
                <a:solidFill>
                  <a:schemeClr val="bg1"/>
                </a:solidFill>
              </a:rPr>
              <a:t> הגדוד של סבא למלחמת שלום הגליל. הגדוד המתין בשדה תימן שליד באר שבע שם נמצאים מחסני החרום. ההמתנה נמשכה יותר משבועיים שבהם פעמיים יצא הגדוד לדרך פעם לכיוון בקעת הירדן וצפונה ופעם שניה לכיוון אשדוד לעלות על נחתות בשתי הפעמים הוחזרנו לאחור. הגדוד של סבא לא היה בלבנון.</a:t>
            </a:r>
            <a:endParaRPr lang="he-IL" sz="3600" dirty="0">
              <a:solidFill>
                <a:schemeClr val="bg1"/>
              </a:solidFill>
            </a:endParaRPr>
          </a:p>
        </p:txBody>
      </p:sp>
      <p:sp>
        <p:nvSpPr>
          <p:cNvPr id="2" name="כותרת 1"/>
          <p:cNvSpPr>
            <a:spLocks noGrp="1"/>
          </p:cNvSpPr>
          <p:nvPr>
            <p:ph type="title"/>
          </p:nvPr>
        </p:nvSpPr>
        <p:spPr>
          <a:xfrm>
            <a:off x="457200" y="-243408"/>
            <a:ext cx="8229600" cy="1219200"/>
          </a:xfrm>
        </p:spPr>
        <p:txBody>
          <a:bodyPr/>
          <a:lstStyle/>
          <a:p>
            <a:pPr algn="ctr"/>
            <a:r>
              <a:rPr lang="he-IL" dirty="0" smtClean="0">
                <a:solidFill>
                  <a:schemeClr val="bg1"/>
                </a:solidFill>
              </a:rPr>
              <a:t>מלחמת שלום הגליל</a:t>
            </a:r>
            <a:endParaRPr lang="he-IL" dirty="0">
              <a:solidFill>
                <a:schemeClr val="bg1"/>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2" t="2070" r="1375" b="5741"/>
          <a:stretch/>
        </p:blipFill>
        <p:spPr bwMode="auto">
          <a:xfrm>
            <a:off x="683568" y="980728"/>
            <a:ext cx="7776848" cy="2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75756" y="3167390"/>
            <a:ext cx="4392488" cy="523220"/>
          </a:xfrm>
          <a:prstGeom prst="rect">
            <a:avLst/>
          </a:prstGeom>
          <a:noFill/>
        </p:spPr>
        <p:txBody>
          <a:bodyPr wrap="square" rtlCol="1">
            <a:spAutoFit/>
          </a:bodyPr>
          <a:lstStyle/>
          <a:p>
            <a:pPr algn="ctr"/>
            <a:r>
              <a:rPr lang="he-IL" sz="2800" dirty="0" smtClean="0">
                <a:solidFill>
                  <a:schemeClr val="bg1"/>
                </a:solidFill>
              </a:rPr>
              <a:t>אות מלחמת שלום הגליל</a:t>
            </a:r>
            <a:endParaRPr lang="he-IL" sz="2800" dirty="0">
              <a:solidFill>
                <a:schemeClr val="bg1"/>
              </a:solidFill>
            </a:endParaRPr>
          </a:p>
        </p:txBody>
      </p:sp>
    </p:spTree>
    <p:extLst>
      <p:ext uri="{BB962C8B-B14F-4D97-AF65-F5344CB8AC3E}">
        <p14:creationId xmlns:p14="http://schemas.microsoft.com/office/powerpoint/2010/main" val="9556964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0" y="3816424"/>
            <a:ext cx="9144000" cy="3429000"/>
          </a:xfrm>
        </p:spPr>
        <p:txBody>
          <a:bodyPr>
            <a:normAutofit/>
          </a:bodyPr>
          <a:lstStyle/>
          <a:p>
            <a:r>
              <a:rPr lang="he-IL" sz="4000" dirty="0" smtClean="0">
                <a:solidFill>
                  <a:schemeClr val="bg1"/>
                </a:solidFill>
              </a:rPr>
              <a:t>לאחר </a:t>
            </a:r>
            <a:r>
              <a:rPr lang="he-IL" sz="4000" dirty="0" err="1" smtClean="0">
                <a:solidFill>
                  <a:schemeClr val="bg1"/>
                </a:solidFill>
              </a:rPr>
              <a:t>שיחרורו</a:t>
            </a:r>
            <a:r>
              <a:rPr lang="he-IL" sz="4000" dirty="0" smtClean="0">
                <a:solidFill>
                  <a:schemeClr val="bg1"/>
                </a:solidFill>
              </a:rPr>
              <a:t> משרות המילואים היו עוד מלחמות עימותים ומבצעים צבאיים כגון: מלחמת לבנון </a:t>
            </a:r>
            <a:r>
              <a:rPr lang="he-IL" sz="4000" dirty="0" err="1" smtClean="0">
                <a:solidFill>
                  <a:schemeClr val="bg1"/>
                </a:solidFill>
              </a:rPr>
              <a:t>השניה</a:t>
            </a:r>
            <a:r>
              <a:rPr lang="he-IL" sz="4000" dirty="0" smtClean="0">
                <a:solidFill>
                  <a:schemeClr val="bg1"/>
                </a:solidFill>
              </a:rPr>
              <a:t>, מלחמת המפרץ, מבצע ליטני, </a:t>
            </a:r>
            <a:r>
              <a:rPr lang="he-IL" sz="4000" dirty="0" err="1" smtClean="0">
                <a:solidFill>
                  <a:schemeClr val="bg1"/>
                </a:solidFill>
              </a:rPr>
              <a:t>האינתיפדה</a:t>
            </a:r>
            <a:r>
              <a:rPr lang="he-IL" sz="4000" dirty="0" smtClean="0">
                <a:solidFill>
                  <a:schemeClr val="bg1"/>
                </a:solidFill>
              </a:rPr>
              <a:t> הראשונה </a:t>
            </a:r>
            <a:r>
              <a:rPr lang="he-IL" sz="4000" dirty="0" err="1" smtClean="0">
                <a:solidFill>
                  <a:schemeClr val="bg1"/>
                </a:solidFill>
              </a:rPr>
              <a:t>והשניה</a:t>
            </a:r>
            <a:r>
              <a:rPr lang="he-IL" sz="4000" dirty="0" smtClean="0">
                <a:solidFill>
                  <a:schemeClr val="bg1"/>
                </a:solidFill>
              </a:rPr>
              <a:t>, עופרת יצוקה עמוד ענן, צוק איתן </a:t>
            </a:r>
            <a:r>
              <a:rPr lang="he-IL" sz="4000" dirty="0" err="1" smtClean="0">
                <a:solidFill>
                  <a:schemeClr val="bg1"/>
                </a:solidFill>
              </a:rPr>
              <a:t>וכו</a:t>
            </a:r>
            <a:r>
              <a:rPr lang="he-IL" sz="4000" dirty="0" smtClean="0">
                <a:solidFill>
                  <a:schemeClr val="bg1"/>
                </a:solidFill>
              </a:rPr>
              <a:t>...</a:t>
            </a:r>
            <a:endParaRPr lang="he-IL" sz="4000" dirty="0">
              <a:solidFill>
                <a:schemeClr val="bg1"/>
              </a:solidFill>
            </a:endParaRPr>
          </a:p>
        </p:txBody>
      </p:sp>
      <p:sp>
        <p:nvSpPr>
          <p:cNvPr id="3" name="כותרת 2"/>
          <p:cNvSpPr>
            <a:spLocks noGrp="1"/>
          </p:cNvSpPr>
          <p:nvPr>
            <p:ph type="title"/>
          </p:nvPr>
        </p:nvSpPr>
        <p:spPr>
          <a:xfrm>
            <a:off x="323528" y="-609600"/>
            <a:ext cx="8229600" cy="1219200"/>
          </a:xfrm>
        </p:spPr>
        <p:txBody>
          <a:bodyPr/>
          <a:lstStyle/>
          <a:p>
            <a:pPr algn="ctr"/>
            <a:r>
              <a:rPr lang="he-IL" dirty="0" smtClean="0">
                <a:solidFill>
                  <a:schemeClr val="bg1"/>
                </a:solidFill>
              </a:rPr>
              <a:t>מתיחות בין ישראל לסוריה לבנון עירק ואירן</a:t>
            </a:r>
            <a:endParaRPr lang="he-IL"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10" t="18916" r="15726" b="19255"/>
          <a:stretch/>
        </p:blipFill>
        <p:spPr bwMode="auto">
          <a:xfrm>
            <a:off x="2051720" y="496326"/>
            <a:ext cx="4968552" cy="356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3719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half" idx="2"/>
          </p:nvPr>
        </p:nvSpPr>
        <p:spPr>
          <a:xfrm>
            <a:off x="0" y="620688"/>
            <a:ext cx="4572000" cy="6237312"/>
          </a:xfrm>
        </p:spPr>
        <p:txBody>
          <a:bodyPr>
            <a:noAutofit/>
          </a:bodyPr>
          <a:lstStyle/>
          <a:p>
            <a:r>
              <a:rPr lang="he-IL" sz="2800" dirty="0" smtClean="0">
                <a:solidFill>
                  <a:schemeClr val="bg1"/>
                </a:solidFill>
              </a:rPr>
              <a:t>מלחמת המפרץ פרצה באוגוסט 1990 בא האמריקאים יחד עם בנות בריתם תקפו את עירק כדי להפיל את </a:t>
            </a:r>
            <a:r>
              <a:rPr lang="he-IL" sz="2800" dirty="0" err="1" smtClean="0">
                <a:solidFill>
                  <a:schemeClr val="bg1"/>
                </a:solidFill>
              </a:rPr>
              <a:t>סאדם</a:t>
            </a:r>
            <a:r>
              <a:rPr lang="he-IL" sz="2800" dirty="0" smtClean="0">
                <a:solidFill>
                  <a:schemeClr val="bg1"/>
                </a:solidFill>
              </a:rPr>
              <a:t> </a:t>
            </a:r>
            <a:r>
              <a:rPr lang="he-IL" sz="2800" dirty="0" err="1" smtClean="0">
                <a:solidFill>
                  <a:schemeClr val="bg1"/>
                </a:solidFill>
              </a:rPr>
              <a:t>חוסין</a:t>
            </a:r>
            <a:r>
              <a:rPr lang="he-IL" sz="2800" dirty="0" smtClean="0">
                <a:solidFill>
                  <a:schemeClr val="bg1"/>
                </a:solidFill>
              </a:rPr>
              <a:t>, שכבש את כווית. </a:t>
            </a:r>
          </a:p>
          <a:p>
            <a:r>
              <a:rPr lang="he-IL" sz="2800" dirty="0" smtClean="0">
                <a:solidFill>
                  <a:schemeClr val="bg1"/>
                </a:solidFill>
              </a:rPr>
              <a:t>בינואר 1991 העירקים שיגרו טילים על מדינת ישראל ותל אביב. ישראל התבקשה להבליג, התושבים היו בחרדה עקב חשש לשימוש בטילים כימים. חולקו לתושבים מסכות גז וכל אזעקה סבי סבתי אמי ואחיותיה לבשו את המסכות וישבו בחדר </a:t>
            </a:r>
            <a:r>
              <a:rPr lang="he-IL" sz="2800" dirty="0" smtClean="0">
                <a:solidFill>
                  <a:schemeClr val="bg1"/>
                </a:solidFill>
              </a:rPr>
              <a:t>האטום.</a:t>
            </a:r>
            <a:endParaRPr lang="he-IL" sz="2800" dirty="0">
              <a:solidFill>
                <a:schemeClr val="bg1"/>
              </a:solidFill>
            </a:endParaRPr>
          </a:p>
        </p:txBody>
      </p:sp>
      <p:sp>
        <p:nvSpPr>
          <p:cNvPr id="5" name="כותרת 4"/>
          <p:cNvSpPr>
            <a:spLocks noGrp="1"/>
          </p:cNvSpPr>
          <p:nvPr>
            <p:ph type="title"/>
          </p:nvPr>
        </p:nvSpPr>
        <p:spPr>
          <a:xfrm>
            <a:off x="457200" y="-459432"/>
            <a:ext cx="8229600" cy="1143000"/>
          </a:xfrm>
        </p:spPr>
        <p:txBody>
          <a:bodyPr/>
          <a:lstStyle/>
          <a:p>
            <a:pPr algn="ctr"/>
            <a:r>
              <a:rPr lang="he-IL" dirty="0" smtClean="0">
                <a:solidFill>
                  <a:schemeClr val="bg1"/>
                </a:solidFill>
              </a:rPr>
              <a:t>מלחמת המפרץ</a:t>
            </a:r>
            <a:endParaRPr lang="he-IL" dirty="0">
              <a:solidFill>
                <a:schemeClr val="bg1"/>
              </a:solidFill>
            </a:endParaRPr>
          </a:p>
        </p:txBody>
      </p:sp>
      <p:pic>
        <p:nvPicPr>
          <p:cNvPr id="1026" name="Picture 2" descr="F:\קשר רב דורי\תמונות\IMG-20190304-WA0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62002"/>
            <a:ext cx="4572000"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61301"/>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bg1"/>
                </a:solidFill>
              </a:rPr>
              <a:t>גורלו של עם החי על חרבו</a:t>
            </a:r>
            <a:endParaRPr lang="he-IL" dirty="0">
              <a:solidFill>
                <a:schemeClr val="bg1"/>
              </a:solidFill>
            </a:endParaRPr>
          </a:p>
        </p:txBody>
      </p:sp>
      <p:sp>
        <p:nvSpPr>
          <p:cNvPr id="3" name="מציין מיקום תוכן 2"/>
          <p:cNvSpPr>
            <a:spLocks noGrp="1"/>
          </p:cNvSpPr>
          <p:nvPr>
            <p:ph sz="half" idx="1"/>
          </p:nvPr>
        </p:nvSpPr>
        <p:spPr>
          <a:xfrm>
            <a:off x="457200" y="1524000"/>
            <a:ext cx="4330824" cy="4572000"/>
          </a:xfrm>
        </p:spPr>
        <p:txBody>
          <a:bodyPr>
            <a:normAutofit/>
          </a:bodyPr>
          <a:lstStyle/>
          <a:p>
            <a:r>
              <a:rPr lang="he-IL" dirty="0" smtClean="0">
                <a:solidFill>
                  <a:schemeClr val="bg1"/>
                </a:solidFill>
              </a:rPr>
              <a:t>סך </a:t>
            </a:r>
            <a:r>
              <a:rPr lang="he-IL" dirty="0" err="1" smtClean="0">
                <a:solidFill>
                  <a:schemeClr val="bg1"/>
                </a:solidFill>
              </a:rPr>
              <a:t>הכל</a:t>
            </a:r>
            <a:r>
              <a:rPr lang="he-IL" dirty="0" smtClean="0">
                <a:solidFill>
                  <a:schemeClr val="bg1"/>
                </a:solidFill>
              </a:rPr>
              <a:t> כ15 מלחמות עבר סבא בחייו, כאשר בארבע מהם השתתף, ועדיין לא רואים את סוף הסכסוך בין ישראל לפלסטינים למדינות ערב. למזלנו צבא הגנה לישראל חזק דיו כדי לעמוד מול האיומים.</a:t>
            </a:r>
          </a:p>
          <a:p>
            <a:r>
              <a:rPr lang="he-IL" dirty="0" smtClean="0">
                <a:solidFill>
                  <a:schemeClr val="bg1"/>
                </a:solidFill>
              </a:rPr>
              <a:t>אינני רוצה להיכנס לוויכוחים "פוליטיים", האם יש סיכוי לפתרון </a:t>
            </a:r>
            <a:r>
              <a:rPr lang="he-IL" dirty="0" err="1" smtClean="0">
                <a:solidFill>
                  <a:schemeClr val="bg1"/>
                </a:solidFill>
              </a:rPr>
              <a:t>הסיכסוך</a:t>
            </a:r>
            <a:r>
              <a:rPr lang="he-IL" dirty="0" smtClean="0">
                <a:solidFill>
                  <a:schemeClr val="bg1"/>
                </a:solidFill>
              </a:rPr>
              <a:t>, ואיך לפתור. אבל אני תקווה שמצב ה"מלחמה" ייפסק במהרה.</a:t>
            </a:r>
            <a:endParaRPr lang="he-IL" dirty="0">
              <a:solidFill>
                <a:schemeClr val="bg1"/>
              </a:solidFill>
            </a:endParaRPr>
          </a:p>
        </p:txBody>
      </p:sp>
      <p:pic>
        <p:nvPicPr>
          <p:cNvPr id="2050" name="Picture 2" descr="×ª××¦××ª ×ª××× × ×¢×××¨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4211960" cy="381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1990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980728"/>
            <a:ext cx="4114800" cy="5760640"/>
          </a:xfrm>
        </p:spPr>
        <p:txBody>
          <a:bodyPr/>
          <a:lstStyle/>
          <a:p>
            <a:r>
              <a:rPr lang="he-IL" b="1" dirty="0" smtClean="0">
                <a:solidFill>
                  <a:schemeClr val="bg1"/>
                </a:solidFill>
              </a:rPr>
              <a:t>הנכד עמית</a:t>
            </a:r>
            <a:r>
              <a:rPr lang="he-IL" dirty="0" smtClean="0">
                <a:solidFill>
                  <a:schemeClr val="bg1"/>
                </a:solidFill>
              </a:rPr>
              <a:t>: היה לי כיף לעבוד עם סבא זה גיבש אותנו מאוד וגם למדתי דברים חדשים של ידעתי על סבא. אני מכיר עכשיו את מלחמות ישראל ויודע איך סבא הרגיש במלחמות אלה.</a:t>
            </a:r>
          </a:p>
          <a:p>
            <a:endParaRPr lang="he-IL" dirty="0">
              <a:solidFill>
                <a:schemeClr val="bg1"/>
              </a:solidFill>
            </a:endParaRPr>
          </a:p>
          <a:p>
            <a:r>
              <a:rPr lang="he-IL" b="1" dirty="0" smtClean="0">
                <a:solidFill>
                  <a:schemeClr val="bg1"/>
                </a:solidFill>
              </a:rPr>
              <a:t>הסבא יוסי</a:t>
            </a:r>
            <a:r>
              <a:rPr lang="he-IL" dirty="0" smtClean="0">
                <a:solidFill>
                  <a:schemeClr val="bg1"/>
                </a:solidFill>
              </a:rPr>
              <a:t>: נהנתי מאוד לעבוד עם הנכד שלי עמית על </a:t>
            </a:r>
            <a:r>
              <a:rPr lang="he-IL" dirty="0" err="1" smtClean="0">
                <a:solidFill>
                  <a:schemeClr val="bg1"/>
                </a:solidFill>
              </a:rPr>
              <a:t>פרוייקט</a:t>
            </a:r>
            <a:r>
              <a:rPr lang="he-IL" dirty="0" smtClean="0">
                <a:solidFill>
                  <a:schemeClr val="bg1"/>
                </a:solidFill>
              </a:rPr>
              <a:t> זה. ישבנו המון ביחד והיה לנו כיף ביחד. אני מאחל לנכדי שיזכה לחיות במדינה בשלום וללא מלחמות.</a:t>
            </a:r>
          </a:p>
          <a:p>
            <a:endParaRPr lang="he-IL" dirty="0" smtClean="0">
              <a:solidFill>
                <a:schemeClr val="bg1"/>
              </a:solidFill>
            </a:endParaRPr>
          </a:p>
          <a:p>
            <a:endParaRPr lang="he-IL" dirty="0">
              <a:solidFill>
                <a:schemeClr val="bg1"/>
              </a:solidFill>
            </a:endParaRPr>
          </a:p>
          <a:p>
            <a:endParaRPr lang="he-IL" dirty="0">
              <a:solidFill>
                <a:schemeClr val="bg1"/>
              </a:solidFill>
            </a:endParaRPr>
          </a:p>
          <a:p>
            <a:pPr marL="0" indent="0">
              <a:buNone/>
            </a:pPr>
            <a:endParaRPr lang="he-IL" dirty="0">
              <a:solidFill>
                <a:schemeClr val="bg1"/>
              </a:solidFill>
            </a:endParaRPr>
          </a:p>
          <a:p>
            <a:pPr marL="0" indent="0">
              <a:buNone/>
            </a:pPr>
            <a:endParaRPr lang="he-IL" dirty="0">
              <a:solidFill>
                <a:schemeClr val="bg1"/>
              </a:solidFill>
            </a:endParaRPr>
          </a:p>
        </p:txBody>
      </p:sp>
      <p:sp>
        <p:nvSpPr>
          <p:cNvPr id="3" name="כותרת 2"/>
          <p:cNvSpPr>
            <a:spLocks noGrp="1"/>
          </p:cNvSpPr>
          <p:nvPr>
            <p:ph type="title"/>
          </p:nvPr>
        </p:nvSpPr>
        <p:spPr>
          <a:xfrm>
            <a:off x="457200" y="-243408"/>
            <a:ext cx="8229600" cy="939552"/>
          </a:xfrm>
        </p:spPr>
        <p:txBody>
          <a:bodyPr>
            <a:normAutofit/>
          </a:bodyPr>
          <a:lstStyle/>
          <a:p>
            <a:pPr algn="ctr"/>
            <a:r>
              <a:rPr lang="he-IL" dirty="0" smtClean="0">
                <a:solidFill>
                  <a:schemeClr val="bg1"/>
                </a:solidFill>
              </a:rPr>
              <a:t>סיכום</a:t>
            </a:r>
            <a:endParaRPr lang="he-IL" dirty="0">
              <a:solidFill>
                <a:schemeClr val="bg1"/>
              </a:solidFill>
            </a:endParaRPr>
          </a:p>
        </p:txBody>
      </p:sp>
      <p:pic>
        <p:nvPicPr>
          <p:cNvPr id="4" name="תמונה 3"/>
          <p:cNvPicPr>
            <a:picLocks noChangeAspect="1"/>
          </p:cNvPicPr>
          <p:nvPr/>
        </p:nvPicPr>
        <p:blipFill>
          <a:blip r:embed="rId4"/>
          <a:stretch>
            <a:fillRect/>
          </a:stretch>
        </p:blipFill>
        <p:spPr>
          <a:xfrm>
            <a:off x="4572000" y="716624"/>
            <a:ext cx="4606032" cy="6141376"/>
          </a:xfrm>
          <a:prstGeom prst="rect">
            <a:avLst/>
          </a:prstGeom>
        </p:spPr>
      </p:pic>
    </p:spTree>
    <p:extLst>
      <p:ext uri="{BB962C8B-B14F-4D97-AF65-F5344CB8AC3E}">
        <p14:creationId xmlns:p14="http://schemas.microsoft.com/office/powerpoint/2010/main" val="6301956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514" y="764704"/>
            <a:ext cx="5312573" cy="6093296"/>
          </a:xfrm>
        </p:spPr>
        <p:txBody>
          <a:bodyPr>
            <a:normAutofit/>
          </a:bodyPr>
          <a:lstStyle/>
          <a:p>
            <a:pPr marL="0" indent="0">
              <a:buNone/>
            </a:pPr>
            <a:r>
              <a:rPr lang="he-IL" sz="2400" dirty="0" smtClean="0">
                <a:solidFill>
                  <a:schemeClr val="bg1"/>
                </a:solidFill>
              </a:rPr>
              <a:t>סבא </a:t>
            </a:r>
            <a:r>
              <a:rPr lang="he-IL" sz="2400" dirty="0">
                <a:solidFill>
                  <a:schemeClr val="bg1"/>
                </a:solidFill>
              </a:rPr>
              <a:t>יוסי נולד בתל אביב ב-1942 באמצע מלחמת העולם ה-2 </a:t>
            </a:r>
            <a:endParaRPr lang="en-US" sz="2400" dirty="0">
              <a:solidFill>
                <a:schemeClr val="bg1"/>
              </a:solidFill>
            </a:endParaRPr>
          </a:p>
          <a:p>
            <a:pPr marL="0" indent="0">
              <a:buNone/>
            </a:pPr>
            <a:r>
              <a:rPr lang="he-IL" sz="2400" dirty="0">
                <a:solidFill>
                  <a:schemeClr val="bg1"/>
                </a:solidFill>
              </a:rPr>
              <a:t>הזיכרונות הראשונים </a:t>
            </a:r>
            <a:r>
              <a:rPr lang="he-IL" sz="2400" dirty="0" smtClean="0">
                <a:solidFill>
                  <a:schemeClr val="bg1"/>
                </a:solidFill>
              </a:rPr>
              <a:t>שלו מחיילים: </a:t>
            </a:r>
            <a:r>
              <a:rPr lang="he-IL" sz="2400" dirty="0">
                <a:solidFill>
                  <a:schemeClr val="bg1"/>
                </a:solidFill>
              </a:rPr>
              <a:t>אלו חיילים בריטים בכיכר דיזינגוף כאשר סבא היה בן 5 </a:t>
            </a:r>
            <a:endParaRPr lang="en-US" sz="2400" dirty="0">
              <a:solidFill>
                <a:schemeClr val="bg1"/>
              </a:solidFill>
            </a:endParaRPr>
          </a:p>
          <a:p>
            <a:pPr marL="0" indent="0">
              <a:buNone/>
            </a:pPr>
            <a:r>
              <a:rPr lang="he-IL" sz="2400" dirty="0">
                <a:solidFill>
                  <a:schemeClr val="bg1"/>
                </a:solidFill>
              </a:rPr>
              <a:t>כשסבא היה בן 6 פרצה מלחמת העצמאות וסבא זוכר ריצה למקלט בזמן הפצצה של מטוסים </a:t>
            </a:r>
            <a:r>
              <a:rPr lang="he-IL" sz="2400" dirty="0" smtClean="0">
                <a:solidFill>
                  <a:schemeClr val="bg1"/>
                </a:solidFill>
              </a:rPr>
              <a:t>מצרים </a:t>
            </a:r>
            <a:endParaRPr lang="en-US" sz="2400" dirty="0">
              <a:solidFill>
                <a:schemeClr val="bg1"/>
              </a:solidFill>
            </a:endParaRPr>
          </a:p>
          <a:p>
            <a:pPr marL="0" indent="0">
              <a:buNone/>
            </a:pPr>
            <a:endParaRPr lang="he-IL" dirty="0" smtClean="0">
              <a:solidFill>
                <a:schemeClr val="bg1"/>
              </a:solidFill>
            </a:endParaRPr>
          </a:p>
          <a:p>
            <a:pPr marL="0" indent="0">
              <a:buNone/>
            </a:pPr>
            <a:endParaRPr lang="he-IL" dirty="0">
              <a:solidFill>
                <a:schemeClr val="bg1"/>
              </a:solidFill>
            </a:endParaRPr>
          </a:p>
          <a:p>
            <a:pPr marL="0" indent="0">
              <a:buNone/>
            </a:pPr>
            <a:endParaRPr lang="he-IL" dirty="0" smtClean="0">
              <a:solidFill>
                <a:schemeClr val="bg1"/>
              </a:solidFill>
            </a:endParaRPr>
          </a:p>
          <a:p>
            <a:pPr marL="0" indent="0">
              <a:buNone/>
            </a:pPr>
            <a:endParaRPr lang="he-IL" dirty="0">
              <a:solidFill>
                <a:schemeClr val="bg1"/>
              </a:solidFill>
            </a:endParaRPr>
          </a:p>
          <a:p>
            <a:pPr marL="0" indent="0">
              <a:buNone/>
            </a:pPr>
            <a:endParaRPr lang="he-IL" dirty="0" smtClean="0">
              <a:solidFill>
                <a:schemeClr val="bg1"/>
              </a:solidFill>
            </a:endParaRPr>
          </a:p>
          <a:p>
            <a:pPr marL="0" indent="0">
              <a:buNone/>
            </a:pPr>
            <a:endParaRPr lang="he-IL" dirty="0">
              <a:solidFill>
                <a:schemeClr val="bg1"/>
              </a:solidFill>
            </a:endParaRPr>
          </a:p>
          <a:p>
            <a:endParaRPr lang="he-IL" dirty="0"/>
          </a:p>
        </p:txBody>
      </p:sp>
      <p:sp>
        <p:nvSpPr>
          <p:cNvPr id="2" name="כותרת 1"/>
          <p:cNvSpPr>
            <a:spLocks noGrp="1"/>
          </p:cNvSpPr>
          <p:nvPr>
            <p:ph type="title"/>
          </p:nvPr>
        </p:nvSpPr>
        <p:spPr>
          <a:xfrm>
            <a:off x="3486708" y="15949"/>
            <a:ext cx="2170584" cy="859160"/>
          </a:xfrm>
        </p:spPr>
        <p:txBody>
          <a:bodyPr/>
          <a:lstStyle/>
          <a:p>
            <a:pPr algn="ctr"/>
            <a:r>
              <a:rPr lang="he-IL" dirty="0" smtClean="0">
                <a:solidFill>
                  <a:schemeClr val="bg1"/>
                </a:solidFill>
              </a:rPr>
              <a:t>ילדות</a:t>
            </a:r>
            <a:endParaRPr lang="he-IL" dirty="0">
              <a:solidFill>
                <a:schemeClr val="bg1"/>
              </a:solidFill>
            </a:endParaRPr>
          </a:p>
        </p:txBody>
      </p:sp>
      <p:pic>
        <p:nvPicPr>
          <p:cNvPr id="1026" name="Picture 2" descr="E:\קשר רב דורי\תמונות\ילד.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24" t="13890" r="3224" b="16621"/>
          <a:stretch/>
        </p:blipFill>
        <p:spPr bwMode="auto">
          <a:xfrm>
            <a:off x="5364088" y="260647"/>
            <a:ext cx="3633868" cy="4845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8893" y="5157117"/>
            <a:ext cx="4824536" cy="369332"/>
          </a:xfrm>
          <a:prstGeom prst="rect">
            <a:avLst/>
          </a:prstGeom>
          <a:noFill/>
        </p:spPr>
        <p:txBody>
          <a:bodyPr wrap="square" rtlCol="1">
            <a:spAutoFit/>
          </a:bodyPr>
          <a:lstStyle/>
          <a:p>
            <a:pPr algn="ctr"/>
            <a:r>
              <a:rPr lang="he-IL" dirty="0" smtClean="0">
                <a:solidFill>
                  <a:schemeClr val="bg1"/>
                </a:solidFill>
              </a:rPr>
              <a:t>סבא בכיכר דיזינגוף</a:t>
            </a:r>
            <a:endParaRPr lang="he-IL" dirty="0">
              <a:solidFill>
                <a:schemeClr val="bg1"/>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93" t="8225" r="6659" b="8262"/>
          <a:stretch/>
        </p:blipFill>
        <p:spPr bwMode="auto">
          <a:xfrm>
            <a:off x="861252" y="3212976"/>
            <a:ext cx="3699574" cy="270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5805264"/>
            <a:ext cx="4824536" cy="369332"/>
          </a:xfrm>
          <a:prstGeom prst="rect">
            <a:avLst/>
          </a:prstGeom>
          <a:noFill/>
        </p:spPr>
        <p:txBody>
          <a:bodyPr wrap="square" rtlCol="1">
            <a:spAutoFit/>
          </a:bodyPr>
          <a:lstStyle/>
          <a:p>
            <a:pPr algn="ctr"/>
            <a:r>
              <a:rPr lang="he-IL" dirty="0" smtClean="0">
                <a:solidFill>
                  <a:schemeClr val="bg1"/>
                </a:solidFill>
              </a:rPr>
              <a:t>חיילים בריטים בתל אביב</a:t>
            </a:r>
            <a:endParaRPr lang="he-IL" dirty="0">
              <a:solidFill>
                <a:schemeClr val="bg1"/>
              </a:solidFill>
            </a:endParaRPr>
          </a:p>
        </p:txBody>
      </p:sp>
      <p:sp>
        <p:nvSpPr>
          <p:cNvPr id="6" name="TextBox 5"/>
          <p:cNvSpPr txBox="1"/>
          <p:nvPr/>
        </p:nvSpPr>
        <p:spPr>
          <a:xfrm>
            <a:off x="1403648" y="6237312"/>
            <a:ext cx="6408712" cy="830997"/>
          </a:xfrm>
          <a:prstGeom prst="rect">
            <a:avLst/>
          </a:prstGeom>
          <a:noFill/>
        </p:spPr>
        <p:txBody>
          <a:bodyPr wrap="square" rtlCol="1">
            <a:spAutoFit/>
          </a:bodyPr>
          <a:lstStyle/>
          <a:p>
            <a:r>
              <a:rPr lang="he-IL" sz="2400" dirty="0">
                <a:solidFill>
                  <a:schemeClr val="bg1"/>
                </a:solidFill>
              </a:rPr>
              <a:t>מלחמת סיני פרצה ב-1956 כשסבא היה תלמיד תיכון בן-14</a:t>
            </a:r>
            <a:r>
              <a:rPr lang="he-IL" sz="2400" dirty="0"/>
              <a:t>. </a:t>
            </a:r>
            <a:endParaRPr lang="en-US" sz="2400" dirty="0"/>
          </a:p>
          <a:p>
            <a:endParaRPr lang="he-IL" sz="2400" dirty="0"/>
          </a:p>
        </p:txBody>
      </p:sp>
    </p:spTree>
    <p:extLst>
      <p:ext uri="{BB962C8B-B14F-4D97-AF65-F5344CB8AC3E}">
        <p14:creationId xmlns:p14="http://schemas.microsoft.com/office/powerpoint/2010/main" val="341070759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3664" y="1196752"/>
            <a:ext cx="4476328" cy="3816424"/>
          </a:xfrm>
        </p:spPr>
        <p:txBody>
          <a:bodyPr>
            <a:noAutofit/>
          </a:bodyPr>
          <a:lstStyle/>
          <a:p>
            <a:pPr marL="0" indent="0">
              <a:buNone/>
            </a:pPr>
            <a:r>
              <a:rPr lang="he-IL" sz="3600" dirty="0">
                <a:solidFill>
                  <a:schemeClr val="bg1"/>
                </a:solidFill>
              </a:rPr>
              <a:t>הוריו של סבי רצו שישרת בחיל לא קרבי. שלחו את סבא ללמוד אלקטרוניקה בבית ספר טכני של חיל האוויר לאחר השלמת הלימודים במשך שנה גויס סבא לחיל הקשר ולא לחיל האוויר כמו </a:t>
            </a:r>
            <a:r>
              <a:rPr lang="he-IL" sz="3600" dirty="0" smtClean="0">
                <a:solidFill>
                  <a:schemeClr val="bg1"/>
                </a:solidFill>
              </a:rPr>
              <a:t>שהוריו </a:t>
            </a:r>
            <a:r>
              <a:rPr lang="he-IL" sz="3600" dirty="0">
                <a:solidFill>
                  <a:schemeClr val="bg1"/>
                </a:solidFill>
              </a:rPr>
              <a:t>קיוו. </a:t>
            </a:r>
            <a:endParaRPr lang="en-US" sz="3600" dirty="0">
              <a:solidFill>
                <a:schemeClr val="bg1"/>
              </a:solidFill>
            </a:endParaRPr>
          </a:p>
          <a:p>
            <a:endParaRPr lang="he-IL" sz="3600" dirty="0"/>
          </a:p>
        </p:txBody>
      </p:sp>
      <p:sp>
        <p:nvSpPr>
          <p:cNvPr id="2" name="כותרת 1"/>
          <p:cNvSpPr>
            <a:spLocks noGrp="1"/>
          </p:cNvSpPr>
          <p:nvPr>
            <p:ph type="title"/>
          </p:nvPr>
        </p:nvSpPr>
        <p:spPr>
          <a:xfrm>
            <a:off x="1331640" y="0"/>
            <a:ext cx="2952328" cy="1219200"/>
          </a:xfrm>
        </p:spPr>
        <p:txBody>
          <a:bodyPr>
            <a:noAutofit/>
          </a:bodyPr>
          <a:lstStyle/>
          <a:p>
            <a:r>
              <a:rPr lang="he-IL" sz="5400" dirty="0" smtClean="0">
                <a:solidFill>
                  <a:schemeClr val="bg1"/>
                </a:solidFill>
              </a:rPr>
              <a:t>טרום צבא</a:t>
            </a:r>
            <a:endParaRPr lang="he-IL" sz="5400" dirty="0">
              <a:solidFill>
                <a:schemeClr val="bg1"/>
              </a:solidFill>
            </a:endParaRPr>
          </a:p>
        </p:txBody>
      </p:sp>
      <p:pic>
        <p:nvPicPr>
          <p:cNvPr id="2050" name="Picture 2" descr="E:\קשר רב דורי\תמונות\חייל בקש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3390"/>
            <a:ext cx="3970138" cy="7058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904" y="6488668"/>
            <a:ext cx="5184576" cy="369332"/>
          </a:xfrm>
          <a:prstGeom prst="rect">
            <a:avLst/>
          </a:prstGeom>
          <a:noFill/>
        </p:spPr>
        <p:txBody>
          <a:bodyPr wrap="square" rtlCol="1">
            <a:spAutoFit/>
          </a:bodyPr>
          <a:lstStyle/>
          <a:p>
            <a:r>
              <a:rPr lang="he-IL" b="1" dirty="0" smtClean="0"/>
              <a:t>בתמונה: מעבדת טכנאי קשר בבית ספר הטכני</a:t>
            </a:r>
            <a:endParaRPr lang="he-IL" b="1" dirty="0"/>
          </a:p>
        </p:txBody>
      </p:sp>
      <p:sp>
        <p:nvSpPr>
          <p:cNvPr id="6" name="אליפסה 5"/>
          <p:cNvSpPr/>
          <p:nvPr/>
        </p:nvSpPr>
        <p:spPr>
          <a:xfrm>
            <a:off x="6228184" y="2996952"/>
            <a:ext cx="792088" cy="720080"/>
          </a:xfrm>
          <a:prstGeom prst="ellipse">
            <a:avLst/>
          </a:prstGeom>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noFill/>
            </a:endParaRPr>
          </a:p>
        </p:txBody>
      </p:sp>
    </p:spTree>
    <p:extLst>
      <p:ext uri="{BB962C8B-B14F-4D97-AF65-F5344CB8AC3E}">
        <p14:creationId xmlns:p14="http://schemas.microsoft.com/office/powerpoint/2010/main" val="203428806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1304764"/>
            <a:ext cx="4258816" cy="5364596"/>
          </a:xfrm>
        </p:spPr>
        <p:txBody>
          <a:bodyPr>
            <a:noAutofit/>
          </a:bodyPr>
          <a:lstStyle/>
          <a:p>
            <a:pPr marL="0" indent="0">
              <a:buNone/>
            </a:pPr>
            <a:r>
              <a:rPr lang="he-IL" sz="3200" dirty="0">
                <a:solidFill>
                  <a:schemeClr val="bg1"/>
                </a:solidFill>
              </a:rPr>
              <a:t>אחרי טירונות </a:t>
            </a:r>
            <a:r>
              <a:rPr lang="he-IL" sz="3600" dirty="0">
                <a:solidFill>
                  <a:schemeClr val="bg1"/>
                </a:solidFill>
              </a:rPr>
              <a:t>בחיל</a:t>
            </a:r>
            <a:r>
              <a:rPr lang="he-IL" sz="3200" dirty="0">
                <a:solidFill>
                  <a:schemeClr val="bg1"/>
                </a:solidFill>
              </a:rPr>
              <a:t> הקשר סבא נשלח לפלוגת הקשר של חטיבת הצנחנים במקום </a:t>
            </a:r>
            <a:r>
              <a:rPr lang="he-IL" sz="3200" dirty="0" err="1">
                <a:solidFill>
                  <a:schemeClr val="bg1"/>
                </a:solidFill>
              </a:rPr>
              <a:t>ליהיות</a:t>
            </a:r>
            <a:r>
              <a:rPr lang="he-IL" sz="3200" dirty="0">
                <a:solidFill>
                  <a:schemeClr val="bg1"/>
                </a:solidFill>
              </a:rPr>
              <a:t> </a:t>
            </a:r>
            <a:r>
              <a:rPr lang="he-IL" sz="3200" dirty="0" err="1">
                <a:solidFill>
                  <a:schemeClr val="bg1"/>
                </a:solidFill>
              </a:rPr>
              <a:t>גו'בניק</a:t>
            </a:r>
            <a:r>
              <a:rPr lang="he-IL" sz="3200" dirty="0">
                <a:solidFill>
                  <a:schemeClr val="bg1"/>
                </a:solidFill>
              </a:rPr>
              <a:t> סבא הפך לחייל קרבי.</a:t>
            </a:r>
            <a:endParaRPr lang="en-US" sz="3200" dirty="0">
              <a:solidFill>
                <a:schemeClr val="bg1"/>
              </a:solidFill>
            </a:endParaRPr>
          </a:p>
          <a:p>
            <a:pPr marL="0" indent="0">
              <a:buNone/>
            </a:pPr>
            <a:r>
              <a:rPr lang="he-IL" sz="3200" dirty="0">
                <a:solidFill>
                  <a:schemeClr val="bg1"/>
                </a:solidFill>
              </a:rPr>
              <a:t>כולל אימוני כיתה ואימוני מחלקה וצניחות יום וצניחות לילה.</a:t>
            </a:r>
            <a:endParaRPr lang="en-US" sz="3200" dirty="0">
              <a:solidFill>
                <a:schemeClr val="bg1"/>
              </a:solidFill>
            </a:endParaRPr>
          </a:p>
          <a:p>
            <a:pPr marL="0" indent="0">
              <a:buNone/>
            </a:pPr>
            <a:r>
              <a:rPr lang="he-IL" sz="3200" dirty="0">
                <a:solidFill>
                  <a:schemeClr val="bg1"/>
                </a:solidFill>
              </a:rPr>
              <a:t>סבא שוחרר באפריל 1964 לאחר שרות של שנתיים וחצי.</a:t>
            </a:r>
            <a:endParaRPr lang="en-US" sz="3200" dirty="0">
              <a:solidFill>
                <a:schemeClr val="bg1"/>
              </a:solidFill>
            </a:endParaRPr>
          </a:p>
          <a:p>
            <a:endParaRPr lang="he-IL" sz="3200" dirty="0"/>
          </a:p>
        </p:txBody>
      </p:sp>
      <p:sp>
        <p:nvSpPr>
          <p:cNvPr id="2" name="כותרת 1"/>
          <p:cNvSpPr>
            <a:spLocks noGrp="1"/>
          </p:cNvSpPr>
          <p:nvPr>
            <p:ph type="title"/>
          </p:nvPr>
        </p:nvSpPr>
        <p:spPr>
          <a:xfrm>
            <a:off x="1547664" y="0"/>
            <a:ext cx="1944216" cy="1219200"/>
          </a:xfrm>
        </p:spPr>
        <p:txBody>
          <a:bodyPr>
            <a:normAutofit/>
          </a:bodyPr>
          <a:lstStyle/>
          <a:p>
            <a:pPr algn="ctr"/>
            <a:r>
              <a:rPr lang="he-IL" sz="6000" dirty="0" smtClean="0">
                <a:solidFill>
                  <a:schemeClr val="bg1"/>
                </a:solidFill>
              </a:rPr>
              <a:t>צבא</a:t>
            </a:r>
            <a:endParaRPr lang="he-IL" sz="6000" dirty="0">
              <a:solidFill>
                <a:schemeClr val="bg1"/>
              </a:solidFill>
            </a:endParaRPr>
          </a:p>
        </p:txBody>
      </p:sp>
      <p:pic>
        <p:nvPicPr>
          <p:cNvPr id="3074" name="Picture 2" descr="E:\קשר רב דורי\תמונות\סבא לפני צניחה.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545625" y="1314407"/>
            <a:ext cx="6912782" cy="4283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1920" y="6309320"/>
            <a:ext cx="4824536" cy="369332"/>
          </a:xfrm>
          <a:prstGeom prst="rect">
            <a:avLst/>
          </a:prstGeom>
          <a:noFill/>
        </p:spPr>
        <p:txBody>
          <a:bodyPr wrap="square" rtlCol="1">
            <a:spAutoFit/>
          </a:bodyPr>
          <a:lstStyle/>
          <a:p>
            <a:r>
              <a:rPr lang="he-IL" dirty="0" smtClean="0">
                <a:solidFill>
                  <a:schemeClr val="bg1"/>
                </a:solidFill>
              </a:rPr>
              <a:t>סבא לפני עליה למטוס לצניחה</a:t>
            </a:r>
            <a:endParaRPr lang="he-IL" dirty="0">
              <a:solidFill>
                <a:schemeClr val="bg1"/>
              </a:solidFill>
            </a:endParaRPr>
          </a:p>
        </p:txBody>
      </p:sp>
      <p:sp>
        <p:nvSpPr>
          <p:cNvPr id="5" name="אליפסה 4"/>
          <p:cNvSpPr/>
          <p:nvPr/>
        </p:nvSpPr>
        <p:spPr>
          <a:xfrm>
            <a:off x="6876256" y="2348880"/>
            <a:ext cx="715716" cy="72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noFill/>
            </a:endParaRPr>
          </a:p>
        </p:txBody>
      </p:sp>
    </p:spTree>
    <p:extLst>
      <p:ext uri="{BB962C8B-B14F-4D97-AF65-F5344CB8AC3E}">
        <p14:creationId xmlns:p14="http://schemas.microsoft.com/office/powerpoint/2010/main" val="24911546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787" y="4031182"/>
            <a:ext cx="7992889" cy="2566170"/>
          </a:xfrm>
        </p:spPr>
        <p:txBody>
          <a:bodyPr>
            <a:normAutofit fontScale="32500" lnSpcReduction="20000"/>
          </a:bodyPr>
          <a:lstStyle/>
          <a:p>
            <a:pPr marL="0" indent="0">
              <a:buNone/>
            </a:pPr>
            <a:r>
              <a:rPr lang="he-IL" sz="8600" dirty="0" smtClean="0">
                <a:solidFill>
                  <a:schemeClr val="bg1"/>
                </a:solidFill>
              </a:rPr>
              <a:t>במילואים גויס סבא לגדוד חרמש בחטיבת שריון </a:t>
            </a:r>
            <a:endParaRPr lang="en-US" sz="8600" dirty="0" smtClean="0">
              <a:solidFill>
                <a:schemeClr val="bg1"/>
              </a:solidFill>
            </a:endParaRPr>
          </a:p>
          <a:p>
            <a:pPr marL="0" indent="0">
              <a:buNone/>
            </a:pPr>
            <a:r>
              <a:rPr lang="he-IL" sz="8600" dirty="0" smtClean="0">
                <a:solidFill>
                  <a:schemeClr val="bg1"/>
                </a:solidFill>
              </a:rPr>
              <a:t>בשנת 1967 עם סגירת המייצרים בים סוף על ידי נשיא מצרים נאצר פרצה מלחמת ששת הימים שהגדוד של סבא לקח חלק בפריצה לסיני דרך מדבר פארן, ואחרי יומיים כל הגדוד הועלה על רכבות משא לחיפה ומשם לרמת הגולן שם לקח הגדוד חלק בכיבוש רמת הגולן.</a:t>
            </a:r>
            <a:endParaRPr lang="en-US" sz="8600" dirty="0" smtClean="0">
              <a:solidFill>
                <a:schemeClr val="bg1"/>
              </a:solidFill>
            </a:endParaRPr>
          </a:p>
          <a:p>
            <a:endParaRPr lang="he-IL" dirty="0"/>
          </a:p>
        </p:txBody>
      </p:sp>
      <p:sp>
        <p:nvSpPr>
          <p:cNvPr id="2" name="כותרת 1"/>
          <p:cNvSpPr>
            <a:spLocks noGrp="1"/>
          </p:cNvSpPr>
          <p:nvPr>
            <p:ph type="title"/>
          </p:nvPr>
        </p:nvSpPr>
        <p:spPr>
          <a:xfrm>
            <a:off x="457200" y="0"/>
            <a:ext cx="8229600" cy="954360"/>
          </a:xfrm>
        </p:spPr>
        <p:txBody>
          <a:bodyPr/>
          <a:lstStyle/>
          <a:p>
            <a:pPr algn="ctr"/>
            <a:r>
              <a:rPr lang="he-IL" dirty="0" smtClean="0">
                <a:solidFill>
                  <a:schemeClr val="bg1"/>
                </a:solidFill>
              </a:rPr>
              <a:t>מלחמת ששת הימים</a:t>
            </a:r>
            <a:endParaRPr lang="he-IL"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463" y="1044484"/>
            <a:ext cx="6561073" cy="181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5776" y="3198167"/>
            <a:ext cx="3960440" cy="461665"/>
          </a:xfrm>
          <a:prstGeom prst="rect">
            <a:avLst/>
          </a:prstGeom>
          <a:noFill/>
        </p:spPr>
        <p:txBody>
          <a:bodyPr wrap="square" rtlCol="1">
            <a:spAutoFit/>
          </a:bodyPr>
          <a:lstStyle/>
          <a:p>
            <a:pPr algn="ctr"/>
            <a:r>
              <a:rPr lang="he-IL" sz="2400" dirty="0" smtClean="0">
                <a:solidFill>
                  <a:schemeClr val="bg1"/>
                </a:solidFill>
              </a:rPr>
              <a:t>אות מלחמת ששת הימים</a:t>
            </a:r>
            <a:endParaRPr lang="he-IL" sz="2400" dirty="0">
              <a:solidFill>
                <a:schemeClr val="bg1"/>
              </a:solidFill>
            </a:endParaRPr>
          </a:p>
        </p:txBody>
      </p:sp>
    </p:spTree>
    <p:extLst>
      <p:ext uri="{BB962C8B-B14F-4D97-AF65-F5344CB8AC3E}">
        <p14:creationId xmlns:p14="http://schemas.microsoft.com/office/powerpoint/2010/main" val="179708178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504333"/>
            <a:ext cx="4114800" cy="4968552"/>
          </a:xfrm>
        </p:spPr>
        <p:txBody>
          <a:bodyPr>
            <a:noAutofit/>
          </a:bodyPr>
          <a:lstStyle/>
          <a:p>
            <a:pPr marL="0" indent="0">
              <a:buNone/>
            </a:pPr>
            <a:r>
              <a:rPr lang="he-IL" sz="3200" dirty="0" smtClean="0">
                <a:solidFill>
                  <a:schemeClr val="bg1"/>
                </a:solidFill>
              </a:rPr>
              <a:t>לקראת סיום מלחמת ששת הימים סבא אחרי חופשה בבית לקח את הרכב הפרטי [סוסיתא] עם סבתא ניצה לגדוד ברמת הגולן ביחד עם הגדוד נסעו </a:t>
            </a:r>
            <a:r>
              <a:rPr lang="he-IL" sz="3200" dirty="0" err="1" smtClean="0">
                <a:solidFill>
                  <a:schemeClr val="bg1"/>
                </a:solidFill>
              </a:rPr>
              <a:t>לרמאלה</a:t>
            </a:r>
            <a:r>
              <a:rPr lang="he-IL" sz="3200" dirty="0" smtClean="0">
                <a:solidFill>
                  <a:schemeClr val="bg1"/>
                </a:solidFill>
              </a:rPr>
              <a:t> דרך השטחים הכבושים דרך ג'נין ושכם בדרך היו טנקים ירדנים </a:t>
            </a:r>
            <a:r>
              <a:rPr lang="he-IL" sz="3200" dirty="0" smtClean="0">
                <a:solidFill>
                  <a:schemeClr val="bg1"/>
                </a:solidFill>
              </a:rPr>
              <a:t>שרופים.</a:t>
            </a:r>
            <a:endParaRPr lang="he-IL" sz="3200" dirty="0">
              <a:solidFill>
                <a:schemeClr val="bg1"/>
              </a:solidFill>
            </a:endParaRPr>
          </a:p>
        </p:txBody>
      </p:sp>
      <p:sp>
        <p:nvSpPr>
          <p:cNvPr id="2" name="כותרת 1"/>
          <p:cNvSpPr>
            <a:spLocks noGrp="1"/>
          </p:cNvSpPr>
          <p:nvPr>
            <p:ph type="title"/>
          </p:nvPr>
        </p:nvSpPr>
        <p:spPr/>
        <p:txBody>
          <a:bodyPr/>
          <a:lstStyle/>
          <a:p>
            <a:pPr algn="ctr"/>
            <a:r>
              <a:rPr lang="he-IL" dirty="0" smtClean="0">
                <a:solidFill>
                  <a:schemeClr val="bg1"/>
                </a:solidFill>
              </a:rPr>
              <a:t>סיום מלחמת ששת הימים</a:t>
            </a:r>
            <a:endParaRPr lang="he-IL" dirty="0">
              <a:solidFill>
                <a:schemeClr val="bg1"/>
              </a:solidFill>
            </a:endParaRPr>
          </a:p>
        </p:txBody>
      </p:sp>
      <p:pic>
        <p:nvPicPr>
          <p:cNvPr id="4" name="Picture 2" descr="E:\קשר רב דורי\תמונות\תנק שרוף.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71" r="5088"/>
          <a:stretch/>
        </p:blipFill>
        <p:spPr bwMode="auto">
          <a:xfrm rot="16200000">
            <a:off x="4528617" y="2164910"/>
            <a:ext cx="5090813" cy="385192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6084168" y="6093296"/>
            <a:ext cx="2449709" cy="461665"/>
          </a:xfrm>
          <a:prstGeom prst="rect">
            <a:avLst/>
          </a:prstGeom>
        </p:spPr>
        <p:txBody>
          <a:bodyPr wrap="none">
            <a:spAutoFit/>
          </a:bodyPr>
          <a:lstStyle/>
          <a:p>
            <a:pPr lvl="0"/>
            <a:r>
              <a:rPr lang="he-IL" sz="2400" dirty="0" smtClean="0">
                <a:solidFill>
                  <a:prstClr val="black"/>
                </a:solidFill>
              </a:rPr>
              <a:t>רכב </a:t>
            </a:r>
            <a:r>
              <a:rPr lang="he-IL" sz="2400" dirty="0">
                <a:solidFill>
                  <a:prstClr val="black"/>
                </a:solidFill>
              </a:rPr>
              <a:t>מצרי שרוף בסיני</a:t>
            </a:r>
          </a:p>
        </p:txBody>
      </p:sp>
    </p:spTree>
    <p:extLst>
      <p:ext uri="{BB962C8B-B14F-4D97-AF65-F5344CB8AC3E}">
        <p14:creationId xmlns:p14="http://schemas.microsoft.com/office/powerpoint/2010/main" val="19115104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8993" y="764704"/>
            <a:ext cx="4114800" cy="5976664"/>
          </a:xfrm>
        </p:spPr>
        <p:txBody>
          <a:bodyPr>
            <a:noAutofit/>
          </a:bodyPr>
          <a:lstStyle/>
          <a:p>
            <a:pPr marL="0" indent="0">
              <a:buNone/>
            </a:pPr>
            <a:r>
              <a:rPr lang="he-IL" sz="3200" dirty="0">
                <a:solidFill>
                  <a:schemeClr val="bg1"/>
                </a:solidFill>
              </a:rPr>
              <a:t>בשנת-1973 ביום כיפור כאשר אמי </a:t>
            </a:r>
            <a:r>
              <a:rPr lang="he-IL" sz="3200" dirty="0" err="1">
                <a:solidFill>
                  <a:schemeClr val="bg1"/>
                </a:solidFill>
              </a:rPr>
              <a:t>היתה</a:t>
            </a:r>
            <a:r>
              <a:rPr lang="he-IL" sz="3200" dirty="0">
                <a:solidFill>
                  <a:schemeClr val="bg1"/>
                </a:solidFill>
              </a:rPr>
              <a:t> בת שנה ורבע הגיע טלפון מיחידת המילואים על גיוס מידי תוך שעה וחצי סבי היה בבסיס פלוגות [מול </a:t>
            </a:r>
            <a:r>
              <a:rPr lang="he-IL" sz="3200" dirty="0" err="1">
                <a:solidFill>
                  <a:schemeClr val="bg1"/>
                </a:solidFill>
              </a:rPr>
              <a:t>קרית</a:t>
            </a:r>
            <a:r>
              <a:rPr lang="he-IL" sz="3200" dirty="0">
                <a:solidFill>
                  <a:schemeClr val="bg1"/>
                </a:solidFill>
              </a:rPr>
              <a:t> גת]  ושם הוא וחבריו הוציאו את הציוד והנשק מהמחסנים ונסעו עם הרכבים </a:t>
            </a:r>
            <a:r>
              <a:rPr lang="he-IL" sz="3200" dirty="0" err="1">
                <a:solidFill>
                  <a:schemeClr val="bg1"/>
                </a:solidFill>
              </a:rPr>
              <a:t>המשורינים</a:t>
            </a:r>
            <a:r>
              <a:rPr lang="he-IL" sz="3200" dirty="0">
                <a:solidFill>
                  <a:schemeClr val="bg1"/>
                </a:solidFill>
              </a:rPr>
              <a:t> על הכבישים במהירות דרומה, עקב חציית תעלת סואץ על ידי הצבא המצרי </a:t>
            </a:r>
            <a:r>
              <a:rPr lang="he-IL" sz="3200" dirty="0" smtClean="0">
                <a:solidFill>
                  <a:schemeClr val="bg1"/>
                </a:solidFill>
              </a:rPr>
              <a:t>.</a:t>
            </a:r>
            <a:endParaRPr lang="en-US" sz="3200" dirty="0">
              <a:solidFill>
                <a:schemeClr val="bg1"/>
              </a:solidFill>
            </a:endParaRPr>
          </a:p>
          <a:p>
            <a:endParaRPr lang="he-IL" sz="3200" dirty="0"/>
          </a:p>
        </p:txBody>
      </p:sp>
      <p:sp>
        <p:nvSpPr>
          <p:cNvPr id="2" name="כותרת 1"/>
          <p:cNvSpPr>
            <a:spLocks noGrp="1"/>
          </p:cNvSpPr>
          <p:nvPr>
            <p:ph type="title"/>
          </p:nvPr>
        </p:nvSpPr>
        <p:spPr>
          <a:xfrm>
            <a:off x="457200" y="-609600"/>
            <a:ext cx="8229600" cy="1219200"/>
          </a:xfrm>
        </p:spPr>
        <p:txBody>
          <a:bodyPr/>
          <a:lstStyle/>
          <a:p>
            <a:pPr algn="ctr"/>
            <a:r>
              <a:rPr lang="he-IL" dirty="0" smtClean="0">
                <a:solidFill>
                  <a:schemeClr val="bg1"/>
                </a:solidFill>
              </a:rPr>
              <a:t>מלחמת יום כיפור</a:t>
            </a:r>
            <a:endParaRPr lang="he-IL" dirty="0">
              <a:solidFill>
                <a:schemeClr val="bg1"/>
              </a:solidFill>
            </a:endParaRPr>
          </a:p>
        </p:txBody>
      </p:sp>
      <p:pic>
        <p:nvPicPr>
          <p:cNvPr id="5122" name="Picture 2" descr="E:\קשר רב דורי\תמונות\תנק ישראלי.jpg"/>
          <p:cNvPicPr>
            <a:picLocks noChangeAspect="1" noChangeArrowheads="1"/>
          </p:cNvPicPr>
          <p:nvPr/>
        </p:nvPicPr>
        <p:blipFill rotWithShape="1">
          <a:blip r:embed="rId3">
            <a:extLst>
              <a:ext uri="{28A0092B-C50C-407E-A947-70E740481C1C}">
                <a14:useLocalDpi xmlns:a14="http://schemas.microsoft.com/office/drawing/2010/main" val="0"/>
              </a:ext>
            </a:extLst>
          </a:blip>
          <a:srcRect t="8988" b="21175"/>
          <a:stretch/>
        </p:blipFill>
        <p:spPr bwMode="auto">
          <a:xfrm>
            <a:off x="4577810" y="1052736"/>
            <a:ext cx="4566190" cy="5669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76056" y="6165304"/>
            <a:ext cx="3384376" cy="461665"/>
          </a:xfrm>
          <a:prstGeom prst="rect">
            <a:avLst/>
          </a:prstGeom>
          <a:noFill/>
        </p:spPr>
        <p:txBody>
          <a:bodyPr wrap="square" rtlCol="1">
            <a:spAutoFit/>
          </a:bodyPr>
          <a:lstStyle/>
          <a:p>
            <a:pPr algn="ctr"/>
            <a:r>
              <a:rPr lang="he-IL" sz="2400" dirty="0" smtClean="0">
                <a:solidFill>
                  <a:schemeClr val="bg1"/>
                </a:solidFill>
              </a:rPr>
              <a:t>טנקים ישראלים בסיני</a:t>
            </a:r>
            <a:endParaRPr lang="he-IL" sz="2400" dirty="0">
              <a:solidFill>
                <a:schemeClr val="bg1"/>
              </a:solidFill>
            </a:endParaRPr>
          </a:p>
        </p:txBody>
      </p:sp>
    </p:spTree>
    <p:extLst>
      <p:ext uri="{BB962C8B-B14F-4D97-AF65-F5344CB8AC3E}">
        <p14:creationId xmlns:p14="http://schemas.microsoft.com/office/powerpoint/2010/main" val="87259294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620688"/>
            <a:ext cx="4114800" cy="6120680"/>
          </a:xfrm>
        </p:spPr>
        <p:txBody>
          <a:bodyPr>
            <a:normAutofit/>
          </a:bodyPr>
          <a:lstStyle/>
          <a:p>
            <a:pPr marL="0" indent="0">
              <a:buNone/>
            </a:pPr>
            <a:r>
              <a:rPr lang="he-IL" sz="3600" dirty="0" smtClean="0">
                <a:solidFill>
                  <a:schemeClr val="bg1"/>
                </a:solidFill>
              </a:rPr>
              <a:t>בתחילת מלחמת יום כיפור הגדוד של סבא תפס עמדות על הגבעות סביב לאום חשיבה שם ישב מטה הפיקוד של צה"ל והיו על הגדוד תקיפות של מטוסים מצריים.</a:t>
            </a:r>
            <a:r>
              <a:rPr lang="he-IL" sz="3600" dirty="0">
                <a:solidFill>
                  <a:schemeClr val="bg1"/>
                </a:solidFill>
              </a:rPr>
              <a:t> </a:t>
            </a:r>
            <a:r>
              <a:rPr lang="he-IL" sz="3600" dirty="0" smtClean="0">
                <a:solidFill>
                  <a:schemeClr val="bg1"/>
                </a:solidFill>
              </a:rPr>
              <a:t>צה"ל ספג הרבה אבדות וכל המוצבים לאורך תעלת סואץ נפלו.</a:t>
            </a:r>
          </a:p>
        </p:txBody>
      </p:sp>
      <p:sp>
        <p:nvSpPr>
          <p:cNvPr id="2" name="כותרת 1"/>
          <p:cNvSpPr>
            <a:spLocks noGrp="1"/>
          </p:cNvSpPr>
          <p:nvPr>
            <p:ph type="title"/>
          </p:nvPr>
        </p:nvSpPr>
        <p:spPr>
          <a:xfrm>
            <a:off x="457200" y="-387424"/>
            <a:ext cx="8229600" cy="1038944"/>
          </a:xfrm>
        </p:spPr>
        <p:txBody>
          <a:bodyPr/>
          <a:lstStyle/>
          <a:p>
            <a:pPr algn="ctr"/>
            <a:r>
              <a:rPr lang="he-IL" dirty="0" smtClean="0">
                <a:solidFill>
                  <a:schemeClr val="bg1"/>
                </a:solidFill>
              </a:rPr>
              <a:t>הגדוד במלחמת יום כיפור </a:t>
            </a:r>
            <a:endParaRPr lang="he-IL" dirty="0">
              <a:solidFill>
                <a:schemeClr val="bg1"/>
              </a:solidFill>
            </a:endParaRPr>
          </a:p>
        </p:txBody>
      </p:sp>
      <p:pic>
        <p:nvPicPr>
          <p:cNvPr id="2050"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848" t="32427" r="78478" b="13733"/>
          <a:stretch/>
        </p:blipFill>
        <p:spPr bwMode="auto">
          <a:xfrm>
            <a:off x="5148064" y="512914"/>
            <a:ext cx="3864305" cy="634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9305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1540" y="3973435"/>
            <a:ext cx="8280920" cy="2880320"/>
          </a:xfrm>
        </p:spPr>
        <p:txBody>
          <a:bodyPr>
            <a:normAutofit/>
          </a:bodyPr>
          <a:lstStyle/>
          <a:p>
            <a:pPr marL="0" indent="0">
              <a:buNone/>
            </a:pPr>
            <a:r>
              <a:rPr lang="he-IL" sz="4000" dirty="0" smtClean="0">
                <a:solidFill>
                  <a:schemeClr val="bg1"/>
                </a:solidFill>
              </a:rPr>
              <a:t>לאחר כשבועיים צה"ל התאושש  והצליח לחצות את תעלת סואץ ולכתר את הארמיה השלישית של הצבא המצרי. תפקיד הגדוד של סבא היה להשתתף במצור מהצד המזרחי. </a:t>
            </a:r>
            <a:endParaRPr lang="he-IL" sz="4000" dirty="0">
              <a:solidFill>
                <a:schemeClr val="bg1"/>
              </a:solidFill>
            </a:endParaRPr>
          </a:p>
        </p:txBody>
      </p:sp>
      <p:sp>
        <p:nvSpPr>
          <p:cNvPr id="2" name="כותרת 1"/>
          <p:cNvSpPr>
            <a:spLocks noGrp="1"/>
          </p:cNvSpPr>
          <p:nvPr>
            <p:ph type="title"/>
          </p:nvPr>
        </p:nvSpPr>
        <p:spPr>
          <a:xfrm>
            <a:off x="457200" y="-459432"/>
            <a:ext cx="8229600" cy="1219200"/>
          </a:xfrm>
        </p:spPr>
        <p:txBody>
          <a:bodyPr/>
          <a:lstStyle/>
          <a:p>
            <a:pPr algn="ctr"/>
            <a:r>
              <a:rPr lang="he-IL" dirty="0">
                <a:solidFill>
                  <a:schemeClr val="bg1"/>
                </a:solidFill>
              </a:rPr>
              <a:t>הגדוד במלחמת יום כיפור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50" y="980728"/>
            <a:ext cx="866763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55776" y="2977788"/>
            <a:ext cx="4032448" cy="523220"/>
          </a:xfrm>
          <a:prstGeom prst="rect">
            <a:avLst/>
          </a:prstGeom>
          <a:noFill/>
        </p:spPr>
        <p:txBody>
          <a:bodyPr wrap="square" rtlCol="1">
            <a:spAutoFit/>
          </a:bodyPr>
          <a:lstStyle/>
          <a:p>
            <a:pPr algn="ctr"/>
            <a:r>
              <a:rPr lang="he-IL" sz="2800" dirty="0" smtClean="0">
                <a:solidFill>
                  <a:schemeClr val="bg1"/>
                </a:solidFill>
              </a:rPr>
              <a:t>אות מלחמת יום כיפור</a:t>
            </a:r>
            <a:endParaRPr lang="he-IL" sz="2800" dirty="0">
              <a:solidFill>
                <a:schemeClr val="bg1"/>
              </a:solidFill>
            </a:endParaRPr>
          </a:p>
        </p:txBody>
      </p:sp>
    </p:spTree>
    <p:extLst>
      <p:ext uri="{BB962C8B-B14F-4D97-AF65-F5344CB8AC3E}">
        <p14:creationId xmlns:p14="http://schemas.microsoft.com/office/powerpoint/2010/main" val="9348486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נייר">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נייר">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נייר">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1345</TotalTime>
  <Words>831</Words>
  <Application>Microsoft Office PowerPoint</Application>
  <PresentationFormat>‫הצגה על המסך (4:3)</PresentationFormat>
  <Paragraphs>63</Paragraphs>
  <Slides>16</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Constantia</vt:lpstr>
      <vt:lpstr>Times New Roman</vt:lpstr>
      <vt:lpstr>Wingdings 2</vt:lpstr>
      <vt:lpstr>נייר</vt:lpstr>
      <vt:lpstr>גורלו של עם החי על חרבו</vt:lpstr>
      <vt:lpstr>ילדות</vt:lpstr>
      <vt:lpstr>טרום צבא</vt:lpstr>
      <vt:lpstr>צבא</vt:lpstr>
      <vt:lpstr>מלחמת ששת הימים</vt:lpstr>
      <vt:lpstr>סיום מלחמת ששת הימים</vt:lpstr>
      <vt:lpstr>מלחמת יום כיפור</vt:lpstr>
      <vt:lpstr>הגדוד במלחמת יום כיפור </vt:lpstr>
      <vt:lpstr>הגדוד במלחמת יום כיפור </vt:lpstr>
      <vt:lpstr>אחרי מלחמת יום כיפור</vt:lpstr>
      <vt:lpstr>מילואים בעזה </vt:lpstr>
      <vt:lpstr>מלחמת שלום הגליל</vt:lpstr>
      <vt:lpstr>מתיחות בין ישראל לסוריה לבנון עירק ואירן</vt:lpstr>
      <vt:lpstr>מלחמת המפרץ</vt:lpstr>
      <vt:lpstr>גורלו של עם החי על חרבו</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‏‏משתמש Windows</cp:lastModifiedBy>
  <cp:revision>66</cp:revision>
  <dcterms:created xsi:type="dcterms:W3CDTF">2018-12-24T06:43:39Z</dcterms:created>
  <dcterms:modified xsi:type="dcterms:W3CDTF">2019-04-29T05:45:33Z</dcterms:modified>
</cp:coreProperties>
</file>