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58" r:id="rId3"/>
    <p:sldId id="279" r:id="rId4"/>
    <p:sldId id="285" r:id="rId5"/>
    <p:sldId id="283" r:id="rId6"/>
    <p:sldId id="267" r:id="rId7"/>
    <p:sldId id="260" r:id="rId8"/>
    <p:sldId id="286" r:id="rId9"/>
    <p:sldId id="261" r:id="rId10"/>
    <p:sldId id="268" r:id="rId11"/>
    <p:sldId id="270" r:id="rId12"/>
    <p:sldId id="280" r:id="rId13"/>
    <p:sldId id="281" r:id="rId14"/>
    <p:sldId id="287" r:id="rId15"/>
    <p:sldId id="284" r:id="rId1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77C"/>
    <a:srgbClr val="009900"/>
    <a:srgbClr val="00CC99"/>
    <a:srgbClr val="018597"/>
    <a:srgbClr val="79F9ED"/>
    <a:srgbClr val="EAE588"/>
    <a:srgbClr val="B9B9B9"/>
    <a:srgbClr val="1B7D7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34" autoAdjust="0"/>
    <p:restoredTop sz="94802" autoAdjust="0"/>
  </p:normalViewPr>
  <p:slideViewPr>
    <p:cSldViewPr snapToGrid="0">
      <p:cViewPr>
        <p:scale>
          <a:sx n="75" d="100"/>
          <a:sy n="75" d="100"/>
        </p:scale>
        <p:origin x="-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2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9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9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7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A5F0-5647-48D6-9E0E-2DC147329BE7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4739-A124-4BF4-8A20-E58A62A34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6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156119" y="-1157617"/>
            <a:ext cx="12448478" cy="2387600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rgbClr val="1C777C"/>
                </a:solidFill>
              </a:rPr>
              <a:t>סיפורו המדהים של בועז דנקנר בעיר נתניה</a:t>
            </a:r>
            <a:endParaRPr lang="en-US" b="1" dirty="0">
              <a:solidFill>
                <a:srgbClr val="1C777C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40379" y="1254604"/>
            <a:ext cx="9144000" cy="1655762"/>
          </a:xfrm>
        </p:spPr>
        <p:txBody>
          <a:bodyPr/>
          <a:lstStyle/>
          <a:p>
            <a:r>
              <a:rPr lang="he-IL" sz="2800" dirty="0">
                <a:solidFill>
                  <a:srgbClr val="009900"/>
                </a:solidFill>
              </a:rPr>
              <a:t>"כל מה שצריך ללמוד, לעשות, לומדים תוך כדי עשייה" </a:t>
            </a:r>
            <a:r>
              <a:rPr lang="he-IL" dirty="0"/>
              <a:t>אריסטו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he-IL" dirty="0"/>
              <a:t>מגישות: אורן אלקובי ואורית </a:t>
            </a:r>
            <a:r>
              <a:rPr lang="he-IL" dirty="0" err="1"/>
              <a:t>ויסנר</a:t>
            </a:r>
            <a:r>
              <a:rPr lang="he-IL" dirty="0"/>
              <a:t> ביה"ס לב הפרדס תשע"ט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85" y="2617744"/>
            <a:ext cx="6858594" cy="385910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885" y="6476846"/>
            <a:ext cx="588315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4194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1C777C"/>
                </a:solidFill>
              </a:rPr>
              <a:t>עבודת החינוך</a:t>
            </a:r>
            <a:endParaRPr lang="en-US" sz="5400" b="1" dirty="0">
              <a:solidFill>
                <a:srgbClr val="1C777C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253331"/>
            <a:ext cx="4841838" cy="4351338"/>
          </a:xfrm>
        </p:spPr>
        <p:txBody>
          <a:bodyPr>
            <a:noAutofit/>
          </a:bodyPr>
          <a:lstStyle/>
          <a:p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בועז עבד בחינוך עד אשר חמשת ילדיו סיימו את בתי הספר התיכוניים.</a:t>
            </a:r>
          </a:p>
          <a:p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הוא התפטר ממשרתו כיושב ראש ועד ההורים וזאת הייתה תרומתו האחרונה בנתניה. </a:t>
            </a:r>
          </a:p>
          <a:p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כהוקרה והערכה על עבודתו יומם וליל בייסוד החינוך קיבל הרשמה בספר הזהב של הקרן הקיימת .</a:t>
            </a:r>
          </a:p>
          <a:p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בועז לא התחרט על עבודתו המאומצת שנטלה ממנו את השנים היפות בחייו והרסה את גופו ונפשו אך בסוף ימיו הוא נהנה לכתוב את זיכרונותיו .</a:t>
            </a:r>
            <a:endParaRPr lang="en-US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12012" r="4490" b="31263"/>
          <a:stretch/>
        </p:blipFill>
        <p:spPr>
          <a:xfrm>
            <a:off x="7171266" y="1193800"/>
            <a:ext cx="4614575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1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02926" y="365125"/>
            <a:ext cx="6450874" cy="1325563"/>
          </a:xfrm>
        </p:spPr>
        <p:txBody>
          <a:bodyPr>
            <a:noAutofit/>
          </a:bodyPr>
          <a:lstStyle/>
          <a:p>
            <a:pPr algn="ctr"/>
            <a:r>
              <a:rPr lang="he-IL" dirty="0"/>
              <a:t>מה אפשר ללמוד מהסיפור שלנו על עבר משפחתנו?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7184" y="365124"/>
            <a:ext cx="3954973" cy="6365875"/>
          </a:xfrm>
        </p:spPr>
        <p:txBody>
          <a:bodyPr>
            <a:no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הלהט של בועז לספק חינוך לילדיו הועיל לו ולמשפחתו והן לאנשים בסביבתו. 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הרצון לעזור לאחרים הוא המניע  לפעילותו החינוכית לעיצוב החינוך בעיר נתניה.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זהו הסיפור שבו פעולה יחידה של רצון הורה לדאוג לילדיו למסגרת חינוכית הפכה למפעל של בניית מוסדות חינוך לכלל תושבי העיר. 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בין פעולותיו המרובות גם הכשרת מורים ומנהלים , קידום הספורט הקולנוע וקופת חולים עממית.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במשך 25 שנה היה יושב ראש מועצת ההורים.</a:t>
            </a:r>
          </a:p>
          <a:p>
            <a:pPr marL="0" indent="0">
              <a:buNone/>
            </a:pP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2202" y="1202536"/>
            <a:ext cx="3832323" cy="6149144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6588977" y="2657479"/>
            <a:ext cx="911961" cy="8990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אליפסה 5"/>
          <p:cNvSpPr/>
          <p:nvPr/>
        </p:nvSpPr>
        <p:spPr>
          <a:xfrm>
            <a:off x="9570302" y="3909117"/>
            <a:ext cx="847493" cy="7359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61" y="1023149"/>
            <a:ext cx="4451104" cy="256924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87" y="3818493"/>
            <a:ext cx="3722146" cy="3039507"/>
          </a:xfrm>
          <a:prstGeom prst="rect">
            <a:avLst/>
          </a:prstGeom>
        </p:spPr>
      </p:pic>
      <p:sp>
        <p:nvSpPr>
          <p:cNvPr id="7" name="הסבר: קו 6">
            <a:extLst>
              <a:ext uri="{FF2B5EF4-FFF2-40B4-BE49-F238E27FC236}">
                <a16:creationId xmlns:a16="http://schemas.microsoft.com/office/drawing/2014/main" xmlns="" id="{D1FDA0EC-8848-457B-B582-6BBAFA76BFE1}"/>
              </a:ext>
            </a:extLst>
          </p:cNvPr>
          <p:cNvSpPr/>
          <p:nvPr/>
        </p:nvSpPr>
        <p:spPr>
          <a:xfrm>
            <a:off x="6032702" y="1069119"/>
            <a:ext cx="1158240" cy="1740456"/>
          </a:xfrm>
          <a:prstGeom prst="borderCallout1">
            <a:avLst>
              <a:gd name="adj1" fmla="val 35893"/>
              <a:gd name="adj2" fmla="val 184900"/>
              <a:gd name="adj3" fmla="val 37643"/>
              <a:gd name="adj4" fmla="val 117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פנינה דורון ז"ל ביתו של בועז דנקנר ואם סבתי אורית</a:t>
            </a:r>
          </a:p>
        </p:txBody>
      </p:sp>
      <p:sp>
        <p:nvSpPr>
          <p:cNvPr id="8" name="הסבר: קו 7">
            <a:extLst>
              <a:ext uri="{FF2B5EF4-FFF2-40B4-BE49-F238E27FC236}">
                <a16:creationId xmlns:a16="http://schemas.microsoft.com/office/drawing/2014/main" xmlns="" id="{117B3687-6EC5-4BFF-A2D6-53257D4DD0C6}"/>
              </a:ext>
            </a:extLst>
          </p:cNvPr>
          <p:cNvSpPr/>
          <p:nvPr/>
        </p:nvSpPr>
        <p:spPr>
          <a:xfrm>
            <a:off x="6426927" y="4327100"/>
            <a:ext cx="1158240" cy="1740456"/>
          </a:xfrm>
          <a:prstGeom prst="borderCallout1">
            <a:avLst>
              <a:gd name="adj1" fmla="val 33892"/>
              <a:gd name="adj2" fmla="val 247306"/>
              <a:gd name="adj3" fmla="val 37643"/>
              <a:gd name="adj4" fmla="val 117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פנינה דורון ז"ל וסבתי אורית ויסנר בילדותה.</a:t>
            </a:r>
          </a:p>
        </p:txBody>
      </p:sp>
      <p:sp>
        <p:nvSpPr>
          <p:cNvPr id="9" name="תרשים זרימה: מחבר 8">
            <a:extLst>
              <a:ext uri="{FF2B5EF4-FFF2-40B4-BE49-F238E27FC236}">
                <a16:creationId xmlns:a16="http://schemas.microsoft.com/office/drawing/2014/main" xmlns="" id="{5E5BB29F-B621-4B7E-A343-3F5F38EC6181}"/>
              </a:ext>
            </a:extLst>
          </p:cNvPr>
          <p:cNvSpPr/>
          <p:nvPr/>
        </p:nvSpPr>
        <p:spPr>
          <a:xfrm>
            <a:off x="8961120" y="4136571"/>
            <a:ext cx="1554480" cy="98406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תרשים זרימה: מחבר 9">
            <a:extLst>
              <a:ext uri="{FF2B5EF4-FFF2-40B4-BE49-F238E27FC236}">
                <a16:creationId xmlns:a16="http://schemas.microsoft.com/office/drawing/2014/main" xmlns="" id="{6B885AA1-2EF5-4025-A4DF-7068275E7BA7}"/>
              </a:ext>
            </a:extLst>
          </p:cNvPr>
          <p:cNvSpPr/>
          <p:nvPr/>
        </p:nvSpPr>
        <p:spPr>
          <a:xfrm>
            <a:off x="7585167" y="953729"/>
            <a:ext cx="1554480" cy="98406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כותרת 1">
            <a:extLst>
              <a:ext uri="{FF2B5EF4-FFF2-40B4-BE49-F238E27FC236}">
                <a16:creationId xmlns:a16="http://schemas.microsoft.com/office/drawing/2014/main" xmlns="" id="{7E404261-6578-4EDC-855D-CC844114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726" y="-256444"/>
            <a:ext cx="6450874" cy="1325563"/>
          </a:xfrm>
        </p:spPr>
        <p:txBody>
          <a:bodyPr>
            <a:noAutofit/>
          </a:bodyPr>
          <a:lstStyle/>
          <a:p>
            <a:pPr algn="ctr"/>
            <a:r>
              <a:rPr lang="he-IL" dirty="0"/>
              <a:t>קצת תמונות...</a:t>
            </a:r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6007" y="2413343"/>
            <a:ext cx="3028472" cy="538657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0243" y="4344512"/>
            <a:ext cx="994512" cy="993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" y="516270"/>
            <a:ext cx="5386571" cy="3028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5785" y="157162"/>
            <a:ext cx="421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מפגש משפחתי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96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EFA19441-FF0A-49F0-9D47-74DEE16C1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9842" y="-988941"/>
            <a:ext cx="5329241" cy="9478816"/>
          </a:xfrm>
          <a:prstGeom prst="rect">
            <a:avLst/>
          </a:prstGeom>
        </p:spPr>
      </p:pic>
      <p:sp>
        <p:nvSpPr>
          <p:cNvPr id="6" name="תרשים זרימה: מחבר 5">
            <a:extLst>
              <a:ext uri="{FF2B5EF4-FFF2-40B4-BE49-F238E27FC236}">
                <a16:creationId xmlns:a16="http://schemas.microsoft.com/office/drawing/2014/main" xmlns="" id="{7024F6B7-FFA7-4DDB-9F79-2A99CFF51933}"/>
              </a:ext>
            </a:extLst>
          </p:cNvPr>
          <p:cNvSpPr/>
          <p:nvPr/>
        </p:nvSpPr>
        <p:spPr>
          <a:xfrm>
            <a:off x="6598920" y="2668633"/>
            <a:ext cx="853440" cy="975360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514345" y="250821"/>
            <a:ext cx="1002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400" b="1" dirty="0">
                <a:solidFill>
                  <a:srgbClr val="1C777C"/>
                </a:solidFill>
              </a:rPr>
              <a:t>תמונת מחזור כיתה ג בביה"ס ביאליק</a:t>
            </a:r>
            <a:endParaRPr lang="en-US" sz="4400" b="1" dirty="0">
              <a:solidFill>
                <a:srgbClr val="1C7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xmlns="" id="{227A1CE1-9919-45E7-89B5-5145FA1D2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620" b="39005"/>
          <a:stretch/>
        </p:blipFill>
        <p:spPr>
          <a:xfrm rot="16200000">
            <a:off x="3302243" y="1216794"/>
            <a:ext cx="5079648" cy="5288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45" y="250821"/>
            <a:ext cx="1002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400" b="1" dirty="0">
                <a:solidFill>
                  <a:srgbClr val="1C777C"/>
                </a:solidFill>
              </a:rPr>
              <a:t>סבתי עולה לכיתה א' בביה"ס ביאליק</a:t>
            </a:r>
            <a:endParaRPr lang="en-US" sz="4400" b="1" dirty="0">
              <a:solidFill>
                <a:srgbClr val="1C7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74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>
                <a:solidFill>
                  <a:srgbClr val="1C777C"/>
                </a:solidFill>
              </a:rPr>
              <a:t>משוב</a:t>
            </a:r>
            <a:endParaRPr lang="en-US" sz="5400" dirty="0">
              <a:solidFill>
                <a:srgbClr val="1C777C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2429" y="1296783"/>
            <a:ext cx="4614746" cy="4858483"/>
          </a:xfrm>
        </p:spPr>
        <p:txBody>
          <a:bodyPr>
            <a:no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אורן- בתהליך הזה גיליתי  כל כך הרבה דברים מעניינים על משפחתה של סבתי . למדתי על תולדות ארץ ישראל והיה לי סיפוק רב מהדברים לדעת מעבר על עמנו ומשפחתנו נהניתי מאוד ללמוד עוד דברים  על משפחתי 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אורית-העבודה הוסיפה לקשר הבין דורי ביני ובין אורן נכדתי ‚ המסקנה ש"עם שאינו מכבד את עברו ההווה בו דל והעתיד לוט בערפל" ( יגאל אלון )  המאורעות שפקדו את הישוב בארץ שזורים בסיפור המשפחתי.</a:t>
            </a:r>
            <a:endParaRPr lang="en-US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88715AB3-C1C1-4A70-9EB6-1B2476068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27" y="595342"/>
            <a:ext cx="4513269" cy="589753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F39011C6-1D72-4F75-9EC5-7201D663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t="12813" r="1991" b="26545"/>
          <a:stretch/>
        </p:blipFill>
        <p:spPr>
          <a:xfrm rot="5400000">
            <a:off x="7836429" y="3674006"/>
            <a:ext cx="3123144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6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§×©×¨">
            <a:extLst>
              <a:ext uri="{FF2B5EF4-FFF2-40B4-BE49-F238E27FC236}">
                <a16:creationId xmlns:a16="http://schemas.microsoft.com/office/drawing/2014/main" xmlns="" id="{8803378A-C080-4A70-93EF-162B143CA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795">
            <a:off x="7080994" y="3069218"/>
            <a:ext cx="2932929" cy="14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47886" y="86062"/>
            <a:ext cx="10407127" cy="1516448"/>
          </a:xfrm>
        </p:spPr>
        <p:txBody>
          <a:bodyPr>
            <a:noAutofit/>
          </a:bodyPr>
          <a:lstStyle/>
          <a:p>
            <a:r>
              <a:rPr lang="he-IL" sz="5400" b="1" dirty="0">
                <a:solidFill>
                  <a:srgbClr val="018597"/>
                </a:solidFill>
              </a:rPr>
              <a:t>הקשר הבין דורי</a:t>
            </a:r>
            <a:endParaRPr lang="en-US" sz="5400" dirty="0">
              <a:solidFill>
                <a:srgbClr val="018597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89209" y="178629"/>
            <a:ext cx="5107042" cy="7023360"/>
          </a:xfrm>
        </p:spPr>
        <p:txBody>
          <a:bodyPr>
            <a:no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פסח 1971 אמה של סבתי אורית  בישרה לה "סבא שלך לא יהיה אתנו בליל הסדר, הוא מאושפז בבית חולים  במצב לא טוב".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כמה שעות לאחר מכן התייצבה סבתי אורית לבדה בבית החולים וכשראתה שמיטתו ריקה נאמר לה "אנחנו מצטערים סבך הלך לעולמו".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אורית שהייתה אז בת 15 הדמעות חנקו את גרונה וגם היום שנזכרת ברגעים אלו למרות שעברו כבר 47 שנה.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סבתי אורית הייתה קשורה מאוד לסבא שלה היות והייתה הנכדה הקטנה שזכתה להכי הרבה קירבה ואהבה ממנו .  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הקשר בין סבתי לסבה היה מאוד מיוחד ולכן היה חשוב להעביר את סיפור חייו ואת המלחמה שלו להשיג את מה שהיה כמעט בלתי ניתן להשגה.</a:t>
            </a:r>
          </a:p>
          <a:p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236" y="1678239"/>
            <a:ext cx="2691782" cy="400148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0579" y="2401768"/>
            <a:ext cx="4001489" cy="28672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99A691-95B9-4F78-A743-08FD4549F993}"/>
              </a:ext>
            </a:extLst>
          </p:cNvPr>
          <p:cNvSpPr txBox="1"/>
          <p:nvPr/>
        </p:nvSpPr>
        <p:spPr>
          <a:xfrm>
            <a:off x="6209275" y="5698923"/>
            <a:ext cx="58347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u="sng" dirty="0">
                <a:latin typeface="David" panose="020E0502060401010101" pitchFamily="34" charset="-79"/>
                <a:cs typeface="David" panose="020E0502060401010101" pitchFamily="34" charset="-79"/>
              </a:rPr>
              <a:t>בועז דנקנר ז"ל 1900-1972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5965" y="5883589"/>
            <a:ext cx="243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סבתא אורית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37476"/>
            <a:ext cx="10515600" cy="1325563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l"/>
            <a:r>
              <a:rPr lang="he-IL" sz="5400" b="1" dirty="0">
                <a:solidFill>
                  <a:srgbClr val="1C777C"/>
                </a:solidFill>
              </a:rPr>
              <a:t>תחנות בחייו - ילדותו</a:t>
            </a:r>
            <a:endParaRPr lang="en-US" sz="5400" b="1" dirty="0">
              <a:solidFill>
                <a:srgbClr val="1C777C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2401" y="1000125"/>
            <a:ext cx="5891560" cy="54669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בועז נולד בשנת 1900 על סף המאה ה-20 בתל אביב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לר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' מאיר מתתיהו ז"ל  ולשושנה בת למשפחה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בילו"ית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של יהודה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צללכין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בצעירותו עברה המשפחה לפתח תקווה, שם התחנך (בבית ספר פיק"א ובהמשך בבית הספר החקלאי בפתח תקווה ) והיה לאחד המצטיינים.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באוגוסט 1914 כשהיה בן 14 פרצה מלחמת העולם הראשונה והמצב הכלכלי היה רע מאוד, בועז הפך למפרנס העיקרי בבית ( בעקבות גיוסו של אביו למלחמה) ובין היתר עסק בועז במתן שיעורים פרטיים, היו לו 4 תלמידים ושכרו היה חצי נפוליאון לחודש, הוא לימד בעיקר עברית וצרפתית.</a:t>
            </a: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4"/>
          <a:stretch/>
        </p:blipFill>
        <p:spPr>
          <a:xfrm>
            <a:off x="6498730" y="137476"/>
            <a:ext cx="5009329" cy="6616026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9389327" y="3334215"/>
            <a:ext cx="1360449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אליפסה 6"/>
          <p:cNvSpPr/>
          <p:nvPr/>
        </p:nvSpPr>
        <p:spPr>
          <a:xfrm>
            <a:off x="7906215" y="137477"/>
            <a:ext cx="2995961" cy="710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27410" y="-225889"/>
            <a:ext cx="10515600" cy="1325563"/>
          </a:xfrm>
        </p:spPr>
        <p:txBody>
          <a:bodyPr/>
          <a:lstStyle/>
          <a:p>
            <a:r>
              <a:rPr lang="he-IL" b="1" dirty="0">
                <a:solidFill>
                  <a:srgbClr val="1C777C"/>
                </a:solidFill>
              </a:rPr>
              <a:t>ילדותו – מתקופת מלחמת העולם הראשונה בארץ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199" y="1424181"/>
            <a:ext cx="4860073" cy="4351338"/>
          </a:xfrm>
        </p:spPr>
        <p:txBody>
          <a:bodyPr>
            <a:normAutofit fontScale="92500"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לאחר סיום מלחמת עולם ראשונה האנגלים הביסו את הטורקים וכבשו את הארץ.</a:t>
            </a:r>
          </a:p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אביו של בועז הופיע פתאום בבית והשמחה הייתה גדולה בני משפחתו חזרו לגור בפתח תקווה וחיפשו פרנסה בתל אביב </a:t>
            </a:r>
          </a:p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הם יצרו קמח נקי והקימו מפעל קמח בשם "קמח דנקנר".</a:t>
            </a:r>
          </a:p>
          <a:p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t="17561"/>
          <a:stretch/>
        </p:blipFill>
        <p:spPr>
          <a:xfrm>
            <a:off x="7504770" y="773016"/>
            <a:ext cx="3641445" cy="565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0888" y="6556917"/>
            <a:ext cx="328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במשרדו במפעל הקמח ביפו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4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l="16372" t="26590" r="32004" b="38855"/>
          <a:stretch/>
        </p:blipFill>
        <p:spPr>
          <a:xfrm>
            <a:off x="2564781" y="561879"/>
            <a:ext cx="7426132" cy="62345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45769" y="3924812"/>
            <a:ext cx="1060639" cy="113340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75595">
            <a:off x="5721019" y="4620421"/>
            <a:ext cx="1043058" cy="72546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48818" y="807539"/>
            <a:ext cx="884113" cy="825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799" y="561879"/>
            <a:ext cx="2209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1924- בועז עובר לתל אביב להתחתן עם רחל.</a:t>
            </a:r>
          </a:p>
          <a:p>
            <a:r>
              <a:rPr lang="he-IL" sz="2400" b="1" dirty="0"/>
              <a:t>1928- הוא נוסע ברכבת לחדרה ומשם עם חמור לנתניה.</a:t>
            </a:r>
          </a:p>
          <a:p>
            <a:r>
              <a:rPr lang="he-IL" sz="2400" b="1" dirty="0"/>
              <a:t>1929 -1930 פיתוח עסקי מסחר בנתניה.</a:t>
            </a:r>
          </a:p>
          <a:p>
            <a:r>
              <a:rPr lang="he-IL" sz="2400" b="1" dirty="0"/>
              <a:t>1939- פרצה מלחמת עולם שנייה ובועז נשאר עם עסק מסובך וחובות.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90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0.00093 L -0.04388 0.00093 L -0.05065 0.00278 C -0.05156 0.00301 -0.0526 0.00324 -0.05351 0.0037 C -0.0595 0.00741 -0.05013 0.00602 -0.06237 0.0088 C -0.06627 0.00949 -0.07031 0.00949 -0.07422 0.00972 C -0.07474 0.01019 -0.07526 0.01042 -0.07591 0.01065 C -0.07708 0.01134 -0.07969 0.01181 -0.08086 0.01273 C -0.08815 0.01736 -0.08203 0.01458 -0.08711 0.01667 C -0.08763 0.01736 -0.08828 0.01783 -0.08867 0.01875 C -0.08919 0.01945 -0.08945 0.02083 -0.08984 0.02176 C -0.09075 0.02338 -0.09167 0.02523 -0.09271 0.02662 C -0.09375 0.02824 -0.09479 0.0294 -0.09596 0.03056 C -0.09909 0.03403 -0.09739 0.03125 -0.09987 0.03449 C -0.10091 0.03588 -0.10169 0.03773 -0.10273 0.03866 C -0.10417 0.03982 -0.10573 0.03982 -0.10716 0.04051 C -0.1082 0.04097 -0.10898 0.0419 -0.11002 0.04259 C -0.11068 0.04306 -0.11146 0.04306 -0.11224 0.04352 C -0.11393 0.04445 -0.11562 0.0456 -0.11732 0.04653 C -0.11784 0.04722 -0.11836 0.04792 -0.11901 0.04861 C -0.11966 0.04931 -0.1207 0.04931 -0.12122 0.05046 C -0.12174 0.05162 -0.12148 0.05324 -0.12174 0.0544 C -0.12187 0.05556 -0.12213 0.05648 -0.12226 0.05741 C -0.12266 0.0588 -0.12318 0.05995 -0.12344 0.06134 C -0.12409 0.06528 -0.12461 0.06921 -0.12513 0.07338 C -0.12578 0.0794 -0.12539 0.07662 -0.12617 0.08125 C -0.12604 0.08264 -0.12578 0.08403 -0.12565 0.08519 C -0.12526 0.08982 -0.12539 0.0956 -0.12461 0.10023 C -0.12422 0.10185 -0.12409 0.10394 -0.12344 0.10509 C -0.12292 0.10602 -0.122 0.10579 -0.12122 0.10625 C -0.1207 0.10579 -0.12005 0.10533 -0.11953 0.10509 C -0.11693 0.1037 -0.11784 0.10509 -0.11667 0.10324 L -0.1151 0.08634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8472 L 0.00794 -0.08472 C 0.0082 -0.09005 0.00833 -0.0956 0.00898 -0.10069 C 0.00911 -0.10185 0.00976 -0.10278 0.01016 -0.1037 C 0.0112 -0.10694 0.01211 -0.11065 0.01341 -0.11366 C 0.01406 -0.11505 0.01471 -0.1162 0.0151 -0.11759 C 0.01562 -0.11898 0.01562 -0.12083 0.01628 -0.12176 C 0.01706 -0.12268 0.0181 -0.12222 0.01901 -0.12268 C 0.01966 -0.12361 0.02044 -0.12431 0.0207 -0.12569 C 0.02135 -0.12824 0.02096 -0.13125 0.02187 -0.13356 L 0.02305 -0.13657 C 0.02318 -0.14051 0.02305 -0.14468 0.02357 -0.14861 C 0.0237 -0.14977 0.02435 -0.15046 0.02461 -0.15162 C 0.02487 -0.15255 0.025 -0.15347 0.02526 -0.1544 C 0.02552 -0.15625 0.02591 -0.15787 0.0263 -0.15949 C 0.02656 -0.16204 0.02682 -0.16481 0.02695 -0.16736 C 0.02721 -0.17639 0.02695 -0.18542 0.02747 -0.19421 C 0.0276 -0.19653 0.02917 -0.19931 0.02969 -0.20116 C 0.03021 -0.20278 0.03034 -0.20463 0.03086 -0.20625 C 0.03177 -0.20903 0.0332 -0.21134 0.03411 -0.21412 C 0.0345 -0.21528 0.03503 -0.2162 0.03529 -0.21713 C 0.03737 -0.22477 0.03516 -0.21991 0.03815 -0.22523 C 0.03945 -0.23218 0.0375 -0.22361 0.04036 -0.23102 C 0.04062 -0.23194 0.04062 -0.2331 0.04088 -0.23403 C 0.04141 -0.23611 0.04193 -0.23819 0.04258 -0.24005 C 0.0431 -0.24143 0.04375 -0.24259 0.04427 -0.24398 C 0.04479 -0.2456 0.04531 -0.24745 0.04596 -0.24907 C 0.04635 -0.25023 0.04713 -0.25093 0.04766 -0.25208 C 0.04805 -0.25301 0.04831 -0.25393 0.0487 -0.25509 C 0.04896 -0.26273 0.04896 -0.27037 0.04935 -0.27778 C 0.04935 -0.28032 0.04948 -0.28264 0.04987 -0.28495 C 0.05 -0.28611 0.05065 -0.28681 0.05091 -0.28773 C 0.05117 -0.28958 0.0513 -0.2912 0.05156 -0.29282 C 0.05169 -0.29375 0.05195 -0.29468 0.05208 -0.29583 C 0.05234 -0.29745 0.05234 -0.29907 0.0526 -0.30069 C 0.05299 -0.30255 0.05338 -0.30417 0.05378 -0.30579 C 0.05391 -0.30833 0.05404 -0.31111 0.0543 -0.31366 C 0.05443 -0.31481 0.05456 -0.31597 0.05495 -0.31667 C 0.05586 -0.31898 0.05716 -0.3206 0.0582 -0.32268 C 0.06029 -0.32639 0.05911 -0.32523 0.06159 -0.32662 C 0.06693 -0.33611 0.06055 -0.32407 0.0638 -0.33264 C 0.06432 -0.3338 0.06497 -0.33472 0.06549 -0.33565 C 0.06693 -0.34306 0.06497 -0.3338 0.06719 -0.34167 C 0.06797 -0.34444 0.06823 -0.35069 0.06888 -0.35255 C 0.0694 -0.35417 0.07005 -0.35579 0.07057 -0.35741 C 0.07096 -0.35903 0.07122 -0.36088 0.07161 -0.3625 C 0.07213 -0.36389 0.07279 -0.36505 0.07331 -0.36643 C 0.07357 -0.36782 0.07357 -0.36921 0.07396 -0.37037 C 0.07461 -0.37338 0.07552 -0.37384 0.07669 -0.37639 C 0.07747 -0.37801 0.07904 -0.3831 0.07956 -0.38426 C 0.0806 -0.38704 0.08177 -0.38958 0.08281 -0.39236 C 0.08359 -0.39421 0.0845 -0.3963 0.08516 -0.39838 C 0.08555 -0.39977 0.08568 -0.40185 0.0862 -0.40324 C 0.08932 -0.41204 0.08672 -0.40093 0.08906 -0.40926 C 0.09206 -0.41991 0.08815 -0.4081 0.09128 -0.42014 C 0.09193 -0.42268 0.09271 -0.42477 0.09349 -0.42708 C 0.09362 -0.42824 0.0944 -0.43866 0.09466 -0.44005 C 0.09492 -0.4419 0.09531 -0.44352 0.0957 -0.44514 C 0.09557 -0.45486 0.10208 -0.49097 0.09075 -0.49792 L 0.08906 -0.49884 C 0.08867 -0.50023 0.08854 -0.50162 0.08789 -0.50278 C 0.0875 -0.50347 0.08685 -0.5037 0.0862 -0.5037 C 0.08476 -0.50417 0.0832 -0.5044 0.08177 -0.50486 C 0.07956 -0.50579 0.07917 -0.50509 0.07786 -0.5088 C 0.07747 -0.50972 0.0776 -0.51088 0.07721 -0.51181 C 0.07669 -0.51296 0.07578 -0.51366 0.075 -0.51481 C 0.07448 -0.51551 0.07331 -0.51667 0.07331 -0.51667 L 0.07279 -0.51759 " pathEditMode="relative" ptsTypes="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-3.7037E-7 C 0.00026 0.0081 0.00026 0.01643 0.00065 0.02477 C 0.00091 0.03171 0.00248 0.02639 2.5E-6 0.03565 C -0.00169 0.04236 -0.00182 0.04074 -0.00443 0.04468 C -0.00508 0.0456 -0.00547 0.04676 -0.00612 0.04768 C -0.00677 0.04861 -0.00768 0.04861 -0.00833 0.04954 C -0.00963 0.05139 -0.01042 0.05393 -0.01172 0.05556 C -0.01302 0.05718 -0.01432 0.0588 -0.01562 0.06065 C -0.01627 0.06157 -0.01667 0.06273 -0.01732 0.06366 C -0.01797 0.06435 -0.01888 0.06481 -0.01953 0.06551 C -0.02031 0.06643 -0.02096 0.06759 -0.02174 0.06852 C -0.02448 0.07176 -0.02435 0.07153 -0.02734 0.07361 C -0.02851 0.08171 -0.02682 0.07477 -0.03346 0.0794 C -0.03646 0.08148 -0.0388 0.08611 -0.04193 0.0875 C -0.0444 0.08843 -0.0444 0.08843 -0.047 0.09051 C -0.05156 0.09421 -0.05039 0.09259 -0.05247 0.09653 L -0.04466 0.09143 L -0.04466 0.09143 " pathEditMode="relative" ptsTypes="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-2564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1C777C"/>
                </a:solidFill>
              </a:rPr>
              <a:t>תחנות בחייו - בבגרותו</a:t>
            </a:r>
            <a:endParaRPr lang="en-US" sz="5400" b="1" dirty="0">
              <a:solidFill>
                <a:srgbClr val="1C777C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33768" y="902540"/>
            <a:ext cx="4451104" cy="5309391"/>
          </a:xfrm>
        </p:spPr>
        <p:txBody>
          <a:bodyPr>
            <a:no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בהיותו בן 24 , פגש בועז ברחל במסיבה ואמר בליבו: "זוהי אהבה ממבט ראשון"  עוד באותו הערב הציע לה להינשא לו.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לאחר שנולדו שני הילדים הראשונים עברו להתיישב בעיר נתניה בצריף קטן שבועז בנה.</a:t>
            </a: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בועז היה עסקן ציבורי ואיש חברה מקובל , פתח בקרבת מקום את המסעדה הראשונה חנות כלבו ומלון קטן ראשון בעיר.</a:t>
            </a:r>
          </a:p>
          <a:p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יזם בנה והקים מבני חינוך הראשונים בנתניה גן הילדים סאלד בית ספר היסודי על שם חברו הטוב משורר ביאליק ובהמשך תיכון טשרניחובסקי . </a:t>
            </a:r>
          </a:p>
          <a:p>
            <a:pPr marL="0" indent="0">
              <a:buNone/>
            </a:pP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xmlns="" id="{F0B585DE-3C0D-4CA8-B29B-F2A678D10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44" y="1069119"/>
            <a:ext cx="4917475" cy="47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-2349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1C777C"/>
                </a:solidFill>
                <a:latin typeface="Bell MT" panose="02020503060305020303" pitchFamily="18" charset="0"/>
              </a:rPr>
              <a:t>מהפכה חינוכית בעיר נתניה</a:t>
            </a:r>
            <a:endParaRPr lang="en-US" sz="5400" b="1" dirty="0">
              <a:solidFill>
                <a:srgbClr val="1C777C"/>
              </a:solidFill>
              <a:latin typeface="Bell MT" panose="02020503060305020303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5446" y="996516"/>
            <a:ext cx="5345267" cy="5556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בשנת 1932 בועז דנקנר נבחר ליו"ר ועד הורים של גן ילדים סולד בית ספר היסוד ביאליק. </a:t>
            </a: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היות ושני ילדיו הגדולים היו אמורים להירשם לבית הספר הוא הגיע וגילה שהגן והבית ספר תחת קורת גג אחד מגיל 3 עד 11 מורה וגננת אחת הוא ראה "שהמורה נופלת מהרגליים" מהג'ונגל שנעשה. </a:t>
            </a:r>
          </a:p>
          <a:p>
            <a:pPr marL="0" indent="0">
              <a:buNone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בועז לקח את מפתחות המוסד סגר אותו וההורים צעקו! מה הסקנדל הזה? הוא ענה להם "אורח לרגע רואה כל פגע "הוא הסביר להורים שהוא יסדיר את העניינים.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C5F3AC0C-6D2C-4135-A03C-6C5AD8C73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8"/>
          <a:stretch/>
        </p:blipFill>
        <p:spPr>
          <a:xfrm rot="16200000">
            <a:off x="6588969" y="924425"/>
            <a:ext cx="5201087" cy="5345266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7268189" y="1307127"/>
            <a:ext cx="847493" cy="7359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40934" y="30945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e-IL" sz="6000" b="1" dirty="0">
                <a:solidFill>
                  <a:srgbClr val="1C777C"/>
                </a:solidFill>
              </a:rPr>
              <a:t>בניית הגן וביה"ס</a:t>
            </a:r>
            <a:endParaRPr lang="en-US" sz="6000" b="1" dirty="0">
              <a:solidFill>
                <a:srgbClr val="1C777C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32934" y="1803323"/>
            <a:ext cx="5612574" cy="4351338"/>
          </a:xfrm>
        </p:spPr>
        <p:txBody>
          <a:bodyPr>
            <a:normAutofit fontScale="92500" lnSpcReduction="10000"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 "כל הורה יוציא את הארנק ויניח חצי לירה כדי לשלם לגננת 7 לירות ב"חודש". </a:t>
            </a:r>
          </a:p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הוא עלה לירושלים כדי לקבל הלוואה ולהביא גננת, כמו כן קיבל מגרש מחברת ה"נוטע" להקמת מבנה גן ובית ספר ראשון בנתניה.</a:t>
            </a:r>
          </a:p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בשנת 1951 הקים בנוסף את בית ספר התיכון הראשון בנתניה   "טשרניחובסקי".</a:t>
            </a:r>
            <a:endParaRPr lang="en-US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US" sz="3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b="13863"/>
          <a:stretch/>
        </p:blipFill>
        <p:spPr>
          <a:xfrm>
            <a:off x="7627434" y="144966"/>
            <a:ext cx="4327631" cy="6627565"/>
          </a:xfrm>
          <a:prstGeom prst="rect">
            <a:avLst/>
          </a:prstGeom>
        </p:spPr>
      </p:pic>
      <p:sp>
        <p:nvSpPr>
          <p:cNvPr id="5" name="אליפסה 4"/>
          <p:cNvSpPr/>
          <p:nvPr/>
        </p:nvSpPr>
        <p:spPr>
          <a:xfrm>
            <a:off x="8474927" y="1895707"/>
            <a:ext cx="847493" cy="7359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>
                <a:solidFill>
                  <a:srgbClr val="1C777C"/>
                </a:solidFill>
              </a:rPr>
              <a:t>איך בית ספר ביאליק היה נראה פעם? ואיך היום</a:t>
            </a:r>
            <a:endParaRPr lang="en-US" sz="4800" b="1" dirty="0">
              <a:solidFill>
                <a:srgbClr val="1C777C"/>
              </a:solidFill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16" y="2416977"/>
            <a:ext cx="5670263" cy="358579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833" y="2416977"/>
            <a:ext cx="5351063" cy="35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2084</TotalTime>
  <Words>840</Words>
  <Application>Microsoft Office PowerPoint</Application>
  <PresentationFormat>מותאם אישית</PresentationFormat>
  <Paragraphs>61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סיפורו המדהים של בועז דנקנר בעיר נתניה</vt:lpstr>
      <vt:lpstr>הקשר הבין דורי</vt:lpstr>
      <vt:lpstr>תחנות בחייו - ילדותו</vt:lpstr>
      <vt:lpstr>ילדותו – מתקופת מלחמת העולם הראשונה בארץ</vt:lpstr>
      <vt:lpstr>מצגת של PowerPoint</vt:lpstr>
      <vt:lpstr>תחנות בחייו - בבגרותו</vt:lpstr>
      <vt:lpstr>מהפכה חינוכית בעיר נתניה</vt:lpstr>
      <vt:lpstr>בניית הגן וביה"ס</vt:lpstr>
      <vt:lpstr>איך בית ספר ביאליק היה נראה פעם? ואיך היום</vt:lpstr>
      <vt:lpstr>עבודת החינוך</vt:lpstr>
      <vt:lpstr>מה אפשר ללמוד מהסיפור שלנו על עבר משפחתנו?</vt:lpstr>
      <vt:lpstr>קצת תמונות...</vt:lpstr>
      <vt:lpstr>מצגת של PowerPoint</vt:lpstr>
      <vt:lpstr>מצגת של PowerPoint</vt:lpstr>
      <vt:lpstr>משוב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Administrator</dc:creator>
  <cp:lastModifiedBy>Ayelet</cp:lastModifiedBy>
  <cp:revision>107</cp:revision>
  <dcterms:created xsi:type="dcterms:W3CDTF">2018-10-21T07:49:41Z</dcterms:created>
  <dcterms:modified xsi:type="dcterms:W3CDTF">2019-04-15T17:26:57Z</dcterms:modified>
</cp:coreProperties>
</file>