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258" r:id="rId4"/>
    <p:sldId id="259" r:id="rId5"/>
    <p:sldId id="261" r:id="rId6"/>
    <p:sldId id="260" r:id="rId7"/>
    <p:sldId id="266" r:id="rId8"/>
    <p:sldId id="262" r:id="rId9"/>
    <p:sldId id="265" r:id="rId10"/>
    <p:sldId id="263" r:id="rId11"/>
    <p:sldId id="267" r:id="rId12"/>
    <p:sldId id="268" r:id="rId13"/>
    <p:sldId id="264" r:id="rId14"/>
    <p:sldId id="272" r:id="rId15"/>
    <p:sldId id="270"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5" d="100"/>
          <a:sy n="115" d="100"/>
        </p:scale>
        <p:origin x="43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he-IL" smtClean="0"/>
              <a:t>לחץ כדי לערוך סגנון כותרת של תבנית בסיס</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he-IL" smtClean="0"/>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12/26/2018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12/26/2018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12/26/2018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12/26/2018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12/26/2018</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12/26/2018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12/26/2018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12/26/2018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12/26/2018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DA16AA21-1863-4931-97CB-99D0A168701B}" type="datetimeFigureOut">
              <a:rPr lang="en-US" dirty="0"/>
              <a:t>12/26/2018</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he-IL" smtClean="0"/>
              <a:t>לחץ כדי לערוך סגנון כותרת של תבנית בסיס</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smtClean="0"/>
              <a:t>לחץ על הסמל כדי להוסיף תמונה</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3772C379-9A7C-4C87-A116-CBE9F58B04C5}" type="datetimeFigureOut">
              <a:rPr lang="en-US" dirty="0"/>
              <a:t>12/26/2018</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12/26/2018</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1"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r" defTabSz="914400" rtl="1"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google.co.il/url?sa=i&amp;rct=j&amp;q=&amp;esrc=s&amp;source=images&amp;cd=&amp;cad=rja&amp;uact=8&amp;ved=0ahUKEwih-NfVuoHKAhVBcRQKHT_gALgQjRwIBw&amp;url=http://krd.sisma.org.il/SitePages/%D7%AA%D7%91%D7%A0%D7%99%D7%95%D7%AA%20%D7%95%D7%90%D7%9C%D7%91%D7%95%D7%9E%D7%99%D7%9D.aspx?Mobile=1&amp;Source=/_layouts/mobile/view.aspx?List=ea8568c7-fb1e-4512-bdd4-4bd5c0a62a1d&amp;View=1ccb9d45-cc21-4aed-a967-4213590ad03d&amp;CurrentPage=1&amp;psig=AFQjCNHW63tmmCKDXPGww6ngiz5IxZPdwQ&amp;ust=1451491849072152" TargetMode="External"/><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18.jpeg"/><Relationship Id="rId1" Type="http://schemas.openxmlformats.org/officeDocument/2006/relationships/slideLayout" Target="../slideLayouts/slideLayout6.xml"/><Relationship Id="rId4" Type="http://schemas.openxmlformats.org/officeDocument/2006/relationships/image" Target="../media/image23.jp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1"/>
          <p:cNvSpPr>
            <a:spLocks noGrp="1"/>
          </p:cNvSpPr>
          <p:nvPr>
            <p:ph type="ctrTitle"/>
          </p:nvPr>
        </p:nvSpPr>
        <p:spPr/>
        <p:txBody>
          <a:bodyPr>
            <a:noAutofit/>
          </a:bodyPr>
          <a:lstStyle/>
          <a:p>
            <a:pPr algn="ctr"/>
            <a:r>
              <a:rPr lang="he-IL" sz="5400" b="1" spc="50" dirty="0" smtClean="0">
                <a:ln w="0"/>
                <a:solidFill>
                  <a:srgbClr val="002060"/>
                </a:solidFill>
                <a:effectLst>
                  <a:innerShdw blurRad="63500" dist="50800" dir="13500000">
                    <a:srgbClr val="000000">
                      <a:alpha val="50000"/>
                    </a:srgbClr>
                  </a:innerShdw>
                </a:effectLst>
                <a:latin typeface="David" pitchFamily="34" charset="-79"/>
                <a:cs typeface="David" pitchFamily="34" charset="-79"/>
              </a:rPr>
              <a:t>הקשר הרב דורי</a:t>
            </a:r>
            <a:br>
              <a:rPr lang="he-IL" sz="5400" b="1" spc="50" dirty="0" smtClean="0">
                <a:ln w="0"/>
                <a:solidFill>
                  <a:srgbClr val="002060"/>
                </a:solidFill>
                <a:effectLst>
                  <a:innerShdw blurRad="63500" dist="50800" dir="13500000">
                    <a:srgbClr val="000000">
                      <a:alpha val="50000"/>
                    </a:srgbClr>
                  </a:innerShdw>
                </a:effectLst>
                <a:latin typeface="David" pitchFamily="34" charset="-79"/>
                <a:cs typeface="David" pitchFamily="34" charset="-79"/>
              </a:rPr>
            </a:br>
            <a:r>
              <a:rPr lang="he-IL" sz="5400" b="1" spc="50" dirty="0" smtClean="0">
                <a:ln w="0"/>
                <a:solidFill>
                  <a:srgbClr val="002060"/>
                </a:solidFill>
                <a:effectLst>
                  <a:innerShdw blurRad="63500" dist="50800" dir="13500000">
                    <a:srgbClr val="000000">
                      <a:alpha val="50000"/>
                    </a:srgbClr>
                  </a:innerShdw>
                </a:effectLst>
                <a:latin typeface="David" pitchFamily="34" charset="-79"/>
                <a:cs typeface="David" pitchFamily="34" charset="-79"/>
              </a:rPr>
              <a:t>סיפורה של סבתא רבתא חולי לאה</a:t>
            </a:r>
            <a:endParaRPr lang="he-IL" sz="5400" b="1" spc="50" dirty="0">
              <a:ln w="0"/>
              <a:solidFill>
                <a:srgbClr val="002060"/>
              </a:solidFill>
              <a:effectLst>
                <a:innerShdw blurRad="63500" dist="50800" dir="13500000">
                  <a:srgbClr val="000000">
                    <a:alpha val="50000"/>
                  </a:srgbClr>
                </a:innerShdw>
              </a:effectLst>
              <a:latin typeface="David" pitchFamily="34" charset="-79"/>
              <a:cs typeface="David" pitchFamily="34" charset="-79"/>
            </a:endParaRPr>
          </a:p>
        </p:txBody>
      </p:sp>
      <p:sp>
        <p:nvSpPr>
          <p:cNvPr id="6" name="כותרת משנה 2"/>
          <p:cNvSpPr>
            <a:spLocks noGrp="1"/>
          </p:cNvSpPr>
          <p:nvPr>
            <p:ph type="subTitle" idx="1"/>
          </p:nvPr>
        </p:nvSpPr>
        <p:spPr>
          <a:xfrm>
            <a:off x="1463548" y="4376420"/>
            <a:ext cx="8048752" cy="2214880"/>
          </a:xfrm>
        </p:spPr>
        <p:txBody>
          <a:bodyPr>
            <a:noAutofit/>
          </a:bodyPr>
          <a:lstStyle/>
          <a:p>
            <a:pPr algn="r"/>
            <a:r>
              <a:rPr lang="he-IL" b="1" dirty="0" smtClean="0">
                <a:solidFill>
                  <a:srgbClr val="002060"/>
                </a:solidFill>
                <a:latin typeface="David" pitchFamily="34" charset="-79"/>
                <a:cs typeface="David" pitchFamily="34" charset="-79"/>
              </a:rPr>
              <a:t>שם :חמדה יצחק &amp; רועי יצחק</a:t>
            </a:r>
          </a:p>
          <a:p>
            <a:pPr algn="r"/>
            <a:r>
              <a:rPr lang="he-IL" b="1" dirty="0" smtClean="0">
                <a:solidFill>
                  <a:srgbClr val="002060"/>
                </a:solidFill>
                <a:latin typeface="David" pitchFamily="34" charset="-79"/>
                <a:cs typeface="David" pitchFamily="34" charset="-79"/>
              </a:rPr>
              <a:t>שנת לידה : 1953</a:t>
            </a:r>
          </a:p>
          <a:p>
            <a:pPr algn="r"/>
            <a:r>
              <a:rPr lang="he-IL" b="1" dirty="0" smtClean="0">
                <a:solidFill>
                  <a:srgbClr val="002060"/>
                </a:solidFill>
                <a:latin typeface="David" pitchFamily="34" charset="-79"/>
                <a:cs typeface="David" pitchFamily="34" charset="-79"/>
              </a:rPr>
              <a:t>מנחה: לילך אייזן </a:t>
            </a:r>
          </a:p>
          <a:p>
            <a:pPr algn="r"/>
            <a:r>
              <a:rPr lang="he-IL" b="1" dirty="0" smtClean="0">
                <a:solidFill>
                  <a:srgbClr val="002060"/>
                </a:solidFill>
                <a:latin typeface="David" pitchFamily="34" charset="-79"/>
                <a:cs typeface="David" pitchFamily="34" charset="-79"/>
              </a:rPr>
              <a:t>ביה"ס הביל"ויים גדרה</a:t>
            </a:r>
          </a:p>
          <a:p>
            <a:pPr algn="r"/>
            <a:r>
              <a:rPr lang="he-IL" b="1" dirty="0" smtClean="0">
                <a:solidFill>
                  <a:srgbClr val="002060"/>
                </a:solidFill>
                <a:latin typeface="David" pitchFamily="34" charset="-79"/>
                <a:cs typeface="David" pitchFamily="34" charset="-79"/>
              </a:rPr>
              <a:t>שנה"ל תשע"ט</a:t>
            </a:r>
            <a:endParaRPr lang="he-IL" b="1" dirty="0">
              <a:solidFill>
                <a:srgbClr val="002060"/>
              </a:solidFill>
              <a:latin typeface="David" pitchFamily="34" charset="-79"/>
              <a:cs typeface="David" pitchFamily="34" charset="-79"/>
            </a:endParaRPr>
          </a:p>
        </p:txBody>
      </p:sp>
      <p:grpSp>
        <p:nvGrpSpPr>
          <p:cNvPr id="7" name="Group 2"/>
          <p:cNvGrpSpPr>
            <a:grpSpLocks/>
          </p:cNvGrpSpPr>
          <p:nvPr/>
        </p:nvGrpSpPr>
        <p:grpSpPr bwMode="auto">
          <a:xfrm>
            <a:off x="1203321" y="106937"/>
            <a:ext cx="9083679" cy="1049946"/>
            <a:chOff x="1888" y="419"/>
            <a:chExt cx="8856" cy="1005"/>
          </a:xfrm>
        </p:grpSpPr>
        <p:pic>
          <p:nvPicPr>
            <p:cNvPr id="8" name="Picture 3" descr="סמל בית הספר"/>
            <p:cNvPicPr>
              <a:picLocks noChangeAspect="1" noChangeArrowheads="1"/>
            </p:cNvPicPr>
            <p:nvPr/>
          </p:nvPicPr>
          <p:blipFill>
            <a:blip r:embed="rId2" cstate="print"/>
            <a:srcRect b="30556"/>
            <a:stretch>
              <a:fillRect/>
            </a:stretch>
          </p:blipFill>
          <p:spPr bwMode="auto">
            <a:xfrm>
              <a:off x="9927" y="599"/>
              <a:ext cx="817" cy="825"/>
            </a:xfrm>
            <a:prstGeom prst="rect">
              <a:avLst/>
            </a:prstGeom>
            <a:noFill/>
          </p:spPr>
        </p:pic>
        <p:pic>
          <p:nvPicPr>
            <p:cNvPr id="9" name="Picture 4" descr="unnamed"/>
            <p:cNvPicPr>
              <a:picLocks noChangeAspect="1" noChangeArrowheads="1"/>
            </p:cNvPicPr>
            <p:nvPr/>
          </p:nvPicPr>
          <p:blipFill>
            <a:blip r:embed="rId3" cstate="print"/>
            <a:srcRect/>
            <a:stretch>
              <a:fillRect/>
            </a:stretch>
          </p:blipFill>
          <p:spPr bwMode="auto">
            <a:xfrm>
              <a:off x="1888" y="419"/>
              <a:ext cx="7522" cy="1005"/>
            </a:xfrm>
            <a:prstGeom prst="rect">
              <a:avLst/>
            </a:prstGeom>
            <a:noFill/>
            <a:ln w="9525">
              <a:noFill/>
              <a:miter lim="800000"/>
              <a:headEnd/>
              <a:tailEnd/>
            </a:ln>
          </p:spPr>
        </p:pic>
      </p:grpSp>
    </p:spTree>
    <p:extLst>
      <p:ext uri="{BB962C8B-B14F-4D97-AF65-F5344CB8AC3E}">
        <p14:creationId xmlns:p14="http://schemas.microsoft.com/office/powerpoint/2010/main" val="36924121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מציין מיקום של תמונה 9"/>
          <p:cNvPicPr>
            <a:picLocks noGrp="1" noChangeAspect="1"/>
          </p:cNvPicPr>
          <p:nvPr>
            <p:ph type="pic" idx="1"/>
          </p:nvPr>
        </p:nvPicPr>
        <p:blipFill>
          <a:blip r:embed="rId2">
            <a:extLst>
              <a:ext uri="{28A0092B-C50C-407E-A947-70E740481C1C}">
                <a14:useLocalDpi xmlns:a14="http://schemas.microsoft.com/office/drawing/2010/main" val="0"/>
              </a:ext>
            </a:extLst>
          </a:blip>
          <a:srcRect t="26773" b="26773"/>
          <a:stretch>
            <a:fillRect/>
          </a:stretch>
        </p:blipFill>
        <p:spPr>
          <a:xfrm>
            <a:off x="337625" y="544809"/>
            <a:ext cx="7047914" cy="5820822"/>
          </a:xfrm>
        </p:spPr>
      </p:pic>
      <p:sp>
        <p:nvSpPr>
          <p:cNvPr id="3" name="מציין מיקום תוכן 2"/>
          <p:cNvSpPr>
            <a:spLocks noGrp="1"/>
          </p:cNvSpPr>
          <p:nvPr>
            <p:ph type="body" sz="half" idx="2"/>
          </p:nvPr>
        </p:nvSpPr>
        <p:spPr>
          <a:xfrm>
            <a:off x="8482819" y="163380"/>
            <a:ext cx="3562643" cy="6202251"/>
          </a:xfrm>
        </p:spPr>
        <p:txBody>
          <a:bodyPr>
            <a:noAutofit/>
          </a:bodyPr>
          <a:lstStyle/>
          <a:p>
            <a:pPr marL="0" indent="0">
              <a:buNone/>
            </a:pPr>
            <a:r>
              <a:rPr lang="he-IL" sz="2400" b="1" dirty="0" smtClean="0"/>
              <a:t>עם </a:t>
            </a:r>
            <a:r>
              <a:rPr lang="he-IL" sz="2400" b="1" dirty="0"/>
              <a:t>השנים המצב השתפר הבנות גדלו למדו התגייסו לצבא והתחתנו בהמשך נולדו לי נכדים:  </a:t>
            </a:r>
          </a:p>
          <a:p>
            <a:pPr marL="0" indent="0">
              <a:buNone/>
            </a:pPr>
            <a:r>
              <a:rPr lang="he-IL" sz="2400" b="1" dirty="0"/>
              <a:t>מחמדה- </a:t>
            </a:r>
            <a:r>
              <a:rPr lang="he-IL" sz="2400" b="1" dirty="0" smtClean="0"/>
              <a:t>אופיר ואיילת</a:t>
            </a:r>
            <a:endParaRPr lang="he-IL" sz="2400" b="1" dirty="0"/>
          </a:p>
          <a:p>
            <a:pPr marL="0" indent="0">
              <a:buNone/>
            </a:pPr>
            <a:r>
              <a:rPr lang="he-IL" sz="2400" b="1" dirty="0"/>
              <a:t>ממזל- מוטי ומיטל </a:t>
            </a:r>
            <a:endParaRPr lang="he-IL" sz="2400" b="1" dirty="0" smtClean="0"/>
          </a:p>
          <a:p>
            <a:pPr marL="0" indent="0">
              <a:buNone/>
            </a:pPr>
            <a:r>
              <a:rPr lang="he-IL" sz="2400" b="1" dirty="0" smtClean="0"/>
              <a:t>ומסמדר- </a:t>
            </a:r>
            <a:r>
              <a:rPr lang="he-IL" sz="2400" b="1" dirty="0"/>
              <a:t>נועם.</a:t>
            </a:r>
          </a:p>
          <a:p>
            <a:pPr marL="0" indent="0">
              <a:buNone/>
            </a:pPr>
            <a:r>
              <a:rPr lang="he-IL" sz="2400" b="1" dirty="0"/>
              <a:t>למזלי הרב זכיתי גם לנינים : מנכדי אופיר : ליה, רועי וטל </a:t>
            </a:r>
          </a:p>
          <a:p>
            <a:pPr marL="0" indent="0">
              <a:buNone/>
            </a:pPr>
            <a:r>
              <a:rPr lang="he-IL" sz="2400" b="1" dirty="0"/>
              <a:t>מנכדתי איילת : נוי , יואב וברק.</a:t>
            </a:r>
          </a:p>
          <a:p>
            <a:pPr marL="0" indent="0">
              <a:buNone/>
            </a:pPr>
            <a:r>
              <a:rPr lang="he-IL" sz="2400" b="1" dirty="0"/>
              <a:t>מנכדי מוטי : עינב, נמרוד ושירי.</a:t>
            </a:r>
          </a:p>
          <a:p>
            <a:pPr marL="0" indent="0">
              <a:buNone/>
            </a:pPr>
            <a:endParaRPr lang="he-IL" sz="2400" b="1" dirty="0"/>
          </a:p>
          <a:p>
            <a:pPr marL="0" indent="0">
              <a:buNone/>
            </a:pPr>
            <a:endParaRPr lang="en-US" sz="2400" b="1" dirty="0"/>
          </a:p>
          <a:p>
            <a:pPr marL="0" indent="0">
              <a:buNone/>
            </a:pPr>
            <a:endParaRPr lang="he-IL" sz="2400" b="1" dirty="0"/>
          </a:p>
        </p:txBody>
      </p:sp>
    </p:spTree>
    <p:extLst>
      <p:ext uri="{BB962C8B-B14F-4D97-AF65-F5344CB8AC3E}">
        <p14:creationId xmlns:p14="http://schemas.microsoft.com/office/powerpoint/2010/main" val="37047064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9000"/>
            <a:lum/>
          </a:blip>
          <a:srcRect/>
          <a:stretch>
            <a:fillRect l="3000" t="-7000" r="7000" b="-7000"/>
          </a:stretch>
        </a:blipFill>
        <a:effectLst/>
      </p:bgPr>
    </p:bg>
    <p:spTree>
      <p:nvGrpSpPr>
        <p:cNvPr id="1" name=""/>
        <p:cNvGrpSpPr/>
        <p:nvPr/>
      </p:nvGrpSpPr>
      <p:grpSpPr>
        <a:xfrm>
          <a:off x="0" y="0"/>
          <a:ext cx="0" cy="0"/>
          <a:chOff x="0" y="0"/>
          <a:chExt cx="0" cy="0"/>
        </a:xfrm>
      </p:grpSpPr>
      <p:sp>
        <p:nvSpPr>
          <p:cNvPr id="2" name="AutoShape 2" descr="data:image/jpeg;base64,/9j/4AAQSkZJRgABAQAAAQABAAD/2wCEAAkGBxQTEhUTExQWFhUXGBcXFxgYGRUXHRgYGhUXFxcYGBgYHyggGBolHRgXITEhJSkrLi4uFx8zODMtNygtLisBCgoKDg0OGhAQGi0lHx0tLS0tLS0tLS0tLS0tLS0tLS0tLS0tLS0tLS0tLS0tLS0tLS0tLS0tLS0tLS0tLS0tLf/AABEIAMgA/AMBIgACEQEDEQH/xAAbAAACAgMBAAAAAAAAAAAAAAAFBgAEAQMHAv/EAEYQAAIBAgMDBA0KBQQDAQAAAAECEQADBBIhBTFBBhMiURUWMlJTYXFygZGhsdEHFCMzQkOSk9LwYqKyweFEVGNzJILxwv/EABkBAAIDAQAAAAAAAAAAAAAAAAIDAAEEBf/EAC8RAAIBAwMDAwIGAgMAAAAAAAABAgMREiExUQQTQTNhcSIyBSOBkaGxQtEUUsH/2gAMAwEAAhEDEQA/AOgYrkpstWythULEAwFdtNYmPIfVWyxyV2aysy4dMq91owjQNuPiINbOVexWxPR6YU5DntZQ6lc/cFiMpOYa6yJHGrWy8Cy4e4jjLIywAF0FtUkKCcu7dNG4xw03InYErsrZA3W7PtrPYzZHeWv5qDryZs9dz8xvjWe1i113Pxt8ayY1uEX3YcsL9i9kd5a/mqdi9kd5a/moR2sWuu5+NvjU7WLXXc/G3xqY1uETu0+WFuxWyPB2fbU7E7I7yz7aE9rFnrufjb41jtYs9dz8bfGpjW4RO7DlhY7G2P4Oz7a1nYOxfBWPbQ7tYs9dz8bfGsdrNnrufjb41Ma3CJ3YcsJ9g9jeCs/zVjsHsbwVj20N7WbPXc/G3xrRa2DbfNkt32AYrPOxqu/QtMVUpVY72Li4y2uG+wuxvBWf5qnYTY/grP8ANQntZ/4b/wCaP1VjtYHgb/5o/VQd6fKDwXuFzsXY3grPtqdhdjeDs/zUI7Wf+G/+aP1VO1n/AIb/AOav6qndnyiYR9/4/wBhc7F2N4Kz7a89hNjeCs+2hfa1/wAN/wDNX9VYHJr/AIb/AOaP1VO7PlEwj7/x/sK9g9jeCs+2s9g9jeCs/wA1Ce1geBv/AJw/VU7WR4G/+av6qndqcomC9wv2D2N4Kz7ai7F2ON1qz7aDW9gW8zIy3UYBTrcJ0YkDuSeo1t7WrPXc/G3xpi70ldWFylTi7O4SfYWxjvtWDHiNel2JscbrVkeuhfaza/5PzG+NQ8mrPXc/G3xq7V/YHOl7hXsPsfwdn+as9htj+Ds+2hI5M2f+T8bfGp2sWf8Ak/G3xqW6j2JnS9wp2H2P4Oz7anYbY/g7PtoX2tWeu5+NvjWO1qz/AMn5jVLV/YvOl7hXsLsfwdn21Owux/B2fbQrtas9b/jf41ntas9b/mP8an5/sTOl7l59nbFEg27Om/utNKKryL2cwDDDWyCAQelqOFc82xsprTrlJyM5y9MyTk1zyDI00rsGzFizbHUi/wBIqU6k5ScZLYZKMEk4+Ra5d7WvWOa5l8ubfoDPSUcfLVu3tG4QQW9goR8pv3P7+0tXbFFRbdSSYmvpFW9zaBUqV5uXAo16wNxOp6gNa0mQ9VK12i7IHCiDOhaGEEjpCNN1eMVdZApKhgzRCEsw6zlAmKDONrjO1Pg31ruX1XeQNQPSd1BMVjLl64luz9W4uIzEMFBKypLxppOnjrVY5L3gSpe3lkx021BMwTHpBpUq/wD1Vy1TlwGMfjlRGMwQNOOv/wBqmNrqQ3WOAOoKnpR76C7VsNbzADjlJOqsVAnI3Eke2a14LE5TGUK6hyCRpvB6Ucd4mssuom3wSVNxdmFsNtzM5A1XpHrIAUGfIffRLkhfNywXH2rtw66fa8lAMHsbEXmN4KlsqxUqxKM0qJ0jVdxnxVm5sHE2bbOl3Kq6m1buuS5J1yrHdGaF9yS12NFH6E29x56XUPb8KrXsaVuBCu9S0gMRA36xv3euucYe/iWbKLmKlSA4ZnBTXe0aAeM0xXdg4sNpiTGn3zx4wDFCoN7DFVT8MZRj9Yy8SOO8Cf8A511rO1N2m/xHqnXSlO/gcRakXMRcJABLLcuMgBJiSBo2kRVPG3LuRuav3muJlEC42Vs8QRx0FTHWxUqqjvcfPnx35dJidT1dQrFvaGY5QNdevgPJSZiS6EA375Jgd2xEzrAGpJ4CrlrZeIuy9u7dRAWGS5ddXkCAQsbp1qKLbsWqiew04LFNdQOFygzo0g6HyVYluoe34Ul47ZmKS0XN5yQVEW7zsxBIGiRrqaq4YXmbLz14kFQ3SuDKWOUBuqDMnxVeDvYLuLhhnbGN5vEsSJJtW4A3d1c1PGBWy3tq0ePDqidQAB5ao4jk1iM5IuI5Khc1y4z8d+ojTWBVTFbIy3SGloAgpJWd8ZojMeqmKc6at4MtWLlJtIYreMBaDG6YGvlqyrDTx9dLC5jOhRjovAFhpEkzoOFWNn2sTdLBGUKFBm5KlgSYyGOoHXx0yn1MtmrilC+wwgVKr2rd1VJbm4VSzdIydCeiI8W6sLjVg6NMkBYbMYE9zE7q0qpHzoR05LwWahrxDwDCQRPdbvLppWLz5CA8agmVJcCInNA04UWaK7cuDZFeHSvdYbdRAizyq+4/7G/oauk4EfRp5q+4VzblV/p/Pb+hq6VgPq080e4Vjj60vg2L04iV8pv3P7+0tXbFUvlN+5/f2lq7YoqHqS+UD1H2RNtacRvt/wDYP71uJqvjJhSBmh1OUQJHHeYp9TWLM9PSSZfOGB+7Tx+n0VLdgAyLaAwdRv3UFbb6gt/4zyszqvDq119Fa8LyotOAyWHIO4grr5Na5bOkpX0ueuR5z2rnRDDnNzeJRRv5ovgk9lJfJXaxtq9m5ZZ7gYv0coGTcDv36a9RFE8PyssuudbDka8VnTXdM7vXUswVUjbctcprHQtjIMoYnKDwgzHjoFjMAoRmE5gABvjLMz5a37U27z1tXsIQFJYnokEQRBAMzMaGquMcFDzisGIGVVBlmiSNN4BqW5FTnrpsx4ewGglEJganfuqJhgCDzSSPJ8KDtt1QJOHcCJ1K+0TM1rw3KNH7nDvHWSAPaar2H5rkmyLI+eYrog5wM0nQ9JhH766NHCjwSez4Um2NvizibzXbLBH+r3awSWB1jMJ9VFr3Ki0isxsPlUSWBUgaxEg754b6uwPcjyXtvJlsPlRF6SHUkAw43x76WdjWhlLJPTbce6Uj7JI3gUS2htMYi29lbLoWyyTHR1BE6zVLZoyXHTSJDek7/bJrR08bvURWabVgONpNcxT2xoq3E11M9JRHinWulXLAJJNtCTvM7/ZXO7dkrdvOBq13Pl0nIhEnynd4qZW5UW+ieYbpMFBld7bgddNRGtVXhaegVGSSd2HVw4BkWkBG49XsoLsCz9PiujmDZZDMSPrLu4Hh4qx2yICQcPcETJOWBAk6zG7WgmwuUiC7dYoSt0zbAIlVVmLG5J0JziB4qSkxvchyO3zQeCT2UO2/ZPM5VUJLjVT6/ZpNVLHKW24zDDvEkCcomN5End46qbW22LiNbt2mtuCDmMQIEny6VVuS3UilcoDS5LZ3ZEJGuiDKdSeJNN+z7IaxZJRW+jSCerLSXYtJoSxz5ftMSWPAxOnpoxb5R27NtVuWWlEGYysdECTvq7C6ct5SsrjF81Hgrf79FDczfPYjTK2k6TlWdYqmvKq0WVRZfMyhgOjOUkanXTeND11SwW1Wu4o3ktE2FVkjoybmgYzMZRl3jrqWYecX5Gv5qvgrfs+FeMXaC23IRV6OpFDuza6Rh2M7oZDPt3eOtlzFl0YLYYZgROZTE6cDVxjJvQuU48lusNuqVGrqeDmMWeVX+n89v6GrpOB+rTzV9wrm3Kr/AE//AGN/Q1dJwX1aeavuFZY+vL4Ni9OIl/Kb9z+/tLVy0dPR/aqfym/c/v7S1bTd6P7VdH75/JVf7Ik2fhyVFwhXNxFkXI6O89GAY31v+a6EZLWoI1M+8VjZQ+ht9BD0F3nXd5KtZP4U9f8Ais0qsuR6iuBZvbMU4tLJZsuXMd2bNlOs9Xio1awACKvN2uioWdxMQJPR1OlDboHZBBlWeb9EENp7Jo7l/gT1/wCKXGTWwW+4I2zslXRnYLb5u3cK83oSSv2jAkCKXdnhrahDlygIEMrmCkgAwBxHEmnLaFsczd6CD6N9x/hPirm+zBcORRqtt1tFuMLcUjOJ4ruPjort6meqkpLQ6Jh9lrbDKtu2yli0tAbXfJC9dZuYHMuXLaUSpzJ3Qgg6EjxRVo2/4E9f+Kytsd6nr/xU7jtY0YoWMBsrnbt0OxbmnR7YY6SHcHNpqCF3UeOE1nmrM+oeqIobsMg3sR0QYyCGIju7moo3zY7xPX/iqU3HYpRXAtcrNkK9ly5VCWXLljKmkBjp176W8Bg7l6HC5bKXQTbkHNcUQx8yYIB1O+m/ldZJwxChQSy6rBMTqIOhBGlJ2y8SmHd0UuyspOUxK3UABUeIgiPIaOM7/cZuojZpvYNNg3dVZiA43qdBIJ6bd8SKrXsSWuKinNljpgjpCJk8PF6K9tjs9shmGdl4HcSNVPkPGqGzGVLxSfsL5ZI19taOnhaV1sKPWwMSWa8+oLNlmO5Cgk6eMn2Vuv4cNZuad3EFDqSDpA+ywOsxwqlg7gzQN3OOdOG7pE9Q4V7xmNNlGI0htd+9h0Z6hGpHjFLqa1HfwVZYt3Kb2rzs2H0Kooe6VOhA3R1E8R4q6JgdjJZUolu2ynWXjMDAEAxukTXPMLdzW+ekqbjNpG8GAB5AuldS5sd4vDj4vJS5Ts9B/TRTTKeI2cHQ2zbtBWiSO6AkTlMb9OugmD2Sj3XtSYtDo67yWgZ+vdFNAX+BPX/ig2zF/wDJvSqxwk/xGgcstWaHFaaBF8KCQeZsA+LT2ZaEco9kqyPcKoGhECpGWM+sjidfZR/mx3iev/FD9vCLLdFV1TVSJEuPFUlNtalSirbCbh9kqcVYFzoF3dOiAGZRaZjJG4yFPiinXC7NVLa2xbtEIAqknpEDTpGNTSjswF9oWixB5rowToXe25bXrgD109ZB3iev/FXk47C6MVbYq4jA5gJFtAoJm3EnTQGRqKobHtG6q3CQSjmFaApGQcPKZ1oxdQQegu48fF5KGcn+lbclVPT46blUVM5b3G4q+xeXDwZ5u165Hqy1WNgoyie65wlRGUaggLxGhohzY7y36/8AFVMWvTTRRo/c/wDrTKdSTkrsCrFYvQWuVX3Hnt/Q1dJwH1aeavuFc25Vfcee39DV0rAfVp5q+4U2Pry+Ba9OIlfKb9z+/tLVyz+/VVP5Tfuf39pauWaKj6k/lA9R9kf1KG0tn2ebZWY2gR3algV8kHfQPCbJv3EXMjk8HW7l5xeBKkyhI4ddG+UDtkAVQYuW51iFzrJHjHV1TR5rA1+iX2Umu1lYKirx1EnaGwsRkIRDzhaFYuoZV6yZkkSdK04vBCyAtx7iELJJctmBEAyDEyN28U9iwvgl9Q+FLXLwBLCwigZzMR3jdQ3ikuStaw6cMrvz7AnB7JvMQ4R3EwJusoOsGVLCR5RRBNlXluXvoujcCx0k0dRGoB3RFNQtAwTbUmBqQDw8lZ5hfBL6hVqSSsD2fcUfm5UAXk5tzu6ZIJHkPvofe2TdcXEsu7POZYcjKNOiWJ6yPQaaOUtuLIyIFJuKNIEnXqrRyOyNaulUDKLzASOICht/jqslfYFwTla72A13YWLFrRM1wCAc6qG1JBY5tYk6cTWLexbtpSXN1lUakvJ4CYDSdeqnfmF8EvqHwrK2Bv5pR5Imo3ELtLlnP3wbXXt/N3cmGJAYwJXok5jG+DrrvrGO5NYq4UYoMwKliGRToCrazrIJ38aPci1BW7oriU3xoYPupi5geCX1CryV7sp0IvcRV5OPbtGbUC2CVCsnRUGTJBliZnjWi9dtuUYfWA5ZIgyu8MK6CthfBL6h8KQsJs9TfxDOJm7d8mrkf2rR00vqdhc6SitCrgMI082pJvXHJATKco65YQsxGtW9oclLzqwRD08ucu6EtMZmOu+BoPFW3kBhsuIxYgMOjv8AFHX+9adxYXwS+ofChrTWbRcaMZRVxSxuxLjJkS2QRoIZIA1gCT1UEsWyoQKbtx3MQ7Nmk8SJhVEjxaiukmwvgl9QpdwqDsldmD0H6MiAMtnhFJyQzspbMEHYGK6DAMSO7U3dCDvPdbxofXWb2wcSBaVVJhhnbnACRJMZs0kEwNeFO/Mr4JfUPhWOYHgl9S/CryjwTtLliQto5HLBgyEgnMQFOs8dwHHdVzZuBdlB5osrEwWcToSNzHrHEcK28plBN1SAoAQiDGoGiwN4pnayDH0anQa6fCgVkUoavVibhuT9wuXu2yp5x3AR03EBVG+dAN/jrbfwpQ5bi5c2qQzbtZJIJAiONNpsDwS+oUI5UDLZBVFU5uECeg0buqZq5STL7Vk7MWBsa/ci5ZZ3WToXKhgYmJMiOBoquwnBZirFiwIBuQIgACAw4DfTFgbINq2ebBORNSBr0R4q38yvgl9Q+FWpR4IqaXligdntz9sXVNq0JygXCTdfccxB6KiRA4k0wWsIiGVWDHWT762bTsjIIQL07eoifrF00rY1bOnaktjNXWL0e4scq/8AT+e39DV0rAfVp5o9wrmvKr/T+e39DV0rAfVp5o9woY+tL4Gr04iV8pv3P7+0tXLVU/lN+5/f2lq5Zq6PqT+UD1H2RBG3rgUSzBeknGAYYe2jXZPD+FX8xf1UvcorjDMAi3iRIRo6QmGUToWjdSzYwQuLPNi0JBTnFylVP2SviOmtZav3MGnVcVZK50fsnY8Kv5i/qpe5bYq29gC2wcgkkBwYGRtdD10o37drClUZMyHpIygaGTKebMkdVHdkC0/NLYTpMWARoUzqzBp+zvocb7DY12/tWo5JtPDwPpBuH3g6vOqdk8P4RfzF/VS5tbYN6+Fti2i2yRmhgGKDeoG7UjXqFb+wkW2HMKEVSxhlBECZiaLtSDzfH8lrbm0LLW1COGbONA4YnfMAGtHJi/atJdV2VCbrNl5wDugpneOugF/IkgFMhEjKwGvGTv1HCs4pbDAwywAVYNpoYJE+KgXDFd76rtDudqYfwg/MH6qz2Tw/hBuP3g6vOrn2yNorpa7q4rrbUQoDSQqMTxmdfJTUNl3SCj2UMyGhlEkH98aNU77DVVur2KnI69atLcDsEzMrCXAkNJnfupi7J4fwg/MX40snk3dytbtoFzE6lgxEGNJMA0vc5at/RvcDsrrC6M2bK0qxG4SKGULbguq1/j/J0ddqYfwq/mL+qlDD3Dz13iruzKRqMpc7zx9FK+ysNbuXbm9gASDuhmJYL6BR/YNxmRSczOw4+Px9QrV00VdsU62a2NvIbFW1v4ouwQFtJYLO4nefHTl2Sw/hV/MX9VJePt20y2VMADnHAEliToSx3a8Bvih+y1QILTZFZWYNm03MSp8ciD6aXXis27hRrWtGx0Tslh/CD8wfGl3CYqyNoXHLABkbpZgM2lqAHnWIOlUNm3vnF97VpFYKgf7IgTDeImeFWcdyfxFxGUIoWCAAw6M6aRSVBvZDozck2lty9/gZztTD+EH5i/qr12Tw/hB+Yv6qVcXsJrViebEW4zGUgnRZIJ1oHhHF24H6MW5VFYj6S4e6PmgaDhrVSji9QO81/iMW3b6M15rZVugBmLAwI1A11NMa7Tw8D6Qbh94Ory0hLetq6K+bO5gKkRkmDnJ0y+PfpVy3fsvfTC21zXZbKVKiFjMMzbp8W+q1ehISbvK38jkNpYfwg/MHxoPynx1p7QCMGbNuzhvsNwBmqm0NgX7pkIqukG3DL0XH9jqD5asW9l3VR2NtcyiSwKkgBTmAn2ddH25W2C7j4/kKYLaVjmrY5wdwv3gHAcJrf2Uw/hF/MX9VJd7HWrLF3GdSoCgFDpvgKNSxahrYBiy3L4U3SwMHubQ1KrIBHGT5KD5BdZ2viPW09oWmQBGDOXSFDiT0xwmrY7keTrn20F2bsnIVnIwOpJ1Yk6yG3EeUCjYWBAEDqrd0sWk2Z61TJrQWuVX+n89v6GrpWA+rTzR7hXNeVf8Ap/Pb+hq6VgPq080e4VUfWl8D16cRK+U37n9/aWruHql8pv3P7+0tXbFXR9SfygOo+yIJ2yTbDtCxEqSdAw9oJ66UNnYxj3a5g7MAOKqTIAPVI9lNG18M4YNcuK6BpUFQGAnVTGjKRpumhOKwvMkssqG0zFoKHhp3vkrLXSU2jOnJap2JyeH/AJVlSPvHIEE5BzbQMx0JNPz2Ebfan/1Wk7ZF5jfw+dgCHfMOM820Hq19tOXPr35/l+FLN1HSKNfzS34L9+usHB2zobU/vy1s59fCH1D4VOfXwh9nwqXY7Q1Y20vNXPowOg3BequfX9mpnsOBlK37THUHPnKqZHAHT1V0DG3l5u50yeg2+BwPGuX4LFl7llYGUXbOu4L9Ivrq07eBFVrKN+TrF2yhkG2CPNWtXzS34L9+utr3l78+z4V555fCH2fCqH6Hg4S34L3VttWVAAFsDh3KwKxz6+EP8vwrK3lkfSH0x8KlyaHPrWDUghIVhddj5cx18YNVdh4llUqsB7ZIAaRmUGPb11vs5i7wIlmhiYHdGABxBoXs7a5xmItsFCJaU+Uk6Qa6HStSTa/U58938hG3tJDd+kSXuuAepbdtZk9YBJ040T5IqjYu42Qy1osZA1BuDLv0ke6gNjZ7XrrhMuZWYlmmAu8A8BJnyxR3kfhzaxT57iN9CdVYMR0l4cPJWavF5thUb9wcrmHtmJtbt2i15+aW/Bfv11755fCH1D4Vjn18IfZ8KRc3aHn5pb8FuIOsHUf/ACh/KdV+a3CUAAyEmBuFxZ3a0T59fCH2fChfKi+owl0lzAyEzG4Os7tZqEdhf2WyNicPB3M3QOXdzbQSu/yU53MOjaG0Dx3LvpD2OqDG4dreTmmz9Md8LbSJ36+On3nh4Q/y/Cpe+oqj9h4+aW/Bfv11g4S2d9qfLHxrZz6+EPqHwqc8vhD7PhUuxuhqx1peaufRgdBvsr3ppF2dih3WcrIAMKCdw0g6jdvp5xt9ebudM9w2+B9k+Kk3Y2Ce7oGPNDTOpAkQDlzd0Y3VFFyaSEdRljdbDHs9we5iI1O8z6NKvNXmzbygAToOP969NXVhFxjZmBu4s8q/9P57f0NXSsD9Wnmj3Cua8qv9P/2N/Q1dJwX1aeavuFZo+vL4Ni9OIlfKd9z+/tLV2zVP5Tfuf39pau2KKh6k/lA9R9kf1K+0EUahQXO4kEx4/RQHaFvcQoux0Z3AHeT1emmm6sgjTXrobc2eVnKSZI03AAbhHVxoOpouTuhNOePj9xSxGFsNCv0ftQdZmQZY7/7VU2hgLds5U5l2ABlpBMCCfNpn2ihG6wLt1yVAaQFzEksY4RrQzamyFul3ClBHdKSJKwoDRvE8BWPFrcZZfbF7+eADa2Yl7iukgRx03HdqDx6q129lXQIZLbwugIGbTeSV0I6ppisYB2WVBU6Eqw4nQTJ9IAr2+z7qkAPmbry7yYGo8R3eSiyt4BivqtKTtygBauojLau4WTlOqBJgcRmIEeX0Vrvst6JtXm6QCCIY6ExpmndMeKjx2NnOaV50grmM9ypJMAfaJnQxW/A4QpisEQ+ZecYAaASLTyQB495jjRKq+EFCKlOzba8C5Z2Uu9sHiJ4j6U//AJAozgNhWbpZebFmApm4rLnkmQM5ExpJB410rO3UPxH4VCW71fWfhV9xvdI1KmlyIHapaXMQ1gwDG4gQN0ZtTQLAbPbKM9h+kzMy8zc6M9yAY4R5Na63B7xfX/ivWZ+ofiPwoW14RHTT8s5FZzWSrvbu80hOVXtugWfGRBIO4UN5IYm0ijnmK23Yrm4STpJGo8tdR5ZycLDdEc5b1Ukka6HdSFtDk/bt2gmeVdtZALa9QHj9lbej2lfyZalJQehZ21etkZbBBsW2hssnNciT50Ag6zJNVcTgnYrmt3mKgZWFl9P4WG4gVpsYHmEu2xmCllZeETpB8Ryz6a7CGaBoNw4nq8lZeov3HrsMhThNX1TOQbN2Qbl/I9p7VtiYe5bZVUqrGJOkHhrTK3Ja2QBzljzgFB8p6Wpp6JbqX1n4VjXvE9f+KBNeUOVNI5cdnW0LKbL3MrMAbdtyGgkBg0EEUPuYSCH+bXkCEknmnPRgyZjQid/irsQZu9X8R+FUtuOfmt+QPqrm5ifsGgtqXKOSxOP3r5dObh3jpLIGvl1r3hgTpzNtW624+gUZwmyiQQ5CuhAAUdYlT6as4fZN5jooZe6DNAPjWd419lFe+iRz6cJZY5W/oF39kp0LjwX0GVVyLl6z3x3HWtVy0i3IZAEU90VkSRoDE6Ux2tkuUuKVJurEQSM461PDThW/ZWGti4q3bdwM4JVnnUDejDdI9tFhKUg87JrzzcCbOwq3teZROkVDAADMADrPDqNNew8BkLME5tjo2ghvHoYPliiN7A22TIVGXgBpHkjdVhRWun0yi73FOTe5msNWawRWoEWeVf8Ap/Pb+hq6TgR9Gnmr7hXNuVX+n89v6GrpWA+rTzR7hWOPry+DavTiJXym/c/v7S1esmqXymfc/v7S0Vw9oVKUkqk/lErRcoxsa6lWjYB3VqewRu1rSppmVwaNFxAQR16GNPbVbEbPVkFsSqAgkLpMcJ3xO/rq4VrK2idwqNRe5Sv4B9rZom4WOZn494IhQo4QDUOAPNBM0OMvTHfLuPXRVcMeJqPaVRJMAUH5YSjJlQ4dTvVdTJ049floVthFS9hbphUS4Q0KdAbbAbtwkx6au7RuPutkq+QuEIklAYLE7geMUsXuUN9TEgegUqrOnazRv6T8Pq1XeLWnuMfbLhJjnBJ3DpVs7PYbvj/PXPH2g2dW+0sQY6jpPCrvbLip1ePQvwrGnDy2deX4XW0wt+rHbs/hu+P89Ts/he+P81auTG1lv2uno6nKSdAx8RiJjeBRpmthgpKhjuU7z5BT1Sg1dNnIqOdObjJaoX9qbSs3lS3bYljcXSG4ceqBShyPm5cBc5isx8a6sg1ERXNuTtoLcu5NBzjAdWUMYFaqEcYyRnqyyaLu1cIG546llQMMvlGhHHjTB2ew3fE6Dg/VVDZTFcbl4XLbHxgqQR/emHCY+3cLBGDFTDRG/d6ROkilVYKTCpzxVgb2dw3fH+ep2fwvfH+ar21Nocymfm3u69zbCltxMwxAO6qNjlJZfC/OxOTUZWADZwSMkDjI8lJ7a5HZt6pGOz2G74/zVU2rt7DNYvKr9JrbqB0u6KkAeUnSl5eXN4Fs6WiJ4A6DyzrHtoYeVHOF4tkMXLSe5jNmEcaXJR8M00qTbeWh0UYdGUSqmQs6b4GnqralsDcN5mlDA8tWMA2UMad2VmPQaaMJtgcybt1OZhc2Wc0rwIjfPVv1Fa1Wp+Nzmz6apHV7FoKeo16Fo9VVdh7ft4lWKBlKtBVoB8R04Vcw2OtOzKrqzJ3QndRd0WqaPJtHqrwRVC5yuwqsVNzUGNAxGnV114HLHCnTOT5FP96tVg308uGEqhqphtu4a4GIeMglswI0mNOuiNgo6B0IYHcR/ei7qFujJaMUuVe+x/2N/Q1dJwP1aeavuFc85ZL9R/2N/Q1dEwP1aeavuFZ6bvWkzXa0UhL+Uz7n9/aWtu2LlxrFwWCVukdE7vLB4GK0/KZ9z+/tLWdu4G5es5LTazqCYleKzOlZqlRxqysMxTpg/YuNuYfB3rjQ2XuQWzQdAZiYE6xQFuVd82ypuNJIOYQDPeiNwP8AaiOycSuCJbFMLa3AwCd1mKHU6aD+9TaWCtXQLtoq9t9VCqoA11G/fPGrVSRVGipTX9AocobgIm85Plarq7avMO7efOIrzbwMH6s+gDT1VZ5uPssBHGAN08R1VWUuToOh7Iqtyhv2kdg7kwQcxzBQSOkB1gTTDyKv3Hwz3rrFwmc282u5ZJJ9goTsjZ6XnjpCQWDgqQY4jSDrTxseyERlG4N69BrTKU/qxZi6ijjPL2KF/lDkwC4wopLKvRkgatl0MGk3lbZ5m8wC9AgXFmdAeA8QM0/bf2law1k3bwJtgqCAAd+7Q6V42rsS1ishfMMoMRG4wdZnqp1WGUdA+h6lUKuUtjlCGQTAPrFa5J4ZZ46x76eLGyMEcU+DHOm6iZzJAWDEa+kUK2aMJdxYwvzdw2ZhmL6dEnNAGvCsv/Hn5O0/xvp4vW+pQ2Libi5xlD20fNqcpzEawddBvjrppxeyDfxFrFc7AhTEajLwBnSZg0HxOBtMzDDo9tFdg+dm+kZSVnfOWRp10axOCuvbU5+goV8qqFyQd4695keKlxqSlPBPY5vWKE33Ut9bMzgdk31xr4hr0qQeiAdQQQqxu00oByYIyDXXMSdAYJOutOOFVgoBhWA0ynLJjgDKmd86HXdVDB8mLSQAuIU6n7thumJ1Fb+nuk7u9zl1IrSyKdvXGoATpbcn2DhXptg2raXUtO1q5dAUEsTE/ZidJ11360QsbNRHLC24uEEA3LoEr4lTVhu0ivWKwDPlQwCzrAUABQNWMcdBx1k0uvG875foHT+2zQl8psbiMBh7GGS59LdZm51iTzSDgFJ6R1ieFL+G2q74a2r65Mw4QzZjmuRESx9Qpp5Ych2vo1y3fYXbaXGZXAYMUEFVI7mYNaOR/Ja1i8BYvl7iMwOYDLlzBiDAPAxMUNTFUk93fUbRdp67CoQsaiPLPXWw4a2AGBO7xiTTs/IGRFvEIR40B9oNUrvITEruNtx4jl9hEe2s+SNqqRNXJPY3P3RIi2glx196np4057R2K163dW4+YFs1sABcgEdCeO7iOqqjcnbiYazassA4upcukkqG74ab+oA0V25sxr4thWy5LqufGF4ULVzPOeTBWyNhpbttzZOa4urMJIIBAjQQQTqKAWuTbWbirzgLEa5QR0CNSddJNV/lT2y1tvmtm41ssRdbKxU7oCyCDqZJ8lbuSHKT530SoN5VVXM6sqz090seujhTmlk/JVKVN1Un4NfKLZOULcXWOiZjUE6cPRQuyw35BrTjtq2TZuKVMZRqYiZ3eUaUo2dmqw0jeZ46aboNGdLs9y8rmm5cGswB4tDpqD5QafeS9q3bsIBdDNclwJI03EATw66VsHssA6RIDMTJ3CK8Yi6rYhX59F5sIJIuSmUAERERPrqpPQx9TRUGnHVh7lYBNiGJ6Z4z9hq6Tgfq081fcK5bt/adu8bAtuGhySACIGRuuupYH6tPNX3Cj6W+UrmWsrWEn5Th9TO7j5MyzWkYTDSSt5lY8VM8I0itvynjSz6f6lrxh8N6KVUhlUkA6rhBWOb7b5M4i5iHeS6blJMSJ35Z066YeS+Bu2bDWrupzErEwFYQQOrXX0004opbALZjJCgKCSWOgAAE617xe0Ej6PD3gZ1LW7sR5Ipt242dgadSpGWcUCcFbWygRbZYCInNpBPE617xOPIGlk8NwJmFq8Md/wAd78q5r7K2YTGEu+VhZyoCOdtsCxYtIXNG6Br46FK73HrqavCFXZu2/mwypYudFSEDbtTOp6qZNg8sV5uLqOLhJJyiV4Aca3lN5N6yS0nUDQ9XdxHkrVeRECmbVyWgoluWAgnMACdJHto8XF5CqkqtTj9mWNtYjC42ybN03EWQZiDI3ddErvKLC21Be8ANwkNPqigRNrwd8eS3dHsAivF7IdAl0+Ww5n+WiVZ+ROM+D3gbmHXG3sct65c51AuRbbQICwQ0a7qXdjYW8uMbFcyebVrrTBVoYkgkHy60YwWCzOeaVkZYzBQ9o67jlOhnrq7tFMRbtdO5KsQpV8pMExAKga+WaGdSeLkioU1OcVJeSvhk6MtqSdSJ1Osz5TOlHNhAliCZXKRHVx1/fChOFXoA+k+mK0Jtvmbd4WxNwmWPBVygAk+4ddcvoH+c2+Gzs9WvosuUgph7F0oGNwBCoiT1cTp1Uh7MVWzEXLkFm7m46gy2+AYH+aI2sG18TcYlQIUfZCgbh1acaoY7ZgWDaZlY7pB1BBM9UQDHkrpdPVVNt20ZVf8ADrxtmrrwX9lYdBjbfNsFfIyliZJB1gk+SnLZWGuJfHOXA4KOV0iOks68dD76SNmbEtMpEktAJkEb5g+PjXvC427hLttQSyZtFY6CRBAPAEe0CpOrlUUmiLoLUXjNNrW1v6Y57PwtznHdrga23PKEiIljx47vbSzyEweIsG1acMLS27g/hLC40HykEU07N2jbuuptt3TEuhGohTJ8W6JG+quy7BYaPaWZMAtOvWM0TVzhO1o7Xuc2M47sB8k7Y+dMYP3kH2aeUf2pl5P7TbEJcJCjKxXo8eOtDl5Pvhn5y2Qx13zpO/oz7q8YfbbKXW3YB6UObdtyC0DeV0JiKQqcoq0jRVrwlK8Fx4CG29rmwbAAB5y4FJM6bt1bNvYu5bVObmWcKYGbTiaB47lBiDGXAlyNxZXMHxDL/eh93b+0SpJtuh3wlk8N2rTVqLFOfhJ/sZ5a8h1xOIbFtchAkMnc9yuhDeOtHJf5Pmw1xr63Q8rCAEjQ8GjSjVzZpJ6WOV511ECY6gwrNjAax86QD0kenp7qb9dreAP8srF18GQmW8heYDQxjywNN9DdsbNRbLnC2g94FYV2bKASM2474rwTqw+keGIDKlwqwB0KkSK1jQn6K7rv+if4UrFpjO9UWlmbtibOvuGF7CWrbdJQ63GKyACpK7ypPEHhXgbNxNgrevvbvW5ZTaW0oJBkWwpEkkmN9ehfRBLW7qKN55u6AB1k7gKKDC+Nx5Hcf3q7XBdaXlCdtDaIuvZjBthtSwY5RmGVhGnrrsWB+rTzV9wrl/KO3Bsat3ZGrMw7ht0muoYH6tPNX3Cn9KvrkSpLJJiR8p40tfv7S1MJh2ncfbXr5S99j9/aWjFhomlTf5kiYZQQG2rZYGwTu5+176YCzeL1mhHKO6BbtsZIW9aY5QWIAOpgAmvLcoLHev8Al3f01Tdw4wsrIM52/h9ZrzmfqHr/AMUHHKCx3r/l3f01k7fsd6/5d39NUXiwxLd6v79FQs3Uvr/xQbs9Y71/y7v6az2wWO9f8u7+moXZhfO/8PrNZzt4vWaD9nrHev8Al3f01Oz9jvW/Lu/pqFYs227twYjEC2FzFbUs0lV0O4DUn1CtOI2M1wzcYO3AsW080DRfRWzY+LW5dvuoYKRbAlWTUAyBmAPVRbNRZu1gJQ1uL2J2FdIC273NjjIzE6g6E7tJGs76r3+TFwW3VXDZtTm1JPljq0poJqC5QKy2SCu7ptvTURNk4tgQMuZcrZlIO8GAs+PdW3nico5o/dhm6Z5ohilwAzJXKTEaa0X2zsgybtkAk6vbO5j3y8J6xQDC2tCAyqeZ5lgV3aEFonup6+qii0tzfVTrvOH7F+1eCB3QAXIVsuV+mPtDeYI4addUL+DbEYi3aDajpswGgAGpjxmBFZtJce79FDNlCaCAoEnMxnfr7Ka9g7JGHUyc1x4zt7gPEKqTu9Aov/j05Zfc1ZL/ANKD8kFLq/OuGtzkKlkiRB7kjUj2VYTk1bAiAfKAffRwNULUWb5OV248AltkkBVF1wsyIJBU9Q17nfoa8cnlZfnAkMRfaTunorrAowrUuYbaVu1cvrcV5N4sPo7hBBRdQQCDUcm1Zhwglewwln/h9ZrOdv4fWaDdnrHev+Xe/TU7PWO9f8u7+mhCswxmbqX9+ipLdS/v0UH7PWO9f8q7+mp2esd6/wCVd/TUuSzDGZ+oes1Mz+L1mhHZ6x3r/l3f01js9Y71/wAq9+moSzLO3yThb0kdwd01uOC0HSO4e6g21NsWns3ERXzMsL9Fd1JOg1UCmNm9w91S9ipRutRM5W2cpsak/SN/Q1dJwP1aeavuFc85ZtPMf9jf0NXQsD9Wnmr7hTum9SXwgKiskIPypXCHsDU9FjlBUEkMkanqobgOUVwLBV7hDHp5kEjh1bt1SpWfqJNVHYdD00Wu2Z+Fp/xJWRyofjZc/wDslZqVn7siE7aW8A/40rPbU3gG/GlSpU7siXJ21N4BvxpWe2pv9u340rFSr7siXJ21N4BvxpWe2lv9u340qVKndkS5jtob/bt+NKnbQ3+3b8a1KlTuSITtobwDfjSp20N/t2/GtSpVd2RDI5Ut4B/xpVTHbXS73eFadOkHUHySKlSp3ZBRm4vQ34blELa5UwxUdQZPWes+WvfbS3+3b8a1KlTuyKbylqZ7aW8A340rJ5Vv4BvxpUqVfckFZE7bH8A34lrPba/gG/GlSpU7kisUYHK1/AN+NKnbc/gG/GlSpU7kiYoz23v/ALdvxpUPK1/AMP8A2T11KlV3ZExRr7a7ngn9aVO2u54J/WlSpV92RMUTtpueCf8AEleW5Tv4J/xJUqVO7ImKF/bO1HvOSxZQG6K5l+j+jGvWZn212LZmtm0T3i+4VKlbuk1bFV9kf//Z"/>
          <p:cNvSpPr>
            <a:spLocks noChangeAspect="1" noChangeArrowheads="1"/>
          </p:cNvSpPr>
          <p:nvPr/>
        </p:nvSpPr>
        <p:spPr bwMode="auto">
          <a:xfrm>
            <a:off x="6168009" y="1916833"/>
            <a:ext cx="1577007" cy="239303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6" name="מלבן 5"/>
          <p:cNvSpPr/>
          <p:nvPr/>
        </p:nvSpPr>
        <p:spPr>
          <a:xfrm>
            <a:off x="1733946" y="1205100"/>
            <a:ext cx="8868126" cy="341632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he-IL" sz="5400" b="1" dirty="0" smtClean="0">
                <a:ln/>
                <a:solidFill>
                  <a:schemeClr val="tx1">
                    <a:lumMod val="75000"/>
                    <a:lumOff val="25000"/>
                  </a:schemeClr>
                </a:solidFill>
              </a:rPr>
              <a:t>אילן היוחסין </a:t>
            </a:r>
          </a:p>
          <a:p>
            <a:pPr algn="ctr"/>
            <a:endParaRPr lang="he-IL" sz="5400" b="1" dirty="0" smtClean="0">
              <a:ln/>
              <a:solidFill>
                <a:schemeClr val="tx1">
                  <a:lumMod val="75000"/>
                  <a:lumOff val="25000"/>
                </a:schemeClr>
              </a:solidFill>
            </a:endParaRPr>
          </a:p>
          <a:p>
            <a:pPr algn="ctr"/>
            <a:r>
              <a:rPr lang="he-IL" sz="5400" b="1" dirty="0" smtClean="0">
                <a:ln/>
                <a:solidFill>
                  <a:schemeClr val="tx1">
                    <a:lumMod val="75000"/>
                    <a:lumOff val="25000"/>
                  </a:schemeClr>
                </a:solidFill>
              </a:rPr>
              <a:t>במשפחת חולי/ יצחק</a:t>
            </a:r>
          </a:p>
          <a:p>
            <a:pPr algn="ctr"/>
            <a:r>
              <a:rPr lang="he-IL" sz="5400" b="1" dirty="0" smtClean="0">
                <a:ln/>
                <a:solidFill>
                  <a:schemeClr val="tx1">
                    <a:lumMod val="75000"/>
                    <a:lumOff val="25000"/>
                  </a:schemeClr>
                </a:solidFill>
              </a:rPr>
              <a:t> </a:t>
            </a:r>
            <a:endParaRPr lang="he-IL" sz="5400" b="1" dirty="0">
              <a:ln/>
              <a:solidFill>
                <a:schemeClr val="tx1">
                  <a:lumMod val="75000"/>
                  <a:lumOff val="25000"/>
                </a:schemeClr>
              </a:solidFill>
            </a:endParaRPr>
          </a:p>
        </p:txBody>
      </p:sp>
    </p:spTree>
    <p:extLst>
      <p:ext uri="{BB962C8B-B14F-4D97-AF65-F5344CB8AC3E}">
        <p14:creationId xmlns:p14="http://schemas.microsoft.com/office/powerpoint/2010/main" val="3024922807"/>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תמונה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3823"/>
            <a:ext cx="12191999" cy="6895486"/>
          </a:xfrm>
          <a:prstGeom prst="rect">
            <a:avLst/>
          </a:prstGeom>
        </p:spPr>
      </p:pic>
    </p:spTree>
    <p:extLst>
      <p:ext uri="{BB962C8B-B14F-4D97-AF65-F5344CB8AC3E}">
        <p14:creationId xmlns:p14="http://schemas.microsoft.com/office/powerpoint/2010/main" val="10748963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900332" y="484632"/>
            <a:ext cx="10227916" cy="936205"/>
          </a:xfrm>
        </p:spPr>
        <p:style>
          <a:lnRef idx="1">
            <a:schemeClr val="accent1"/>
          </a:lnRef>
          <a:fillRef idx="2">
            <a:schemeClr val="accent1"/>
          </a:fillRef>
          <a:effectRef idx="1">
            <a:schemeClr val="accent1"/>
          </a:effectRef>
          <a:fontRef idx="minor">
            <a:schemeClr val="dk1"/>
          </a:fontRef>
        </p:style>
        <p:txBody>
          <a:bodyPr/>
          <a:lstStyle/>
          <a:p>
            <a:pPr algn="r"/>
            <a:r>
              <a:rPr lang="he-IL" b="1" cap="none"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החיים שלי היום </a:t>
            </a:r>
            <a:endParaRPr lang="he-IL" b="1" cap="none"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3" name="מציין מיקום תוכן 2"/>
          <p:cNvSpPr>
            <a:spLocks noGrp="1"/>
          </p:cNvSpPr>
          <p:nvPr>
            <p:ph idx="1"/>
          </p:nvPr>
        </p:nvSpPr>
        <p:spPr>
          <a:xfrm>
            <a:off x="4684542" y="1643105"/>
            <a:ext cx="6443705" cy="4799897"/>
          </a:xfrm>
        </p:spPr>
        <p:txBody>
          <a:bodyPr>
            <a:normAutofit/>
          </a:bodyPr>
          <a:lstStyle/>
          <a:p>
            <a:pPr marL="0" indent="0">
              <a:buNone/>
            </a:pPr>
            <a:r>
              <a:rPr lang="he-IL" sz="2800" dirty="0" smtClean="0"/>
              <a:t>כעת </a:t>
            </a:r>
            <a:r>
              <a:rPr lang="he-IL" sz="2800" dirty="0"/>
              <a:t>אני בת 86, עדיין פעילה יוצאת למועדון יום יום כדי להתעמל ולפגוש חברות, כמו כן עושה את הקניות ועבודות הבית </a:t>
            </a:r>
            <a:r>
              <a:rPr lang="he-IL" sz="2800" dirty="0" smtClean="0"/>
              <a:t>בעצמי.</a:t>
            </a:r>
          </a:p>
          <a:p>
            <a:pPr marL="0" indent="0">
              <a:buNone/>
            </a:pPr>
            <a:r>
              <a:rPr lang="he-IL" sz="2800" dirty="0" smtClean="0"/>
              <a:t>מבשלת </a:t>
            </a:r>
            <a:r>
              <a:rPr lang="he-IL" sz="2800" dirty="0"/>
              <a:t>לנינים מאכלים שהם אוהבים, כמו עלי גפן ממולאים, קישואים ממולאים, קובה מטוגנת, וטבולה</a:t>
            </a:r>
          </a:p>
        </p:txBody>
      </p:sp>
      <p:pic>
        <p:nvPicPr>
          <p:cNvPr id="4" name="תמונה 3"/>
          <p:cNvPicPr>
            <a:picLocks noChangeAspect="1"/>
          </p:cNvPicPr>
          <p:nvPr/>
        </p:nvPicPr>
        <p:blipFill rotWithShape="1">
          <a:blip r:embed="rId2"/>
          <a:srcRect t="5118" r="3750"/>
          <a:stretch/>
        </p:blipFill>
        <p:spPr>
          <a:xfrm>
            <a:off x="140750" y="2799470"/>
            <a:ext cx="4651588" cy="3401435"/>
          </a:xfrm>
          <a:prstGeom prst="rect">
            <a:avLst/>
          </a:prstGeom>
          <a:ln>
            <a:noFill/>
          </a:ln>
          <a:effectLst>
            <a:softEdge rad="112500"/>
          </a:effectLst>
        </p:spPr>
      </p:pic>
    </p:spTree>
    <p:extLst>
      <p:ext uri="{BB962C8B-B14F-4D97-AF65-F5344CB8AC3E}">
        <p14:creationId xmlns:p14="http://schemas.microsoft.com/office/powerpoint/2010/main" val="3422183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irc_mi" descr="http://krd.sisma.org.il/DocLib4/%D7%92%D7%9C%D7%92%D7%95%D7%9C%D7%95%20%D7%A9%D7%9C%20%D7%97%D7%A4%D7%A5.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1447800" y="2017440"/>
            <a:ext cx="8991600" cy="23005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6574489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title"/>
          </p:nvPr>
        </p:nvSpPr>
        <p:spPr>
          <a:xfrm>
            <a:off x="1505243" y="131885"/>
            <a:ext cx="5124157" cy="768448"/>
          </a:xfrm>
        </p:spPr>
        <p:txBody>
          <a:bodyPr/>
          <a:lstStyle/>
          <a:p>
            <a:pPr algn="ctr"/>
            <a:r>
              <a:rPr lang="he-IL" cap="none"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השרשרת של סבתא רבתא לאה </a:t>
            </a:r>
            <a:endParaRPr lang="he-IL" cap="none"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6" name="מציין מיקום טקסט 5"/>
          <p:cNvSpPr>
            <a:spLocks noGrp="1"/>
          </p:cNvSpPr>
          <p:nvPr>
            <p:ph type="body" sz="half" idx="2"/>
          </p:nvPr>
        </p:nvSpPr>
        <p:spPr>
          <a:xfrm>
            <a:off x="8314006" y="313006"/>
            <a:ext cx="3759592" cy="6045591"/>
          </a:xfrm>
        </p:spPr>
        <p:txBody>
          <a:bodyPr>
            <a:noAutofit/>
          </a:bodyPr>
          <a:lstStyle/>
          <a:p>
            <a:r>
              <a:rPr lang="he-IL" sz="2000" dirty="0" smtClean="0"/>
              <a:t>הסיפור מפי סבתי : </a:t>
            </a:r>
          </a:p>
          <a:p>
            <a:r>
              <a:rPr lang="he-IL" sz="2000" dirty="0"/>
              <a:t>שרשרת הזהב עם תליון לירה אנגלית עובר במשפחה שלנו כבר 5 דורות ,אמה </a:t>
            </a:r>
            <a:r>
              <a:rPr lang="he-IL" sz="2000" dirty="0" smtClean="0"/>
              <a:t> </a:t>
            </a:r>
            <a:r>
              <a:rPr lang="he-IL" sz="2000" dirty="0"/>
              <a:t>שלי </a:t>
            </a:r>
            <a:r>
              <a:rPr lang="he-IL" sz="2000" dirty="0" smtClean="0"/>
              <a:t>קיבלה </a:t>
            </a:r>
            <a:r>
              <a:rPr lang="he-IL" sz="2000" dirty="0"/>
              <a:t>את השרשרת לכבוד חתונתה והיא העבירה אותה </a:t>
            </a:r>
            <a:r>
              <a:rPr lang="he-IL" sz="2000" dirty="0" smtClean="0"/>
              <a:t>לי ביום חתונתי </a:t>
            </a:r>
            <a:r>
              <a:rPr lang="he-IL" sz="2000" dirty="0"/>
              <a:t>וכך זה הפך למנהג שהבת הבכורה במשפחה מקבלת את השרשרת ביום חתונתה , כך גם </a:t>
            </a:r>
            <a:r>
              <a:rPr lang="he-IL" sz="2000" dirty="0" smtClean="0"/>
              <a:t>העברתי את השרשרת לבתי חמדה</a:t>
            </a:r>
            <a:r>
              <a:rPr lang="he-IL" sz="2000" dirty="0" smtClean="0"/>
              <a:t> והיא העבירה אותה לאיילת בתה </a:t>
            </a:r>
            <a:r>
              <a:rPr lang="he-IL" sz="2000" dirty="0"/>
              <a:t>ביום חתונתה והשרשרת עדיין </a:t>
            </a:r>
            <a:r>
              <a:rPr lang="he-IL" sz="2000" dirty="0" smtClean="0"/>
              <a:t>ברשותה.</a:t>
            </a:r>
            <a:endParaRPr lang="en-US" sz="2000" dirty="0"/>
          </a:p>
          <a:p>
            <a:r>
              <a:rPr lang="he-IL" sz="2000" dirty="0"/>
              <a:t>זהו תכשיט יקר מאוד גם חומרית וגם רגשית ואני </a:t>
            </a:r>
            <a:r>
              <a:rPr lang="he-IL" sz="2000" dirty="0" smtClean="0"/>
              <a:t>מאמינה </a:t>
            </a:r>
            <a:r>
              <a:rPr lang="he-IL" sz="2000" dirty="0"/>
              <a:t>שימשיך לעבור בקרב בנות המשפחה עוד דורות רבים .</a:t>
            </a:r>
            <a:endParaRPr lang="en-US" sz="2000" dirty="0"/>
          </a:p>
          <a:p>
            <a:endParaRPr lang="he-IL" sz="2000" dirty="0"/>
          </a:p>
        </p:txBody>
      </p:sp>
      <p:pic>
        <p:nvPicPr>
          <p:cNvPr id="8" name="תמונה 7"/>
          <p:cNvPicPr>
            <a:picLocks noChangeAspect="1"/>
          </p:cNvPicPr>
          <p:nvPr/>
        </p:nvPicPr>
        <p:blipFill rotWithShape="1">
          <a:blip r:embed="rId2">
            <a:extLst>
              <a:ext uri="{28A0092B-C50C-407E-A947-70E740481C1C}">
                <a14:useLocalDpi xmlns:a14="http://schemas.microsoft.com/office/drawing/2010/main" val="0"/>
              </a:ext>
            </a:extLst>
          </a:blip>
          <a:srcRect l="4086"/>
          <a:stretch/>
        </p:blipFill>
        <p:spPr>
          <a:xfrm rot="5400000">
            <a:off x="2810862" y="1738202"/>
            <a:ext cx="5185777" cy="4055012"/>
          </a:xfrm>
          <a:prstGeom prst="rect">
            <a:avLst/>
          </a:prstGeom>
        </p:spPr>
      </p:pic>
      <p:pic>
        <p:nvPicPr>
          <p:cNvPr id="9" name="תמונה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55332" y="2694842"/>
            <a:ext cx="3664634" cy="2748476"/>
          </a:xfrm>
          <a:prstGeom prst="rect">
            <a:avLst/>
          </a:prstGeom>
        </p:spPr>
      </p:pic>
    </p:spTree>
    <p:extLst>
      <p:ext uri="{BB962C8B-B14F-4D97-AF65-F5344CB8AC3E}">
        <p14:creationId xmlns:p14="http://schemas.microsoft.com/office/powerpoint/2010/main" val="11769241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alphaModFix amt="39000"/>
          </a:blip>
          <a:tile tx="0" ty="0" sx="60000" sy="59000" flip="none" algn="tl"/>
        </a:blip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4712676" y="265384"/>
            <a:ext cx="7307277" cy="928468"/>
          </a:xfrm>
        </p:spPr>
        <p:txBody>
          <a:bodyPr>
            <a:normAutofit fontScale="90000"/>
          </a:bodyPr>
          <a:lstStyle/>
          <a:p>
            <a:pPr algn="r"/>
            <a:r>
              <a:rPr lang="he-IL" dirty="0" smtClean="0"/>
              <a:t/>
            </a:r>
            <a:br>
              <a:rPr lang="he-IL" dirty="0" smtClean="0"/>
            </a:br>
            <a:r>
              <a:rPr lang="he-IL" sz="6000" dirty="0" smtClean="0">
                <a:solidFill>
                  <a:srgbClr val="CC0000"/>
                </a:solidFill>
              </a:rPr>
              <a:t>לסבתא חמדה וסבתא לאה </a:t>
            </a:r>
            <a:r>
              <a:rPr lang="he-IL" sz="3600" dirty="0"/>
              <a:t/>
            </a:r>
            <a:br>
              <a:rPr lang="he-IL" sz="3600" dirty="0"/>
            </a:br>
            <a:r>
              <a:rPr lang="he-IL" sz="3600" dirty="0"/>
              <a:t/>
            </a:r>
            <a:br>
              <a:rPr lang="he-IL" sz="3600" dirty="0"/>
            </a:br>
            <a:endParaRPr lang="he-IL" dirty="0"/>
          </a:p>
        </p:txBody>
      </p:sp>
      <p:sp>
        <p:nvSpPr>
          <p:cNvPr id="3" name="TextBox 2"/>
          <p:cNvSpPr txBox="1"/>
          <p:nvPr/>
        </p:nvSpPr>
        <p:spPr>
          <a:xfrm>
            <a:off x="6133515" y="1078678"/>
            <a:ext cx="5770282" cy="4524315"/>
          </a:xfrm>
          <a:prstGeom prst="rect">
            <a:avLst/>
          </a:prstGeom>
          <a:noFill/>
        </p:spPr>
        <p:txBody>
          <a:bodyPr wrap="square" rtlCol="1">
            <a:spAutoFit/>
          </a:bodyPr>
          <a:lstStyle/>
          <a:p>
            <a:pPr algn="ctr"/>
            <a:r>
              <a:rPr lang="he-IL" sz="3600" dirty="0">
                <a:solidFill>
                  <a:srgbClr val="C00000"/>
                </a:solidFill>
              </a:rPr>
              <a:t>רציתי להגיד </a:t>
            </a:r>
            <a:r>
              <a:rPr lang="he-IL" sz="3600" dirty="0" smtClean="0">
                <a:solidFill>
                  <a:srgbClr val="C00000"/>
                </a:solidFill>
              </a:rPr>
              <a:t>לכן </a:t>
            </a:r>
            <a:r>
              <a:rPr lang="he-IL" sz="3600" dirty="0">
                <a:solidFill>
                  <a:srgbClr val="C00000"/>
                </a:solidFill>
              </a:rPr>
              <a:t>המון תודה ,</a:t>
            </a:r>
          </a:p>
          <a:p>
            <a:pPr algn="ctr"/>
            <a:r>
              <a:rPr lang="he-IL" sz="3600" dirty="0">
                <a:solidFill>
                  <a:srgbClr val="C00000"/>
                </a:solidFill>
              </a:rPr>
              <a:t>תודה </a:t>
            </a:r>
            <a:r>
              <a:rPr lang="he-IL" sz="3600" dirty="0" smtClean="0">
                <a:solidFill>
                  <a:srgbClr val="C00000"/>
                </a:solidFill>
              </a:rPr>
              <a:t>שלקחת חלק ושיתפתן אותי בסיפור  המעניין של סבתא לאה </a:t>
            </a:r>
          </a:p>
          <a:p>
            <a:pPr algn="ctr"/>
            <a:r>
              <a:rPr lang="he-IL" sz="3600" dirty="0" smtClean="0">
                <a:solidFill>
                  <a:srgbClr val="C00000"/>
                </a:solidFill>
              </a:rPr>
              <a:t>סבתא חמדה – תודה שבאת </a:t>
            </a:r>
            <a:r>
              <a:rPr lang="he-IL" sz="3600" dirty="0">
                <a:solidFill>
                  <a:srgbClr val="C00000"/>
                </a:solidFill>
              </a:rPr>
              <a:t>והשתדלת להגיע כמעט לכל המפגשים </a:t>
            </a:r>
            <a:r>
              <a:rPr lang="he-IL" sz="3600" dirty="0" smtClean="0">
                <a:solidFill>
                  <a:srgbClr val="C00000"/>
                </a:solidFill>
              </a:rPr>
              <a:t>זה היה לי מאד חשוב .</a:t>
            </a:r>
            <a:endParaRPr lang="he-IL" sz="3600" dirty="0">
              <a:solidFill>
                <a:srgbClr val="C00000"/>
              </a:solidFill>
            </a:endParaRPr>
          </a:p>
          <a:p>
            <a:pPr algn="ctr"/>
            <a:endParaRPr lang="he-IL" sz="3600" dirty="0">
              <a:solidFill>
                <a:srgbClr val="C00000"/>
              </a:solidFill>
            </a:endParaRPr>
          </a:p>
          <a:p>
            <a:pPr algn="ctr"/>
            <a:r>
              <a:rPr lang="he-IL" sz="3600" dirty="0" smtClean="0">
                <a:solidFill>
                  <a:srgbClr val="C00000"/>
                </a:solidFill>
              </a:rPr>
              <a:t>אוהב רועי </a:t>
            </a:r>
            <a:endParaRPr lang="he-IL" sz="3600" dirty="0">
              <a:solidFill>
                <a:srgbClr val="C00000"/>
              </a:solidFill>
            </a:endParaRPr>
          </a:p>
        </p:txBody>
      </p:sp>
      <p:pic>
        <p:nvPicPr>
          <p:cNvPr id="1026" name="Picture 2" descr="https://sites.udel.edu/canr-newsflash/files/2016/02/heart-2-28b82dc.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630" y="5602993"/>
            <a:ext cx="1177333" cy="1177333"/>
          </a:xfrm>
          <a:prstGeom prst="rect">
            <a:avLst/>
          </a:prstGeom>
          <a:noFill/>
          <a:extLst>
            <a:ext uri="{909E8E84-426E-40DD-AFC4-6F175D3DCCD1}">
              <a14:hiddenFill xmlns:a14="http://schemas.microsoft.com/office/drawing/2010/main">
                <a:solidFill>
                  <a:srgbClr val="FFFFFF"/>
                </a:solidFill>
              </a14:hiddenFill>
            </a:ext>
          </a:extLst>
        </p:spPr>
      </p:pic>
      <p:pic>
        <p:nvPicPr>
          <p:cNvPr id="4" name="תמונה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2359851" y="1449069"/>
            <a:ext cx="4180009" cy="3135006"/>
          </a:xfrm>
          <a:prstGeom prst="rect">
            <a:avLst/>
          </a:prstGeom>
        </p:spPr>
      </p:pic>
    </p:spTree>
    <p:extLst>
      <p:ext uri="{BB962C8B-B14F-4D97-AF65-F5344CB8AC3E}">
        <p14:creationId xmlns:p14="http://schemas.microsoft.com/office/powerpoint/2010/main" val="37133931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5000"/>
            <a:lum/>
          </a:blip>
          <a:srcRect/>
          <a:stretch>
            <a:fillRect t="-14000" b="-14000"/>
          </a:stretch>
        </a:blipFill>
        <a:effectLst/>
      </p:bgPr>
    </p:bg>
    <p:spTree>
      <p:nvGrpSpPr>
        <p:cNvPr id="1" name=""/>
        <p:cNvGrpSpPr/>
        <p:nvPr/>
      </p:nvGrpSpPr>
      <p:grpSpPr>
        <a:xfrm>
          <a:off x="0" y="0"/>
          <a:ext cx="0" cy="0"/>
          <a:chOff x="0" y="0"/>
          <a:chExt cx="0" cy="0"/>
        </a:xfrm>
      </p:grpSpPr>
      <p:sp>
        <p:nvSpPr>
          <p:cNvPr id="4" name="כותרת 3"/>
          <p:cNvSpPr>
            <a:spLocks noGrp="1"/>
          </p:cNvSpPr>
          <p:nvPr>
            <p:ph type="title"/>
          </p:nvPr>
        </p:nvSpPr>
        <p:spPr>
          <a:xfrm>
            <a:off x="1069848" y="174266"/>
            <a:ext cx="10058400" cy="1609344"/>
          </a:xfrm>
        </p:spPr>
        <p:txBody>
          <a:bodyPr/>
          <a:lstStyle/>
          <a:p>
            <a:pPr algn="ctr"/>
            <a:r>
              <a:rPr lang="he-IL" b="1" dirty="0">
                <a:solidFill>
                  <a:srgbClr val="C00000"/>
                </a:solidFill>
              </a:rPr>
              <a:t>רקע היסטורי על התקופה </a:t>
            </a:r>
            <a:r>
              <a:rPr lang="en-US" b="1" dirty="0">
                <a:solidFill>
                  <a:srgbClr val="C00000"/>
                </a:solidFill>
              </a:rPr>
              <a:t/>
            </a:r>
            <a:br>
              <a:rPr lang="en-US" b="1" dirty="0">
                <a:solidFill>
                  <a:srgbClr val="C00000"/>
                </a:solidFill>
              </a:rPr>
            </a:br>
            <a:endParaRPr lang="he-IL" b="1" dirty="0">
              <a:solidFill>
                <a:srgbClr val="C00000"/>
              </a:solidFill>
            </a:endParaRPr>
          </a:p>
        </p:txBody>
      </p:sp>
      <p:sp>
        <p:nvSpPr>
          <p:cNvPr id="9" name="מציין מיקום תוכן 8"/>
          <p:cNvSpPr>
            <a:spLocks noGrp="1"/>
          </p:cNvSpPr>
          <p:nvPr>
            <p:ph idx="1"/>
          </p:nvPr>
        </p:nvSpPr>
        <p:spPr>
          <a:xfrm>
            <a:off x="1728099" y="1134560"/>
            <a:ext cx="10058400" cy="4050792"/>
          </a:xfrm>
        </p:spPr>
        <p:txBody>
          <a:bodyPr>
            <a:noAutofit/>
          </a:bodyPr>
          <a:lstStyle/>
          <a:p>
            <a:r>
              <a:rPr lang="he-IL" sz="2400" b="1" dirty="0"/>
              <a:t>כבר משנת 1928 החלה עלייה ציונית של משפחות </a:t>
            </a:r>
            <a:r>
              <a:rPr lang="he-IL" sz="2400" b="1" dirty="0" smtClean="0"/>
              <a:t>שהתיישבו </a:t>
            </a:r>
            <a:r>
              <a:rPr lang="he-IL" sz="2400" b="1" dirty="0"/>
              <a:t>בעיקר בתל אביב. </a:t>
            </a:r>
            <a:endParaRPr lang="en-US" sz="2400" b="1" dirty="0"/>
          </a:p>
          <a:p>
            <a:r>
              <a:rPr lang="he-IL" sz="2400" b="1" dirty="0"/>
              <a:t>בשנת 1936 עם תחילתו של המרד הערבי בארץ ישראל נפגעו קשות גם יהודי סוריה שנחשדו על ידי הסורים כציונים.</a:t>
            </a:r>
            <a:endParaRPr lang="en-US" sz="2400" b="1" dirty="0"/>
          </a:p>
          <a:p>
            <a:r>
              <a:rPr lang="he-IL" sz="2400" b="1" dirty="0"/>
              <a:t>בשנת 1942 הותקף הרובע היהודי בדמשק ,באותה תקופה היו 30,000 יהודים בדמשק ,ובשנת 1946 פרצו מהומות אנטישמיות ונשללו זכויות יסוד ,גורשו מבית הספר ופוטרו מהעבודה </a:t>
            </a:r>
            <a:endParaRPr lang="he-IL" sz="2400" b="1" dirty="0" smtClean="0"/>
          </a:p>
          <a:p>
            <a:r>
              <a:rPr lang="he-IL" sz="2400" b="1" dirty="0" smtClean="0"/>
              <a:t>בשנת </a:t>
            </a:r>
            <a:r>
              <a:rPr lang="he-IL" sz="2400" b="1" dirty="0"/>
              <a:t>1947 אחרי החלטת האו"ם התגברו הפרעות בערים </a:t>
            </a:r>
            <a:r>
              <a:rPr lang="he-IL" sz="2400" b="1" dirty="0" smtClean="0"/>
              <a:t>חלב </a:t>
            </a:r>
            <a:r>
              <a:rPr lang="he-IL" sz="2400" b="1" dirty="0"/>
              <a:t>ודמשק.</a:t>
            </a:r>
            <a:endParaRPr lang="en-US" sz="2400" b="1" dirty="0"/>
          </a:p>
          <a:p>
            <a:r>
              <a:rPr lang="he-IL" sz="2400" b="1" dirty="0"/>
              <a:t>לאחר הקמת מדינת ישראל הצליחו לברוח כ-25,000 יהודים ונשארו 5,000 בלבד ונסגרו עליהם הגבולות ,נאסר על היהודים לצאת מסוריה</a:t>
            </a:r>
            <a:endParaRPr lang="en-US" sz="2400" b="1" dirty="0"/>
          </a:p>
          <a:p>
            <a:pPr marL="0" indent="0">
              <a:buNone/>
            </a:pPr>
            <a:endParaRPr lang="he-IL" sz="2400" b="1" dirty="0" smtClean="0">
              <a:solidFill>
                <a:srgbClr val="C00000"/>
              </a:solidFill>
            </a:endParaRPr>
          </a:p>
          <a:p>
            <a:pPr marL="0" indent="0">
              <a:buNone/>
            </a:pPr>
            <a:endParaRPr lang="he-IL" sz="2400" b="1" dirty="0">
              <a:solidFill>
                <a:srgbClr val="C00000"/>
              </a:solidFill>
            </a:endParaRPr>
          </a:p>
          <a:p>
            <a:pPr marL="0" indent="0">
              <a:buNone/>
            </a:pPr>
            <a:endParaRPr lang="he-IL" sz="2400" b="1" dirty="0" smtClean="0">
              <a:solidFill>
                <a:srgbClr val="C00000"/>
              </a:solidFill>
            </a:endParaRPr>
          </a:p>
          <a:p>
            <a:endParaRPr lang="he-IL" sz="2400" b="1" dirty="0"/>
          </a:p>
        </p:txBody>
      </p:sp>
      <p:pic>
        <p:nvPicPr>
          <p:cNvPr id="10" name="תמונה 9"/>
          <p:cNvPicPr>
            <a:picLocks noChangeAspect="1"/>
          </p:cNvPicPr>
          <p:nvPr/>
        </p:nvPicPr>
        <p:blipFill>
          <a:blip r:embed="rId3"/>
          <a:stretch>
            <a:fillRect/>
          </a:stretch>
        </p:blipFill>
        <p:spPr>
          <a:xfrm>
            <a:off x="-30363" y="4191000"/>
            <a:ext cx="2057400" cy="2667000"/>
          </a:xfrm>
          <a:prstGeom prst="rect">
            <a:avLst/>
          </a:prstGeom>
          <a:ln>
            <a:noFill/>
          </a:ln>
          <a:effectLst>
            <a:softEdge rad="112500"/>
          </a:effectLst>
        </p:spPr>
      </p:pic>
      <p:sp>
        <p:nvSpPr>
          <p:cNvPr id="11" name="מלבן 10"/>
          <p:cNvSpPr/>
          <p:nvPr/>
        </p:nvSpPr>
        <p:spPr>
          <a:xfrm>
            <a:off x="4558411" y="6145646"/>
            <a:ext cx="6851556" cy="461665"/>
          </a:xfrm>
          <a:prstGeom prst="rect">
            <a:avLst/>
          </a:prstGeom>
        </p:spPr>
        <p:txBody>
          <a:bodyPr wrap="none">
            <a:spAutoFit/>
          </a:bodyPr>
          <a:lstStyle/>
          <a:p>
            <a:r>
              <a:rPr lang="he-IL" sz="2400" b="1" dirty="0">
                <a:solidFill>
                  <a:srgbClr val="C00000"/>
                </a:solidFill>
              </a:rPr>
              <a:t>וכאן מתחיל סיפור הבריחה ששמעתי מפי סבתה רבתא לאה</a:t>
            </a:r>
            <a:endParaRPr lang="en-US" sz="2400" b="1" dirty="0">
              <a:solidFill>
                <a:srgbClr val="C00000"/>
              </a:solidFill>
            </a:endParaRPr>
          </a:p>
        </p:txBody>
      </p:sp>
    </p:spTree>
    <p:extLst>
      <p:ext uri="{BB962C8B-B14F-4D97-AF65-F5344CB8AC3E}">
        <p14:creationId xmlns:p14="http://schemas.microsoft.com/office/powerpoint/2010/main" val="16001788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562218" y="161075"/>
            <a:ext cx="10058400" cy="1609344"/>
          </a:xfrm>
        </p:spPr>
        <p:txBody>
          <a:bodyPr/>
          <a:lstStyle/>
          <a:p>
            <a:pPr algn="r"/>
            <a:r>
              <a:rPr lang="he-IL" b="1" dirty="0" smtClean="0">
                <a:solidFill>
                  <a:srgbClr val="C00000"/>
                </a:solidFill>
              </a:rPr>
              <a:t>תולדות חיים </a:t>
            </a:r>
            <a:endParaRPr lang="he-IL" b="1" dirty="0">
              <a:solidFill>
                <a:srgbClr val="C00000"/>
              </a:solidFill>
            </a:endParaRPr>
          </a:p>
        </p:txBody>
      </p:sp>
      <p:sp>
        <p:nvSpPr>
          <p:cNvPr id="3" name="מציין מיקום תוכן 2"/>
          <p:cNvSpPr>
            <a:spLocks noGrp="1"/>
          </p:cNvSpPr>
          <p:nvPr>
            <p:ph idx="1"/>
          </p:nvPr>
        </p:nvSpPr>
        <p:spPr>
          <a:xfrm>
            <a:off x="1562218" y="1770419"/>
            <a:ext cx="10058400" cy="4050792"/>
          </a:xfrm>
        </p:spPr>
        <p:txBody>
          <a:bodyPr>
            <a:normAutofit/>
          </a:bodyPr>
          <a:lstStyle/>
          <a:p>
            <a:r>
              <a:rPr lang="he-IL" sz="2400" dirty="0"/>
              <a:t>סבתא לאה נולדה בסוריה בשנת 1932 למשפחה מרובת ילדים.</a:t>
            </a:r>
            <a:endParaRPr lang="en-US" sz="2400" dirty="0"/>
          </a:p>
          <a:p>
            <a:r>
              <a:rPr lang="he-IL" sz="2400" dirty="0"/>
              <a:t>בתור הבת הבכורה במשפחה היא עזרה לגדל את כל אחיה הקטנים.</a:t>
            </a:r>
            <a:endParaRPr lang="en-US" sz="2400" dirty="0"/>
          </a:p>
          <a:p>
            <a:r>
              <a:rPr lang="he-IL" sz="2400" dirty="0"/>
              <a:t>כל בוקר הייתה מתעוררת מוקדם להכין את אחיה לבית הספר, ומיד אחרי שעות הלימודים עזרה לאמה בכל עבודות הבית.</a:t>
            </a:r>
            <a:endParaRPr lang="en-US" sz="2400" dirty="0"/>
          </a:p>
          <a:p>
            <a:r>
              <a:rPr lang="he-IL" sz="2400" dirty="0"/>
              <a:t>כל שנה נולד לה אח </a:t>
            </a:r>
            <a:r>
              <a:rPr lang="he-IL" sz="2400" dirty="0" err="1"/>
              <a:t>ואמא</a:t>
            </a:r>
            <a:r>
              <a:rPr lang="he-IL" sz="2400" dirty="0"/>
              <a:t> שלה הוציאה אותה מבית הספר לכמה חודשים כדי לעזור בבית. וכל פעם היא חזרה לכיתה והצליחה להדביק את פער הלימודים בזכות זה שהייתה מוכשרת מאוד ונבונה. סבתא הייתה מוכשרת בכל עבודות היד, רקמה, סריגה ותפירה.</a:t>
            </a:r>
            <a:endParaRPr lang="en-US" sz="2400" dirty="0"/>
          </a:p>
          <a:p>
            <a:r>
              <a:rPr lang="he-IL" sz="2400" dirty="0"/>
              <a:t>בהיותה נערה החלה לעבוד כספרית בקרב נשות החברה הצרפתית הגבוהה , בשעות אחרי הצהריים לקחה חלק בפעילות של תנועת "החלוץ" מדריכים מארץ ישראל לימדו אותם שירים בעברית וריקודים.</a:t>
            </a:r>
            <a:endParaRPr lang="en-US" sz="2400" dirty="0"/>
          </a:p>
          <a:p>
            <a:endParaRPr lang="he-IL" sz="2400" dirty="0"/>
          </a:p>
        </p:txBody>
      </p:sp>
      <p:pic>
        <p:nvPicPr>
          <p:cNvPr id="5" name="תמונה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855" y="161075"/>
            <a:ext cx="3399692" cy="2549769"/>
          </a:xfrm>
          <a:prstGeom prst="rect">
            <a:avLst/>
          </a:prstGeom>
          <a:ln>
            <a:noFill/>
          </a:ln>
          <a:effectLst>
            <a:softEdge rad="112500"/>
          </a:effectLst>
        </p:spPr>
      </p:pic>
    </p:spTree>
    <p:extLst>
      <p:ext uri="{BB962C8B-B14F-4D97-AF65-F5344CB8AC3E}">
        <p14:creationId xmlns:p14="http://schemas.microsoft.com/office/powerpoint/2010/main" val="1306009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56025" y="343252"/>
            <a:ext cx="11620617" cy="1609344"/>
          </a:xfrm>
        </p:spPr>
        <p:txBody>
          <a:bodyPr>
            <a:normAutofit fontScale="90000"/>
          </a:bodyPr>
          <a:lstStyle/>
          <a:p>
            <a:pPr algn="ctr"/>
            <a:r>
              <a:rPr lang="he-IL" b="1" dirty="0" smtClean="0">
                <a:solidFill>
                  <a:srgbClr val="C00000"/>
                </a:solidFill>
              </a:rPr>
              <a:t>סיפורי ילדות:</a:t>
            </a:r>
            <a:br>
              <a:rPr lang="he-IL" b="1" dirty="0" smtClean="0">
                <a:solidFill>
                  <a:srgbClr val="C00000"/>
                </a:solidFill>
              </a:rPr>
            </a:br>
            <a:r>
              <a:rPr lang="he-IL" sz="2700" dirty="0" smtClean="0"/>
              <a:t>כאמור </a:t>
            </a:r>
            <a:r>
              <a:rPr lang="he-IL" sz="2700" dirty="0"/>
              <a:t>משפחתה של סבתא מנתה כ-12 ילדים, ומתוקף זה הם היו חבורת ילדים בפני עצמה שהתעסקו במעשי קונדס ושובבות</a:t>
            </a:r>
            <a:r>
              <a:rPr lang="he-IL" sz="3600" dirty="0"/>
              <a:t>:</a:t>
            </a:r>
            <a:r>
              <a:rPr lang="he-IL" dirty="0"/>
              <a:t/>
            </a:r>
            <a:br>
              <a:rPr lang="he-IL" dirty="0"/>
            </a:br>
            <a:r>
              <a:rPr lang="he-IL" b="1" dirty="0" smtClean="0">
                <a:solidFill>
                  <a:srgbClr val="C00000"/>
                </a:solidFill>
              </a:rPr>
              <a:t> </a:t>
            </a:r>
            <a:endParaRPr lang="he-IL" b="1" dirty="0">
              <a:solidFill>
                <a:srgbClr val="C00000"/>
              </a:solidFill>
            </a:endParaRPr>
          </a:p>
        </p:txBody>
      </p:sp>
      <p:sp>
        <p:nvSpPr>
          <p:cNvPr id="3" name="מציין מיקום תוכן 2"/>
          <p:cNvSpPr>
            <a:spLocks noGrp="1"/>
          </p:cNvSpPr>
          <p:nvPr>
            <p:ph idx="1"/>
          </p:nvPr>
        </p:nvSpPr>
        <p:spPr>
          <a:xfrm>
            <a:off x="0" y="1347686"/>
            <a:ext cx="11845700" cy="5278198"/>
          </a:xfrm>
        </p:spPr>
        <p:txBody>
          <a:bodyPr>
            <a:noAutofit/>
          </a:bodyPr>
          <a:lstStyle/>
          <a:p>
            <a:pPr marL="0" indent="0">
              <a:buNone/>
            </a:pPr>
            <a:endParaRPr lang="en-US" dirty="0">
              <a:latin typeface="Arial" panose="020B0604020202020204" pitchFamily="34" charset="0"/>
              <a:cs typeface="Arial" panose="020B0604020202020204" pitchFamily="34" charset="0"/>
            </a:endParaRPr>
          </a:p>
          <a:p>
            <a:pPr>
              <a:buFont typeface="Wingdings" panose="05000000000000000000" pitchFamily="2" charset="2"/>
              <a:buChar char="v"/>
            </a:pPr>
            <a:r>
              <a:rPr lang="he-IL" dirty="0">
                <a:latin typeface="Arial" panose="020B0604020202020204" pitchFamily="34" charset="0"/>
                <a:cs typeface="Arial" panose="020B0604020202020204" pitchFamily="34" charset="0"/>
              </a:rPr>
              <a:t>כמו למשל, לטפס על  גגות הבתים, ולגנוב לשכנים את אשכולות הענבים היפים ביותר שצמחו בסוכת הגפנים שלהם.</a:t>
            </a:r>
            <a:endParaRPr lang="en-US" dirty="0">
              <a:latin typeface="Arial" panose="020B0604020202020204" pitchFamily="34" charset="0"/>
              <a:cs typeface="Arial" panose="020B0604020202020204" pitchFamily="34" charset="0"/>
            </a:endParaRPr>
          </a:p>
          <a:p>
            <a:pPr>
              <a:buFont typeface="Wingdings" panose="05000000000000000000" pitchFamily="2" charset="2"/>
              <a:buChar char="v"/>
            </a:pPr>
            <a:r>
              <a:rPr lang="he-IL" dirty="0">
                <a:latin typeface="Arial" panose="020B0604020202020204" pitchFamily="34" charset="0"/>
                <a:cs typeface="Arial" panose="020B0604020202020204" pitchFamily="34" charset="0"/>
              </a:rPr>
              <a:t>עוד מקרה שקרה לסבתא, היה לה אח צעיר ממנה שמו יצחק שהיה השובב הגדול במשפחה, הוא גלגל את אחותו הקטנה בעגלה את כל המדרגות בבית ובדרך נס היא לא נפגעה, אבל אותו זה הצחיק.</a:t>
            </a:r>
            <a:endParaRPr lang="en-US" dirty="0">
              <a:latin typeface="Arial" panose="020B0604020202020204" pitchFamily="34" charset="0"/>
              <a:cs typeface="Arial" panose="020B0604020202020204" pitchFamily="34" charset="0"/>
            </a:endParaRPr>
          </a:p>
          <a:p>
            <a:pPr>
              <a:buFont typeface="Wingdings" panose="05000000000000000000" pitchFamily="2" charset="2"/>
              <a:buChar char="v"/>
            </a:pPr>
            <a:r>
              <a:rPr lang="he-IL" dirty="0">
                <a:latin typeface="Arial" panose="020B0604020202020204" pitchFamily="34" charset="0"/>
                <a:cs typeface="Arial" panose="020B0604020202020204" pitchFamily="34" charset="0"/>
              </a:rPr>
              <a:t>בבית הגדול שבו גרה סבתא היה מרתף שבו אכסנו לתקופת החורף הקר מאוד ריבות, חמוצים, יין שסבא עשה בעצמו, כמו כן שמו במרתף מוצרי מזון בסיסים כמו קמח, אורז ושמן בכמויות גדולות לשמש את צורכי המשפחה </a:t>
            </a:r>
            <a:r>
              <a:rPr lang="he-IL" dirty="0" smtClean="0">
                <a:latin typeface="Arial" panose="020B0604020202020204" pitchFamily="34" charset="0"/>
                <a:cs typeface="Arial" panose="020B0604020202020204" pitchFamily="34" charset="0"/>
              </a:rPr>
              <a:t>הגדולה.</a:t>
            </a:r>
            <a:r>
              <a:rPr lang="he-IL" dirty="0">
                <a:latin typeface="Arial" panose="020B0604020202020204" pitchFamily="34" charset="0"/>
                <a:cs typeface="Arial" panose="020B0604020202020204" pitchFamily="34" charset="0"/>
              </a:rPr>
              <a:t> </a:t>
            </a:r>
            <a:r>
              <a:rPr lang="he-IL" dirty="0" smtClean="0">
                <a:latin typeface="Arial" panose="020B0604020202020204" pitchFamily="34" charset="0"/>
                <a:cs typeface="Arial" panose="020B0604020202020204" pitchFamily="34" charset="0"/>
              </a:rPr>
              <a:t>אבל</a:t>
            </a:r>
            <a:r>
              <a:rPr lang="he-IL" dirty="0">
                <a:latin typeface="Arial" panose="020B0604020202020204" pitchFamily="34" charset="0"/>
                <a:cs typeface="Arial" panose="020B0604020202020204" pitchFamily="34" charset="0"/>
              </a:rPr>
              <a:t>, במרתף הזה גר נחש שחור שכידוע הוא לא ארסי אך הוא ניזון מעכברים ולכן הוא הביא תועלת במרתף, לכן לא הרגו אותו, אבל הילדים כדרכם של ילדים פחדו מאוד וכל פעם שאמא שלהם רצתה משהו מהמרתף, הם פחדו לרדת והתחילו לריב מי ירד למטה.</a:t>
            </a:r>
            <a:endParaRPr lang="en-US" dirty="0">
              <a:latin typeface="Arial" panose="020B0604020202020204" pitchFamily="34" charset="0"/>
              <a:cs typeface="Arial" panose="020B0604020202020204" pitchFamily="34" charset="0"/>
            </a:endParaRPr>
          </a:p>
          <a:p>
            <a:pPr>
              <a:buFont typeface="Wingdings" panose="05000000000000000000" pitchFamily="2" charset="2"/>
              <a:buChar char="v"/>
            </a:pPr>
            <a:r>
              <a:rPr lang="he-IL" dirty="0" smtClean="0">
                <a:latin typeface="Arial" panose="020B0604020202020204" pitchFamily="34" charset="0"/>
                <a:cs typeface="Arial" panose="020B0604020202020204" pitchFamily="34" charset="0"/>
              </a:rPr>
              <a:t>ארוחות משפחתיות תמיד היו סוד של חוויה בבית , כיון שהיו הרבה נפשות במשפחה סבתא </a:t>
            </a:r>
            <a:r>
              <a:rPr lang="he-IL" dirty="0">
                <a:latin typeface="Arial" panose="020B0604020202020204" pitchFamily="34" charset="0"/>
                <a:cs typeface="Arial" panose="020B0604020202020204" pitchFamily="34" charset="0"/>
              </a:rPr>
              <a:t>מספרת שאמא שלה הייתה מכינה קערה ענקית של אוכל, וכל הילדים ישבו סביב הקערה ואכלו יחד, אין צורך לומר שהמצב הצפוף הזה יצר </a:t>
            </a:r>
            <a:r>
              <a:rPr lang="he-IL" dirty="0" smtClean="0">
                <a:latin typeface="Arial" panose="020B0604020202020204" pitchFamily="34" charset="0"/>
                <a:cs typeface="Arial" panose="020B0604020202020204" pitchFamily="34" charset="0"/>
              </a:rPr>
              <a:t>התקוטטויות</a:t>
            </a:r>
            <a:r>
              <a:rPr lang="he-IL" dirty="0">
                <a:latin typeface="Arial" panose="020B0604020202020204" pitchFamily="34" charset="0"/>
                <a:cs typeface="Arial" panose="020B0604020202020204" pitchFamily="34" charset="0"/>
              </a:rPr>
              <a:t>, ריבים קטנים והרבה צחוקים מי אכל יותר מי אכל פחות אבל בסופו של דבר המצבים האלה גיבשו אותם להיות אחים אוהבים וקשורים זה לזה.</a:t>
            </a:r>
            <a:endParaRPr lang="en-US" dirty="0">
              <a:latin typeface="Arial" panose="020B0604020202020204" pitchFamily="34" charset="0"/>
              <a:cs typeface="Arial" panose="020B0604020202020204" pitchFamily="34" charset="0"/>
            </a:endParaRPr>
          </a:p>
          <a:p>
            <a:pPr>
              <a:buFont typeface="Wingdings" panose="05000000000000000000" pitchFamily="2" charset="2"/>
              <a:buChar char="v"/>
            </a:pPr>
            <a:r>
              <a:rPr lang="he-IL" dirty="0" smtClean="0">
                <a:latin typeface="Arial" panose="020B0604020202020204" pitchFamily="34" charset="0"/>
                <a:cs typeface="Arial" panose="020B0604020202020204" pitchFamily="34" charset="0"/>
              </a:rPr>
              <a:t>חשוב לציין שבמשפחה </a:t>
            </a:r>
            <a:r>
              <a:rPr lang="he-IL" dirty="0">
                <a:latin typeface="Arial" panose="020B0604020202020204" pitchFamily="34" charset="0"/>
                <a:cs typeface="Arial" panose="020B0604020202020204" pitchFamily="34" charset="0"/>
              </a:rPr>
              <a:t>כזו שסבא היה סנדלר ופרנסתו הייתה דחוקה השפע לא היה מצוי במשפחה ולכן העבירו בגדים ונעלים מילד לילד ולא תמיד קיבלו בגדים חדשים.</a:t>
            </a:r>
            <a:endParaRPr lang="en-US" dirty="0">
              <a:latin typeface="Arial" panose="020B0604020202020204" pitchFamily="34" charset="0"/>
              <a:cs typeface="Arial" panose="020B0604020202020204" pitchFamily="34" charset="0"/>
            </a:endParaRPr>
          </a:p>
          <a:p>
            <a:pPr marL="0" indent="0">
              <a:buNone/>
            </a:pPr>
            <a:endParaRPr lang="he-I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81620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33045" y="118873"/>
            <a:ext cx="10944665" cy="1358236"/>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he-IL" sz="4400" b="1" dirty="0">
                <a:solidFill>
                  <a:schemeClr val="bg1"/>
                </a:solidFill>
              </a:rPr>
              <a:t>סיפור הבריחה</a:t>
            </a:r>
            <a:r>
              <a:rPr lang="en-US" sz="4400" dirty="0">
                <a:solidFill>
                  <a:schemeClr val="bg1"/>
                </a:solidFill>
              </a:rPr>
              <a:t/>
            </a:r>
            <a:br>
              <a:rPr lang="en-US" sz="4400" dirty="0">
                <a:solidFill>
                  <a:schemeClr val="bg1"/>
                </a:solidFill>
              </a:rPr>
            </a:br>
            <a:r>
              <a:rPr lang="he-IL" sz="4400" b="1" dirty="0">
                <a:solidFill>
                  <a:schemeClr val="bg1"/>
                </a:solidFill>
              </a:rPr>
              <a:t>סיפור מסופר מפיה של סבתא בעצמה </a:t>
            </a:r>
            <a:endParaRPr lang="he-IL" sz="4400" dirty="0">
              <a:solidFill>
                <a:schemeClr val="bg1"/>
              </a:solidFill>
            </a:endParaRPr>
          </a:p>
        </p:txBody>
      </p:sp>
      <p:sp>
        <p:nvSpPr>
          <p:cNvPr id="3" name="מציין מיקום תוכן 2"/>
          <p:cNvSpPr>
            <a:spLocks noGrp="1"/>
          </p:cNvSpPr>
          <p:nvPr>
            <p:ph idx="1"/>
          </p:nvPr>
        </p:nvSpPr>
        <p:spPr>
          <a:xfrm>
            <a:off x="633045" y="1688123"/>
            <a:ext cx="10944665" cy="4512213"/>
          </a:xfrm>
          <a:blipFill dpi="0" rotWithShape="1">
            <a:blip r:embed="rId2">
              <a:alphaModFix amt="55000"/>
              <a:duotone>
                <a:schemeClr val="accent5">
                  <a:tint val="70000"/>
                  <a:shade val="63000"/>
                </a:schemeClr>
                <a:schemeClr val="accent5">
                  <a:tint val="10000"/>
                  <a:satMod val="150000"/>
                </a:schemeClr>
              </a:duotone>
            </a:blip>
            <a:srcRect/>
            <a:tile tx="0" ty="0" sx="60000" sy="59000" flip="none" algn="tl"/>
          </a:blipFill>
        </p:spPr>
        <p:style>
          <a:lnRef idx="1">
            <a:schemeClr val="accent5"/>
          </a:lnRef>
          <a:fillRef idx="2">
            <a:schemeClr val="accent5"/>
          </a:fillRef>
          <a:effectRef idx="1">
            <a:schemeClr val="accent5"/>
          </a:effectRef>
          <a:fontRef idx="minor">
            <a:schemeClr val="dk1"/>
          </a:fontRef>
        </p:style>
        <p:txBody>
          <a:bodyPr>
            <a:noAutofit/>
          </a:bodyPr>
          <a:lstStyle/>
          <a:p>
            <a:pPr marL="0" indent="0">
              <a:buNone/>
            </a:pPr>
            <a:r>
              <a:rPr lang="he-IL" b="1" dirty="0">
                <a:latin typeface="Times New Roman" panose="02020603050405020304" pitchFamily="18" charset="0"/>
                <a:cs typeface="Times New Roman" panose="02020603050405020304" pitchFamily="18" charset="0"/>
              </a:rPr>
              <a:t>אחרי מלחמת השחרור הגיע </a:t>
            </a:r>
            <a:r>
              <a:rPr lang="he-IL" b="1" dirty="0" smtClean="0">
                <a:latin typeface="Times New Roman" panose="02020603050405020304" pitchFamily="18" charset="0"/>
                <a:cs typeface="Times New Roman" panose="02020603050405020304" pitchFamily="18" charset="0"/>
              </a:rPr>
              <a:t>זמנם </a:t>
            </a:r>
            <a:r>
              <a:rPr lang="he-IL" b="1" dirty="0">
                <a:latin typeface="Times New Roman" panose="02020603050405020304" pitchFamily="18" charset="0"/>
                <a:cs typeface="Times New Roman" panose="02020603050405020304" pitchFamily="18" charset="0"/>
              </a:rPr>
              <a:t>של הבחורים להתגייס לצבא הסורי כמובן שהם לא רצו ולכן חיפשו דרכים לא חוקיות לעלות לארץ ישראל, אחי הגדול ועוד שבעה חברים </a:t>
            </a:r>
            <a:r>
              <a:rPr lang="he-IL" b="1" dirty="0" smtClean="0">
                <a:latin typeface="Times New Roman" panose="02020603050405020304" pitchFamily="18" charset="0"/>
                <a:cs typeface="Times New Roman" panose="02020603050405020304" pitchFamily="18" charset="0"/>
              </a:rPr>
              <a:t>בחרו לברוח מסוריה ללבנון </a:t>
            </a:r>
            <a:r>
              <a:rPr lang="he-IL" b="1" dirty="0">
                <a:latin typeface="Times New Roman" panose="02020603050405020304" pitchFamily="18" charset="0"/>
                <a:cs typeface="Times New Roman" panose="02020603050405020304" pitchFamily="18" charset="0"/>
              </a:rPr>
              <a:t>ומשם הסוכנות היהודית הבריחו אותם לישראל, וכך עלו כל הנערים והנערות הצעירים וכל הקן של החלוץ התרוקן מחברים וראיתי שנשארתי ללא חברה.</a:t>
            </a:r>
            <a:endParaRPr lang="en-US" b="1" dirty="0">
              <a:latin typeface="Times New Roman" panose="02020603050405020304" pitchFamily="18" charset="0"/>
              <a:cs typeface="Times New Roman" panose="02020603050405020304" pitchFamily="18" charset="0"/>
            </a:endParaRPr>
          </a:p>
          <a:p>
            <a:pPr marL="0" indent="0">
              <a:buNone/>
            </a:pPr>
            <a:r>
              <a:rPr lang="he-IL" b="1" dirty="0">
                <a:latin typeface="Times New Roman" panose="02020603050405020304" pitchFamily="18" charset="0"/>
                <a:cs typeface="Times New Roman" panose="02020603050405020304" pitchFamily="18" charset="0"/>
              </a:rPr>
              <a:t>הייתי כל כך מיואשת וההורים שלי לא יכלו לעזור לי כי עם כל כך הרבה ילדים אי אפשר לברוח.</a:t>
            </a:r>
            <a:endParaRPr lang="en-US" b="1" dirty="0">
              <a:latin typeface="Times New Roman" panose="02020603050405020304" pitchFamily="18" charset="0"/>
              <a:cs typeface="Times New Roman" panose="02020603050405020304" pitchFamily="18" charset="0"/>
            </a:endParaRPr>
          </a:p>
          <a:p>
            <a:pPr marL="0" indent="0">
              <a:buNone/>
            </a:pPr>
            <a:r>
              <a:rPr lang="he-IL" b="1" dirty="0">
                <a:latin typeface="Times New Roman" panose="02020603050405020304" pitchFamily="18" charset="0"/>
                <a:cs typeface="Times New Roman" panose="02020603050405020304" pitchFamily="18" charset="0"/>
              </a:rPr>
              <a:t>יום אחד הלכתי לעבודתי כספרית ואחת הלקוחות שאלה אותי מדוע אני עצובה וסירבתי לספר לה אבל היא לחצה עלי כל כך עד שאמרתי לה שאני רוצה לעלות ארץ ישראל.</a:t>
            </a:r>
            <a:endParaRPr lang="en-US" b="1" dirty="0">
              <a:latin typeface="Times New Roman" panose="02020603050405020304" pitchFamily="18" charset="0"/>
              <a:cs typeface="Times New Roman" panose="02020603050405020304" pitchFamily="18" charset="0"/>
            </a:endParaRPr>
          </a:p>
          <a:p>
            <a:pPr marL="0" indent="0">
              <a:buNone/>
            </a:pPr>
            <a:r>
              <a:rPr lang="he-IL" b="1" dirty="0">
                <a:latin typeface="Times New Roman" panose="02020603050405020304" pitchFamily="18" charset="0"/>
                <a:cs typeface="Times New Roman" panose="02020603050405020304" pitchFamily="18" charset="0"/>
              </a:rPr>
              <a:t>היא שמעה אותי ואמרה לי תבואי מחר ונפתור את הבעיה, לא ידעתי שהיא ואחיה עוסקים בהברחת יהודים לארץ.</a:t>
            </a:r>
            <a:endParaRPr lang="en-US" b="1" dirty="0">
              <a:latin typeface="Times New Roman" panose="02020603050405020304" pitchFamily="18" charset="0"/>
              <a:cs typeface="Times New Roman" panose="02020603050405020304" pitchFamily="18" charset="0"/>
            </a:endParaRPr>
          </a:p>
          <a:p>
            <a:pPr marL="0" indent="0">
              <a:buNone/>
            </a:pPr>
            <a:r>
              <a:rPr lang="he-IL" b="1" dirty="0">
                <a:latin typeface="Times New Roman" panose="02020603050405020304" pitchFamily="18" charset="0"/>
                <a:cs typeface="Times New Roman" panose="02020603050405020304" pitchFamily="18" charset="0"/>
              </a:rPr>
              <a:t>יום אחרי זה כמו שהבטיחה החזירה לי תשובה ואמרה שאכין את עצמי לבריחה ביום חמישי</a:t>
            </a:r>
            <a:r>
              <a:rPr lang="he-IL" b="1" dirty="0" smtClean="0">
                <a:latin typeface="Times New Roman" panose="02020603050405020304" pitchFamily="18" charset="0"/>
                <a:cs typeface="Times New Roman" panose="02020603050405020304" pitchFamily="18" charset="0"/>
              </a:rPr>
              <a:t>.</a:t>
            </a:r>
          </a:p>
          <a:p>
            <a:pPr marL="0" indent="0">
              <a:buNone/>
            </a:pPr>
            <a:r>
              <a:rPr lang="he-IL" b="1" dirty="0">
                <a:latin typeface="Times New Roman" panose="02020603050405020304" pitchFamily="18" charset="0"/>
                <a:cs typeface="Times New Roman" panose="02020603050405020304" pitchFamily="18" charset="0"/>
              </a:rPr>
              <a:t>ביום חמישי התייצב מול ביתי רכב עם בחור ואמר לי שהגיע הזמן לנסוע, נפרדתי מההורים ומהאחים שלי ודקה לפני שעליתי לרכב אחי הצעיר יאיר בן השבע יצא בדרכו לבית הספר, ראיתי אותו ושאלתי "אתה רוצה לבוא איתי?" הוא אמר לי כן נתן לי יד ולא ידע לאן אנו נוסעים.</a:t>
            </a:r>
            <a:endParaRPr lang="en-US" b="1" dirty="0">
              <a:latin typeface="Times New Roman" panose="02020603050405020304" pitchFamily="18" charset="0"/>
              <a:cs typeface="Times New Roman" panose="02020603050405020304" pitchFamily="18" charset="0"/>
            </a:endParaRPr>
          </a:p>
          <a:p>
            <a:pPr marL="0" indent="0">
              <a:buNone/>
            </a:pPr>
            <a:r>
              <a:rPr lang="he-IL" b="1" dirty="0">
                <a:latin typeface="Times New Roman" panose="02020603050405020304" pitchFamily="18" charset="0"/>
                <a:cs typeface="Times New Roman" panose="02020603050405020304" pitchFamily="18" charset="0"/>
              </a:rPr>
              <a:t>הנהג הביא אותנו לתחנת </a:t>
            </a:r>
            <a:r>
              <a:rPr lang="he-IL" b="1" dirty="0" smtClean="0">
                <a:latin typeface="Times New Roman" panose="02020603050405020304" pitchFamily="18" charset="0"/>
                <a:cs typeface="Times New Roman" panose="02020603050405020304" pitchFamily="18" charset="0"/>
              </a:rPr>
              <a:t>הרכבת ,וברכבת ,המבקר </a:t>
            </a:r>
            <a:r>
              <a:rPr lang="he-IL" b="1" dirty="0">
                <a:latin typeface="Times New Roman" panose="02020603050405020304" pitchFamily="18" charset="0"/>
                <a:cs typeface="Times New Roman" panose="02020603050405020304" pitchFamily="18" charset="0"/>
              </a:rPr>
              <a:t>היה אחד מאנשיו של המבריח אז הוא העביר אותנו ללא ביקורת כאילו אני הייתי אשתו ואחי היה בנו הקטן.</a:t>
            </a:r>
            <a:endParaRPr lang="en-US" b="1" dirty="0">
              <a:latin typeface="Times New Roman" panose="02020603050405020304" pitchFamily="18" charset="0"/>
              <a:cs typeface="Times New Roman" panose="02020603050405020304" pitchFamily="18" charset="0"/>
            </a:endParaRPr>
          </a:p>
          <a:p>
            <a:pPr marL="0" indent="0">
              <a:buNone/>
            </a:pPr>
            <a:endParaRPr lang="en-US" b="1" dirty="0">
              <a:latin typeface="Times New Roman" panose="02020603050405020304" pitchFamily="18" charset="0"/>
              <a:cs typeface="Times New Roman" panose="02020603050405020304" pitchFamily="18" charset="0"/>
            </a:endParaRPr>
          </a:p>
          <a:p>
            <a:pPr marL="0" indent="0">
              <a:buNone/>
            </a:pPr>
            <a:endParaRPr lang="he-IL"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25834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blipFill dpi="0" rotWithShape="1">
            <a:blip r:embed="rId2">
              <a:alphaModFix amt="55000"/>
              <a:duotone>
                <a:schemeClr val="accent5">
                  <a:tint val="70000"/>
                  <a:shade val="63000"/>
                </a:schemeClr>
                <a:schemeClr val="accent5">
                  <a:tint val="10000"/>
                  <a:satMod val="150000"/>
                </a:schemeClr>
              </a:duotone>
            </a:blip>
            <a:srcRect/>
            <a:tile tx="0" ty="0" sx="60000" sy="59000" flip="none" algn="tl"/>
          </a:blipFill>
        </p:spPr>
        <p:style>
          <a:lnRef idx="1">
            <a:schemeClr val="accent5"/>
          </a:lnRef>
          <a:fillRef idx="2">
            <a:schemeClr val="accent5"/>
          </a:fillRef>
          <a:effectRef idx="1">
            <a:schemeClr val="accent5"/>
          </a:effectRef>
          <a:fontRef idx="minor">
            <a:schemeClr val="dk1"/>
          </a:fontRef>
        </p:style>
        <p:txBody>
          <a:bodyPr vert="horz" lIns="91440" tIns="45720" rIns="91440" bIns="45720" rtlCol="0">
            <a:noAutofit/>
          </a:bodyPr>
          <a:lstStyle/>
          <a:p>
            <a:pPr marL="0" indent="0">
              <a:buNone/>
            </a:pPr>
            <a:r>
              <a:rPr lang="he-IL" b="1" dirty="0">
                <a:solidFill>
                  <a:schemeClr val="dk1"/>
                </a:solidFill>
                <a:latin typeface="Times New Roman" panose="02020603050405020304" pitchFamily="18" charset="0"/>
                <a:cs typeface="Times New Roman" panose="02020603050405020304" pitchFamily="18" charset="0"/>
              </a:rPr>
              <a:t>בצהריים הגענו לביירות(עיר הבירה של לבנון) ומשם לקחנו מונית למשפחה שקשורה לסוכנות היהודית (זה היה יום חמישי אחרי הצהריים</a:t>
            </a:r>
            <a:r>
              <a:rPr lang="he-IL" b="1" dirty="0" smtClean="0">
                <a:solidFill>
                  <a:schemeClr val="dk1"/>
                </a:solidFill>
                <a:latin typeface="Times New Roman" panose="02020603050405020304" pitchFamily="18" charset="0"/>
                <a:cs typeface="Times New Roman" panose="02020603050405020304" pitchFamily="18" charset="0"/>
              </a:rPr>
              <a:t>)</a:t>
            </a:r>
          </a:p>
          <a:p>
            <a:pPr marL="0" indent="0">
              <a:buNone/>
            </a:pPr>
            <a:r>
              <a:rPr lang="he-IL" b="1" dirty="0" smtClean="0">
                <a:solidFill>
                  <a:schemeClr val="dk1"/>
                </a:solidFill>
                <a:latin typeface="Times New Roman" panose="02020603050405020304" pitchFamily="18" charset="0"/>
                <a:cs typeface="Times New Roman" panose="02020603050405020304" pitchFamily="18" charset="0"/>
              </a:rPr>
              <a:t>המשפחה </a:t>
            </a:r>
            <a:r>
              <a:rPr lang="he-IL" b="1" dirty="0">
                <a:solidFill>
                  <a:schemeClr val="dk1"/>
                </a:solidFill>
                <a:latin typeface="Times New Roman" panose="02020603050405020304" pitchFamily="18" charset="0"/>
                <a:cs typeface="Times New Roman" panose="02020603050405020304" pitchFamily="18" charset="0"/>
              </a:rPr>
              <a:t>הודיעה לסוכנות על זה שאנחנו באים, וביום שישי </a:t>
            </a:r>
            <a:r>
              <a:rPr lang="he-IL" b="1" dirty="0" smtClean="0">
                <a:latin typeface="Times New Roman" panose="02020603050405020304" pitchFamily="18" charset="0"/>
                <a:cs typeface="Times New Roman" panose="02020603050405020304" pitchFamily="18" charset="0"/>
              </a:rPr>
              <a:t>בערב</a:t>
            </a:r>
            <a:r>
              <a:rPr lang="he-IL" b="1" dirty="0" smtClean="0">
                <a:solidFill>
                  <a:schemeClr val="dk1"/>
                </a:solidFill>
                <a:latin typeface="Times New Roman" panose="02020603050405020304" pitchFamily="18" charset="0"/>
                <a:cs typeface="Times New Roman" panose="02020603050405020304" pitchFamily="18" charset="0"/>
              </a:rPr>
              <a:t> </a:t>
            </a:r>
            <a:r>
              <a:rPr lang="he-IL" b="1" dirty="0">
                <a:solidFill>
                  <a:schemeClr val="dk1"/>
                </a:solidFill>
                <a:latin typeface="Times New Roman" panose="02020603050405020304" pitchFamily="18" charset="0"/>
                <a:cs typeface="Times New Roman" panose="02020603050405020304" pitchFamily="18" charset="0"/>
              </a:rPr>
              <a:t>בשעה שש יצאנו עם המבריחים, היו עוד קבוצת אנשים </a:t>
            </a:r>
            <a:r>
              <a:rPr lang="he-IL" b="1" dirty="0" smtClean="0">
                <a:solidFill>
                  <a:schemeClr val="dk1"/>
                </a:solidFill>
                <a:latin typeface="Times New Roman" panose="02020603050405020304" pitchFamily="18" charset="0"/>
                <a:cs typeface="Times New Roman" panose="02020603050405020304" pitchFamily="18" charset="0"/>
              </a:rPr>
              <a:t>אתנו </a:t>
            </a:r>
            <a:r>
              <a:rPr lang="he-IL" b="1" dirty="0">
                <a:solidFill>
                  <a:schemeClr val="dk1"/>
                </a:solidFill>
                <a:latin typeface="Times New Roman" panose="02020603050405020304" pitchFamily="18" charset="0"/>
                <a:cs typeface="Times New Roman" panose="02020603050405020304" pitchFamily="18" charset="0"/>
              </a:rPr>
              <a:t>הגענו לחוף הכניסו אותנו לסירה והתחלנו להפליג לכיוון החופים של ארץ ישראל.</a:t>
            </a:r>
            <a:endParaRPr lang="en-US" b="1" dirty="0">
              <a:solidFill>
                <a:schemeClr val="dk1"/>
              </a:solidFill>
              <a:latin typeface="Times New Roman" panose="02020603050405020304" pitchFamily="18" charset="0"/>
              <a:cs typeface="Times New Roman" panose="02020603050405020304" pitchFamily="18" charset="0"/>
            </a:endParaRPr>
          </a:p>
          <a:p>
            <a:pPr marL="0" indent="0">
              <a:buNone/>
            </a:pPr>
            <a:r>
              <a:rPr lang="he-IL" b="1" dirty="0">
                <a:solidFill>
                  <a:schemeClr val="dk1"/>
                </a:solidFill>
                <a:latin typeface="Times New Roman" panose="02020603050405020304" pitchFamily="18" charset="0"/>
                <a:cs typeface="Times New Roman" panose="02020603050405020304" pitchFamily="18" charset="0"/>
              </a:rPr>
              <a:t>ביום שבת בשעה שבע בבוקר הגענו </a:t>
            </a:r>
            <a:r>
              <a:rPr lang="he-IL" b="1" dirty="0" smtClean="0">
                <a:solidFill>
                  <a:schemeClr val="dk1"/>
                </a:solidFill>
                <a:latin typeface="Times New Roman" panose="02020603050405020304" pitchFamily="18" charset="0"/>
                <a:cs typeface="Times New Roman" panose="02020603050405020304" pitchFamily="18" charset="0"/>
              </a:rPr>
              <a:t>לקיבוץ "גשר </a:t>
            </a:r>
            <a:r>
              <a:rPr lang="he-IL" b="1" dirty="0">
                <a:solidFill>
                  <a:schemeClr val="dk1"/>
                </a:solidFill>
                <a:latin typeface="Times New Roman" panose="02020603050405020304" pitchFamily="18" charset="0"/>
                <a:cs typeface="Times New Roman" panose="02020603050405020304" pitchFamily="18" charset="0"/>
              </a:rPr>
              <a:t>הזיו" ושם קיבלו אותנו חיילי צהל ואירחו אותנו בקיבוץ.</a:t>
            </a:r>
            <a:endParaRPr lang="en-US" b="1" dirty="0">
              <a:solidFill>
                <a:schemeClr val="dk1"/>
              </a:solidFill>
              <a:latin typeface="Times New Roman" panose="02020603050405020304" pitchFamily="18" charset="0"/>
              <a:cs typeface="Times New Roman" panose="02020603050405020304" pitchFamily="18" charset="0"/>
            </a:endParaRPr>
          </a:p>
          <a:p>
            <a:pPr marL="0" indent="0">
              <a:buNone/>
            </a:pPr>
            <a:r>
              <a:rPr lang="he-IL" b="1" dirty="0">
                <a:solidFill>
                  <a:schemeClr val="dk1"/>
                </a:solidFill>
                <a:latin typeface="Times New Roman" panose="02020603050405020304" pitchFamily="18" charset="0"/>
                <a:cs typeface="Times New Roman" panose="02020603050405020304" pitchFamily="18" charset="0"/>
              </a:rPr>
              <a:t>אחרי יום בקיבוץ נשלחנו למחנה עולים "שער העלייה" בחיפה. </a:t>
            </a:r>
            <a:endParaRPr lang="en-US" b="1" dirty="0">
              <a:solidFill>
                <a:schemeClr val="dk1"/>
              </a:solidFill>
              <a:latin typeface="Times New Roman" panose="02020603050405020304" pitchFamily="18" charset="0"/>
              <a:cs typeface="Times New Roman" panose="02020603050405020304" pitchFamily="18" charset="0"/>
            </a:endParaRPr>
          </a:p>
          <a:p>
            <a:pPr marL="0" indent="0">
              <a:buNone/>
            </a:pPr>
            <a:r>
              <a:rPr lang="he-IL" b="1" dirty="0">
                <a:solidFill>
                  <a:schemeClr val="dk1"/>
                </a:solidFill>
                <a:latin typeface="Times New Roman" panose="02020603050405020304" pitchFamily="18" charset="0"/>
                <a:cs typeface="Times New Roman" panose="02020603050405020304" pitchFamily="18" charset="0"/>
              </a:rPr>
              <a:t>שהינו במחנה המעבר כשבוע בערך.</a:t>
            </a:r>
            <a:endParaRPr lang="en-US" b="1" dirty="0">
              <a:solidFill>
                <a:schemeClr val="dk1"/>
              </a:solidFill>
              <a:latin typeface="Times New Roman" panose="02020603050405020304" pitchFamily="18" charset="0"/>
              <a:cs typeface="Times New Roman" panose="02020603050405020304" pitchFamily="18" charset="0"/>
            </a:endParaRPr>
          </a:p>
          <a:p>
            <a:pPr marL="0" indent="0">
              <a:buNone/>
            </a:pPr>
            <a:endParaRPr lang="he-IL" b="1" dirty="0">
              <a:solidFill>
                <a:schemeClr val="dk1"/>
              </a:solidFill>
              <a:latin typeface="Times New Roman" panose="02020603050405020304" pitchFamily="18" charset="0"/>
              <a:cs typeface="Times New Roman" panose="02020603050405020304" pitchFamily="18" charset="0"/>
            </a:endParaRPr>
          </a:p>
        </p:txBody>
      </p:sp>
      <p:sp>
        <p:nvSpPr>
          <p:cNvPr id="5" name="כותרת 1"/>
          <p:cNvSpPr>
            <a:spLocks noGrp="1"/>
          </p:cNvSpPr>
          <p:nvPr>
            <p:ph type="title"/>
          </p:nvPr>
        </p:nvSpPr>
        <p:spPr>
          <a:xfrm>
            <a:off x="633045" y="118873"/>
            <a:ext cx="10944665" cy="1358236"/>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he-IL" sz="4400" b="1" dirty="0">
                <a:solidFill>
                  <a:schemeClr val="bg1"/>
                </a:solidFill>
              </a:rPr>
              <a:t>סיפור הבריחה</a:t>
            </a:r>
            <a:r>
              <a:rPr lang="en-US" sz="4400" dirty="0">
                <a:solidFill>
                  <a:schemeClr val="bg1"/>
                </a:solidFill>
              </a:rPr>
              <a:t/>
            </a:r>
            <a:br>
              <a:rPr lang="en-US" sz="4400" dirty="0">
                <a:solidFill>
                  <a:schemeClr val="bg1"/>
                </a:solidFill>
              </a:rPr>
            </a:br>
            <a:r>
              <a:rPr lang="he-IL" sz="4400" b="1" dirty="0">
                <a:solidFill>
                  <a:schemeClr val="bg1"/>
                </a:solidFill>
              </a:rPr>
              <a:t>סיפור מסופר מפיה של סבתא בעצמה </a:t>
            </a:r>
            <a:endParaRPr lang="he-IL" sz="4400" dirty="0">
              <a:solidFill>
                <a:schemeClr val="bg1"/>
              </a:solidFill>
            </a:endParaRPr>
          </a:p>
        </p:txBody>
      </p:sp>
      <p:pic>
        <p:nvPicPr>
          <p:cNvPr id="6" name="תמונה 5"/>
          <p:cNvPicPr>
            <a:picLocks noChangeAspect="1"/>
          </p:cNvPicPr>
          <p:nvPr/>
        </p:nvPicPr>
        <p:blipFill>
          <a:blip r:embed="rId3"/>
          <a:stretch>
            <a:fillRect/>
          </a:stretch>
        </p:blipFill>
        <p:spPr>
          <a:xfrm rot="21005121">
            <a:off x="633045" y="4022188"/>
            <a:ext cx="2057400" cy="2667000"/>
          </a:xfrm>
          <a:prstGeom prst="rect">
            <a:avLst/>
          </a:prstGeom>
          <a:ln>
            <a:noFill/>
          </a:ln>
          <a:effectLst>
            <a:softEdge rad="112500"/>
          </a:effectLst>
        </p:spPr>
      </p:pic>
    </p:spTree>
    <p:extLst>
      <p:ext uri="{BB962C8B-B14F-4D97-AF65-F5344CB8AC3E}">
        <p14:creationId xmlns:p14="http://schemas.microsoft.com/office/powerpoint/2010/main" val="7517793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92370" y="231414"/>
            <a:ext cx="10058400" cy="1609344"/>
          </a:xfrm>
        </p:spPr>
        <p:txBody>
          <a:bodyPr/>
          <a:lstStyle/>
          <a:p>
            <a:pPr algn="r"/>
            <a:r>
              <a:rPr lang="he-IL" b="1" dirty="0">
                <a:effectLst>
                  <a:outerShdw blurRad="38100" dist="19050" dir="2700000" algn="tl">
                    <a:schemeClr val="dk1">
                      <a:alpha val="40000"/>
                    </a:schemeClr>
                  </a:outerShdw>
                </a:effectLst>
              </a:rPr>
              <a:t>סיפור מצחיק המסופר במשפחה</a:t>
            </a:r>
            <a:r>
              <a:rPr lang="en-US" dirty="0"/>
              <a:t/>
            </a:r>
            <a:br>
              <a:rPr lang="en-US" dirty="0"/>
            </a:br>
            <a:endParaRPr lang="he-IL" dirty="0"/>
          </a:p>
        </p:txBody>
      </p:sp>
      <p:sp>
        <p:nvSpPr>
          <p:cNvPr id="3" name="מציין מיקום תוכן 2"/>
          <p:cNvSpPr>
            <a:spLocks noGrp="1"/>
          </p:cNvSpPr>
          <p:nvPr>
            <p:ph idx="1"/>
          </p:nvPr>
        </p:nvSpPr>
        <p:spPr>
          <a:xfrm>
            <a:off x="365760" y="1376524"/>
            <a:ext cx="10903165" cy="4602246"/>
          </a:xfrm>
          <a:ln w="76200">
            <a:prstDash val="dashDot"/>
          </a:ln>
        </p:spPr>
        <p:style>
          <a:lnRef idx="2">
            <a:schemeClr val="accent2"/>
          </a:lnRef>
          <a:fillRef idx="1">
            <a:schemeClr val="lt1"/>
          </a:fillRef>
          <a:effectRef idx="0">
            <a:schemeClr val="accent2"/>
          </a:effectRef>
          <a:fontRef idx="minor">
            <a:schemeClr val="dk1"/>
          </a:fontRef>
        </p:style>
        <p:txBody>
          <a:bodyPr>
            <a:normAutofit/>
          </a:bodyPr>
          <a:lstStyle/>
          <a:p>
            <a:pPr marL="0" indent="0">
              <a:buNone/>
            </a:pPr>
            <a:endParaRPr lang="he-IL" sz="2400" dirty="0" smtClean="0"/>
          </a:p>
          <a:p>
            <a:pPr marL="0" indent="0">
              <a:buNone/>
            </a:pPr>
            <a:r>
              <a:rPr lang="he-IL" sz="2400" dirty="0" smtClean="0"/>
              <a:t>סיפור </a:t>
            </a:r>
            <a:r>
              <a:rPr lang="he-IL" sz="2400" dirty="0"/>
              <a:t>המסופר על ידי סבתא  על אחיה הצעיר שעלה </a:t>
            </a:r>
            <a:r>
              <a:rPr lang="he-IL" sz="2400" dirty="0" smtClean="0"/>
              <a:t>איתה </a:t>
            </a:r>
            <a:r>
              <a:rPr lang="he-IL" sz="2400" dirty="0"/>
              <a:t>לארץ וכמו שכבר סיפרנו הוא גדל במשפחה אומנת בכפר חיים.</a:t>
            </a:r>
            <a:endParaRPr lang="en-US" sz="2400" dirty="0"/>
          </a:p>
          <a:p>
            <a:pPr marL="0" indent="0">
              <a:buNone/>
            </a:pPr>
            <a:r>
              <a:rPr lang="he-IL" sz="2400" dirty="0"/>
              <a:t>הימים היו ימי צנע וחסרו הרבה מצרכי מזון במדינה אבל היות ואחי</a:t>
            </a:r>
            <a:endParaRPr lang="en-US" sz="2400" dirty="0"/>
          </a:p>
          <a:p>
            <a:pPr marL="0" indent="0">
              <a:buNone/>
            </a:pPr>
            <a:r>
              <a:rPr lang="he-IL" sz="2400" dirty="0"/>
              <a:t>יאיר גדל במושב  הוא חי ברווחה והיה לו כל מה שרצה, אבל יום אחד ראו אותו יושב על העץ ולא מסכים לרדת, הוא ירד רק אם יתנו לו לאכול לחם וסלק, כי ככה הוא רגיל מסוריה בימים קרים בדמשק היו אוכלים לחם וסלק חם כדי להתחמם.</a:t>
            </a:r>
            <a:endParaRPr lang="en-US" sz="2400" dirty="0"/>
          </a:p>
          <a:p>
            <a:pPr marL="0" indent="0">
              <a:buNone/>
            </a:pPr>
            <a:r>
              <a:rPr lang="he-IL" sz="2400" dirty="0"/>
              <a:t>שיאיר לא הסכים לרדת מהעץ קראתי לאחי הגדול משה ממושב הסמוך כדי לשכנע אותו לרדת מהעץ, ששמע משה את הבקשה שלו הוא כל כך צחק ואמר לו, מה אתה מבייש אותנו יש לך פה כל מה שאתה רוצה הוא התרצה וירד, אבל יש לזכור שמדובר בילד קטן שעזב את המשפחה והאחים והתגעגע לדברים שהוא מכיר.</a:t>
            </a:r>
            <a:endParaRPr lang="en-US" sz="2400" dirty="0"/>
          </a:p>
          <a:p>
            <a:pPr marL="0" indent="0">
              <a:buNone/>
            </a:pPr>
            <a:endParaRPr lang="he-IL" sz="2400" dirty="0"/>
          </a:p>
        </p:txBody>
      </p:sp>
    </p:spTree>
    <p:extLst>
      <p:ext uri="{BB962C8B-B14F-4D97-AF65-F5344CB8AC3E}">
        <p14:creationId xmlns:p14="http://schemas.microsoft.com/office/powerpoint/2010/main" val="10333292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81354" y="104804"/>
            <a:ext cx="11619914" cy="1048747"/>
          </a:xfr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a:bodyPr>
          <a:lstStyle/>
          <a:p>
            <a:pPr algn="ctr"/>
            <a:r>
              <a:rPr lang="he-IL" sz="4400" b="1" dirty="0">
                <a:solidFill>
                  <a:schemeClr val="bg1"/>
                </a:solidFill>
                <a:latin typeface="+mn-lt"/>
                <a:ea typeface="+mn-ea"/>
                <a:cs typeface="+mn-cs"/>
              </a:rPr>
              <a:t>החיים בארץ אחרי הבריחה מסוריה </a:t>
            </a:r>
          </a:p>
        </p:txBody>
      </p:sp>
      <p:sp>
        <p:nvSpPr>
          <p:cNvPr id="3" name="מציין מיקום תוכן 2"/>
          <p:cNvSpPr>
            <a:spLocks noGrp="1"/>
          </p:cNvSpPr>
          <p:nvPr>
            <p:ph idx="1"/>
          </p:nvPr>
        </p:nvSpPr>
        <p:spPr>
          <a:xfrm>
            <a:off x="5964702" y="1269091"/>
            <a:ext cx="5754388" cy="5258317"/>
          </a:xfrm>
        </p:spPr>
        <p:txBody>
          <a:bodyPr>
            <a:noAutofit/>
          </a:bodyPr>
          <a:lstStyle/>
          <a:p>
            <a:pPr marL="0" indent="0">
              <a:buNone/>
            </a:pPr>
            <a:r>
              <a:rPr lang="he-IL" dirty="0">
                <a:latin typeface="Arial" panose="020B0604020202020204" pitchFamily="34" charset="0"/>
                <a:cs typeface="Arial" panose="020B0604020202020204" pitchFamily="34" charset="0"/>
              </a:rPr>
              <a:t>סבא משה היה בן דוד שלי והוא חיכה לי שאגיע מסוריה.</a:t>
            </a:r>
            <a:endParaRPr lang="en-US" dirty="0">
              <a:latin typeface="Arial" panose="020B0604020202020204" pitchFamily="34" charset="0"/>
              <a:cs typeface="Arial" panose="020B0604020202020204" pitchFamily="34" charset="0"/>
            </a:endParaRPr>
          </a:p>
          <a:p>
            <a:pPr marL="0" indent="0">
              <a:buNone/>
            </a:pPr>
            <a:r>
              <a:rPr lang="he-IL" dirty="0">
                <a:latin typeface="Arial" panose="020B0604020202020204" pitchFamily="34" charset="0"/>
                <a:cs typeface="Arial" panose="020B0604020202020204" pitchFamily="34" charset="0"/>
              </a:rPr>
              <a:t>שהוא שמע  שהגעתי הוא נסע לחיפה למחנה עולים ולקח אותי אל המשפחה שלו. אחי הקטן יאיר נמסר למשפחה מאמצת </a:t>
            </a:r>
            <a:r>
              <a:rPr lang="he-IL" dirty="0" smtClean="0">
                <a:latin typeface="Arial" panose="020B0604020202020204" pitchFamily="34" charset="0"/>
                <a:cs typeface="Arial" panose="020B0604020202020204" pitchFamily="34" charset="0"/>
              </a:rPr>
              <a:t>במושב "כפר </a:t>
            </a:r>
            <a:r>
              <a:rPr lang="he-IL" dirty="0">
                <a:latin typeface="Arial" panose="020B0604020202020204" pitchFamily="34" charset="0"/>
                <a:cs typeface="Arial" panose="020B0604020202020204" pitchFamily="34" charset="0"/>
              </a:rPr>
              <a:t>חיים” שם גדל עד שהיה נער ועבר לגור בקיבוץ "עין כרמל" עד שהתגייס לצבא ושירת בצי הצוללות של חיל הים חמש שנים.</a:t>
            </a:r>
            <a:endParaRPr lang="en-US" dirty="0">
              <a:latin typeface="Arial" panose="020B0604020202020204" pitchFamily="34" charset="0"/>
              <a:cs typeface="Arial" panose="020B0604020202020204" pitchFamily="34" charset="0"/>
            </a:endParaRPr>
          </a:p>
          <a:p>
            <a:pPr marL="0" indent="0">
              <a:buNone/>
            </a:pPr>
            <a:r>
              <a:rPr lang="he-IL" dirty="0">
                <a:latin typeface="Arial" panose="020B0604020202020204" pitchFamily="34" charset="0"/>
                <a:cs typeface="Arial" panose="020B0604020202020204" pitchFamily="34" charset="0"/>
              </a:rPr>
              <a:t>בשנת 1952 כשלוש שנים אחרי העלייה ואחרי התאקלמותי בארץ </a:t>
            </a:r>
            <a:r>
              <a:rPr lang="he-IL" dirty="0" smtClean="0">
                <a:latin typeface="Arial" panose="020B0604020202020204" pitchFamily="34" charset="0"/>
                <a:cs typeface="Arial" panose="020B0604020202020204" pitchFamily="34" charset="0"/>
              </a:rPr>
              <a:t>החלטנו </a:t>
            </a:r>
            <a:r>
              <a:rPr lang="he-IL" dirty="0">
                <a:latin typeface="Arial" panose="020B0604020202020204" pitchFamily="34" charset="0"/>
                <a:cs typeface="Arial" panose="020B0604020202020204" pitchFamily="34" charset="0"/>
              </a:rPr>
              <a:t>להתחתן </a:t>
            </a:r>
            <a:r>
              <a:rPr lang="he-IL" dirty="0" smtClean="0">
                <a:latin typeface="Arial" panose="020B0604020202020204" pitchFamily="34" charset="0"/>
                <a:cs typeface="Arial" panose="020B0604020202020204" pitchFamily="34" charset="0"/>
              </a:rPr>
              <a:t>ושכרנו </a:t>
            </a:r>
            <a:r>
              <a:rPr lang="he-IL" dirty="0">
                <a:latin typeface="Arial" panose="020B0604020202020204" pitchFamily="34" charset="0"/>
                <a:cs typeface="Arial" panose="020B0604020202020204" pitchFamily="34" charset="0"/>
              </a:rPr>
              <a:t>בית קטן בפרדס כץ בעיר בני ברק. שם נולדו </a:t>
            </a:r>
            <a:r>
              <a:rPr lang="he-IL" dirty="0" smtClean="0">
                <a:latin typeface="Arial" panose="020B0604020202020204" pitchFamily="34" charset="0"/>
                <a:cs typeface="Arial" panose="020B0604020202020204" pitchFamily="34" charset="0"/>
              </a:rPr>
              <a:t>לנו </a:t>
            </a:r>
            <a:r>
              <a:rPr lang="he-IL" dirty="0">
                <a:latin typeface="Arial" panose="020B0604020202020204" pitchFamily="34" charset="0"/>
                <a:cs typeface="Arial" panose="020B0604020202020204" pitchFamily="34" charset="0"/>
              </a:rPr>
              <a:t>3 בנות: </a:t>
            </a:r>
            <a:endParaRPr lang="he-IL" dirty="0" smtClean="0">
              <a:latin typeface="Arial" panose="020B0604020202020204" pitchFamily="34" charset="0"/>
              <a:cs typeface="Arial" panose="020B0604020202020204" pitchFamily="34" charset="0"/>
            </a:endParaRPr>
          </a:p>
          <a:p>
            <a:pPr marL="0" indent="0">
              <a:buNone/>
            </a:pPr>
            <a:r>
              <a:rPr lang="he-IL" dirty="0" smtClean="0">
                <a:latin typeface="Arial" panose="020B0604020202020204" pitchFamily="34" charset="0"/>
                <a:cs typeface="Arial" panose="020B0604020202020204" pitchFamily="34" charset="0"/>
              </a:rPr>
              <a:t>חמדה </a:t>
            </a:r>
            <a:r>
              <a:rPr lang="he-IL" dirty="0">
                <a:latin typeface="Arial" panose="020B0604020202020204" pitchFamily="34" charset="0"/>
                <a:cs typeface="Arial" panose="020B0604020202020204" pitchFamily="34" charset="0"/>
              </a:rPr>
              <a:t>{ע"ש סבתא}, </a:t>
            </a:r>
            <a:endParaRPr lang="he-IL" dirty="0" smtClean="0">
              <a:latin typeface="Arial" panose="020B0604020202020204" pitchFamily="34" charset="0"/>
              <a:cs typeface="Arial" panose="020B0604020202020204" pitchFamily="34" charset="0"/>
            </a:endParaRPr>
          </a:p>
          <a:p>
            <a:pPr marL="0" indent="0">
              <a:buNone/>
            </a:pPr>
            <a:r>
              <a:rPr lang="he-IL" dirty="0" smtClean="0">
                <a:latin typeface="Arial" panose="020B0604020202020204" pitchFamily="34" charset="0"/>
                <a:cs typeface="Arial" panose="020B0604020202020204" pitchFamily="34" charset="0"/>
              </a:rPr>
              <a:t>מזל </a:t>
            </a:r>
            <a:r>
              <a:rPr lang="he-IL" dirty="0">
                <a:latin typeface="Arial" panose="020B0604020202020204" pitchFamily="34" charset="0"/>
                <a:cs typeface="Arial" panose="020B0604020202020204" pitchFamily="34" charset="0"/>
              </a:rPr>
              <a:t>{ ע"ש הסבתא מצד אמא } </a:t>
            </a:r>
            <a:endParaRPr lang="he-IL" dirty="0" smtClean="0">
              <a:latin typeface="Arial" panose="020B0604020202020204" pitchFamily="34" charset="0"/>
              <a:cs typeface="Arial" panose="020B0604020202020204" pitchFamily="34" charset="0"/>
            </a:endParaRPr>
          </a:p>
          <a:p>
            <a:pPr marL="0" indent="0">
              <a:buNone/>
            </a:pPr>
            <a:r>
              <a:rPr lang="he-IL" dirty="0" smtClean="0">
                <a:latin typeface="Arial" panose="020B0604020202020204" pitchFamily="34" charset="0"/>
                <a:cs typeface="Arial" panose="020B0604020202020204" pitchFamily="34" charset="0"/>
              </a:rPr>
              <a:t>וסמדר </a:t>
            </a:r>
            <a:r>
              <a:rPr lang="he-IL" dirty="0">
                <a:latin typeface="Arial" panose="020B0604020202020204" pitchFamily="34" charset="0"/>
                <a:cs typeface="Arial" panose="020B0604020202020204" pitchFamily="34" charset="0"/>
              </a:rPr>
              <a:t>הצעירה {שאת שמה בחרו חמדה ומזל} </a:t>
            </a:r>
          </a:p>
          <a:p>
            <a:pPr marL="0" indent="0">
              <a:buNone/>
            </a:pPr>
            <a:endParaRPr lang="en-US" dirty="0">
              <a:latin typeface="Arial" panose="020B0604020202020204" pitchFamily="34" charset="0"/>
              <a:cs typeface="Arial" panose="020B0604020202020204" pitchFamily="34" charset="0"/>
            </a:endParaRPr>
          </a:p>
          <a:p>
            <a:pPr marL="0" indent="0">
              <a:buNone/>
            </a:pPr>
            <a:endParaRPr lang="he-IL" dirty="0">
              <a:latin typeface="Arial" panose="020B0604020202020204" pitchFamily="34" charset="0"/>
              <a:cs typeface="Arial" panose="020B0604020202020204" pitchFamily="34" charset="0"/>
            </a:endParaRPr>
          </a:p>
        </p:txBody>
      </p:sp>
      <p:pic>
        <p:nvPicPr>
          <p:cNvPr id="4" name="תמונה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5224" y="1859935"/>
            <a:ext cx="2084014" cy="3704913"/>
          </a:xfrm>
          <a:prstGeom prst="rect">
            <a:avLst/>
          </a:prstGeom>
          <a:ln w="88900" cap="sq" cmpd="thickThin">
            <a:solidFill>
              <a:srgbClr val="000000"/>
            </a:solidFill>
            <a:prstDash val="solid"/>
            <a:miter lim="800000"/>
          </a:ln>
          <a:effectLst>
            <a:innerShdw blurRad="76200">
              <a:srgbClr val="000000"/>
            </a:innerShdw>
          </a:effectLst>
        </p:spPr>
      </p:pic>
      <p:pic>
        <p:nvPicPr>
          <p:cNvPr id="6" name="תמונה 5"/>
          <p:cNvPicPr>
            <a:picLocks noChangeAspect="1"/>
          </p:cNvPicPr>
          <p:nvPr/>
        </p:nvPicPr>
        <p:blipFill rotWithShape="1">
          <a:blip r:embed="rId3" cstate="print">
            <a:extLst>
              <a:ext uri="{28A0092B-C50C-407E-A947-70E740481C1C}">
                <a14:useLocalDpi xmlns:a14="http://schemas.microsoft.com/office/drawing/2010/main" val="0"/>
              </a:ext>
            </a:extLst>
          </a:blip>
          <a:srcRect t="16401" r="16401" b="651"/>
          <a:stretch/>
        </p:blipFill>
        <p:spPr>
          <a:xfrm>
            <a:off x="3291841" y="3500495"/>
            <a:ext cx="1645919" cy="2903303"/>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5179387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195754" y="231413"/>
            <a:ext cx="10396728" cy="908070"/>
          </a:xfrm>
        </p:spPr>
        <p:style>
          <a:lnRef idx="1">
            <a:schemeClr val="accent1"/>
          </a:lnRef>
          <a:fillRef idx="2">
            <a:schemeClr val="accent1"/>
          </a:fillRef>
          <a:effectRef idx="1">
            <a:schemeClr val="accent1"/>
          </a:effectRef>
          <a:fontRef idx="minor">
            <a:schemeClr val="dk1"/>
          </a:fontRef>
        </p:style>
        <p:txBody>
          <a:bodyPr/>
          <a:lstStyle/>
          <a:p>
            <a:pPr algn="r"/>
            <a:r>
              <a:rPr lang="he-IL" b="1" cap="none"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שנות הנישואים הראשונות בארץ </a:t>
            </a:r>
            <a:endParaRPr lang="he-IL" b="1" cap="none"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3" name="מציין מיקום תוכן 2"/>
          <p:cNvSpPr>
            <a:spLocks noGrp="1"/>
          </p:cNvSpPr>
          <p:nvPr>
            <p:ph idx="1"/>
          </p:nvPr>
        </p:nvSpPr>
        <p:spPr>
          <a:xfrm>
            <a:off x="3840480" y="1305482"/>
            <a:ext cx="7752001" cy="4898370"/>
          </a:xfrm>
        </p:spPr>
        <p:txBody>
          <a:bodyPr>
            <a:noAutofit/>
          </a:bodyPr>
          <a:lstStyle/>
          <a:p>
            <a:pPr marL="0" indent="0">
              <a:buNone/>
            </a:pPr>
            <a:r>
              <a:rPr lang="he-IL" sz="2400" dirty="0"/>
              <a:t>החיים בשנות הנישואים הראשונות היו קשים מאוד זה היה בשנים שאחרי מלחמת השחרור, באו המון עולים חדשים לארץ ולא היה מספיק מקומות לשכן אותם כמו כן לא היה מספיק מזון בארץ וקיבלנו תלושי מזון בהקצבה, זו קרויה תקופת הצנע.</a:t>
            </a:r>
            <a:endParaRPr lang="en-US" sz="2400" dirty="0"/>
          </a:p>
          <a:p>
            <a:pPr marL="0" indent="0">
              <a:buNone/>
            </a:pPr>
            <a:r>
              <a:rPr lang="he-IL" sz="2400" dirty="0"/>
              <a:t>את החלב הביא הביתה עגלון עם סוס כל בוקר ,מקרר חשמלי לא היה בבית היה ארגז ובו שמו כל יום בלוק של קרח ועליו שמו את המזון שלא יתקלקל.</a:t>
            </a:r>
            <a:endParaRPr lang="en-US" sz="2400" dirty="0"/>
          </a:p>
          <a:p>
            <a:pPr marL="0" indent="0">
              <a:buNone/>
            </a:pPr>
            <a:r>
              <a:rPr lang="he-IL" sz="2400" dirty="0"/>
              <a:t>גז לא היה בבית בישלתי על פתיליה ואת הכביסה חיממנו בדוד על פרימוס</a:t>
            </a:r>
            <a:r>
              <a:rPr lang="he-IL" sz="2400" dirty="0" smtClean="0"/>
              <a:t>.</a:t>
            </a:r>
          </a:p>
          <a:p>
            <a:pPr marL="0" indent="0">
              <a:buNone/>
            </a:pPr>
            <a:r>
              <a:rPr lang="he-IL" sz="2400" dirty="0" smtClean="0"/>
              <a:t>בהמשך נולדה בתי חמדה ,ישבנו יום אחד בחצר והקראתי לך סיפור בעברית ,במקרה עברה אישה שעובדת במשרד החינוך והציעה לי עבודה כמורה כששמעה את העברית הטובה שלי אך נאלצתי לסרב כי לא היה מי שישמור על חמדה ,גני ילדים לא היו באותה תקופה.</a:t>
            </a:r>
            <a:endParaRPr lang="he-IL" sz="2400" dirty="0" smtClean="0"/>
          </a:p>
          <a:p>
            <a:pPr marL="0" indent="0">
              <a:buNone/>
            </a:pPr>
            <a:endParaRPr lang="he-IL" sz="2400" dirty="0"/>
          </a:p>
          <a:p>
            <a:pPr marL="0" indent="0">
              <a:buNone/>
            </a:pPr>
            <a:endParaRPr lang="en-US" sz="2400" dirty="0"/>
          </a:p>
          <a:p>
            <a:pPr marL="0" indent="0">
              <a:buNone/>
            </a:pPr>
            <a:endParaRPr lang="he-IL" sz="2400" dirty="0"/>
          </a:p>
        </p:txBody>
      </p:sp>
      <p:pic>
        <p:nvPicPr>
          <p:cNvPr id="5" name="תמונה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9" y="2304288"/>
            <a:ext cx="3834541" cy="2156929"/>
          </a:xfrm>
          <a:prstGeom prst="rect">
            <a:avLst/>
          </a:prstGeom>
          <a:ln>
            <a:noFill/>
          </a:ln>
          <a:effectLst>
            <a:softEdge rad="112500"/>
          </a:effectLst>
        </p:spPr>
      </p:pic>
      <p:pic>
        <p:nvPicPr>
          <p:cNvPr id="6" name="תמונה 5" descr="×ª××¦××ª ×ª××× × ×¢×××¨ ×¤×¨××××¡"/>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2239" y="4461217"/>
            <a:ext cx="3381941" cy="1927420"/>
          </a:xfrm>
          <a:prstGeom prst="rect">
            <a:avLst/>
          </a:prstGeom>
          <a:noFill/>
          <a:ln>
            <a:noFill/>
          </a:ln>
        </p:spPr>
      </p:pic>
    </p:spTree>
    <p:extLst>
      <p:ext uri="{BB962C8B-B14F-4D97-AF65-F5344CB8AC3E}">
        <p14:creationId xmlns:p14="http://schemas.microsoft.com/office/powerpoint/2010/main" val="329654193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סוג עץ">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Organic</Template>
  <TotalTime>116</TotalTime>
  <Words>1443</Words>
  <Application>Microsoft Office PowerPoint</Application>
  <PresentationFormat>מסך רחב</PresentationFormat>
  <Paragraphs>86</Paragraphs>
  <Slides>16</Slides>
  <Notes>0</Notes>
  <HiddenSlides>0</HiddenSlides>
  <MMClips>0</MMClips>
  <ScaleCrop>false</ScaleCrop>
  <HeadingPairs>
    <vt:vector size="6" baseType="variant">
      <vt:variant>
        <vt:lpstr>גופנים בשימוש</vt:lpstr>
      </vt:variant>
      <vt:variant>
        <vt:i4>6</vt:i4>
      </vt:variant>
      <vt:variant>
        <vt:lpstr>ערכת נושא</vt:lpstr>
      </vt:variant>
      <vt:variant>
        <vt:i4>1</vt:i4>
      </vt:variant>
      <vt:variant>
        <vt:lpstr>כותרות שקופיות</vt:lpstr>
      </vt:variant>
      <vt:variant>
        <vt:i4>16</vt:i4>
      </vt:variant>
    </vt:vector>
  </HeadingPairs>
  <TitlesOfParts>
    <vt:vector size="23" baseType="lpstr">
      <vt:lpstr>Arial</vt:lpstr>
      <vt:lpstr>David</vt:lpstr>
      <vt:lpstr>Rockwell</vt:lpstr>
      <vt:lpstr>Rockwell Condensed</vt:lpstr>
      <vt:lpstr>Times New Roman</vt:lpstr>
      <vt:lpstr>Wingdings</vt:lpstr>
      <vt:lpstr>סוג עץ</vt:lpstr>
      <vt:lpstr>הקשר הרב דורי סיפורה של סבתא רבתא חולי לאה</vt:lpstr>
      <vt:lpstr>רקע היסטורי על התקופה  </vt:lpstr>
      <vt:lpstr>תולדות חיים </vt:lpstr>
      <vt:lpstr>סיפורי ילדות: כאמור משפחתה של סבתא מנתה כ-12 ילדים, ומתוקף זה הם היו חבורת ילדים בפני עצמה שהתעסקו במעשי קונדס ושובבות:  </vt:lpstr>
      <vt:lpstr>סיפור הבריחה סיפור מסופר מפיה של סבתא בעצמה </vt:lpstr>
      <vt:lpstr>סיפור הבריחה סיפור מסופר מפיה של סבתא בעצמה </vt:lpstr>
      <vt:lpstr>סיפור מצחיק המסופר במשפחה </vt:lpstr>
      <vt:lpstr>החיים בארץ אחרי הבריחה מסוריה </vt:lpstr>
      <vt:lpstr>שנות הנישואים הראשונות בארץ </vt:lpstr>
      <vt:lpstr>מצגת של PowerPoint‏</vt:lpstr>
      <vt:lpstr>מצגת של PowerPoint‏</vt:lpstr>
      <vt:lpstr>מצגת של PowerPoint‏</vt:lpstr>
      <vt:lpstr>החיים שלי היום </vt:lpstr>
      <vt:lpstr>מצגת של PowerPoint‏</vt:lpstr>
      <vt:lpstr>השרשרת של סבתא רבתא לאה </vt:lpstr>
      <vt:lpstr> לסבתא חמדה וסבתא לאה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יפית יצחק</dc:creator>
  <cp:lastModifiedBy>‏‏משתמש Windows</cp:lastModifiedBy>
  <cp:revision>23</cp:revision>
  <dcterms:created xsi:type="dcterms:W3CDTF">2018-12-08T12:20:06Z</dcterms:created>
  <dcterms:modified xsi:type="dcterms:W3CDTF">2018-12-26T07:16:02Z</dcterms:modified>
</cp:coreProperties>
</file>