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64" r:id="rId2"/>
    <p:sldId id="256" r:id="rId3"/>
    <p:sldId id="257" r:id="rId4"/>
    <p:sldId id="260" r:id="rId5"/>
    <p:sldId id="258" r:id="rId6"/>
    <p:sldId id="267" r:id="rId7"/>
    <p:sldId id="259" r:id="rId8"/>
    <p:sldId id="269" r:id="rId9"/>
    <p:sldId id="261" r:id="rId10"/>
    <p:sldId id="268" r:id="rId11"/>
    <p:sldId id="262" r:id="rId12"/>
    <p:sldId id="265" r:id="rId13"/>
    <p:sldId id="266" r:id="rId14"/>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660"/>
  </p:normalViewPr>
  <p:slideViewPr>
    <p:cSldViewPr snapToGrid="0">
      <p:cViewPr>
        <p:scale>
          <a:sx n="81" d="100"/>
          <a:sy n="81" d="100"/>
        </p:scale>
        <p:origin x="-300" y="-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p>
            <a:fld id="{DCD77457-2478-4529-A7DC-C2F71DA2602C}" type="datetimeFigureOut">
              <a:rPr lang="he-IL" smtClean="0"/>
              <a:t>כ"ט/סיון/תשע"ח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378BFE0C-ABEE-4D5E-9F63-5E7FEAA64656}" type="slidenum">
              <a:rPr lang="he-IL" smtClean="0"/>
              <a:t>‹#›</a:t>
            </a:fld>
            <a:endParaRPr lang="he-IL"/>
          </a:p>
        </p:txBody>
      </p:sp>
    </p:spTree>
    <p:extLst>
      <p:ext uri="{BB962C8B-B14F-4D97-AF65-F5344CB8AC3E}">
        <p14:creationId xmlns:p14="http://schemas.microsoft.com/office/powerpoint/2010/main" val="6772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DCD77457-2478-4529-A7DC-C2F71DA2602C}" type="datetimeFigureOut">
              <a:rPr lang="he-IL" smtClean="0"/>
              <a:t>כ"ט/סיון/תשע"ח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378BFE0C-ABEE-4D5E-9F63-5E7FEAA64656}" type="slidenum">
              <a:rPr lang="he-IL" smtClean="0"/>
              <a:t>‹#›</a:t>
            </a:fld>
            <a:endParaRPr lang="he-IL"/>
          </a:p>
        </p:txBody>
      </p:sp>
    </p:spTree>
    <p:extLst>
      <p:ext uri="{BB962C8B-B14F-4D97-AF65-F5344CB8AC3E}">
        <p14:creationId xmlns:p14="http://schemas.microsoft.com/office/powerpoint/2010/main" val="3212432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DCD77457-2478-4529-A7DC-C2F71DA2602C}" type="datetimeFigureOut">
              <a:rPr lang="he-IL" smtClean="0"/>
              <a:t>כ"ט/סיון/תשע"ח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378BFE0C-ABEE-4D5E-9F63-5E7FEAA64656}" type="slidenum">
              <a:rPr lang="he-IL" smtClean="0"/>
              <a:t>‹#›</a:t>
            </a:fld>
            <a:endParaRPr lang="he-IL"/>
          </a:p>
        </p:txBody>
      </p:sp>
    </p:spTree>
    <p:extLst>
      <p:ext uri="{BB962C8B-B14F-4D97-AF65-F5344CB8AC3E}">
        <p14:creationId xmlns:p14="http://schemas.microsoft.com/office/powerpoint/2010/main" val="1850108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DCD77457-2478-4529-A7DC-C2F71DA2602C}" type="datetimeFigureOut">
              <a:rPr lang="he-IL" smtClean="0"/>
              <a:t>כ"ט/סיון/תשע"ח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378BFE0C-ABEE-4D5E-9F63-5E7FEAA64656}" type="slidenum">
              <a:rPr lang="he-IL" smtClean="0"/>
              <a:t>‹#›</a:t>
            </a:fld>
            <a:endParaRPr lang="he-IL"/>
          </a:p>
        </p:txBody>
      </p:sp>
    </p:spTree>
    <p:extLst>
      <p:ext uri="{BB962C8B-B14F-4D97-AF65-F5344CB8AC3E}">
        <p14:creationId xmlns:p14="http://schemas.microsoft.com/office/powerpoint/2010/main" val="3738361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ערוך סגנונות טקסט של תבנית בסיס</a:t>
            </a:r>
          </a:p>
        </p:txBody>
      </p:sp>
      <p:sp>
        <p:nvSpPr>
          <p:cNvPr id="4" name="מציין מיקום של תאריך 3"/>
          <p:cNvSpPr>
            <a:spLocks noGrp="1"/>
          </p:cNvSpPr>
          <p:nvPr>
            <p:ph type="dt" sz="half" idx="10"/>
          </p:nvPr>
        </p:nvSpPr>
        <p:spPr/>
        <p:txBody>
          <a:bodyPr/>
          <a:lstStyle/>
          <a:p>
            <a:fld id="{DCD77457-2478-4529-A7DC-C2F71DA2602C}" type="datetimeFigureOut">
              <a:rPr lang="he-IL" smtClean="0"/>
              <a:t>כ"ט/סיון/תשע"ח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378BFE0C-ABEE-4D5E-9F63-5E7FEAA64656}" type="slidenum">
              <a:rPr lang="he-IL" smtClean="0"/>
              <a:t>‹#›</a:t>
            </a:fld>
            <a:endParaRPr lang="he-IL"/>
          </a:p>
        </p:txBody>
      </p:sp>
    </p:spTree>
    <p:extLst>
      <p:ext uri="{BB962C8B-B14F-4D97-AF65-F5344CB8AC3E}">
        <p14:creationId xmlns:p14="http://schemas.microsoft.com/office/powerpoint/2010/main" val="987760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838200" y="1825625"/>
            <a:ext cx="5181600" cy="435133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6172200" y="1825625"/>
            <a:ext cx="5181600" cy="435133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p>
            <a:fld id="{DCD77457-2478-4529-A7DC-C2F71DA2602C}" type="datetimeFigureOut">
              <a:rPr lang="he-IL" smtClean="0"/>
              <a:t>כ"ט/סיון/תשע"ח</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378BFE0C-ABEE-4D5E-9F63-5E7FEAA64656}" type="slidenum">
              <a:rPr lang="he-IL" smtClean="0"/>
              <a:t>‹#›</a:t>
            </a:fld>
            <a:endParaRPr lang="he-IL"/>
          </a:p>
        </p:txBody>
      </p:sp>
    </p:spTree>
    <p:extLst>
      <p:ext uri="{BB962C8B-B14F-4D97-AF65-F5344CB8AC3E}">
        <p14:creationId xmlns:p14="http://schemas.microsoft.com/office/powerpoint/2010/main" val="2816752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p>
            <a:fld id="{DCD77457-2478-4529-A7DC-C2F71DA2602C}" type="datetimeFigureOut">
              <a:rPr lang="he-IL" smtClean="0"/>
              <a:t>כ"ט/סיון/תשע"ח</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378BFE0C-ABEE-4D5E-9F63-5E7FEAA64656}" type="slidenum">
              <a:rPr lang="he-IL" smtClean="0"/>
              <a:t>‹#›</a:t>
            </a:fld>
            <a:endParaRPr lang="he-IL"/>
          </a:p>
        </p:txBody>
      </p:sp>
    </p:spTree>
    <p:extLst>
      <p:ext uri="{BB962C8B-B14F-4D97-AF65-F5344CB8AC3E}">
        <p14:creationId xmlns:p14="http://schemas.microsoft.com/office/powerpoint/2010/main" val="3979969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p>
            <a:fld id="{DCD77457-2478-4529-A7DC-C2F71DA2602C}" type="datetimeFigureOut">
              <a:rPr lang="he-IL" smtClean="0"/>
              <a:t>כ"ט/סיון/תשע"ח</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378BFE0C-ABEE-4D5E-9F63-5E7FEAA64656}" type="slidenum">
              <a:rPr lang="he-IL" smtClean="0"/>
              <a:t>‹#›</a:t>
            </a:fld>
            <a:endParaRPr lang="he-IL"/>
          </a:p>
        </p:txBody>
      </p:sp>
    </p:spTree>
    <p:extLst>
      <p:ext uri="{BB962C8B-B14F-4D97-AF65-F5344CB8AC3E}">
        <p14:creationId xmlns:p14="http://schemas.microsoft.com/office/powerpoint/2010/main" val="3839510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DCD77457-2478-4529-A7DC-C2F71DA2602C}" type="datetimeFigureOut">
              <a:rPr lang="he-IL" smtClean="0"/>
              <a:t>כ"ט/סיון/תשע"ח</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378BFE0C-ABEE-4D5E-9F63-5E7FEAA64656}" type="slidenum">
              <a:rPr lang="he-IL" smtClean="0"/>
              <a:t>‹#›</a:t>
            </a:fld>
            <a:endParaRPr lang="he-IL"/>
          </a:p>
        </p:txBody>
      </p:sp>
    </p:spTree>
    <p:extLst>
      <p:ext uri="{BB962C8B-B14F-4D97-AF65-F5344CB8AC3E}">
        <p14:creationId xmlns:p14="http://schemas.microsoft.com/office/powerpoint/2010/main" val="613866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מציין מיקום של תאריך 4"/>
          <p:cNvSpPr>
            <a:spLocks noGrp="1"/>
          </p:cNvSpPr>
          <p:nvPr>
            <p:ph type="dt" sz="half" idx="10"/>
          </p:nvPr>
        </p:nvSpPr>
        <p:spPr/>
        <p:txBody>
          <a:bodyPr/>
          <a:lstStyle/>
          <a:p>
            <a:fld id="{DCD77457-2478-4529-A7DC-C2F71DA2602C}" type="datetimeFigureOut">
              <a:rPr lang="he-IL" smtClean="0"/>
              <a:t>כ"ט/סיון/תשע"ח</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378BFE0C-ABEE-4D5E-9F63-5E7FEAA64656}" type="slidenum">
              <a:rPr lang="he-IL" smtClean="0"/>
              <a:t>‹#›</a:t>
            </a:fld>
            <a:endParaRPr lang="he-IL"/>
          </a:p>
        </p:txBody>
      </p:sp>
    </p:spTree>
    <p:extLst>
      <p:ext uri="{BB962C8B-B14F-4D97-AF65-F5344CB8AC3E}">
        <p14:creationId xmlns:p14="http://schemas.microsoft.com/office/powerpoint/2010/main" val="766952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מציין מיקום של תאריך 4"/>
          <p:cNvSpPr>
            <a:spLocks noGrp="1"/>
          </p:cNvSpPr>
          <p:nvPr>
            <p:ph type="dt" sz="half" idx="10"/>
          </p:nvPr>
        </p:nvSpPr>
        <p:spPr/>
        <p:txBody>
          <a:bodyPr/>
          <a:lstStyle/>
          <a:p>
            <a:fld id="{DCD77457-2478-4529-A7DC-C2F71DA2602C}" type="datetimeFigureOut">
              <a:rPr lang="he-IL" smtClean="0"/>
              <a:t>כ"ט/סיון/תשע"ח</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378BFE0C-ABEE-4D5E-9F63-5E7FEAA64656}" type="slidenum">
              <a:rPr lang="he-IL" smtClean="0"/>
              <a:t>‹#›</a:t>
            </a:fld>
            <a:endParaRPr lang="he-IL"/>
          </a:p>
        </p:txBody>
      </p:sp>
    </p:spTree>
    <p:extLst>
      <p:ext uri="{BB962C8B-B14F-4D97-AF65-F5344CB8AC3E}">
        <p14:creationId xmlns:p14="http://schemas.microsoft.com/office/powerpoint/2010/main" val="977732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CD77457-2478-4529-A7DC-C2F71DA2602C}" type="datetimeFigureOut">
              <a:rPr lang="he-IL" smtClean="0"/>
              <a:t>כ"ט/סיון/תשע"ח</a:t>
            </a:fld>
            <a:endParaRPr lang="he-IL"/>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378BFE0C-ABEE-4D5E-9F63-5E7FEAA64656}" type="slidenum">
              <a:rPr lang="he-IL" smtClean="0"/>
              <a:t>‹#›</a:t>
            </a:fld>
            <a:endParaRPr lang="he-IL"/>
          </a:p>
        </p:txBody>
      </p:sp>
    </p:spTree>
    <p:extLst>
      <p:ext uri="{BB962C8B-B14F-4D97-AF65-F5344CB8AC3E}">
        <p14:creationId xmlns:p14="http://schemas.microsoft.com/office/powerpoint/2010/main" val="33687816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6706258" y="826450"/>
            <a:ext cx="4700389" cy="5447645"/>
          </a:xfrm>
          <a:prstGeom prst="rect">
            <a:avLst/>
          </a:prstGeom>
          <a:noFill/>
        </p:spPr>
        <p:txBody>
          <a:bodyPr wrap="square" lIns="91440" tIns="45720" rIns="91440" bIns="45720">
            <a:spAutoFit/>
          </a:bodyPr>
          <a:lstStyle/>
          <a:p>
            <a:pPr algn="ctr"/>
            <a:r>
              <a:rPr lang="he-IL"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ילדותי בתל </a:t>
            </a:r>
            <a:r>
              <a:rPr lang="he-IL" sz="54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מונד</a:t>
            </a:r>
            <a:endParaRPr lang="he-IL"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a:p>
            <a:pPr algn="ctr"/>
            <a:endParaRPr lang="he-IL" sz="2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a:p>
            <a:pPr algn="just"/>
            <a:endParaRPr lang="he-IL" sz="2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a:p>
            <a:pPr algn="just"/>
            <a:r>
              <a:rPr lang="he-IL" sz="3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מציגים: מיכל יעל וסבא שמאי</a:t>
            </a:r>
          </a:p>
          <a:p>
            <a:pPr algn="just"/>
            <a:endParaRPr lang="he-IL" sz="3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a:p>
            <a:pPr algn="just"/>
            <a:r>
              <a:rPr lang="he-IL" sz="3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בית ספר ויצמן 2018</a:t>
            </a:r>
          </a:p>
          <a:p>
            <a:pPr algn="just"/>
            <a:endParaRPr lang="he-IL" sz="3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a:p>
            <a:pPr algn="just"/>
            <a:endParaRPr lang="he-IL" sz="32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pic>
        <p:nvPicPr>
          <p:cNvPr id="5" name="תמונה 4">
            <a:extLst>
              <a:ext uri="{FF2B5EF4-FFF2-40B4-BE49-F238E27FC236}">
                <a16:creationId xmlns:a16="http://schemas.microsoft.com/office/drawing/2014/main" xmlns="" id="{FCC5A81B-D4B3-4F23-AF5C-5D576FE253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946" y="1283853"/>
            <a:ext cx="5716610" cy="3587173"/>
          </a:xfrm>
          <a:prstGeom prst="rect">
            <a:avLst/>
          </a:prstGeom>
        </p:spPr>
      </p:pic>
      <p:pic>
        <p:nvPicPr>
          <p:cNvPr id="2" name="תמונה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0576" y="5404378"/>
            <a:ext cx="6825876" cy="1073559"/>
          </a:xfrm>
          <a:prstGeom prst="rect">
            <a:avLst/>
          </a:prstGeom>
        </p:spPr>
      </p:pic>
    </p:spTree>
    <p:extLst>
      <p:ext uri="{BB962C8B-B14F-4D97-AF65-F5344CB8AC3E}">
        <p14:creationId xmlns:p14="http://schemas.microsoft.com/office/powerpoint/2010/main" val="3072672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grpId="0" nodeType="clickEffect">
                                  <p:stCondLst>
                                    <p:cond delay="0"/>
                                  </p:stCondLst>
                                  <p:childTnLst>
                                    <p:animEffect transition="out" filter="wipe(down)">
                                      <p:cBhvr>
                                        <p:cTn id="6" dur="180" accel="50000">
                                          <p:stCondLst>
                                            <p:cond delay="1820"/>
                                          </p:stCondLst>
                                        </p:cTn>
                                        <p:tgtEl>
                                          <p:spTgt spid="3"/>
                                        </p:tgtEl>
                                      </p:cBhvr>
                                    </p:animEffect>
                                    <p:anim calcmode="lin" valueType="num">
                                      <p:cBhvr>
                                        <p:cTn id="7" dur="1822" tmFilter="0,0; 0.14,0.31; 0.43,0.73; 0.71,0.91; 1.0,1.0">
                                          <p:stCondLst>
                                            <p:cond delay="0"/>
                                          </p:stCondLst>
                                        </p:cTn>
                                        <p:tgtEl>
                                          <p:spTgt spid="3"/>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3"/>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3"/>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3"/>
                                        </p:tgtEl>
                                        <p:attrNameLst>
                                          <p:attrName>ppt_y</p:attrName>
                                        </p:attrNameLst>
                                      </p:cBhvr>
                                      <p:tavLst>
                                        <p:tav tm="0">
                                          <p:val>
                                            <p:strVal val="ppt_y"/>
                                          </p:val>
                                        </p:tav>
                                        <p:tav tm="100000">
                                          <p:val>
                                            <p:strVal val="ppt_y+ppt_h"/>
                                          </p:val>
                                        </p:tav>
                                      </p:tavLst>
                                    </p:anim>
                                    <p:animScale>
                                      <p:cBhvr>
                                        <p:cTn id="14" dur="26">
                                          <p:stCondLst>
                                            <p:cond delay="620"/>
                                          </p:stCondLst>
                                        </p:cTn>
                                        <p:tgtEl>
                                          <p:spTgt spid="3"/>
                                        </p:tgtEl>
                                      </p:cBhvr>
                                      <p:to x="100000" y="60000"/>
                                    </p:animScale>
                                    <p:animScale>
                                      <p:cBhvr>
                                        <p:cTn id="15" dur="166" decel="50000">
                                          <p:stCondLst>
                                            <p:cond delay="646"/>
                                          </p:stCondLst>
                                        </p:cTn>
                                        <p:tgtEl>
                                          <p:spTgt spid="3"/>
                                        </p:tgtEl>
                                      </p:cBhvr>
                                      <p:to x="100000" y="100000"/>
                                    </p:animScale>
                                    <p:animScale>
                                      <p:cBhvr>
                                        <p:cTn id="16" dur="26">
                                          <p:stCondLst>
                                            <p:cond delay="1312"/>
                                          </p:stCondLst>
                                        </p:cTn>
                                        <p:tgtEl>
                                          <p:spTgt spid="3"/>
                                        </p:tgtEl>
                                      </p:cBhvr>
                                      <p:to x="100000" y="80000"/>
                                    </p:animScale>
                                    <p:animScale>
                                      <p:cBhvr>
                                        <p:cTn id="17" dur="166" decel="50000">
                                          <p:stCondLst>
                                            <p:cond delay="1338"/>
                                          </p:stCondLst>
                                        </p:cTn>
                                        <p:tgtEl>
                                          <p:spTgt spid="3"/>
                                        </p:tgtEl>
                                      </p:cBhvr>
                                      <p:to x="100000" y="100000"/>
                                    </p:animScale>
                                    <p:animScale>
                                      <p:cBhvr>
                                        <p:cTn id="18" dur="26">
                                          <p:stCondLst>
                                            <p:cond delay="1642"/>
                                          </p:stCondLst>
                                        </p:cTn>
                                        <p:tgtEl>
                                          <p:spTgt spid="3"/>
                                        </p:tgtEl>
                                      </p:cBhvr>
                                      <p:to x="100000" y="90000"/>
                                    </p:animScale>
                                    <p:animScale>
                                      <p:cBhvr>
                                        <p:cTn id="19" dur="166" decel="50000">
                                          <p:stCondLst>
                                            <p:cond delay="1668"/>
                                          </p:stCondLst>
                                        </p:cTn>
                                        <p:tgtEl>
                                          <p:spTgt spid="3"/>
                                        </p:tgtEl>
                                      </p:cBhvr>
                                      <p:to x="100000" y="100000"/>
                                    </p:animScale>
                                    <p:animScale>
                                      <p:cBhvr>
                                        <p:cTn id="20" dur="26">
                                          <p:stCondLst>
                                            <p:cond delay="1808"/>
                                          </p:stCondLst>
                                        </p:cTn>
                                        <p:tgtEl>
                                          <p:spTgt spid="3"/>
                                        </p:tgtEl>
                                      </p:cBhvr>
                                      <p:to x="100000" y="95000"/>
                                    </p:animScale>
                                    <p:animScale>
                                      <p:cBhvr>
                                        <p:cTn id="21" dur="166" decel="50000">
                                          <p:stCondLst>
                                            <p:cond delay="1834"/>
                                          </p:stCondLst>
                                        </p:cTn>
                                        <p:tgtEl>
                                          <p:spTgt spid="3"/>
                                        </p:tgtEl>
                                      </p:cBhvr>
                                      <p:to x="100000" y="100000"/>
                                    </p:animScale>
                                    <p:set>
                                      <p:cBhvr>
                                        <p:cTn id="22" dur="1" fill="hold">
                                          <p:stCondLst>
                                            <p:cond delay="1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9004AFB7-7575-4F25-A33E-4196FA638817}"/>
              </a:ext>
            </a:extLst>
          </p:cNvPr>
          <p:cNvSpPr txBox="1"/>
          <p:nvPr/>
        </p:nvSpPr>
        <p:spPr>
          <a:xfrm>
            <a:off x="7952508" y="1474389"/>
            <a:ext cx="3740728" cy="3816429"/>
          </a:xfrm>
          <a:prstGeom prst="rect">
            <a:avLst/>
          </a:prstGeom>
          <a:noFill/>
        </p:spPr>
        <p:txBody>
          <a:bodyPr wrap="square" rtlCol="1">
            <a:spAutoFit/>
          </a:bodyPr>
          <a:lstStyle/>
          <a:p>
            <a:r>
              <a:rPr lang="he-IL" sz="2800" dirty="0">
                <a:latin typeface="Calibri" panose="020F0502020204030204" pitchFamily="34" charset="0"/>
              </a:rPr>
              <a:t>אני למדתי בבית ספר המקומי .</a:t>
            </a:r>
            <a:endParaRPr lang="en-US" sz="2800" dirty="0">
              <a:latin typeface="Calibri" panose="020F0502020204030204" pitchFamily="34" charset="0"/>
            </a:endParaRPr>
          </a:p>
          <a:p>
            <a:r>
              <a:rPr lang="he-IL" sz="2800" dirty="0">
                <a:latin typeface="Calibri" panose="020F0502020204030204" pitchFamily="34" charset="0"/>
              </a:rPr>
              <a:t>בית ספר היה מחולק לשניים. בית הספר המקומי היה לספרדים ולבית הספר השני ממול בית הספר שלנו שהיה עם גדרות, היה למושבניקים. </a:t>
            </a:r>
            <a:endParaRPr lang="en-US" sz="2800" dirty="0">
              <a:latin typeface="Calibri" panose="020F0502020204030204" pitchFamily="34" charset="0"/>
            </a:endParaRPr>
          </a:p>
          <a:p>
            <a:endParaRPr lang="he-IL" dirty="0"/>
          </a:p>
        </p:txBody>
      </p:sp>
      <p:pic>
        <p:nvPicPr>
          <p:cNvPr id="6" name="תמונה 5">
            <a:extLst>
              <a:ext uri="{FF2B5EF4-FFF2-40B4-BE49-F238E27FC236}">
                <a16:creationId xmlns:a16="http://schemas.microsoft.com/office/drawing/2014/main" xmlns="" id="{D11C2CDD-4912-4EB7-8887-4184FB2B0A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218" y="1238827"/>
            <a:ext cx="7620000" cy="4749800"/>
          </a:xfrm>
          <a:prstGeom prst="rect">
            <a:avLst/>
          </a:prstGeom>
        </p:spPr>
      </p:pic>
      <p:sp>
        <p:nvSpPr>
          <p:cNvPr id="7" name="מלבן 6">
            <a:extLst>
              <a:ext uri="{FF2B5EF4-FFF2-40B4-BE49-F238E27FC236}">
                <a16:creationId xmlns:a16="http://schemas.microsoft.com/office/drawing/2014/main" xmlns="" id="{2124C467-428B-46F9-BFCF-90AD74D2ABD3}"/>
              </a:ext>
            </a:extLst>
          </p:cNvPr>
          <p:cNvSpPr/>
          <p:nvPr/>
        </p:nvSpPr>
        <p:spPr>
          <a:xfrm>
            <a:off x="3511978" y="56684"/>
            <a:ext cx="5625258" cy="936667"/>
          </a:xfrm>
          <a:prstGeom prst="rect">
            <a:avLst/>
          </a:prstGeom>
        </p:spPr>
        <p:txBody>
          <a:bodyPr wrap="none">
            <a:spAutoFit/>
          </a:bodyPr>
          <a:lstStyle/>
          <a:p>
            <a:pPr algn="ctr">
              <a:lnSpc>
                <a:spcPct val="107000"/>
              </a:lnSpc>
              <a:spcAft>
                <a:spcPts val="800"/>
              </a:spcAft>
            </a:pPr>
            <a:r>
              <a:rPr lang="he-IL"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בית הספר בתל </a:t>
            </a:r>
            <a:r>
              <a:rPr lang="he-IL" sz="54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מונד</a:t>
            </a:r>
            <a:endParaRPr lang="en-U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8" name="TextBox 7">
            <a:extLst>
              <a:ext uri="{FF2B5EF4-FFF2-40B4-BE49-F238E27FC236}">
                <a16:creationId xmlns:a16="http://schemas.microsoft.com/office/drawing/2014/main" xmlns="" id="{13527C30-3660-44F6-A39D-8A281E288D2A}"/>
              </a:ext>
            </a:extLst>
          </p:cNvPr>
          <p:cNvSpPr txBox="1"/>
          <p:nvPr/>
        </p:nvSpPr>
        <p:spPr>
          <a:xfrm>
            <a:off x="2050473" y="6049437"/>
            <a:ext cx="3241964" cy="369332"/>
          </a:xfrm>
          <a:prstGeom prst="rect">
            <a:avLst/>
          </a:prstGeom>
          <a:noFill/>
        </p:spPr>
        <p:txBody>
          <a:bodyPr wrap="square" rtlCol="1">
            <a:spAutoFit/>
          </a:bodyPr>
          <a:lstStyle/>
          <a:p>
            <a:r>
              <a:rPr lang="he-IL" b="1" dirty="0"/>
              <a:t>דוד הגלבוע מנהל בי"ס המשותף</a:t>
            </a:r>
            <a:endParaRPr lang="he-IL" dirty="0"/>
          </a:p>
        </p:txBody>
      </p:sp>
    </p:spTree>
    <p:extLst>
      <p:ext uri="{BB962C8B-B14F-4D97-AF65-F5344CB8AC3E}">
        <p14:creationId xmlns:p14="http://schemas.microsoft.com/office/powerpoint/2010/main" val="2366500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79447" y="813387"/>
            <a:ext cx="5061397" cy="523220"/>
          </a:xfrm>
          <a:prstGeom prst="rect">
            <a:avLst/>
          </a:prstGeom>
          <a:noFill/>
        </p:spPr>
        <p:txBody>
          <a:bodyPr wrap="square" rtlCol="1">
            <a:spAutoFit/>
          </a:bodyPr>
          <a:lstStyle/>
          <a:p>
            <a:r>
              <a:rPr lang="he-IL" sz="2800" dirty="0"/>
              <a:t>אני בצבא ברמת הגולן במילואים</a:t>
            </a:r>
          </a:p>
        </p:txBody>
      </p:sp>
      <p:pic>
        <p:nvPicPr>
          <p:cNvPr id="3" name="תמונה 2"/>
          <p:cNvPicPr/>
          <p:nvPr/>
        </p:nvPicPr>
        <p:blipFill>
          <a:blip r:embed="rId2" cstate="print">
            <a:extLst>
              <a:ext uri="{28A0092B-C50C-407E-A947-70E740481C1C}">
                <a14:useLocalDpi xmlns:a14="http://schemas.microsoft.com/office/drawing/2010/main" val="0"/>
              </a:ext>
            </a:extLst>
          </a:blip>
          <a:stretch>
            <a:fillRect/>
          </a:stretch>
        </p:blipFill>
        <p:spPr>
          <a:xfrm>
            <a:off x="7721751" y="1779175"/>
            <a:ext cx="4255601" cy="3499271"/>
          </a:xfrm>
          <a:prstGeom prst="rect">
            <a:avLst/>
          </a:prstGeom>
        </p:spPr>
      </p:pic>
      <p:pic>
        <p:nvPicPr>
          <p:cNvPr id="4" name="תמונה 3"/>
          <p:cNvPicPr/>
          <p:nvPr/>
        </p:nvPicPr>
        <p:blipFill>
          <a:blip r:embed="rId3" cstate="print">
            <a:extLst>
              <a:ext uri="{28A0092B-C50C-407E-A947-70E740481C1C}">
                <a14:useLocalDpi xmlns:a14="http://schemas.microsoft.com/office/drawing/2010/main" val="0"/>
              </a:ext>
            </a:extLst>
          </a:blip>
          <a:stretch>
            <a:fillRect/>
          </a:stretch>
        </p:blipFill>
        <p:spPr>
          <a:xfrm>
            <a:off x="284615" y="592426"/>
            <a:ext cx="4583600" cy="5872767"/>
          </a:xfrm>
          <a:prstGeom prst="rect">
            <a:avLst/>
          </a:prstGeom>
        </p:spPr>
      </p:pic>
      <p:sp>
        <p:nvSpPr>
          <p:cNvPr id="8" name="TextBox 7"/>
          <p:cNvSpPr txBox="1"/>
          <p:nvPr/>
        </p:nvSpPr>
        <p:spPr>
          <a:xfrm>
            <a:off x="4959927" y="2060620"/>
            <a:ext cx="2187848" cy="1384995"/>
          </a:xfrm>
          <a:prstGeom prst="rect">
            <a:avLst/>
          </a:prstGeom>
          <a:noFill/>
        </p:spPr>
        <p:txBody>
          <a:bodyPr wrap="square" rtlCol="1">
            <a:spAutoFit/>
          </a:bodyPr>
          <a:lstStyle/>
          <a:p>
            <a:r>
              <a:rPr lang="he-IL" sz="2800" dirty="0" err="1"/>
              <a:t>היתגייסתי</a:t>
            </a:r>
            <a:r>
              <a:rPr lang="he-IL" sz="2800" dirty="0"/>
              <a:t> לצבא!!! אני מצד ימין.</a:t>
            </a:r>
          </a:p>
        </p:txBody>
      </p:sp>
    </p:spTree>
    <p:extLst>
      <p:ext uri="{BB962C8B-B14F-4D97-AF65-F5344CB8AC3E}">
        <p14:creationId xmlns:p14="http://schemas.microsoft.com/office/powerpoint/2010/main" val="1865868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58355" y="218941"/>
            <a:ext cx="6168980" cy="1569660"/>
          </a:xfrm>
          <a:prstGeom prst="rect">
            <a:avLst/>
          </a:prstGeom>
          <a:noFill/>
        </p:spPr>
        <p:txBody>
          <a:bodyPr wrap="square" rtlCol="1">
            <a:spAutoFit/>
          </a:bodyPr>
          <a:lstStyle/>
          <a:p>
            <a:r>
              <a:rPr lang="he-IL" sz="3200" dirty="0"/>
              <a:t>משוב</a:t>
            </a:r>
          </a:p>
          <a:p>
            <a:endParaRPr lang="he-IL" sz="3200" dirty="0"/>
          </a:p>
          <a:p>
            <a:r>
              <a:rPr lang="he-IL" sz="3200" dirty="0"/>
              <a:t>סבא שמאי            מיכל               יעל</a:t>
            </a:r>
          </a:p>
        </p:txBody>
      </p:sp>
      <p:cxnSp>
        <p:nvCxnSpPr>
          <p:cNvPr id="6" name="מחבר ישר 5"/>
          <p:cNvCxnSpPr/>
          <p:nvPr/>
        </p:nvCxnSpPr>
        <p:spPr>
          <a:xfrm>
            <a:off x="7495504" y="1390138"/>
            <a:ext cx="103031" cy="5589431"/>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מחבר ישר 7"/>
          <p:cNvCxnSpPr/>
          <p:nvPr/>
        </p:nvCxnSpPr>
        <p:spPr>
          <a:xfrm>
            <a:off x="4327302" y="1468192"/>
            <a:ext cx="51515" cy="5190185"/>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327302" y="2550017"/>
            <a:ext cx="3168202" cy="4154984"/>
          </a:xfrm>
          <a:prstGeom prst="rect">
            <a:avLst/>
          </a:prstGeom>
          <a:noFill/>
        </p:spPr>
        <p:txBody>
          <a:bodyPr wrap="square" rtlCol="1">
            <a:spAutoFit/>
          </a:bodyPr>
          <a:lstStyle/>
          <a:p>
            <a:r>
              <a:rPr lang="he-IL" sz="2400" dirty="0" err="1"/>
              <a:t>נהנתי</a:t>
            </a:r>
            <a:r>
              <a:rPr lang="he-IL" sz="2400" dirty="0"/>
              <a:t> מאוד לכתוב עם סבא ולמדתי המון על המשפחה שלו שמחתי שהוא הסכים להשתתף ולהיות חלק מזה ואני בטוחה שהוא נהנה. רציתי לבוא לפה ולקחת חלק בהשתתפות כי ידעתי שאני אני הולכת ללמוד על הילדות שלו... והיה לי ממש כיף.</a:t>
            </a:r>
          </a:p>
        </p:txBody>
      </p:sp>
      <p:sp>
        <p:nvSpPr>
          <p:cNvPr id="14" name="TextBox 13"/>
          <p:cNvSpPr txBox="1"/>
          <p:nvPr/>
        </p:nvSpPr>
        <p:spPr>
          <a:xfrm>
            <a:off x="540913" y="2550017"/>
            <a:ext cx="3683358" cy="3046988"/>
          </a:xfrm>
          <a:prstGeom prst="rect">
            <a:avLst/>
          </a:prstGeom>
          <a:noFill/>
        </p:spPr>
        <p:txBody>
          <a:bodyPr wrap="square" rtlCol="1">
            <a:spAutoFit/>
          </a:bodyPr>
          <a:lstStyle/>
          <a:p>
            <a:r>
              <a:rPr lang="he-IL" sz="2400" dirty="0" err="1"/>
              <a:t>נהנתי</a:t>
            </a:r>
            <a:r>
              <a:rPr lang="he-IL" sz="2400" dirty="0"/>
              <a:t> מאוד לכתוב ולשמוע סיפורים מסבא שלי למדתי על משפחתו ושמחתי שהוא לקח חלק והשתתף. אני חושבת שאם הוא לקח חלק בזה הוא מאוד נהנה ורציתי לקחת חלק מהקשר הרב דורי והיה לי ממש כיף.</a:t>
            </a:r>
          </a:p>
        </p:txBody>
      </p:sp>
      <p:sp>
        <p:nvSpPr>
          <p:cNvPr id="15" name="TextBox 14"/>
          <p:cNvSpPr txBox="1"/>
          <p:nvPr/>
        </p:nvSpPr>
        <p:spPr>
          <a:xfrm>
            <a:off x="7933386" y="2408349"/>
            <a:ext cx="4134117" cy="3416320"/>
          </a:xfrm>
          <a:prstGeom prst="rect">
            <a:avLst/>
          </a:prstGeom>
          <a:noFill/>
        </p:spPr>
        <p:txBody>
          <a:bodyPr wrap="square" rtlCol="1">
            <a:spAutoFit/>
          </a:bodyPr>
          <a:lstStyle/>
          <a:p>
            <a:r>
              <a:rPr lang="he-IL" sz="2400" dirty="0" err="1"/>
              <a:t>נהנתי</a:t>
            </a:r>
            <a:r>
              <a:rPr lang="he-IL" sz="2400" dirty="0"/>
              <a:t> מאוד לספר לכם על ילדותי הורי ומשפחתי. היה לי כיף להיפגש עם </a:t>
            </a:r>
            <a:r>
              <a:rPr lang="he-IL" sz="2400" dirty="0" err="1"/>
              <a:t>נכדותי</a:t>
            </a:r>
            <a:r>
              <a:rPr lang="he-IL" sz="2400" dirty="0"/>
              <a:t> ולספר להם על מה שעברתי, זה מאוד ריגש אותי לספר ולומר דברים על ילדותי .</a:t>
            </a:r>
          </a:p>
          <a:p>
            <a:r>
              <a:rPr lang="he-IL" sz="2400" dirty="0"/>
              <a:t>נראה לי שהם מאוד נהנו לשמוע את סיפורי !!!!!.</a:t>
            </a:r>
          </a:p>
          <a:p>
            <a:endParaRPr lang="he-IL" sz="2400" dirty="0"/>
          </a:p>
          <a:p>
            <a:r>
              <a:rPr lang="he-IL" sz="2400" dirty="0"/>
              <a:t>אוהב מאוד סבא.</a:t>
            </a:r>
          </a:p>
        </p:txBody>
      </p:sp>
    </p:spTree>
    <p:extLst>
      <p:ext uri="{BB962C8B-B14F-4D97-AF65-F5344CB8AC3E}">
        <p14:creationId xmlns:p14="http://schemas.microsoft.com/office/powerpoint/2010/main" val="4012738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96585" y="95875"/>
            <a:ext cx="7920507" cy="2369880"/>
          </a:xfrm>
          <a:prstGeom prst="rect">
            <a:avLst/>
          </a:prstGeom>
          <a:noFill/>
        </p:spPr>
        <p:txBody>
          <a:bodyPr wrap="square" rtlCol="1">
            <a:spAutoFit/>
          </a:bodyPr>
          <a:lstStyle/>
          <a:p>
            <a:r>
              <a:rPr lang="he-IL" sz="8800" dirty="0"/>
              <a:t>הסוף!!!</a:t>
            </a:r>
          </a:p>
          <a:p>
            <a:endParaRPr lang="he-IL" sz="2400" dirty="0"/>
          </a:p>
          <a:p>
            <a:endParaRPr lang="he-IL" sz="3600" dirty="0"/>
          </a:p>
        </p:txBody>
      </p:sp>
      <p:sp>
        <p:nvSpPr>
          <p:cNvPr id="3" name="כוכב עם 5 פינות 2"/>
          <p:cNvSpPr/>
          <p:nvPr/>
        </p:nvSpPr>
        <p:spPr>
          <a:xfrm rot="20856641">
            <a:off x="378454" y="166570"/>
            <a:ext cx="3567449" cy="3490007"/>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rgbClr val="FFFF00"/>
              </a:solidFill>
            </a:endParaRPr>
          </a:p>
        </p:txBody>
      </p:sp>
      <p:pic>
        <p:nvPicPr>
          <p:cNvPr id="5" name="תמונה 4">
            <a:extLst>
              <a:ext uri="{FF2B5EF4-FFF2-40B4-BE49-F238E27FC236}">
                <a16:creationId xmlns:a16="http://schemas.microsoft.com/office/drawing/2014/main" xmlns="" id="{FE38DBCB-7289-4E87-9B63-6AECDDDF20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7376" y="0"/>
            <a:ext cx="5143500" cy="6858000"/>
          </a:xfrm>
          <a:prstGeom prst="rect">
            <a:avLst/>
          </a:prstGeom>
        </p:spPr>
      </p:pic>
    </p:spTree>
    <p:extLst>
      <p:ext uri="{BB962C8B-B14F-4D97-AF65-F5344CB8AC3E}">
        <p14:creationId xmlns:p14="http://schemas.microsoft.com/office/powerpoint/2010/main" val="1451265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7" dur="500"/>
                                        <p:tgtEl>
                                          <p:spTgt spid="2">
                                            <p:txEl>
                                              <p:pRg st="0" end="0"/>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2">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5641383" y="1947765"/>
            <a:ext cx="5956801" cy="4401205"/>
          </a:xfrm>
          <a:prstGeom prst="rect">
            <a:avLst/>
          </a:prstGeom>
        </p:spPr>
        <p:txBody>
          <a:bodyPr wrap="square">
            <a:spAutoFit/>
          </a:bodyPr>
          <a:lstStyle/>
          <a:p>
            <a:r>
              <a:rPr lang="he-IL" sz="2800" dirty="0">
                <a:latin typeface="Calibri" panose="020F0502020204030204" pitchFamily="34" charset="0"/>
                <a:ea typeface="Calibri" panose="020F0502020204030204" pitchFamily="34" charset="0"/>
              </a:rPr>
              <a:t>אבי </a:t>
            </a:r>
            <a:r>
              <a:rPr lang="he-IL" sz="2800" dirty="0" err="1">
                <a:latin typeface="Calibri" panose="020F0502020204030204" pitchFamily="34" charset="0"/>
                <a:ea typeface="Calibri" panose="020F0502020204030204" pitchFamily="34" charset="0"/>
              </a:rPr>
              <a:t>ואימי</a:t>
            </a:r>
            <a:r>
              <a:rPr lang="he-IL" sz="2800" dirty="0">
                <a:latin typeface="Calibri" panose="020F0502020204030204" pitchFamily="34" charset="0"/>
                <a:ea typeface="Calibri" panose="020F0502020204030204" pitchFamily="34" charset="0"/>
              </a:rPr>
              <a:t> נולדו בעיראק, </a:t>
            </a:r>
            <a:r>
              <a:rPr lang="he-IL" sz="2800" dirty="0" err="1">
                <a:latin typeface="Calibri" panose="020F0502020204030204" pitchFamily="34" charset="0"/>
                <a:ea typeface="Calibri" panose="020F0502020204030204" pitchFamily="34" charset="0"/>
              </a:rPr>
              <a:t>היתה</a:t>
            </a:r>
            <a:r>
              <a:rPr lang="he-IL" sz="2800" dirty="0">
                <a:latin typeface="Calibri" panose="020F0502020204030204" pitchFamily="34" charset="0"/>
                <a:ea typeface="Calibri" panose="020F0502020204030204" pitchFamily="34" charset="0"/>
              </a:rPr>
              <a:t> להם חנות בדים גדולה. בשנת 1941התחילו התפרעויות וההתנכלות נגד היהודים: בזזו חניות ושרפו בתי כנסת והיה מסוכן לחיות שם. קראו לזה </a:t>
            </a:r>
            <a:r>
              <a:rPr lang="he-IL" sz="2800" dirty="0">
                <a:solidFill>
                  <a:srgbClr val="FF0000"/>
                </a:solidFill>
                <a:latin typeface="Calibri" panose="020F0502020204030204" pitchFamily="34" charset="0"/>
              </a:rPr>
              <a:t>"</a:t>
            </a:r>
            <a:r>
              <a:rPr lang="he-IL" sz="2800" dirty="0" err="1">
                <a:solidFill>
                  <a:srgbClr val="FF0000"/>
                </a:solidFill>
                <a:latin typeface="Calibri" panose="020F0502020204030204" pitchFamily="34" charset="0"/>
                <a:ea typeface="Calibri" panose="020F0502020204030204" pitchFamily="34" charset="0"/>
              </a:rPr>
              <a:t>פרהוד</a:t>
            </a:r>
            <a:r>
              <a:rPr lang="he-IL" sz="2800" dirty="0">
                <a:solidFill>
                  <a:srgbClr val="FF0000"/>
                </a:solidFill>
                <a:latin typeface="Calibri" panose="020F0502020204030204" pitchFamily="34" charset="0"/>
                <a:ea typeface="Calibri" panose="020F0502020204030204" pitchFamily="34" charset="0"/>
              </a:rPr>
              <a:t>", בתרגום מערבית זה ביזה, שוד.</a:t>
            </a:r>
          </a:p>
          <a:p>
            <a:r>
              <a:rPr lang="he-IL" sz="2800" dirty="0">
                <a:latin typeface="Calibri" panose="020F0502020204030204" pitchFamily="34" charset="0"/>
                <a:ea typeface="Calibri" panose="020F0502020204030204" pitchFamily="34" charset="0"/>
              </a:rPr>
              <a:t>היה פחד לצאת מהבתים, ולעבודה. רכוש רב נבזז. הורי חיו בפחד גדול  משום שאי אפשר לסמוך על השכנים הערבים שהיו כל הזמן. </a:t>
            </a:r>
            <a:r>
              <a:rPr lang="he-IL" sz="2800" dirty="0">
                <a:latin typeface="Calibri" panose="020F0502020204030204" pitchFamily="34" charset="0"/>
              </a:rPr>
              <a:t>בפרעות נרצחו יהודים רבים.</a:t>
            </a:r>
          </a:p>
        </p:txBody>
      </p:sp>
      <p:sp>
        <p:nvSpPr>
          <p:cNvPr id="10" name="מלבן 9"/>
          <p:cNvSpPr/>
          <p:nvPr/>
        </p:nvSpPr>
        <p:spPr>
          <a:xfrm>
            <a:off x="3376425" y="532849"/>
            <a:ext cx="5719836" cy="923330"/>
          </a:xfrm>
          <a:prstGeom prst="rect">
            <a:avLst/>
          </a:prstGeom>
          <a:noFill/>
        </p:spPr>
        <p:txBody>
          <a:bodyPr wrap="none" lIns="91440" tIns="45720" rIns="91440" bIns="45720">
            <a:spAutoFit/>
          </a:bodyPr>
          <a:lstStyle/>
          <a:p>
            <a:pPr algn="ctr"/>
            <a:r>
              <a:rPr lang="he-IL"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הורי אליהו ורחל בסון</a:t>
            </a:r>
            <a:endParaRPr lang="he-IL"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pic>
        <p:nvPicPr>
          <p:cNvPr id="7" name="תמונה 6">
            <a:extLst>
              <a:ext uri="{FF2B5EF4-FFF2-40B4-BE49-F238E27FC236}">
                <a16:creationId xmlns:a16="http://schemas.microsoft.com/office/drawing/2014/main" xmlns="" id="{B95BDB32-2749-4A1A-A48F-267515F56921}"/>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73891" y="1947765"/>
            <a:ext cx="5641383" cy="4371966"/>
          </a:xfrm>
          <a:prstGeom prst="rect">
            <a:avLst/>
          </a:prstGeom>
        </p:spPr>
      </p:pic>
    </p:spTree>
    <p:extLst>
      <p:ext uri="{BB962C8B-B14F-4D97-AF65-F5344CB8AC3E}">
        <p14:creationId xmlns:p14="http://schemas.microsoft.com/office/powerpoint/2010/main" val="3273436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5301343" y="1308432"/>
            <a:ext cx="6211450" cy="3389198"/>
          </a:xfrm>
          <a:prstGeom prst="rect">
            <a:avLst/>
          </a:prstGeom>
        </p:spPr>
        <p:txBody>
          <a:bodyPr wrap="square">
            <a:spAutoFit/>
          </a:bodyPr>
          <a:lstStyle/>
          <a:p>
            <a:pPr algn="ctr">
              <a:lnSpc>
                <a:spcPct val="107000"/>
              </a:lnSpc>
              <a:spcAft>
                <a:spcPts val="800"/>
              </a:spcAft>
            </a:pPr>
            <a:r>
              <a:rPr lang="he-IL"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עליה מעיראק</a:t>
            </a:r>
            <a:endParaRPr lang="en-U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a:p>
            <a:pPr>
              <a:lnSpc>
                <a:spcPct val="107000"/>
              </a:lnSpc>
              <a:spcAft>
                <a:spcPts val="800"/>
              </a:spcAft>
            </a:pPr>
            <a:r>
              <a:rPr lang="he-IL" sz="2800" dirty="0">
                <a:latin typeface="Calibri" panose="020F0502020204030204" pitchFamily="34" charset="0"/>
                <a:ea typeface="Calibri" panose="020F0502020204030204" pitchFamily="34" charset="0"/>
              </a:rPr>
              <a:t>ב1951 איימו על הורי בגלל  שהיינו יהודים וקיימנו את המצוות. היה לנו רכוש רב אבי ויתר על הכול והגענו לשדה תעופה בבצרה ולקחו להורי את כל התכשיטים ואת הכסף, נשארנו רק עם בגדים אחדים.</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תמונה 3"/>
          <p:cNvPicPr/>
          <p:nvPr/>
        </p:nvPicPr>
        <p:blipFill>
          <a:blip r:embed="rId2" cstate="print">
            <a:extLst>
              <a:ext uri="{28A0092B-C50C-407E-A947-70E740481C1C}">
                <a14:useLocalDpi xmlns:a14="http://schemas.microsoft.com/office/drawing/2010/main" val="0"/>
              </a:ext>
            </a:extLst>
          </a:blip>
          <a:stretch>
            <a:fillRect/>
          </a:stretch>
        </p:blipFill>
        <p:spPr>
          <a:xfrm>
            <a:off x="419838" y="1308432"/>
            <a:ext cx="4480113" cy="3966694"/>
          </a:xfrm>
          <a:prstGeom prst="rect">
            <a:avLst/>
          </a:prstGeom>
        </p:spPr>
      </p:pic>
    </p:spTree>
    <p:extLst>
      <p:ext uri="{BB962C8B-B14F-4D97-AF65-F5344CB8AC3E}">
        <p14:creationId xmlns:p14="http://schemas.microsoft.com/office/powerpoint/2010/main" val="2422503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5765443" y="1022667"/>
            <a:ext cx="6096000" cy="3669402"/>
          </a:xfrm>
          <a:prstGeom prst="rect">
            <a:avLst/>
          </a:prstGeom>
        </p:spPr>
        <p:txBody>
          <a:bodyPr>
            <a:spAutoFit/>
          </a:bodyPr>
          <a:lstStyle/>
          <a:p>
            <a:pPr algn="ctr">
              <a:lnSpc>
                <a:spcPct val="107000"/>
              </a:lnSpc>
              <a:spcAft>
                <a:spcPts val="800"/>
              </a:spcAft>
            </a:pPr>
            <a:r>
              <a:rPr lang="he-IL"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הגענו לתל </a:t>
            </a:r>
            <a:r>
              <a:rPr lang="he-IL" sz="54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מונד</a:t>
            </a:r>
            <a:endParaRPr lang="en-U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a:p>
            <a:r>
              <a:rPr lang="he-IL" sz="2800" dirty="0">
                <a:latin typeface="Calibri" panose="020F0502020204030204" pitchFamily="34" charset="0"/>
                <a:ea typeface="Calibri" panose="020F0502020204030204" pitchFamily="34" charset="0"/>
              </a:rPr>
              <a:t>כשהגענו לתל </a:t>
            </a:r>
            <a:r>
              <a:rPr lang="he-IL" sz="2800" dirty="0" err="1">
                <a:latin typeface="Calibri" panose="020F0502020204030204" pitchFamily="34" charset="0"/>
                <a:ea typeface="Calibri" panose="020F0502020204030204" pitchFamily="34" charset="0"/>
              </a:rPr>
              <a:t>מונד</a:t>
            </a:r>
            <a:r>
              <a:rPr lang="he-IL" sz="2800" dirty="0">
                <a:latin typeface="Calibri" panose="020F0502020204030204" pitchFamily="34" charset="0"/>
                <a:ea typeface="Calibri" panose="020F0502020204030204" pitchFamily="34" charset="0"/>
              </a:rPr>
              <a:t> בשנת 1951 הגענו ישר לאוהלים. לא היה אכפת להורי עם יהיה וילה או אוהלים העיקר שהגענו למדינה שלנו מדינת ארץ ישראל. לתל </a:t>
            </a:r>
            <a:r>
              <a:rPr lang="he-IL" sz="2800" dirty="0" err="1">
                <a:latin typeface="Calibri" panose="020F0502020204030204" pitchFamily="34" charset="0"/>
                <a:ea typeface="Calibri" panose="020F0502020204030204" pitchFamily="34" charset="0"/>
              </a:rPr>
              <a:t>מונד</a:t>
            </a:r>
            <a:r>
              <a:rPr lang="he-IL" sz="2800" dirty="0">
                <a:latin typeface="Calibri" panose="020F0502020204030204" pitchFamily="34" charset="0"/>
                <a:ea typeface="Calibri" panose="020F0502020204030204" pitchFamily="34" charset="0"/>
              </a:rPr>
              <a:t> הגיעו אנשים מפרס, עיראק, תימן, טריפולי ומרוקו </a:t>
            </a:r>
            <a:endParaRPr lang="en-US" sz="2800" dirty="0">
              <a:latin typeface="Calibri" panose="020F0502020204030204" pitchFamily="34" charset="0"/>
              <a:ea typeface="Calibri" panose="020F0502020204030204" pitchFamily="34" charset="0"/>
            </a:endParaRPr>
          </a:p>
          <a:p>
            <a:endParaRPr lang="he-IL" sz="2800" dirty="0">
              <a:latin typeface="Calibri" panose="020F0502020204030204" pitchFamily="34" charset="0"/>
              <a:ea typeface="Calibri" panose="020F0502020204030204" pitchFamily="34" charset="0"/>
            </a:endParaRPr>
          </a:p>
        </p:txBody>
      </p:sp>
      <p:pic>
        <p:nvPicPr>
          <p:cNvPr id="1026" name="Picture 2" descr="×ª××¦××ª ×ª××× × ×¢×××¨ ×ª××× ××ª ××ª× ×××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036" y="553793"/>
            <a:ext cx="4280184" cy="6304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7422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5801626" y="1957422"/>
            <a:ext cx="6096000" cy="3422091"/>
          </a:xfrm>
          <a:prstGeom prst="rect">
            <a:avLst/>
          </a:prstGeom>
        </p:spPr>
        <p:txBody>
          <a:bodyPr>
            <a:spAutoFit/>
          </a:bodyPr>
          <a:lstStyle/>
          <a:p>
            <a:pPr>
              <a:lnSpc>
                <a:spcPct val="107000"/>
              </a:lnSpc>
              <a:spcAft>
                <a:spcPts val="800"/>
              </a:spcAft>
            </a:pPr>
            <a:r>
              <a:rPr lang="he-IL" sz="2800" dirty="0">
                <a:latin typeface="Calibri" panose="020F0502020204030204" pitchFamily="34" charset="0"/>
                <a:ea typeface="Calibri" panose="020F0502020204030204" pitchFamily="34" charset="0"/>
              </a:rPr>
              <a:t>ההתאקלמות הייתה קשה. חיינו באוהלים.</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he-IL" sz="2800" dirty="0">
                <a:latin typeface="Calibri" panose="020F0502020204030204" pitchFamily="34" charset="0"/>
                <a:ea typeface="Calibri" panose="020F0502020204030204" pitchFamily="34" charset="0"/>
              </a:rPr>
              <a:t>באוהלים היו מיטות מברזל ומזרון דק.  אמי </a:t>
            </a:r>
            <a:r>
              <a:rPr lang="he-IL" sz="2800" dirty="0" err="1">
                <a:latin typeface="Calibri" panose="020F0502020204030204" pitchFamily="34" charset="0"/>
                <a:ea typeface="Calibri" panose="020F0502020204030204" pitchFamily="34" charset="0"/>
              </a:rPr>
              <a:t>היתה</a:t>
            </a:r>
            <a:r>
              <a:rPr lang="he-IL" sz="2800" dirty="0">
                <a:latin typeface="Calibri" panose="020F0502020204030204" pitchFamily="34" charset="0"/>
                <a:ea typeface="Calibri" panose="020F0502020204030204" pitchFamily="34" charset="0"/>
              </a:rPr>
              <a:t> בהריון והיה לה קשה מאוד ,ובנוסף לזה לא היה לאבי עבודה, ומצבנו היה קשה. כל הזמן אבי ואמי אמרו: "יהיה בסדר". מחוסר בררה אבי עבד בחנות ירקות עם שותף. החנות </a:t>
            </a:r>
            <a:r>
              <a:rPr lang="he-IL" sz="2800" dirty="0" err="1">
                <a:latin typeface="Calibri" panose="020F0502020204030204" pitchFamily="34" charset="0"/>
                <a:ea typeface="Calibri" panose="020F0502020204030204" pitchFamily="34" charset="0"/>
              </a:rPr>
              <a:t>היתה</a:t>
            </a:r>
            <a:r>
              <a:rPr lang="he-IL" sz="2800" dirty="0">
                <a:latin typeface="Calibri" panose="020F0502020204030204" pitchFamily="34" charset="0"/>
                <a:ea typeface="Calibri" panose="020F0502020204030204" pitchFamily="34" charset="0"/>
              </a:rPr>
              <a:t> בתל </a:t>
            </a:r>
            <a:r>
              <a:rPr lang="he-IL" sz="2800" dirty="0" err="1">
                <a:latin typeface="Calibri" panose="020F0502020204030204" pitchFamily="34" charset="0"/>
                <a:ea typeface="Calibri" panose="020F0502020204030204" pitchFamily="34" charset="0"/>
              </a:rPr>
              <a:t>מונד</a:t>
            </a:r>
            <a:r>
              <a:rPr lang="he-IL" sz="2800" dirty="0">
                <a:latin typeface="Calibri" panose="020F0502020204030204" pitchFamily="34" charset="0"/>
                <a:ea typeface="Calibri" panose="020F0502020204030204" pitchFamily="34" charset="0"/>
              </a:rPr>
              <a:t>. </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 name="מלבן 1">
            <a:extLst>
              <a:ext uri="{FF2B5EF4-FFF2-40B4-BE49-F238E27FC236}">
                <a16:creationId xmlns:a16="http://schemas.microsoft.com/office/drawing/2014/main" xmlns="" id="{E1F507C2-D1E4-4299-9B5F-3046AA4DA0A7}"/>
              </a:ext>
            </a:extLst>
          </p:cNvPr>
          <p:cNvSpPr/>
          <p:nvPr/>
        </p:nvSpPr>
        <p:spPr>
          <a:xfrm>
            <a:off x="3174543" y="56684"/>
            <a:ext cx="6300123" cy="936667"/>
          </a:xfrm>
          <a:prstGeom prst="rect">
            <a:avLst/>
          </a:prstGeom>
        </p:spPr>
        <p:txBody>
          <a:bodyPr wrap="none">
            <a:spAutoFit/>
          </a:bodyPr>
          <a:lstStyle/>
          <a:p>
            <a:pPr algn="ctr">
              <a:lnSpc>
                <a:spcPct val="107000"/>
              </a:lnSpc>
              <a:spcAft>
                <a:spcPts val="800"/>
              </a:spcAft>
            </a:pPr>
            <a:r>
              <a:rPr lang="he-IL"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ההתאקלמות בתל </a:t>
            </a:r>
            <a:r>
              <a:rPr lang="he-IL" sz="54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מונד</a:t>
            </a:r>
            <a:endParaRPr lang="en-U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pic>
        <p:nvPicPr>
          <p:cNvPr id="6" name="תמונה 5">
            <a:extLst>
              <a:ext uri="{FF2B5EF4-FFF2-40B4-BE49-F238E27FC236}">
                <a16:creationId xmlns:a16="http://schemas.microsoft.com/office/drawing/2014/main" xmlns="" id="{7BAFC2FC-C18A-4356-AA2E-B98E4B412B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841" y="1957422"/>
            <a:ext cx="5250271" cy="3397675"/>
          </a:xfrm>
          <a:prstGeom prst="rect">
            <a:avLst/>
          </a:prstGeom>
        </p:spPr>
      </p:pic>
    </p:spTree>
    <p:extLst>
      <p:ext uri="{BB962C8B-B14F-4D97-AF65-F5344CB8AC3E}">
        <p14:creationId xmlns:p14="http://schemas.microsoft.com/office/powerpoint/2010/main" val="515849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xmlns="" id="{A11100F1-9C86-41AB-A045-E0CF5E9EB6D8}"/>
              </a:ext>
            </a:extLst>
          </p:cNvPr>
          <p:cNvPicPr>
            <a:picLocks noChangeAspect="1"/>
          </p:cNvPicPr>
          <p:nvPr/>
        </p:nvPicPr>
        <p:blipFill rotWithShape="1">
          <a:blip r:embed="rId2">
            <a:extLst>
              <a:ext uri="{28A0092B-C50C-407E-A947-70E740481C1C}">
                <a14:useLocalDpi xmlns:a14="http://schemas.microsoft.com/office/drawing/2010/main" val="0"/>
              </a:ext>
            </a:extLst>
          </a:blip>
          <a:srcRect t="11765"/>
          <a:stretch/>
        </p:blipFill>
        <p:spPr>
          <a:xfrm>
            <a:off x="1143925" y="643466"/>
            <a:ext cx="9904150" cy="5571067"/>
          </a:xfrm>
          <a:prstGeom prst="rect">
            <a:avLst/>
          </a:prstGeom>
        </p:spPr>
      </p:pic>
    </p:spTree>
    <p:extLst>
      <p:ext uri="{BB962C8B-B14F-4D97-AF65-F5344CB8AC3E}">
        <p14:creationId xmlns:p14="http://schemas.microsoft.com/office/powerpoint/2010/main" val="1581933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8340436" y="1999683"/>
            <a:ext cx="3580327" cy="3883114"/>
          </a:xfrm>
          <a:prstGeom prst="rect">
            <a:avLst/>
          </a:prstGeom>
        </p:spPr>
        <p:txBody>
          <a:bodyPr wrap="square">
            <a:spAutoFit/>
          </a:bodyPr>
          <a:lstStyle/>
          <a:p>
            <a:pPr>
              <a:lnSpc>
                <a:spcPct val="107000"/>
              </a:lnSpc>
              <a:spcAft>
                <a:spcPts val="800"/>
              </a:spcAft>
            </a:pPr>
            <a:r>
              <a:rPr lang="he-IL" sz="2800" dirty="0">
                <a:latin typeface="Calibri" panose="020F0502020204030204" pitchFamily="34" charset="0"/>
                <a:ea typeface="Calibri" panose="020F0502020204030204" pitchFamily="34" charset="0"/>
              </a:rPr>
              <a:t>בגיל 10 התחלנו לעבוד באיסוף בוטנים, קטיף פרי הדר ,וקטיף עגבניות במושב עין ורד.</a:t>
            </a:r>
          </a:p>
          <a:p>
            <a:pPr>
              <a:lnSpc>
                <a:spcPct val="107000"/>
              </a:lnSpc>
              <a:spcAft>
                <a:spcPts val="800"/>
              </a:spcAft>
            </a:pPr>
            <a:r>
              <a:rPr lang="he-IL" sz="2800" dirty="0">
                <a:latin typeface="Calibri" panose="020F0502020204030204" pitchFamily="34" charset="0"/>
                <a:ea typeface="Calibri" panose="020F0502020204030204" pitchFamily="34" charset="0"/>
              </a:rPr>
              <a:t> בקיץ קטיף אבטיחים. העבודה </a:t>
            </a:r>
            <a:r>
              <a:rPr lang="he-IL" sz="2800" dirty="0" err="1">
                <a:latin typeface="Calibri" panose="020F0502020204030204" pitchFamily="34" charset="0"/>
                <a:ea typeface="Calibri" panose="020F0502020204030204" pitchFamily="34" charset="0"/>
              </a:rPr>
              <a:t>היתה</a:t>
            </a:r>
            <a:r>
              <a:rPr lang="he-IL" sz="2800" dirty="0">
                <a:latin typeface="Calibri" panose="020F0502020204030204" pitchFamily="34" charset="0"/>
                <a:ea typeface="Calibri" panose="020F0502020204030204" pitchFamily="34" charset="0"/>
              </a:rPr>
              <a:t> קשה מאוד, ואת הכסף נתנו להורינו.</a:t>
            </a:r>
          </a:p>
        </p:txBody>
      </p:sp>
      <p:pic>
        <p:nvPicPr>
          <p:cNvPr id="4" name="תמונה 3">
            <a:extLst>
              <a:ext uri="{FF2B5EF4-FFF2-40B4-BE49-F238E27FC236}">
                <a16:creationId xmlns:a16="http://schemas.microsoft.com/office/drawing/2014/main" xmlns="" id="{F013C950-2E65-4DE2-9929-EBBDA10A90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3455" y="1463972"/>
            <a:ext cx="6830674" cy="4858317"/>
          </a:xfrm>
          <a:prstGeom prst="rect">
            <a:avLst/>
          </a:prstGeom>
        </p:spPr>
      </p:pic>
      <p:sp>
        <p:nvSpPr>
          <p:cNvPr id="7" name="מלבן 6">
            <a:extLst>
              <a:ext uri="{FF2B5EF4-FFF2-40B4-BE49-F238E27FC236}">
                <a16:creationId xmlns:a16="http://schemas.microsoft.com/office/drawing/2014/main" xmlns="" id="{F83F6F83-C777-4A83-B97A-9AA35D0CCA6F}"/>
              </a:ext>
            </a:extLst>
          </p:cNvPr>
          <p:cNvSpPr/>
          <p:nvPr/>
        </p:nvSpPr>
        <p:spPr>
          <a:xfrm>
            <a:off x="3826966" y="56684"/>
            <a:ext cx="4995278" cy="936667"/>
          </a:xfrm>
          <a:prstGeom prst="rect">
            <a:avLst/>
          </a:prstGeom>
        </p:spPr>
        <p:txBody>
          <a:bodyPr wrap="none">
            <a:spAutoFit/>
          </a:bodyPr>
          <a:lstStyle/>
          <a:p>
            <a:pPr algn="ctr">
              <a:lnSpc>
                <a:spcPct val="107000"/>
              </a:lnSpc>
              <a:spcAft>
                <a:spcPts val="800"/>
              </a:spcAft>
            </a:pPr>
            <a:r>
              <a:rPr lang="he-IL"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העבודה בתל </a:t>
            </a:r>
            <a:r>
              <a:rPr lang="he-IL" sz="54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מונד</a:t>
            </a:r>
            <a:endParaRPr lang="en-U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275829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a:extLst>
              <a:ext uri="{FF2B5EF4-FFF2-40B4-BE49-F238E27FC236}">
                <a16:creationId xmlns:a16="http://schemas.microsoft.com/office/drawing/2014/main" xmlns="" id="{C3BBA19F-BE61-4552-B168-76C709892280}"/>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46545" y="1726613"/>
            <a:ext cx="7019637" cy="4406331"/>
          </a:xfrm>
          <a:prstGeom prst="rect">
            <a:avLst/>
          </a:prstGeom>
        </p:spPr>
      </p:pic>
      <p:sp>
        <p:nvSpPr>
          <p:cNvPr id="3" name="TextBox 2">
            <a:extLst>
              <a:ext uri="{FF2B5EF4-FFF2-40B4-BE49-F238E27FC236}">
                <a16:creationId xmlns:a16="http://schemas.microsoft.com/office/drawing/2014/main" xmlns="" id="{6C079D7E-601F-4986-ADA9-E60114054E25}"/>
              </a:ext>
            </a:extLst>
          </p:cNvPr>
          <p:cNvSpPr txBox="1"/>
          <p:nvPr/>
        </p:nvSpPr>
        <p:spPr>
          <a:xfrm>
            <a:off x="8026400" y="2179782"/>
            <a:ext cx="2900218" cy="1661993"/>
          </a:xfrm>
          <a:prstGeom prst="rect">
            <a:avLst/>
          </a:prstGeom>
          <a:noFill/>
        </p:spPr>
        <p:txBody>
          <a:bodyPr wrap="square" rtlCol="1">
            <a:spAutoFit/>
          </a:bodyPr>
          <a:lstStyle/>
          <a:p>
            <a:r>
              <a:rPr lang="he-IL" sz="2800" dirty="0">
                <a:latin typeface="Calibri" panose="020F0502020204030204" pitchFamily="34" charset="0"/>
              </a:rPr>
              <a:t>בגיל 15 התחלנו לשחק כדורגל  אני ואחי התאום (זמיר). </a:t>
            </a:r>
            <a:endParaRPr lang="en-US" sz="2800" dirty="0">
              <a:latin typeface="Calibri" panose="020F0502020204030204" pitchFamily="34" charset="0"/>
            </a:endParaRPr>
          </a:p>
          <a:p>
            <a:endParaRPr lang="he-IL" dirty="0"/>
          </a:p>
        </p:txBody>
      </p:sp>
      <p:sp>
        <p:nvSpPr>
          <p:cNvPr id="4" name="TextBox 3">
            <a:extLst>
              <a:ext uri="{FF2B5EF4-FFF2-40B4-BE49-F238E27FC236}">
                <a16:creationId xmlns:a16="http://schemas.microsoft.com/office/drawing/2014/main" xmlns="" id="{62906328-6739-43A7-B306-4ACE5CB3439E}"/>
              </a:ext>
            </a:extLst>
          </p:cNvPr>
          <p:cNvSpPr txBox="1"/>
          <p:nvPr/>
        </p:nvSpPr>
        <p:spPr>
          <a:xfrm>
            <a:off x="3156746" y="6206836"/>
            <a:ext cx="1948873" cy="369332"/>
          </a:xfrm>
          <a:prstGeom prst="rect">
            <a:avLst/>
          </a:prstGeom>
          <a:noFill/>
        </p:spPr>
        <p:txBody>
          <a:bodyPr wrap="square" rtlCol="1">
            <a:spAutoFit/>
          </a:bodyPr>
          <a:lstStyle/>
          <a:p>
            <a:r>
              <a:rPr lang="he-IL" dirty="0"/>
              <a:t>אני והאוהדים שלי</a:t>
            </a:r>
          </a:p>
        </p:txBody>
      </p:sp>
      <p:sp>
        <p:nvSpPr>
          <p:cNvPr id="5" name="מלבן 4">
            <a:extLst>
              <a:ext uri="{FF2B5EF4-FFF2-40B4-BE49-F238E27FC236}">
                <a16:creationId xmlns:a16="http://schemas.microsoft.com/office/drawing/2014/main" xmlns="" id="{82DC09B6-4B7C-46C4-A2CC-16F0BA42CBDA}"/>
              </a:ext>
            </a:extLst>
          </p:cNvPr>
          <p:cNvSpPr/>
          <p:nvPr/>
        </p:nvSpPr>
        <p:spPr>
          <a:xfrm>
            <a:off x="3980855" y="56684"/>
            <a:ext cx="4687502" cy="936667"/>
          </a:xfrm>
          <a:prstGeom prst="rect">
            <a:avLst/>
          </a:prstGeom>
        </p:spPr>
        <p:txBody>
          <a:bodyPr wrap="none">
            <a:spAutoFit/>
          </a:bodyPr>
          <a:lstStyle/>
          <a:p>
            <a:pPr algn="ctr">
              <a:lnSpc>
                <a:spcPct val="107000"/>
              </a:lnSpc>
              <a:spcAft>
                <a:spcPts val="800"/>
              </a:spcAft>
            </a:pPr>
            <a:r>
              <a:rPr lang="he-IL"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כדורגל בתל </a:t>
            </a:r>
            <a:r>
              <a:rPr lang="he-IL" sz="54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מונד</a:t>
            </a:r>
            <a:endParaRPr lang="en-U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1194058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499279" y="682580"/>
            <a:ext cx="6349285" cy="1384995"/>
          </a:xfrm>
          <a:prstGeom prst="rect">
            <a:avLst/>
          </a:prstGeom>
          <a:noFill/>
        </p:spPr>
        <p:txBody>
          <a:bodyPr wrap="square" rtlCol="1">
            <a:spAutoFit/>
          </a:bodyPr>
          <a:lstStyle/>
          <a:p>
            <a:r>
              <a:rPr lang="he-IL" sz="2800" dirty="0"/>
              <a:t>אני הייתי שחקן כדורגל בהפועל תל </a:t>
            </a:r>
            <a:r>
              <a:rPr lang="he-IL" sz="2800" dirty="0" err="1"/>
              <a:t>מונד</a:t>
            </a:r>
            <a:endParaRPr lang="he-IL" sz="2800" dirty="0"/>
          </a:p>
          <a:p>
            <a:r>
              <a:rPr lang="he-IL" sz="2800" dirty="0"/>
              <a:t>הנא הקבוצה שלי! אני הראשון מצד שמאל בשורה השנייה </a:t>
            </a:r>
          </a:p>
        </p:txBody>
      </p:sp>
      <p:pic>
        <p:nvPicPr>
          <p:cNvPr id="4" name="תמונה 3"/>
          <p:cNvPicPr/>
          <p:nvPr/>
        </p:nvPicPr>
        <p:blipFill>
          <a:blip r:embed="rId2" cstate="print">
            <a:extLst>
              <a:ext uri="{28A0092B-C50C-407E-A947-70E740481C1C}">
                <a14:useLocalDpi xmlns:a14="http://schemas.microsoft.com/office/drawing/2010/main" val="0"/>
              </a:ext>
            </a:extLst>
          </a:blip>
          <a:stretch>
            <a:fillRect/>
          </a:stretch>
        </p:blipFill>
        <p:spPr>
          <a:xfrm>
            <a:off x="2055048" y="2067575"/>
            <a:ext cx="7179104" cy="4724445"/>
          </a:xfrm>
          <a:prstGeom prst="rect">
            <a:avLst/>
          </a:prstGeom>
        </p:spPr>
      </p:pic>
    </p:spTree>
    <p:extLst>
      <p:ext uri="{BB962C8B-B14F-4D97-AF65-F5344CB8AC3E}">
        <p14:creationId xmlns:p14="http://schemas.microsoft.com/office/powerpoint/2010/main" val="1211934616"/>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TotalTime>
  <Words>480</Words>
  <Application>Microsoft Office PowerPoint</Application>
  <PresentationFormat>מותאם אישית</PresentationFormat>
  <Paragraphs>40</Paragraphs>
  <Slides>13</Slides>
  <Notes>0</Notes>
  <HiddenSlides>0</HiddenSlides>
  <MMClips>0</MMClips>
  <ScaleCrop>false</ScaleCrop>
  <HeadingPairs>
    <vt:vector size="4" baseType="variant">
      <vt:variant>
        <vt:lpstr>ערכת נושא</vt:lpstr>
      </vt:variant>
      <vt:variant>
        <vt:i4>1</vt:i4>
      </vt:variant>
      <vt:variant>
        <vt:lpstr>כותרות שקופיות</vt:lpstr>
      </vt:variant>
      <vt:variant>
        <vt:i4>13</vt:i4>
      </vt:variant>
    </vt:vector>
  </HeadingPairs>
  <TitlesOfParts>
    <vt:vector size="14" baseType="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Student</dc:creator>
  <cp:lastModifiedBy>Tami</cp:lastModifiedBy>
  <cp:revision>27</cp:revision>
  <dcterms:created xsi:type="dcterms:W3CDTF">2018-05-17T10:27:48Z</dcterms:created>
  <dcterms:modified xsi:type="dcterms:W3CDTF">2018-06-12T05:50:55Z</dcterms:modified>
</cp:coreProperties>
</file>