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52" r:id="rId2"/>
    <p:sldMasterId id="2147483864" r:id="rId3"/>
    <p:sldMasterId id="2147483948" r:id="rId4"/>
  </p:sldMasterIdLst>
  <p:notesMasterIdLst>
    <p:notesMasterId r:id="rId22"/>
  </p:notesMasterIdLst>
  <p:handoutMasterIdLst>
    <p:handoutMasterId r:id="rId23"/>
  </p:handoutMasterIdLst>
  <p:sldIdLst>
    <p:sldId id="256" r:id="rId5"/>
    <p:sldId id="271" r:id="rId6"/>
    <p:sldId id="272" r:id="rId7"/>
    <p:sldId id="281" r:id="rId8"/>
    <p:sldId id="258" r:id="rId9"/>
    <p:sldId id="259" r:id="rId10"/>
    <p:sldId id="278" r:id="rId11"/>
    <p:sldId id="267" r:id="rId12"/>
    <p:sldId id="261" r:id="rId13"/>
    <p:sldId id="262" r:id="rId14"/>
    <p:sldId id="263" r:id="rId15"/>
    <p:sldId id="264" r:id="rId16"/>
    <p:sldId id="265" r:id="rId17"/>
    <p:sldId id="273" r:id="rId18"/>
    <p:sldId id="283" r:id="rId19"/>
    <p:sldId id="284" r:id="rId20"/>
    <p:sldId id="282" r:id="rId21"/>
  </p:sldIdLst>
  <p:sldSz cx="9144000" cy="6858000" type="screen4x3"/>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7B46BD29-1F9B-4021-B112-D33C388D3AC5}">
          <p14:sldIdLst>
            <p14:sldId id="256"/>
            <p14:sldId id="271"/>
            <p14:sldId id="272"/>
            <p14:sldId id="281"/>
            <p14:sldId id="258"/>
            <p14:sldId id="259"/>
            <p14:sldId id="278"/>
            <p14:sldId id="267"/>
            <p14:sldId id="261"/>
            <p14:sldId id="262"/>
            <p14:sldId id="263"/>
            <p14:sldId id="264"/>
            <p14:sldId id="265"/>
            <p14:sldId id="273"/>
            <p14:sldId id="283"/>
            <p14:sldId id="284"/>
            <p14:sldId id="28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707"/>
    <a:srgbClr val="4672FE"/>
    <a:srgbClr val="6045FF"/>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85598" autoAdjust="0"/>
  </p:normalViewPr>
  <p:slideViewPr>
    <p:cSldViewPr snapToGrid="0">
      <p:cViewPr varScale="1">
        <p:scale>
          <a:sx n="83" d="100"/>
          <a:sy n="83" d="100"/>
        </p:scale>
        <p:origin x="135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3600" cy="45878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7C4EFCC1-BAED-4F2A-8FCD-DC1E963221F1}" type="datetime8">
              <a:rPr lang="he-IL" smtClean="0">
                <a:latin typeface="Tahoma" panose="020B0604030504040204" pitchFamily="34" charset="0"/>
                <a:ea typeface="Tahoma" panose="020B0604030504040204" pitchFamily="34" charset="0"/>
                <a:cs typeface="Tahoma" panose="020B0604030504040204" pitchFamily="34" charset="0"/>
              </a:rPr>
              <a:t>10 יוני 18</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4400" y="8685213"/>
            <a:ext cx="2973600" cy="458787"/>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73F7AA83-DE31-4E93-AB07-EF7FB05F6670}"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3" name="מציין מיקום של תאריך 2"/>
          <p:cNvSpPr>
            <a:spLocks noGrp="1"/>
          </p:cNvSpPr>
          <p:nvPr>
            <p:ph type="dt" idx="1"/>
          </p:nvPr>
        </p:nvSpPr>
        <p:spPr>
          <a:xfrm>
            <a:off x="-1" y="0"/>
            <a:ext cx="29736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D18E8232-F20F-41DF-BF79-ACD126DF8FAA}" type="datetime8">
              <a:rPr lang="he-IL" smtClean="0"/>
              <a:pPr/>
              <a:t>10 יוני 18</a:t>
            </a:fld>
            <a:endParaRPr lang="he-IL"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rtl="1"/>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6" name="מציין מיקום של כותרת תחתונה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1" y="8685213"/>
            <a:ext cx="29736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935E2820-AFE1-45FA-949E-17BDB534E1DC}" type="slidenum">
              <a:rPr lang="he-IL" smtClean="0"/>
              <a:pPr/>
              <a:t>‹#›</a:t>
            </a:fld>
            <a:endParaRPr lang="he-IL"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rtl="1"/>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35E2820-AFE1-45FA-949E-17BDB534E1DC}" type="slidenum">
              <a:rPr lang="he-IL" smtClean="0"/>
              <a:pPr/>
              <a:t>9</a:t>
            </a:fld>
            <a:endParaRPr lang="he-IL" dirty="0"/>
          </a:p>
        </p:txBody>
      </p:sp>
    </p:spTree>
    <p:extLst>
      <p:ext uri="{BB962C8B-B14F-4D97-AF65-F5344CB8AC3E}">
        <p14:creationId xmlns:p14="http://schemas.microsoft.com/office/powerpoint/2010/main" val="22871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22702B8-EEA7-43A9-8DBE-EFC25F3AE896}"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pPr/>
              <a:t>‹#›</a:t>
            </a:fld>
            <a:endParaRPr lang="he-IL" dirty="0"/>
          </a:p>
        </p:txBody>
      </p:sp>
    </p:spTree>
    <p:extLst>
      <p:ext uri="{BB962C8B-B14F-4D97-AF65-F5344CB8AC3E}">
        <p14:creationId xmlns:p14="http://schemas.microsoft.com/office/powerpoint/2010/main" val="133571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BF53D73-07DD-4A63-8588-5907C3206928}"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50718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31BDBE5C-593E-4875-AFD2-4A0B0B3E8ADA}"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3969663479"/>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22702B8-EEA7-43A9-8DBE-EFC25F3AE896}"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pPr/>
              <a:t>‹#›</a:t>
            </a:fld>
            <a:endParaRPr lang="he-IL" dirty="0"/>
          </a:p>
        </p:txBody>
      </p:sp>
    </p:spTree>
    <p:extLst>
      <p:ext uri="{BB962C8B-B14F-4D97-AF65-F5344CB8AC3E}">
        <p14:creationId xmlns:p14="http://schemas.microsoft.com/office/powerpoint/2010/main" val="41612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05D8EC8-0407-4F04-A4D4-44D5EADEEB02}"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416553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8F63BBC5-238B-41F3-AEAB-7385851EB065}"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012788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3173D13-5F6F-432A-9523-CBD06C07C888}"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23578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CDEE7314-0D49-4D1B-B9F1-43C8708AD441}" type="datetime8">
              <a:rPr lang="he-IL" smtClean="0"/>
              <a:pPr/>
              <a:t>10 יוני 18</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9" name="Slide Number Placeholder 8"/>
          <p:cNvSpPr>
            <a:spLocks noGrp="1"/>
          </p:cNvSpPr>
          <p:nvPr>
            <p:ph type="sldNum" sz="quarter" idx="12"/>
          </p:nvPr>
        </p:nvSpPr>
        <p:spPr/>
        <p:txBody>
          <a:bodyPr/>
          <a:lstStyle/>
          <a:p>
            <a:pPr rtl="1"/>
            <a:fld id="{8FDBFFB2-86D9-4B8F-A59A-553A60B94BBE}" type="slidenum">
              <a:rPr lang="he-IL" smtClean="0"/>
              <a:t>‹#›</a:t>
            </a:fld>
            <a:endParaRPr lang="he-IL"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96332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5A9BAA-B5E0-4FAE-A575-7C7BCC95D6A3}" type="datetime8">
              <a:rPr lang="he-IL" smtClean="0"/>
              <a:pPr/>
              <a:t>10 יוני 18</a:t>
            </a:fld>
            <a:endParaRPr lang="he-IL" dirty="0"/>
          </a:p>
        </p:txBody>
      </p:sp>
      <p:sp>
        <p:nvSpPr>
          <p:cNvPr id="4" name="Footer Placeholder 3"/>
          <p:cNvSpPr>
            <a:spLocks noGrp="1"/>
          </p:cNvSpPr>
          <p:nvPr>
            <p:ph type="ftr" sz="quarter" idx="11"/>
          </p:nvPr>
        </p:nvSpPr>
        <p:spPr/>
        <p:txBody>
          <a:bodyPr/>
          <a:lstStyle/>
          <a:p>
            <a:pPr rtl="1"/>
            <a:endParaRPr lang="he-IL" dirty="0"/>
          </a:p>
        </p:txBody>
      </p:sp>
      <p:sp>
        <p:nvSpPr>
          <p:cNvPr id="5" name="Slide Number Placeholder 4"/>
          <p:cNvSpPr>
            <a:spLocks noGrp="1"/>
          </p:cNvSpPr>
          <p:nvPr>
            <p:ph type="sldNum" sz="quarter" idx="12"/>
          </p:nvPr>
        </p:nvSpPr>
        <p:spPr/>
        <p:txBody>
          <a:bodyPr/>
          <a:lstStyle/>
          <a:p>
            <a:pPr rtl="1"/>
            <a:fld id="{8FDBFFB2-86D9-4B8F-A59A-553A60B94BBE}" type="slidenum">
              <a:rPr lang="he-IL" smtClean="0"/>
              <a:t>‹#›</a:t>
            </a:fld>
            <a:endParaRPr lang="he-IL" dirty="0"/>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418132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02B0B-081C-4E6D-A68F-C12349ADF7E7}" type="datetime8">
              <a:rPr lang="he-IL" smtClean="0"/>
              <a:pPr/>
              <a:t>10 יוני 18</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4" name="Slide Number Placeholder 3"/>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80969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7DAE93FD-C166-4BE7-B031-BDAF45CA75AE}"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3092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05D8EC8-0407-4F04-A4D4-44D5EADEEB02}"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42830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B37BED5-B25C-4280-937D-D9A7B0BAE850}" type="datetime8">
              <a:rPr lang="he-IL" smtClean="0"/>
              <a:pPr/>
              <a:t>10 יוני 18</a:t>
            </a:fld>
            <a:endParaRPr lang="he-IL"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BFFB2-86D9-4B8F-A59A-553A60B94BBE}" type="slidenum">
              <a:rPr lang="he-IL" smtClean="0"/>
              <a:pPr/>
              <a:t>‹#›</a:t>
            </a:fld>
            <a:endParaRPr lang="he-IL" dirty="0"/>
          </a:p>
        </p:txBody>
      </p:sp>
    </p:spTree>
    <p:extLst>
      <p:ext uri="{BB962C8B-B14F-4D97-AF65-F5344CB8AC3E}">
        <p14:creationId xmlns:p14="http://schemas.microsoft.com/office/powerpoint/2010/main" val="3689605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BF53D73-07DD-4A63-8588-5907C3206928}"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100183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31BDBE5C-593E-4875-AFD2-4A0B0B3E8ADA}"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7218576"/>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22702B8-EEA7-43A9-8DBE-EFC25F3AE896}"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pPr/>
              <a:t>‹#›</a:t>
            </a:fld>
            <a:endParaRPr lang="he-IL" dirty="0"/>
          </a:p>
        </p:txBody>
      </p:sp>
    </p:spTree>
    <p:extLst>
      <p:ext uri="{BB962C8B-B14F-4D97-AF65-F5344CB8AC3E}">
        <p14:creationId xmlns:p14="http://schemas.microsoft.com/office/powerpoint/2010/main" val="4253501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05D8EC8-0407-4F04-A4D4-44D5EADEEB02}"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4232039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8F63BBC5-238B-41F3-AEAB-7385851EB065}"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022777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3173D13-5F6F-432A-9523-CBD06C07C888}"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70463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CDEE7314-0D49-4D1B-B9F1-43C8708AD441}" type="datetime8">
              <a:rPr lang="he-IL" smtClean="0"/>
              <a:pPr/>
              <a:t>10 יוני 18</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9" name="Slide Number Placeholder 8"/>
          <p:cNvSpPr>
            <a:spLocks noGrp="1"/>
          </p:cNvSpPr>
          <p:nvPr>
            <p:ph type="sldNum" sz="quarter" idx="12"/>
          </p:nvPr>
        </p:nvSpPr>
        <p:spPr/>
        <p:txBody>
          <a:bodyPr/>
          <a:lstStyle/>
          <a:p>
            <a:pPr rtl="1"/>
            <a:fld id="{8FDBFFB2-86D9-4B8F-A59A-553A60B94BBE}" type="slidenum">
              <a:rPr lang="he-IL" smtClean="0"/>
              <a:t>‹#›</a:t>
            </a:fld>
            <a:endParaRPr lang="he-IL"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725067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5A9BAA-B5E0-4FAE-A575-7C7BCC95D6A3}" type="datetime8">
              <a:rPr lang="he-IL" smtClean="0"/>
              <a:pPr/>
              <a:t>10 יוני 18</a:t>
            </a:fld>
            <a:endParaRPr lang="he-IL" dirty="0"/>
          </a:p>
        </p:txBody>
      </p:sp>
      <p:sp>
        <p:nvSpPr>
          <p:cNvPr id="4" name="Footer Placeholder 3"/>
          <p:cNvSpPr>
            <a:spLocks noGrp="1"/>
          </p:cNvSpPr>
          <p:nvPr>
            <p:ph type="ftr" sz="quarter" idx="11"/>
          </p:nvPr>
        </p:nvSpPr>
        <p:spPr/>
        <p:txBody>
          <a:bodyPr/>
          <a:lstStyle/>
          <a:p>
            <a:pPr rtl="1"/>
            <a:endParaRPr lang="he-IL" dirty="0"/>
          </a:p>
        </p:txBody>
      </p:sp>
      <p:sp>
        <p:nvSpPr>
          <p:cNvPr id="5" name="Slide Number Placeholder 4"/>
          <p:cNvSpPr>
            <a:spLocks noGrp="1"/>
          </p:cNvSpPr>
          <p:nvPr>
            <p:ph type="sldNum" sz="quarter" idx="12"/>
          </p:nvPr>
        </p:nvSpPr>
        <p:spPr/>
        <p:txBody>
          <a:bodyPr/>
          <a:lstStyle/>
          <a:p>
            <a:pPr rtl="1"/>
            <a:fld id="{8FDBFFB2-86D9-4B8F-A59A-553A60B94BBE}" type="slidenum">
              <a:rPr lang="he-IL" smtClean="0"/>
              <a:t>‹#›</a:t>
            </a:fld>
            <a:endParaRPr lang="he-IL" dirty="0"/>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691524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02B0B-081C-4E6D-A68F-C12349ADF7E7}" type="datetime8">
              <a:rPr lang="he-IL" smtClean="0"/>
              <a:pPr/>
              <a:t>10 יוני 18</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4" name="Slide Number Placeholder 3"/>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336044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8F63BBC5-238B-41F3-AEAB-7385851EB065}"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473899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7DAE93FD-C166-4BE7-B031-BDAF45CA75AE}"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3698598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B37BED5-B25C-4280-937D-D9A7B0BAE850}" type="datetime8">
              <a:rPr lang="he-IL" smtClean="0"/>
              <a:pPr/>
              <a:t>10 יוני 18</a:t>
            </a:fld>
            <a:endParaRPr lang="he-IL"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BFFB2-86D9-4B8F-A59A-553A60B94BBE}" type="slidenum">
              <a:rPr lang="he-IL" smtClean="0"/>
              <a:pPr/>
              <a:t>‹#›</a:t>
            </a:fld>
            <a:endParaRPr lang="he-IL" dirty="0"/>
          </a:p>
        </p:txBody>
      </p:sp>
    </p:spTree>
    <p:extLst>
      <p:ext uri="{BB962C8B-B14F-4D97-AF65-F5344CB8AC3E}">
        <p14:creationId xmlns:p14="http://schemas.microsoft.com/office/powerpoint/2010/main" val="1556030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BF53D73-07DD-4A63-8588-5907C3206928}"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361103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31BDBE5C-593E-4875-AFD2-4A0B0B3E8ADA}"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242348346"/>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22702B8-EEA7-43A9-8DBE-EFC25F3AE896}"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pPr/>
              <a:t>‹#›</a:t>
            </a:fld>
            <a:endParaRPr lang="he-IL" dirty="0"/>
          </a:p>
        </p:txBody>
      </p:sp>
    </p:spTree>
    <p:extLst>
      <p:ext uri="{BB962C8B-B14F-4D97-AF65-F5344CB8AC3E}">
        <p14:creationId xmlns:p14="http://schemas.microsoft.com/office/powerpoint/2010/main" val="3186468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05D8EC8-0407-4F04-A4D4-44D5EADEEB02}"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430676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8F63BBC5-238B-41F3-AEAB-7385851EB065}"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897737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3173D13-5F6F-432A-9523-CBD06C07C888}"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37622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DEE7314-0D49-4D1B-B9F1-43C8708AD441}" type="datetime8">
              <a:rPr lang="he-IL" smtClean="0"/>
              <a:pPr/>
              <a:t>10 יוני 18</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9" name="Slide Number Placeholder 8"/>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555277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A5A9BAA-B5E0-4FAE-A575-7C7BCC95D6A3}" type="datetime8">
              <a:rPr lang="he-IL" smtClean="0"/>
              <a:pPr/>
              <a:t>10 יוני 18</a:t>
            </a:fld>
            <a:endParaRPr lang="he-IL" dirty="0"/>
          </a:p>
        </p:txBody>
      </p:sp>
      <p:sp>
        <p:nvSpPr>
          <p:cNvPr id="4" name="Footer Placeholder 3"/>
          <p:cNvSpPr>
            <a:spLocks noGrp="1"/>
          </p:cNvSpPr>
          <p:nvPr>
            <p:ph type="ftr" sz="quarter" idx="11"/>
          </p:nvPr>
        </p:nvSpPr>
        <p:spPr/>
        <p:txBody>
          <a:bodyPr/>
          <a:lstStyle/>
          <a:p>
            <a:pPr rtl="1"/>
            <a:endParaRPr lang="he-IL" dirty="0"/>
          </a:p>
        </p:txBody>
      </p:sp>
      <p:sp>
        <p:nvSpPr>
          <p:cNvPr id="5" name="Slide Number Placeholder 4"/>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56360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3173D13-5F6F-432A-9523-CBD06C07C888}"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546498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02B0B-081C-4E6D-A68F-C12349ADF7E7}" type="datetime8">
              <a:rPr lang="he-IL" smtClean="0"/>
              <a:pPr/>
              <a:t>10 יוני 18</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4" name="Slide Number Placeholder 3"/>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668546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r">
              <a:defRPr sz="2000" b="1"/>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7DAE93FD-C166-4BE7-B031-BDAF45CA75AE}"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838004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r">
              <a:defRPr sz="2400" b="0"/>
            </a:lvl1pPr>
          </a:lstStyle>
          <a:p>
            <a:r>
              <a:rPr lang="he-IL"/>
              <a:t>לחץ כדי לערוך סגנון כותרת של תבנית בסיס</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2914357" y="6041361"/>
            <a:ext cx="732659" cy="365125"/>
          </a:xfrm>
        </p:spPr>
        <p:txBody>
          <a:bodyPr/>
          <a:lstStyle/>
          <a:p>
            <a:fld id="{8B37BED5-B25C-4280-937D-D9A7B0BAE850}" type="datetime8">
              <a:rPr lang="he-IL" smtClean="0"/>
              <a:pPr/>
              <a:t>10 יוני 18</a:t>
            </a:fld>
            <a:endParaRPr lang="he-IL"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8FDBFFB2-86D9-4B8F-A59A-553A60B94BBE}" type="slidenum">
              <a:rPr lang="he-IL" smtClean="0"/>
              <a:pPr/>
              <a:t>‹#›</a:t>
            </a:fld>
            <a:endParaRPr lang="he-IL" dirty="0"/>
          </a:p>
        </p:txBody>
      </p:sp>
    </p:spTree>
    <p:extLst>
      <p:ext uri="{BB962C8B-B14F-4D97-AF65-F5344CB8AC3E}">
        <p14:creationId xmlns:p14="http://schemas.microsoft.com/office/powerpoint/2010/main" val="839435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r">
              <a:defRPr sz="2400" b="0"/>
            </a:lvl1pPr>
          </a:lstStyle>
          <a:p>
            <a:r>
              <a:rPr lang="he-IL"/>
              <a:t>לחץ כדי לערוך סגנון כותרת של תבנית בסיס</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9B9E0C1-718B-4FCE-A46D-94C5B1DE6D31}" type="datetime8">
              <a:rPr lang="he-IL" smtClean="0"/>
              <a:pPr/>
              <a:t>10 יוני 18</a:t>
            </a:fld>
            <a:endParaRPr lang="he-IL" dirty="0"/>
          </a:p>
        </p:txBody>
      </p:sp>
      <p:sp>
        <p:nvSpPr>
          <p:cNvPr id="6" name="Footer Placeholder 5"/>
          <p:cNvSpPr>
            <a:spLocks noGrp="1"/>
          </p:cNvSpPr>
          <p:nvPr>
            <p:ph type="ftr" sz="quarter" idx="11"/>
          </p:nvPr>
        </p:nvSpPr>
        <p:spPr/>
        <p:txBody>
          <a:bodyPr/>
          <a:lstStyle/>
          <a:p>
            <a:endParaRPr lang="he-IL" noProof="0" dirty="0"/>
          </a:p>
        </p:txBody>
      </p:sp>
      <p:sp>
        <p:nvSpPr>
          <p:cNvPr id="7" name="Slide Number Placeholder 6"/>
          <p:cNvSpPr>
            <a:spLocks noGrp="1"/>
          </p:cNvSpPr>
          <p:nvPr>
            <p:ph type="sldNum" sz="quarter" idx="12"/>
          </p:nvPr>
        </p:nvSpPr>
        <p:spPr/>
        <p:txBody>
          <a:bodyPr/>
          <a:lstStyle/>
          <a:p>
            <a:fld id="{8FDBFFB2-86D9-4B8F-A59A-553A60B94BBE}" type="slidenum">
              <a:rPr lang="he-IL" noProof="0" smtClean="0"/>
              <a:pPr/>
              <a:t>‹#›</a:t>
            </a:fld>
            <a:endParaRPr lang="he-IL" noProof="0" dirty="0"/>
          </a:p>
        </p:txBody>
      </p:sp>
    </p:spTree>
    <p:extLst>
      <p:ext uri="{BB962C8B-B14F-4D97-AF65-F5344CB8AC3E}">
        <p14:creationId xmlns:p14="http://schemas.microsoft.com/office/powerpoint/2010/main" val="290836008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r">
              <a:defRPr sz="4200" b="1"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9B9E0C1-718B-4FCE-A46D-94C5B1DE6D31}" type="datetime8">
              <a:rPr lang="he-IL" smtClean="0"/>
              <a:pPr/>
              <a:t>10 יוני 18</a:t>
            </a:fld>
            <a:endParaRPr lang="he-IL" dirty="0"/>
          </a:p>
        </p:txBody>
      </p:sp>
      <p:sp>
        <p:nvSpPr>
          <p:cNvPr id="5" name="Footer Placeholder 4"/>
          <p:cNvSpPr>
            <a:spLocks noGrp="1"/>
          </p:cNvSpPr>
          <p:nvPr>
            <p:ph type="ftr" sz="quarter" idx="11"/>
          </p:nvPr>
        </p:nvSpPr>
        <p:spPr/>
        <p:txBody>
          <a:bodyPr/>
          <a:lstStyle/>
          <a:p>
            <a:endParaRPr lang="he-IL" noProof="0" dirty="0"/>
          </a:p>
        </p:txBody>
      </p:sp>
      <p:sp>
        <p:nvSpPr>
          <p:cNvPr id="6" name="Slide Number Placeholder 5"/>
          <p:cNvSpPr>
            <a:spLocks noGrp="1"/>
          </p:cNvSpPr>
          <p:nvPr>
            <p:ph type="sldNum" sz="quarter" idx="12"/>
          </p:nvPr>
        </p:nvSpPr>
        <p:spPr/>
        <p:txBody>
          <a:bodyPr/>
          <a:lstStyle/>
          <a:p>
            <a:fld id="{8FDBFFB2-86D9-4B8F-A59A-553A60B94BBE}" type="slidenum">
              <a:rPr lang="he-IL" noProof="0" smtClean="0"/>
              <a:pPr/>
              <a:t>‹#›</a:t>
            </a:fld>
            <a:endParaRPr lang="he-IL" noProof="0" dirty="0"/>
          </a:p>
        </p:txBody>
      </p:sp>
    </p:spTree>
    <p:extLst>
      <p:ext uri="{BB962C8B-B14F-4D97-AF65-F5344CB8AC3E}">
        <p14:creationId xmlns:p14="http://schemas.microsoft.com/office/powerpoint/2010/main" val="5714706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he-IL"/>
              <a:t>לחץ כדי לערוך סגנון כותרת של תבנית בסיס</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he-IL"/>
              <a:t>ערוך סגנונות טקסט של תבנית בסיס</a:t>
            </a:r>
          </a:p>
        </p:txBody>
      </p:sp>
      <p:sp>
        <p:nvSpPr>
          <p:cNvPr id="2" name="Date Placeholder 1"/>
          <p:cNvSpPr>
            <a:spLocks noGrp="1"/>
          </p:cNvSpPr>
          <p:nvPr>
            <p:ph type="dt" sz="half" idx="10"/>
          </p:nvPr>
        </p:nvSpPr>
        <p:spPr/>
        <p:txBody>
          <a:bodyPr/>
          <a:lstStyle/>
          <a:p>
            <a:fld id="{B9B9E0C1-718B-4FCE-A46D-94C5B1DE6D31}" type="datetime8">
              <a:rPr lang="he-IL" smtClean="0"/>
              <a:pPr/>
              <a:t>10 יוני 18</a:t>
            </a:fld>
            <a:endParaRPr lang="he-IL" dirty="0"/>
          </a:p>
        </p:txBody>
      </p:sp>
      <p:sp>
        <p:nvSpPr>
          <p:cNvPr id="3" name="Footer Placeholder 2"/>
          <p:cNvSpPr>
            <a:spLocks noGrp="1"/>
          </p:cNvSpPr>
          <p:nvPr>
            <p:ph type="ftr" sz="quarter" idx="11"/>
          </p:nvPr>
        </p:nvSpPr>
        <p:spPr/>
        <p:txBody>
          <a:bodyPr/>
          <a:lstStyle/>
          <a:p>
            <a:endParaRPr lang="he-IL" noProof="0" dirty="0"/>
          </a:p>
        </p:txBody>
      </p:sp>
      <p:sp>
        <p:nvSpPr>
          <p:cNvPr id="4" name="Slide Number Placeholder 3"/>
          <p:cNvSpPr>
            <a:spLocks noGrp="1"/>
          </p:cNvSpPr>
          <p:nvPr>
            <p:ph type="sldNum" sz="quarter" idx="12"/>
          </p:nvPr>
        </p:nvSpPr>
        <p:spPr/>
        <p:txBody>
          <a:bodyPr/>
          <a:lstStyle/>
          <a:p>
            <a:fld id="{8FDBFFB2-86D9-4B8F-A59A-553A60B94BBE}" type="slidenum">
              <a:rPr lang="he-IL" noProof="0" smtClean="0"/>
              <a:pPr/>
              <a:t>‹#›</a:t>
            </a:fld>
            <a:endParaRPr lang="he-IL" noProof="0" dirty="0"/>
          </a:p>
        </p:txBody>
      </p:sp>
    </p:spTree>
    <p:extLst>
      <p:ext uri="{BB962C8B-B14F-4D97-AF65-F5344CB8AC3E}">
        <p14:creationId xmlns:p14="http://schemas.microsoft.com/office/powerpoint/2010/main" val="380471822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BF53D73-07DD-4A63-8588-5907C3206928}"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109576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1BDBE5C-593E-4875-AFD2-4A0B0B3E8ADA}" type="datetime8">
              <a:rPr lang="he-IL" smtClean="0"/>
              <a:pPr/>
              <a:t>10 יוני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26686253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CDEE7314-0D49-4D1B-B9F1-43C8708AD441}" type="datetime8">
              <a:rPr lang="he-IL" smtClean="0"/>
              <a:pPr/>
              <a:t>10 יוני 18</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9" name="Slide Number Placeholder 8"/>
          <p:cNvSpPr>
            <a:spLocks noGrp="1"/>
          </p:cNvSpPr>
          <p:nvPr>
            <p:ph type="sldNum" sz="quarter" idx="12"/>
          </p:nvPr>
        </p:nvSpPr>
        <p:spPr/>
        <p:txBody>
          <a:bodyPr/>
          <a:lstStyle/>
          <a:p>
            <a:pPr rtl="1"/>
            <a:fld id="{8FDBFFB2-86D9-4B8F-A59A-553A60B94BBE}" type="slidenum">
              <a:rPr lang="he-IL" smtClean="0"/>
              <a:t>‹#›</a:t>
            </a:fld>
            <a:endParaRPr lang="he-IL"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9707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5A9BAA-B5E0-4FAE-A575-7C7BCC95D6A3}" type="datetime8">
              <a:rPr lang="he-IL" smtClean="0"/>
              <a:pPr/>
              <a:t>10 יוני 18</a:t>
            </a:fld>
            <a:endParaRPr lang="he-IL" dirty="0"/>
          </a:p>
        </p:txBody>
      </p:sp>
      <p:sp>
        <p:nvSpPr>
          <p:cNvPr id="4" name="Footer Placeholder 3"/>
          <p:cNvSpPr>
            <a:spLocks noGrp="1"/>
          </p:cNvSpPr>
          <p:nvPr>
            <p:ph type="ftr" sz="quarter" idx="11"/>
          </p:nvPr>
        </p:nvSpPr>
        <p:spPr/>
        <p:txBody>
          <a:bodyPr/>
          <a:lstStyle/>
          <a:p>
            <a:pPr rtl="1"/>
            <a:endParaRPr lang="he-IL" dirty="0"/>
          </a:p>
        </p:txBody>
      </p:sp>
      <p:sp>
        <p:nvSpPr>
          <p:cNvPr id="5" name="Slide Number Placeholder 4"/>
          <p:cNvSpPr>
            <a:spLocks noGrp="1"/>
          </p:cNvSpPr>
          <p:nvPr>
            <p:ph type="sldNum" sz="quarter" idx="12"/>
          </p:nvPr>
        </p:nvSpPr>
        <p:spPr/>
        <p:txBody>
          <a:bodyPr/>
          <a:lstStyle/>
          <a:p>
            <a:pPr rtl="1"/>
            <a:fld id="{8FDBFFB2-86D9-4B8F-A59A-553A60B94BBE}" type="slidenum">
              <a:rPr lang="he-IL" smtClean="0"/>
              <a:t>‹#›</a:t>
            </a:fld>
            <a:endParaRPr lang="he-IL" dirty="0"/>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409612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02B0B-081C-4E6D-A68F-C12349ADF7E7}" type="datetime8">
              <a:rPr lang="he-IL" smtClean="0"/>
              <a:pPr/>
              <a:t>10 יוני 18</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4" name="Slide Number Placeholder 3"/>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125323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7DAE93FD-C166-4BE7-B031-BDAF45CA75AE}" type="datetime8">
              <a:rPr lang="he-IL" smtClean="0"/>
              <a:pPr/>
              <a:t>10 יוני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8FDBFFB2-86D9-4B8F-A59A-553A60B94BBE}" type="slidenum">
              <a:rPr lang="he-IL" smtClean="0"/>
              <a:t>‹#›</a:t>
            </a:fld>
            <a:endParaRPr lang="he-IL" dirty="0"/>
          </a:p>
        </p:txBody>
      </p:sp>
    </p:spTree>
    <p:extLst>
      <p:ext uri="{BB962C8B-B14F-4D97-AF65-F5344CB8AC3E}">
        <p14:creationId xmlns:p14="http://schemas.microsoft.com/office/powerpoint/2010/main" val="343186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8B37BED5-B25C-4280-937D-D9A7B0BAE850}" type="datetime8">
              <a:rPr lang="he-IL" smtClean="0"/>
              <a:pPr/>
              <a:t>10 יוני 18</a:t>
            </a:fld>
            <a:endParaRPr lang="he-IL"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BFFB2-86D9-4B8F-A59A-553A60B94BBE}" type="slidenum">
              <a:rPr lang="he-IL" smtClean="0"/>
              <a:pPr/>
              <a:t>‹#›</a:t>
            </a:fld>
            <a:endParaRPr lang="he-IL" dirty="0"/>
          </a:p>
        </p:txBody>
      </p:sp>
    </p:spTree>
    <p:extLst>
      <p:ext uri="{BB962C8B-B14F-4D97-AF65-F5344CB8AC3E}">
        <p14:creationId xmlns:p14="http://schemas.microsoft.com/office/powerpoint/2010/main" val="249703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9B9E0C1-718B-4FCE-A46D-94C5B1DE6D31}" type="datetime8">
              <a:rPr lang="he-IL" smtClean="0"/>
              <a:pPr/>
              <a:t>10 יוני 18</a:t>
            </a:fld>
            <a:endParaRPr lang="he-I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he-IL" noProof="0"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FDBFFB2-86D9-4B8F-A59A-553A60B94BBE}" type="slidenum">
              <a:rPr lang="he-IL" noProof="0" smtClean="0"/>
              <a:pPr/>
              <a:t>‹#›</a:t>
            </a:fld>
            <a:endParaRPr lang="he-IL" noProof="0" dirty="0"/>
          </a:p>
        </p:txBody>
      </p:sp>
    </p:spTree>
    <p:extLst>
      <p:ext uri="{BB962C8B-B14F-4D97-AF65-F5344CB8AC3E}">
        <p14:creationId xmlns:p14="http://schemas.microsoft.com/office/powerpoint/2010/main" val="35935381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9B9E0C1-718B-4FCE-A46D-94C5B1DE6D31}" type="datetime8">
              <a:rPr lang="he-IL" smtClean="0"/>
              <a:pPr/>
              <a:t>10 יוני 18</a:t>
            </a:fld>
            <a:endParaRPr lang="he-I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he-IL" noProof="0"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FDBFFB2-86D9-4B8F-A59A-553A60B94BBE}" type="slidenum">
              <a:rPr lang="he-IL" noProof="0" smtClean="0"/>
              <a:pPr/>
              <a:t>‹#›</a:t>
            </a:fld>
            <a:endParaRPr lang="he-IL" noProof="0" dirty="0"/>
          </a:p>
        </p:txBody>
      </p:sp>
    </p:spTree>
    <p:extLst>
      <p:ext uri="{BB962C8B-B14F-4D97-AF65-F5344CB8AC3E}">
        <p14:creationId xmlns:p14="http://schemas.microsoft.com/office/powerpoint/2010/main" val="93001889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9B9E0C1-718B-4FCE-A46D-94C5B1DE6D31}" type="datetime8">
              <a:rPr lang="he-IL" smtClean="0"/>
              <a:pPr/>
              <a:t>10 יוני 18</a:t>
            </a:fld>
            <a:endParaRPr lang="he-I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he-IL" noProof="0"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FDBFFB2-86D9-4B8F-A59A-553A60B94BBE}" type="slidenum">
              <a:rPr lang="he-IL" noProof="0" smtClean="0"/>
              <a:pPr/>
              <a:t>‹#›</a:t>
            </a:fld>
            <a:endParaRPr lang="he-IL" noProof="0" dirty="0"/>
          </a:p>
        </p:txBody>
      </p:sp>
    </p:spTree>
    <p:extLst>
      <p:ext uri="{BB962C8B-B14F-4D97-AF65-F5344CB8AC3E}">
        <p14:creationId xmlns:p14="http://schemas.microsoft.com/office/powerpoint/2010/main" val="90802435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r">
              <a:defRPr sz="900">
                <a:solidFill>
                  <a:schemeClr val="tx1"/>
                </a:solidFill>
              </a:defRPr>
            </a:lvl1pPr>
          </a:lstStyle>
          <a:p>
            <a:endParaRPr lang="he-IL" noProof="0"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B9B9E0C1-718B-4FCE-A46D-94C5B1DE6D31}" type="datetime8">
              <a:rPr lang="he-IL" smtClean="0"/>
              <a:pPr/>
              <a:t>10 יוני 18</a:t>
            </a:fld>
            <a:endParaRPr lang="he-IL"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FDBFFB2-86D9-4B8F-A59A-553A60B94BBE}" type="slidenum">
              <a:rPr lang="he-IL" noProof="0" smtClean="0"/>
              <a:pPr/>
              <a:t>‹#›</a:t>
            </a:fld>
            <a:endParaRPr lang="he-IL" noProof="0" dirty="0"/>
          </a:p>
        </p:txBody>
      </p:sp>
    </p:spTree>
    <p:extLst>
      <p:ext uri="{BB962C8B-B14F-4D97-AF65-F5344CB8AC3E}">
        <p14:creationId xmlns:p14="http://schemas.microsoft.com/office/powerpoint/2010/main" val="4119048544"/>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hf sldNum="0" hdr="0" ftr="0" dt="0"/>
  <p:txStyles>
    <p:titleStyle>
      <a:lvl1pPr algn="r" defTabSz="457200" rtl="1" eaLnBrk="1" latinLnBrk="0" hangingPunct="1">
        <a:spcBef>
          <a:spcPct val="0"/>
        </a:spcBef>
        <a:buNone/>
        <a:defRPr sz="4000" b="1" kern="1200">
          <a:solidFill>
            <a:srgbClr val="FEFEFE"/>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nrcn.gov.il/kmg/Pages/%D7%94%D7%A7%D7%A8%D7%99%D7%94-%D7%9C%D7%9E%D7%97%D7%A7%D7%A8-%D7%A8%D7%A2%D7%99%D7%A0%D7%99.aspx"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3" cstate="print">
            <a:extLst>
              <a:ext uri="{28A0092B-C50C-407E-A947-70E740481C1C}">
                <a14:useLocalDpi xmlns:a14="http://schemas.microsoft.com/office/drawing/2010/main" val="0"/>
              </a:ext>
            </a:extLst>
          </a:blip>
          <a:srcRect l="20491" t="26239" r="21938" b="22170"/>
          <a:stretch/>
        </p:blipFill>
        <p:spPr>
          <a:xfrm>
            <a:off x="2105603" y="1255814"/>
            <a:ext cx="5401262" cy="3630222"/>
          </a:xfrm>
          <a:prstGeom prst="ellipse">
            <a:avLst/>
          </a:prstGeom>
          <a:ln>
            <a:noFill/>
          </a:ln>
          <a:effectLst>
            <a:softEdge rad="112500"/>
          </a:effectLst>
        </p:spPr>
      </p:pic>
      <p:sp>
        <p:nvSpPr>
          <p:cNvPr id="2" name="כותרת 1"/>
          <p:cNvSpPr>
            <a:spLocks noGrp="1"/>
          </p:cNvSpPr>
          <p:nvPr>
            <p:ph type="ctrTitle"/>
          </p:nvPr>
        </p:nvSpPr>
        <p:spPr>
          <a:xfrm>
            <a:off x="498764" y="713131"/>
            <a:ext cx="7970982" cy="613172"/>
          </a:xfrm>
        </p:spPr>
        <p:txBody>
          <a:bodyPr/>
          <a:lstStyle/>
          <a:p>
            <a:r>
              <a:rPr lang="he-IL" dirty="0"/>
              <a:t>סיפור החיים של סבא שלום</a:t>
            </a:r>
          </a:p>
        </p:txBody>
      </p:sp>
      <p:sp>
        <p:nvSpPr>
          <p:cNvPr id="7" name="כותרת משנה 5"/>
          <p:cNvSpPr txBox="1">
            <a:spLocks/>
          </p:cNvSpPr>
          <p:nvPr/>
        </p:nvSpPr>
        <p:spPr>
          <a:xfrm>
            <a:off x="1143000" y="5563783"/>
            <a:ext cx="6858000" cy="737299"/>
          </a:xfrm>
          <a:prstGeom prst="rect">
            <a:avLst/>
          </a:prstGeom>
          <a:effectLst>
            <a:outerShdw blurRad="50800" dir="14400000">
              <a:srgbClr val="000000">
                <a:alpha val="40000"/>
              </a:srgbClr>
            </a:outerShdw>
          </a:effectLst>
        </p:spPr>
        <p:txBody>
          <a:bodyPr vert="horz" lIns="68580" tIns="34290" rIns="68580" bIns="34290" rtlCol="0" anchor="t">
            <a:noAutofit/>
          </a:bodyPr>
          <a:lstStyle>
            <a:lvl1pPr marL="0" indent="0" algn="r" defTabSz="457200" rtl="1"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1"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algn="ctr"/>
            <a:r>
              <a:rPr lang="he-IL" b="1" dirty="0"/>
              <a:t>שלום ואוהד </a:t>
            </a:r>
            <a:r>
              <a:rPr lang="he-IL" b="1" dirty="0" err="1"/>
              <a:t>בהגלי</a:t>
            </a:r>
            <a:endParaRPr lang="he-IL" b="1" dirty="0"/>
          </a:p>
          <a:p>
            <a:pPr algn="ctr"/>
            <a:r>
              <a:rPr lang="he-IL" b="1" dirty="0"/>
              <a:t>בית ספר צומח ברוח "שמעון פרס", ראש העין, תשע"ח</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מלבן 3"/>
          <p:cNvSpPr/>
          <p:nvPr/>
        </p:nvSpPr>
        <p:spPr>
          <a:xfrm>
            <a:off x="1807345" y="1050290"/>
            <a:ext cx="5789085" cy="692497"/>
          </a:xfrm>
          <a:prstGeom prst="rect">
            <a:avLst/>
          </a:prstGeom>
          <a:noFill/>
        </p:spPr>
        <p:txBody>
          <a:bodyPr wrap="non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השירות הצבאי במילואים</a:t>
            </a:r>
          </a:p>
        </p:txBody>
      </p:sp>
      <p:pic>
        <p:nvPicPr>
          <p:cNvPr id="2" name="תמונה 1"/>
          <p:cNvPicPr>
            <a:picLocks noChangeAspect="1"/>
          </p:cNvPicPr>
          <p:nvPr/>
        </p:nvPicPr>
        <p:blipFill>
          <a:blip r:embed="rId2"/>
          <a:stretch>
            <a:fillRect/>
          </a:stretch>
        </p:blipFill>
        <p:spPr>
          <a:xfrm>
            <a:off x="4421091" y="2480049"/>
            <a:ext cx="4574086" cy="3387962"/>
          </a:xfrm>
          <a:prstGeom prst="rect">
            <a:avLst/>
          </a:prstGeom>
        </p:spPr>
      </p:pic>
      <p:sp>
        <p:nvSpPr>
          <p:cNvPr id="6" name="מלבן 5"/>
          <p:cNvSpPr/>
          <p:nvPr/>
        </p:nvSpPr>
        <p:spPr>
          <a:xfrm>
            <a:off x="4541629" y="4916425"/>
            <a:ext cx="4333008" cy="830997"/>
          </a:xfrm>
          <a:prstGeom prst="rect">
            <a:avLst/>
          </a:prstGeom>
        </p:spPr>
        <p:txBody>
          <a:bodyPr wrap="square">
            <a:spAutoFit/>
          </a:bodyPr>
          <a:lstStyle/>
          <a:p>
            <a:r>
              <a:rPr lang="he-IL" sz="1200" b="1" dirty="0">
                <a:latin typeface="BN Anna" panose="02000000000000000000" pitchFamily="2" charset="-79"/>
                <a:cs typeface="BN Anna" panose="02000000000000000000" pitchFamily="2" charset="-79"/>
              </a:rPr>
              <a:t>"עם הודעת הביטול, הגדוד נסע צפונה ובעוברו ליד המצבה הנמצאת בכניסה הדרומית לראש העין. ניצלתי את ההזדמנות והשלכתי פתק שנקרע מקופסת אריזה של מנת קרב. בו היה כתוב דרישת שלום לחברתי ולהוריי......הפתק הגיע  ליעדו"</a:t>
            </a:r>
          </a:p>
        </p:txBody>
      </p:sp>
      <p:sp>
        <p:nvSpPr>
          <p:cNvPr id="5" name="מלבן 4"/>
          <p:cNvSpPr/>
          <p:nvPr/>
        </p:nvSpPr>
        <p:spPr>
          <a:xfrm>
            <a:off x="76978" y="2515768"/>
            <a:ext cx="4103035" cy="3600986"/>
          </a:xfrm>
          <a:prstGeom prst="rect">
            <a:avLst/>
          </a:prstGeom>
        </p:spPr>
        <p:txBody>
          <a:bodyPr wrap="square">
            <a:spAutoFit/>
          </a:bodyPr>
          <a:lstStyle/>
          <a:p>
            <a:r>
              <a:rPr lang="he-IL" sz="1200" b="1" dirty="0"/>
              <a:t>השירות הצבאי במילואים של סבי החל בקיץ 1963 ,עם הקמת חטיבת צנחנים חדשה במילואים ונמשך עד שנת 1985. </a:t>
            </a:r>
          </a:p>
          <a:p>
            <a:r>
              <a:rPr lang="he-IL" sz="1200" b="1" dirty="0"/>
              <a:t>ב-1967 כל צבא המילואים של מדינת ישראל התגייס והיה בכוננות למלחמה כנגד מצרים וסוריה. סבא, יחד עם כל אנשי הגדוד, מצוידים ומאומנים לצניחה באחד ממתחמי הצבא המצרי המבוצרים. תחילת ההתארגנות של החטיבה הייתה בין פרדסי רמלה.</a:t>
            </a:r>
          </a:p>
          <a:p>
            <a:r>
              <a:rPr lang="he-IL" sz="1200" b="1" dirty="0"/>
              <a:t> לאחר מכן, החטיבה פוזרה למקומות שונים, וסבא היה עם הגדוד ליד ניצנים. </a:t>
            </a:r>
          </a:p>
          <a:p>
            <a:r>
              <a:rPr lang="he-IL" sz="1200" b="1" dirty="0">
                <a:latin typeface="Guttman Yad-Brush" panose="02010401010101010101" pitchFamily="2" charset="-79"/>
                <a:cs typeface="Guttman Yad-Brush" panose="02010401010101010101" pitchFamily="2" charset="-79"/>
              </a:rPr>
              <a:t>"באחד הבקרים בשעה 8:00 בבוקר, שמעתי וראיתי את המטוסים טסים בגובה נמוך לכיוון מצרים ונשמעה הסיסמא, "סדין אדום". הגדוד החל להתארגן ונסע לבסיס תל נוף, שם היינו אמורים להצטייד במצנחים ולהיכנס למטוסים על מנת לצנוח בקרבת המתחם של האויב המצרי, אותו היינו אמורים לכבוש. עם ההגעה לתל נוף, הצניחה בוטלה מאחר וחטיבת השריון כבשה את היעד שגדודנו היה אמור לכבוש".</a:t>
            </a:r>
          </a:p>
        </p:txBody>
      </p:sp>
    </p:spTree>
    <p:extLst>
      <p:ext uri="{BB962C8B-B14F-4D97-AF65-F5344CB8AC3E}">
        <p14:creationId xmlns:p14="http://schemas.microsoft.com/office/powerpoint/2010/main" val="2321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33619" y1="76471" x2="33619" y2="76471"/>
                        <a14:foregroundMark x1="29331" y1="75864" x2="29331" y2="75864"/>
                        <a14:foregroundMark x1="33276" y1="57671" x2="33276" y2="57671"/>
                        <a14:foregroundMark x1="33448" y1="57793" x2="32762" y2="58278"/>
                        <a14:foregroundMark x1="32590" y1="58399" x2="32590" y2="58399"/>
                        <a14:foregroundMark x1="32590" y1="59127" x2="33276" y2="59248"/>
                        <a14:foregroundMark x1="33791" y1="59248" x2="33448" y2="56944"/>
                        <a14:foregroundMark x1="37736" y1="55246" x2="43396" y2="56095"/>
                        <a14:foregroundMark x1="50943" y1="57065" x2="52487" y2="57065"/>
                        <a14:foregroundMark x1="66638" y1="56701" x2="66638" y2="56701"/>
                        <a14:foregroundMark x1="66638" y1="56701" x2="66638" y2="56701"/>
                        <a14:foregroundMark x1="69726" y1="56095" x2="69726" y2="56095"/>
                        <a14:foregroundMark x1="70926" y1="55973" x2="71441" y2="55852"/>
                        <a14:foregroundMark x1="71955" y1="56095" x2="71955" y2="56095"/>
                        <a14:foregroundMark x1="71784" y1="56216" x2="70412" y2="56095"/>
                        <a14:foregroundMark x1="70240" y1="54518" x2="70240" y2="54518"/>
                        <a14:foregroundMark x1="72642" y1="60825" x2="72642" y2="60825"/>
                        <a14:foregroundMark x1="72642" y1="60825" x2="71441" y2="59854"/>
                        <a14:foregroundMark x1="71441" y1="59733" x2="72127" y2="59612"/>
                        <a14:foregroundMark x1="72813" y1="59976" x2="73499" y2="60218"/>
                        <a14:foregroundMark x1="74014" y1="60461" x2="74014" y2="60461"/>
                        <a14:foregroundMark x1="74014" y1="60461" x2="74014" y2="60461"/>
                        <a14:foregroundMark x1="75386" y1="61067" x2="75386" y2="61067"/>
                        <a14:foregroundMark x1="74871" y1="61067" x2="74871" y2="61067"/>
                        <a14:foregroundMark x1="75386" y1="60946" x2="75901" y2="60340"/>
                        <a14:foregroundMark x1="59005" y1="75864" x2="59005" y2="75864"/>
                        <a14:foregroundMark x1="59863" y1="75743" x2="60549" y2="75622"/>
                        <a14:foregroundMark x1="74014" y1="75500" x2="74014" y2="75500"/>
                        <a14:foregroundMark x1="76072" y1="76228" x2="76072" y2="76228"/>
                        <a14:foregroundMark x1="72813" y1="76713" x2="72813" y2="76713"/>
                        <a14:foregroundMark x1="77787" y1="73924" x2="77787" y2="73924"/>
                        <a14:foregroundMark x1="77273" y1="71740" x2="77273" y2="71740"/>
                        <a14:foregroundMark x1="77273" y1="71740" x2="77273" y2="71255"/>
                        <a14:foregroundMark x1="77273" y1="70285" x2="77273" y2="70285"/>
                        <a14:foregroundMark x1="76758" y1="68951" x2="76758" y2="68951"/>
                        <a14:foregroundMark x1="76587" y1="67495" x2="76587" y2="67495"/>
                        <a14:foregroundMark x1="76587" y1="66161" x2="76587" y2="66161"/>
                        <a14:foregroundMark x1="76930" y1="64342" x2="76930" y2="64342"/>
                        <a14:foregroundMark x1="77273" y1="63250" x2="77273" y2="63250"/>
                        <a14:foregroundMark x1="77273" y1="60946" x2="77273" y2="60461"/>
                        <a14:foregroundMark x1="77273" y1="60461" x2="77273" y2="59733"/>
                        <a14:foregroundMark x1="77616" y1="58520" x2="77787" y2="57914"/>
                        <a14:foregroundMark x1="77787" y1="57914" x2="77616" y2="57550"/>
                        <a14:foregroundMark x1="77616" y1="57065" x2="77616" y2="56095"/>
                        <a14:foregroundMark x1="77616" y1="55488" x2="77616" y2="54518"/>
                        <a14:foregroundMark x1="77444" y1="54397" x2="77444" y2="54397"/>
                        <a14:foregroundMark x1="76758" y1="53548" x2="76758" y2="53548"/>
                        <a14:foregroundMark x1="76415" y1="53184" x2="76415" y2="53184"/>
                        <a14:foregroundMark x1="78302" y1="61431" x2="78302" y2="61431"/>
                        <a14:foregroundMark x1="77444" y1="62523" x2="77444" y2="62523"/>
                        <a14:foregroundMark x1="77444" y1="62523" x2="77444" y2="62523"/>
                        <a14:foregroundMark x1="77616" y1="65919" x2="77616" y2="66525"/>
                        <a14:foregroundMark x1="78130" y1="67859" x2="78130" y2="67859"/>
                        <a14:foregroundMark x1="78130" y1="67981" x2="78130" y2="67981"/>
                        <a14:foregroundMark x1="77101" y1="70649" x2="76930" y2="71134"/>
                        <a14:foregroundMark x1="76930" y1="72347" x2="76930" y2="72347"/>
                        <a14:foregroundMark x1="76758" y1="72832" x2="76758" y2="72832"/>
                        <a14:foregroundMark x1="76758" y1="73196" x2="76758" y2="73196"/>
                        <a14:foregroundMark x1="28130" y1="62038" x2="28130" y2="62038"/>
                        <a14:foregroundMark x1="28130" y1="62038" x2="28130" y2="62887"/>
                        <a14:foregroundMark x1="28130" y1="64585" x2="28130" y2="64585"/>
                        <a14:foregroundMark x1="28130" y1="65676" x2="27959" y2="66161"/>
                        <a14:foregroundMark x1="27959" y1="67010" x2="27959" y2="67617"/>
                        <a14:foregroundMark x1="28130" y1="68344" x2="28130" y2="69072"/>
                        <a14:foregroundMark x1="28130" y1="69557" x2="27959" y2="69921"/>
                        <a14:foregroundMark x1="27959" y1="70285" x2="28130" y2="71013"/>
                        <a14:foregroundMark x1="28130" y1="71619" x2="28130" y2="73196"/>
                        <a14:foregroundMark x1="27959" y1="73560" x2="27959" y2="73560"/>
                        <a14:foregroundMark x1="27959" y1="73681" x2="27959" y2="73681"/>
                        <a14:foregroundMark x1="28130" y1="74894" x2="28130" y2="74894"/>
                        <a14:foregroundMark x1="28130" y1="74894" x2="28130" y2="75258"/>
                        <a14:foregroundMark x1="28130" y1="75864" x2="28130" y2="75864"/>
                        <a14:foregroundMark x1="28130" y1="75864" x2="28130" y2="75864"/>
                        <a14:foregroundMark x1="27959" y1="60461" x2="27959" y2="60461"/>
                        <a14:foregroundMark x1="27959" y1="60461" x2="27616" y2="59248"/>
                        <a14:foregroundMark x1="27273" y1="57914" x2="27444" y2="57307"/>
                        <a14:foregroundMark x1="27616" y1="56095" x2="28130" y2="55367"/>
                        <a14:foregroundMark x1="28302" y1="54639" x2="28302" y2="54639"/>
                        <a14:foregroundMark x1="28302" y1="54639" x2="28130" y2="53669"/>
                        <a14:foregroundMark x1="27959" y1="53062" x2="27787" y2="52699"/>
                        <a14:foregroundMark x1="27787" y1="51971" x2="27787" y2="51971"/>
                        <a14:foregroundMark x1="27959" y1="51850" x2="30875" y2="51971"/>
                        <a14:foregroundMark x1="32590" y1="52335" x2="32590" y2="52335"/>
                        <a14:foregroundMark x1="34477" y1="52456" x2="35163" y2="52335"/>
                        <a14:foregroundMark x1="38250" y1="51971" x2="38250" y2="51971"/>
                        <a14:foregroundMark x1="42367" y1="51728" x2="42367" y2="51728"/>
                        <a14:foregroundMark x1="42367" y1="51728" x2="42367" y2="51728"/>
                        <a14:foregroundMark x1="37050" y1="51607" x2="36535" y2="51486"/>
                        <a14:foregroundMark x1="32419" y1="51486" x2="32419" y2="51486"/>
                        <a14:foregroundMark x1="38079" y1="52335" x2="38765" y2="52335"/>
                        <a14:foregroundMark x1="40480" y1="52213" x2="40995" y2="52213"/>
                        <a14:foregroundMark x1="42710" y1="52456" x2="43396" y2="52335"/>
                        <a14:foregroundMark x1="45283" y1="52213" x2="46312" y2="51971"/>
                        <a14:foregroundMark x1="48199" y1="51971" x2="50086" y2="51971"/>
                        <a14:foregroundMark x1="52487" y1="51971" x2="52487" y2="51971"/>
                        <a14:foregroundMark x1="53002" y1="51850" x2="54545" y2="51607"/>
                        <a14:foregroundMark x1="75386" y1="52213" x2="75386" y2="52213"/>
                        <a14:foregroundMark x1="73499" y1="52456" x2="73499" y2="52456"/>
                        <a14:foregroundMark x1="72985" y1="52577" x2="71441" y2="52577"/>
                        <a14:foregroundMark x1="69554" y1="52820" x2="68868" y2="52820"/>
                        <a14:foregroundMark x1="67839" y1="52820" x2="66467" y2="52577"/>
                        <a14:foregroundMark x1="66295" y1="52456" x2="65780" y2="52456"/>
                        <a14:foregroundMark x1="65780" y1="52456" x2="65780" y2="52456"/>
                        <a14:foregroundMark x1="65609" y1="52456" x2="63894" y2="52456"/>
                        <a14:foregroundMark x1="62436" y1="52456" x2="61750" y2="52456"/>
                        <a14:foregroundMark x1="61750" y1="52456" x2="60892" y2="52335"/>
                        <a14:foregroundMark x1="60034" y1="51971" x2="59177" y2="51850"/>
                        <a14:foregroundMark x1="59005" y1="51850" x2="59005" y2="51850"/>
                        <a14:foregroundMark x1="58319" y1="51850" x2="58319" y2="51850"/>
                        <a14:foregroundMark x1="57804" y1="51850" x2="57118" y2="51971"/>
                      </a14:backgroundRemoval>
                    </a14:imgEffect>
                  </a14:imgLayer>
                </a14:imgProps>
              </a:ext>
              <a:ext uri="{28A0092B-C50C-407E-A947-70E740481C1C}">
                <a14:useLocalDpi xmlns:a14="http://schemas.microsoft.com/office/drawing/2010/main" val="0"/>
              </a:ext>
            </a:extLst>
          </a:blip>
          <a:srcRect l="29314" t="52996" r="24133" b="24999"/>
          <a:stretch/>
        </p:blipFill>
        <p:spPr>
          <a:xfrm rot="10800000">
            <a:off x="3966807" y="2357437"/>
            <a:ext cx="5016757" cy="3504471"/>
          </a:xfrm>
          <a:prstGeom prst="rect">
            <a:avLst/>
          </a:prstGeom>
          <a:solidFill>
            <a:schemeClr val="bg2"/>
          </a:solidFill>
        </p:spPr>
      </p:pic>
      <p:pic>
        <p:nvPicPr>
          <p:cNvPr id="6" name="תמונה 5"/>
          <p:cNvPicPr>
            <a:picLocks noChangeAspect="1"/>
          </p:cNvPicPr>
          <p:nvPr/>
        </p:nvPicPr>
        <p:blipFill>
          <a:blip r:embed="rId4"/>
          <a:stretch>
            <a:fillRect/>
          </a:stretch>
        </p:blipFill>
        <p:spPr>
          <a:xfrm>
            <a:off x="6571487" y="3479006"/>
            <a:ext cx="538689" cy="560580"/>
          </a:xfrm>
          <a:prstGeom prst="rect">
            <a:avLst/>
          </a:prstGeom>
        </p:spPr>
      </p:pic>
      <p:sp>
        <p:nvSpPr>
          <p:cNvPr id="7" name="מלבן 6"/>
          <p:cNvSpPr/>
          <p:nvPr/>
        </p:nvSpPr>
        <p:spPr>
          <a:xfrm>
            <a:off x="2656992" y="851314"/>
            <a:ext cx="4048224" cy="692497"/>
          </a:xfrm>
          <a:prstGeom prst="rect">
            <a:avLst/>
          </a:prstGeom>
          <a:noFill/>
        </p:spPr>
        <p:txBody>
          <a:bodyPr wrap="non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מלחמת יום כיפור</a:t>
            </a:r>
          </a:p>
        </p:txBody>
      </p:sp>
      <p:sp>
        <p:nvSpPr>
          <p:cNvPr id="8" name="מלבן 7"/>
          <p:cNvSpPr/>
          <p:nvPr/>
        </p:nvSpPr>
        <p:spPr>
          <a:xfrm>
            <a:off x="142875" y="2478881"/>
            <a:ext cx="3731168" cy="3831818"/>
          </a:xfrm>
          <a:prstGeom prst="rect">
            <a:avLst/>
          </a:prstGeom>
        </p:spPr>
        <p:txBody>
          <a:bodyPr wrap="square">
            <a:spAutoFit/>
          </a:bodyPr>
          <a:lstStyle/>
          <a:p>
            <a:r>
              <a:rPr lang="he-IL" sz="1350" b="1" dirty="0"/>
              <a:t>ביום הכיפורים של שנת 1973 עת סבא היה בתפילה בבית הכנסת בבאר שבע, נשמעה הידיעה של תחילת המלחמה.  </a:t>
            </a:r>
            <a:endParaRPr lang="he-IL" sz="1350" b="1" dirty="0">
              <a:latin typeface="BN Anna" panose="02000000000000000000" pitchFamily="2" charset="-79"/>
              <a:cs typeface="BN Anna" panose="02000000000000000000" pitchFamily="2" charset="-79"/>
            </a:endParaRPr>
          </a:p>
          <a:p>
            <a:endParaRPr lang="he-IL" sz="1350" b="1" dirty="0">
              <a:latin typeface="BN Anna" panose="02000000000000000000" pitchFamily="2" charset="-79"/>
              <a:cs typeface="BN Anna" panose="02000000000000000000" pitchFamily="2" charset="-79"/>
            </a:endParaRPr>
          </a:p>
          <a:p>
            <a:endParaRPr lang="he-IL" sz="1350" b="1" dirty="0">
              <a:latin typeface="Guttman Yad-Brush" panose="02010401010101010101" pitchFamily="2" charset="-79"/>
              <a:cs typeface="Guttman Yad-Brush" panose="02010401010101010101" pitchFamily="2" charset="-79"/>
            </a:endParaRPr>
          </a:p>
          <a:p>
            <a:r>
              <a:rPr lang="he-IL" sz="1350" b="1" dirty="0">
                <a:latin typeface="Guttman Yad-Brush" panose="02010401010101010101" pitchFamily="2" charset="-79"/>
                <a:cs typeface="Guttman Yad-Brush" panose="02010401010101010101" pitchFamily="2" charset="-79"/>
              </a:rPr>
              <a:t>"עם הישמע הצפירה ליבי היה נחוש לגשת למפקדי, שהתגורר בסמיכות אלי ולשאול אותו "מה עושים?" התשובה הייתה חד משמעית לשנינו שעם יציאת השבת נוסעים לבסיס החטיבה בטירת הכרמל...</a:t>
            </a:r>
          </a:p>
          <a:p>
            <a:r>
              <a:rPr lang="he-IL" sz="1350" b="1" dirty="0">
                <a:latin typeface="Guttman Yad-Brush" panose="02010401010101010101" pitchFamily="2" charset="-79"/>
                <a:cs typeface="Guttman Yad-Brush" panose="02010401010101010101" pitchFamily="2" charset="-79"/>
              </a:rPr>
              <a:t>מסתבר שכל החיילים התייצבו מבלי להמתין לסיסמת הקריאה ברדיו. הגדוד התארגן ונסע צפונה לכפר ברוך בגליל העליון. בהמשך הגדוד נסע לכיוון מזרעת בית </a:t>
            </a:r>
            <a:r>
              <a:rPr lang="he-IL" sz="1350" b="1" dirty="0" err="1">
                <a:latin typeface="Guttman Yad-Brush" panose="02010401010101010101" pitchFamily="2" charset="-79"/>
                <a:cs typeface="Guttman Yad-Brush" panose="02010401010101010101" pitchFamily="2" charset="-79"/>
              </a:rPr>
              <a:t>ג'אן</a:t>
            </a:r>
            <a:r>
              <a:rPr lang="he-IL" sz="1350" b="1" dirty="0">
                <a:latin typeface="Guttman Yad-Brush" panose="02010401010101010101" pitchFamily="2" charset="-79"/>
                <a:cs typeface="Guttman Yad-Brush" panose="02010401010101010101" pitchFamily="2" charset="-79"/>
              </a:rPr>
              <a:t> הנמצאת ממזרח להר החרמון, שם עבר נחל, משני צדדיו עצי אגוז מלך בגובה של לפחות עשרים מטר". </a:t>
            </a:r>
          </a:p>
          <a:p>
            <a:endParaRPr lang="he-IL" sz="1350" b="1" dirty="0"/>
          </a:p>
        </p:txBody>
      </p:sp>
    </p:spTree>
    <p:extLst>
      <p:ext uri="{BB962C8B-B14F-4D97-AF65-F5344CB8AC3E}">
        <p14:creationId xmlns:p14="http://schemas.microsoft.com/office/powerpoint/2010/main" val="199621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779895" y="585470"/>
            <a:ext cx="7886700" cy="994172"/>
          </a:xfrm>
        </p:spPr>
        <p:txBody>
          <a:bodyPr/>
          <a:lstStyle/>
          <a:p>
            <a:r>
              <a:rPr lang="he-IL" dirty="0"/>
              <a:t> </a:t>
            </a:r>
          </a:p>
        </p:txBody>
      </p:sp>
      <p:sp>
        <p:nvSpPr>
          <p:cNvPr id="3" name="מציין מיקום תוכן 2"/>
          <p:cNvSpPr>
            <a:spLocks noGrp="1"/>
          </p:cNvSpPr>
          <p:nvPr>
            <p:ph idx="1"/>
          </p:nvPr>
        </p:nvSpPr>
        <p:spPr>
          <a:xfrm>
            <a:off x="90974" y="2148651"/>
            <a:ext cx="3002125" cy="3263503"/>
          </a:xfrm>
        </p:spPr>
        <p:txBody>
          <a:bodyPr>
            <a:normAutofit lnSpcReduction="10000"/>
          </a:bodyPr>
          <a:lstStyle/>
          <a:p>
            <a:pPr marL="0" indent="0">
              <a:buNone/>
            </a:pPr>
            <a:r>
              <a:rPr lang="he-IL" sz="1500" b="1" dirty="0"/>
              <a:t>הקרב הראשון במלחמת יום הכיפורים בו השתתף סבי היה כיבוש תל שאמס לאחר שני כישלונות של כיבוש התל על ידי השריון. ראשית הקרב היה במסע רגלי בשעות בין הערביים.            </a:t>
            </a:r>
          </a:p>
          <a:p>
            <a:pPr marL="0" indent="0">
              <a:buNone/>
            </a:pPr>
            <a:r>
              <a:rPr lang="he-IL" sz="1500" b="1" dirty="0">
                <a:latin typeface="Guttman Yad-Brush" panose="02010401010101010101" pitchFamily="2" charset="-79"/>
                <a:cs typeface="Guttman Yad-Brush" panose="02010401010101010101" pitchFamily="2" charset="-79"/>
              </a:rPr>
              <a:t>"ההליכה הייתה נחושה עם דמעות בעיניים למראה הטנקים השרופים של צה"ל בדרכנו ליעד."   </a:t>
            </a:r>
          </a:p>
          <a:p>
            <a:pPr marL="0" indent="0">
              <a:buNone/>
            </a:pPr>
            <a:r>
              <a:rPr lang="he-IL" sz="1500" b="1" dirty="0"/>
              <a:t>סיום הקרב היה בחצות ולקראת בוקר הגדוד ספג הפגזה כבדה שממנה לא נפגע בנס אף אחד.</a:t>
            </a:r>
          </a:p>
          <a:p>
            <a:endParaRPr lang="he-IL" b="1" dirty="0"/>
          </a:p>
          <a:p>
            <a:endParaRPr lang="he-IL" b="1" dirty="0"/>
          </a:p>
          <a:p>
            <a:endParaRPr lang="he-IL" b="1" dirty="0"/>
          </a:p>
        </p:txBody>
      </p:sp>
      <p:pic>
        <p:nvPicPr>
          <p:cNvPr id="4" name="תמונה 3"/>
          <p:cNvPicPr>
            <a:picLocks noChangeAspect="1"/>
          </p:cNvPicPr>
          <p:nvPr/>
        </p:nvPicPr>
        <p:blipFill rotWithShape="1">
          <a:blip r:embed="rId2"/>
          <a:srcRect b="1433"/>
          <a:stretch/>
        </p:blipFill>
        <p:spPr>
          <a:xfrm>
            <a:off x="3165094" y="1689958"/>
            <a:ext cx="5866940" cy="3800167"/>
          </a:xfrm>
          <a:prstGeom prst="rect">
            <a:avLst/>
          </a:prstGeom>
        </p:spPr>
      </p:pic>
      <p:sp>
        <p:nvSpPr>
          <p:cNvPr id="5" name="מלבן 4"/>
          <p:cNvSpPr/>
          <p:nvPr/>
        </p:nvSpPr>
        <p:spPr>
          <a:xfrm>
            <a:off x="5421506" y="5490125"/>
            <a:ext cx="3722494" cy="323165"/>
          </a:xfrm>
          <a:prstGeom prst="rect">
            <a:avLst/>
          </a:prstGeom>
        </p:spPr>
        <p:txBody>
          <a:bodyPr wrap="none">
            <a:spAutoFit/>
          </a:bodyPr>
          <a:lstStyle/>
          <a:p>
            <a:r>
              <a:rPr lang="he-IL" sz="1500" b="1" dirty="0"/>
              <a:t> התגוננות בתעלות לאחר כיבוש תל שאמס</a:t>
            </a:r>
          </a:p>
        </p:txBody>
      </p:sp>
      <p:sp>
        <p:nvSpPr>
          <p:cNvPr id="6" name="מלבן 5"/>
          <p:cNvSpPr/>
          <p:nvPr/>
        </p:nvSpPr>
        <p:spPr>
          <a:xfrm>
            <a:off x="3527108" y="5813290"/>
            <a:ext cx="3179076" cy="276999"/>
          </a:xfrm>
          <a:prstGeom prst="rect">
            <a:avLst/>
          </a:prstGeom>
        </p:spPr>
        <p:txBody>
          <a:bodyPr wrap="none">
            <a:spAutoFit/>
          </a:bodyPr>
          <a:lstStyle/>
          <a:p>
            <a:r>
              <a:rPr lang="he-IL" sz="1200" b="1" dirty="0"/>
              <a:t>צילום מתוך ספר החטיבה "דרך נשר בשמים" </a:t>
            </a:r>
          </a:p>
        </p:txBody>
      </p:sp>
    </p:spTree>
    <p:extLst>
      <p:ext uri="{BB962C8B-B14F-4D97-AF65-F5344CB8AC3E}">
        <p14:creationId xmlns:p14="http://schemas.microsoft.com/office/powerpoint/2010/main" val="21177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145097" y="3632919"/>
            <a:ext cx="4702819" cy="1940170"/>
          </a:xfrm>
        </p:spPr>
        <p:txBody>
          <a:bodyPr>
            <a:normAutofit fontScale="92500" lnSpcReduction="10000"/>
          </a:bodyPr>
          <a:lstStyle/>
          <a:p>
            <a:pPr marL="0" indent="0">
              <a:buNone/>
            </a:pPr>
            <a:r>
              <a:rPr lang="he-IL" b="1" dirty="0"/>
              <a:t>הקרב השני שהיה אמור להיות קרב קשה ואכזרי הוא כיבוש החרמון. </a:t>
            </a:r>
          </a:p>
          <a:p>
            <a:pPr marL="0" indent="0">
              <a:buNone/>
            </a:pPr>
            <a:r>
              <a:rPr lang="he-IL" b="1" dirty="0">
                <a:latin typeface="Guttman Yad-Brush" panose="02010401010101010101" pitchFamily="2" charset="-79"/>
                <a:cs typeface="Guttman Yad-Brush" panose="02010401010101010101" pitchFamily="2" charset="-79"/>
              </a:rPr>
              <a:t>"המראנו במסוקים לעבר החרמון הסורי, ומשם נענו רגלית לכיוון החרמון הישראלי. בשעה חמש בבוקר, היינו ערוכים להתקפה על החרמון, אולם, חטיבת גולני הצליחה לכבוש את המוצב ללא עזרתנו</a:t>
            </a:r>
            <a:r>
              <a:rPr lang="he-IL" b="1" dirty="0">
                <a:latin typeface="Guttman Yad-Brush" panose="02010401010101010101" pitchFamily="2" charset="-79"/>
                <a:cs typeface="Guttman Yad-Brush" panose="02010401010101010101" pitchFamily="2" charset="-79"/>
                <a:sym typeface="Wingdings" panose="05000000000000000000" pitchFamily="2" charset="2"/>
              </a:rPr>
              <a:t>"</a:t>
            </a:r>
            <a:r>
              <a:rPr lang="he-IL" b="1" dirty="0">
                <a:latin typeface="Guttman Yad-Brush" panose="02010401010101010101" pitchFamily="2" charset="-79"/>
                <a:cs typeface="Guttman Yad-Brush" panose="02010401010101010101" pitchFamily="2" charset="-79"/>
              </a:rPr>
              <a:t>. </a:t>
            </a:r>
          </a:p>
          <a:p>
            <a:endParaRPr lang="he-IL" b="1" dirty="0"/>
          </a:p>
        </p:txBody>
      </p:sp>
      <p:pic>
        <p:nvPicPr>
          <p:cNvPr id="4" name="תמונה 3"/>
          <p:cNvPicPr>
            <a:picLocks noChangeAspect="1"/>
          </p:cNvPicPr>
          <p:nvPr/>
        </p:nvPicPr>
        <p:blipFill>
          <a:blip r:embed="rId2"/>
          <a:stretch>
            <a:fillRect/>
          </a:stretch>
        </p:blipFill>
        <p:spPr>
          <a:xfrm>
            <a:off x="121445" y="1053136"/>
            <a:ext cx="3836040" cy="4484235"/>
          </a:xfrm>
          <a:prstGeom prst="rect">
            <a:avLst/>
          </a:prstGeom>
        </p:spPr>
      </p:pic>
      <p:sp>
        <p:nvSpPr>
          <p:cNvPr id="5" name="מלבן 4"/>
          <p:cNvSpPr/>
          <p:nvPr/>
        </p:nvSpPr>
        <p:spPr>
          <a:xfrm>
            <a:off x="2129740" y="5573089"/>
            <a:ext cx="1827744" cy="300082"/>
          </a:xfrm>
          <a:prstGeom prst="rect">
            <a:avLst/>
          </a:prstGeom>
        </p:spPr>
        <p:txBody>
          <a:bodyPr wrap="none">
            <a:spAutoFit/>
          </a:bodyPr>
          <a:lstStyle/>
          <a:p>
            <a:pPr>
              <a:spcAft>
                <a:spcPts val="750"/>
              </a:spcAft>
            </a:pPr>
            <a:r>
              <a:rPr lang="he-IL" sz="1350" b="1" dirty="0">
                <a:latin typeface="Times New Roman" panose="02020603050405020304" pitchFamily="18" charset="0"/>
                <a:ea typeface="Calibri" panose="020F0502020204030204" pitchFamily="34" charset="0"/>
              </a:rPr>
              <a:t>הנחתה בחרמון הסורי</a:t>
            </a:r>
            <a:endParaRPr lang="en-US" sz="1350" b="1" dirty="0">
              <a:latin typeface="Times New Roman" panose="02020603050405020304" pitchFamily="18" charset="0"/>
              <a:ea typeface="Calibri" panose="020F0502020204030204" pitchFamily="34" charset="0"/>
            </a:endParaRPr>
          </a:p>
        </p:txBody>
      </p:sp>
      <p:sp>
        <p:nvSpPr>
          <p:cNvPr id="8" name="מלבן 7"/>
          <p:cNvSpPr/>
          <p:nvPr/>
        </p:nvSpPr>
        <p:spPr>
          <a:xfrm>
            <a:off x="-90548" y="5775410"/>
            <a:ext cx="3179075" cy="276999"/>
          </a:xfrm>
          <a:prstGeom prst="rect">
            <a:avLst/>
          </a:prstGeom>
        </p:spPr>
        <p:txBody>
          <a:bodyPr wrap="none">
            <a:spAutoFit/>
          </a:bodyPr>
          <a:lstStyle/>
          <a:p>
            <a:r>
              <a:rPr lang="he-IL" sz="1200" b="1" dirty="0"/>
              <a:t>צילום מתוך ספר החטיבה "דרך נשר בשמים" </a:t>
            </a:r>
          </a:p>
        </p:txBody>
      </p:sp>
      <p:sp>
        <p:nvSpPr>
          <p:cNvPr id="6" name="TextBox 5"/>
          <p:cNvSpPr txBox="1"/>
          <p:nvPr/>
        </p:nvSpPr>
        <p:spPr>
          <a:xfrm>
            <a:off x="4289412" y="2785607"/>
            <a:ext cx="3038963" cy="300082"/>
          </a:xfrm>
          <a:prstGeom prst="rect">
            <a:avLst/>
          </a:prstGeom>
          <a:noFill/>
        </p:spPr>
        <p:txBody>
          <a:bodyPr wrap="square" rtlCol="1">
            <a:spAutoFit/>
          </a:bodyPr>
          <a:lstStyle/>
          <a:p>
            <a:r>
              <a:rPr lang="he-IL" sz="1350" dirty="0">
                <a:solidFill>
                  <a:srgbClr val="070707"/>
                </a:solidFill>
                <a:latin typeface="Guttman Kav" panose="02010401010101010101" pitchFamily="2" charset="-79"/>
                <a:cs typeface="Guttman Kav" panose="02010401010101010101" pitchFamily="2" charset="-79"/>
              </a:rPr>
              <a:t>מתוך ספר החטיבה "דרך נשר בשמיים"</a:t>
            </a:r>
          </a:p>
        </p:txBody>
      </p:sp>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267" y="999454"/>
            <a:ext cx="4530477" cy="1924653"/>
          </a:xfrm>
          <a:prstGeom prst="rect">
            <a:avLst/>
          </a:prstGeom>
        </p:spPr>
      </p:pic>
    </p:spTree>
    <p:extLst>
      <p:ext uri="{BB962C8B-B14F-4D97-AF65-F5344CB8AC3E}">
        <p14:creationId xmlns:p14="http://schemas.microsoft.com/office/powerpoint/2010/main" val="69241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33845" y="2345768"/>
            <a:ext cx="7886700" cy="1350168"/>
          </a:xfrm>
        </p:spPr>
        <p:txBody>
          <a:bodyPr>
            <a:normAutofit/>
          </a:bodyPr>
          <a:lstStyle/>
          <a:p>
            <a:pPr marL="0" indent="0">
              <a:buNone/>
            </a:pPr>
            <a:r>
              <a:rPr lang="he-IL" sz="1500" b="1" dirty="0"/>
              <a:t>המלחמה התקיימה במבצע "שלום הגליל", סבא היה בגיל מעבר לשירותו כחייל לוחם בפלוגה ולכן, היה על תקן של מכונאי ברדלס של הפלוגה.</a:t>
            </a:r>
          </a:p>
          <a:p>
            <a:pPr marL="0" indent="0">
              <a:buNone/>
            </a:pPr>
            <a:r>
              <a:rPr lang="he-IL" sz="1500" b="1" dirty="0"/>
              <a:t>סבא נאלץ לנסוע בנגמ"ש האחרון של הפלוגה מקריית שמונה עד לעין זחלתא, שנמצאת בגזרה המרכזית של לבנון.</a:t>
            </a:r>
          </a:p>
        </p:txBody>
      </p:sp>
      <p:sp>
        <p:nvSpPr>
          <p:cNvPr id="5" name="מלבן 4"/>
          <p:cNvSpPr/>
          <p:nvPr/>
        </p:nvSpPr>
        <p:spPr>
          <a:xfrm>
            <a:off x="4237414" y="3958397"/>
            <a:ext cx="4283132" cy="1546577"/>
          </a:xfrm>
          <a:prstGeom prst="rect">
            <a:avLst/>
          </a:prstGeom>
        </p:spPr>
        <p:txBody>
          <a:bodyPr wrap="square">
            <a:spAutoFit/>
          </a:bodyPr>
          <a:lstStyle/>
          <a:p>
            <a:r>
              <a:rPr lang="he-IL" sz="1350" b="1" dirty="0">
                <a:latin typeface="BN Anna" panose="02000000000000000000" pitchFamily="2" charset="-79"/>
                <a:cs typeface="BN Anna" panose="02000000000000000000" pitchFamily="2" charset="-79"/>
              </a:rPr>
              <a:t>"המפגש הראשוני היה עם נגמ"ש של אחד מחיילי הפלוגה שנפגע מכדור בלסתו. כששאלנו אותו לשלומו, לא יכול   היה לדבר וסימן באצבעו על מקום הפגיעה וחייל אחר סיפר על נפילתם של שני </a:t>
            </a:r>
            <a:r>
              <a:rPr lang="he-IL" sz="1350" b="1" dirty="0" err="1">
                <a:latin typeface="BN Anna" panose="02000000000000000000" pitchFamily="2" charset="-79"/>
                <a:cs typeface="BN Anna" panose="02000000000000000000" pitchFamily="2" charset="-79"/>
              </a:rPr>
              <a:t>ממי"ם</a:t>
            </a:r>
            <a:r>
              <a:rPr lang="he-IL" sz="1350" b="1" dirty="0">
                <a:latin typeface="BN Anna" panose="02000000000000000000" pitchFamily="2" charset="-79"/>
                <a:cs typeface="BN Anna" panose="02000000000000000000" pitchFamily="2" charset="-79"/>
              </a:rPr>
              <a:t> שאחד מהם היה </a:t>
            </a:r>
            <a:r>
              <a:rPr lang="he-IL" sz="1350" b="1" dirty="0" err="1">
                <a:latin typeface="BN Anna" panose="02000000000000000000" pitchFamily="2" charset="-79"/>
                <a:cs typeface="BN Anna" panose="02000000000000000000" pitchFamily="2" charset="-79"/>
              </a:rPr>
              <a:t>אומי</a:t>
            </a:r>
            <a:r>
              <a:rPr lang="he-IL" sz="1350" b="1" dirty="0">
                <a:latin typeface="BN Anna" panose="02000000000000000000" pitchFamily="2" charset="-79"/>
                <a:cs typeface="BN Anna" panose="02000000000000000000" pitchFamily="2" charset="-79"/>
              </a:rPr>
              <a:t> גולדברג מפקדו הישיר של סבא והשני היה שלגי, במארב של הקומנדו הסורי שהפלוגה נלחמה בחירוף נפש שגרמה לנסיגתם".</a:t>
            </a:r>
          </a:p>
        </p:txBody>
      </p:sp>
      <p:sp>
        <p:nvSpPr>
          <p:cNvPr id="4" name="מלבן 3"/>
          <p:cNvSpPr/>
          <p:nvPr/>
        </p:nvSpPr>
        <p:spPr>
          <a:xfrm>
            <a:off x="1362053" y="1259212"/>
            <a:ext cx="6430286" cy="692497"/>
          </a:xfrm>
          <a:prstGeom prst="rect">
            <a:avLst/>
          </a:prstGeom>
          <a:noFill/>
        </p:spPr>
        <p:txBody>
          <a:bodyPr wrap="non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המלחמה השלישית של סבא</a:t>
            </a:r>
          </a:p>
        </p:txBody>
      </p:sp>
      <p:pic>
        <p:nvPicPr>
          <p:cNvPr id="1026" name="Picture 2" descr="×ª××¦××ª ×ª××× × ×¢×××¨ ×××××ª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 y="3526352"/>
            <a:ext cx="3725594" cy="238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9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B60B47AB-093C-4DAE-82DC-2A2E417EA6D7}"/>
              </a:ext>
            </a:extLst>
          </p:cNvPr>
          <p:cNvSpPr/>
          <p:nvPr/>
        </p:nvSpPr>
        <p:spPr>
          <a:xfrm>
            <a:off x="1716731" y="1054899"/>
            <a:ext cx="5710538" cy="692497"/>
          </a:xfrm>
          <a:prstGeom prst="rect">
            <a:avLst/>
          </a:prstGeom>
          <a:noFill/>
        </p:spPr>
        <p:txBody>
          <a:bodyPr wrap="non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לאחר הפרישה מהעבודה</a:t>
            </a:r>
          </a:p>
        </p:txBody>
      </p:sp>
      <p:sp>
        <p:nvSpPr>
          <p:cNvPr id="9" name="מציין מיקום תוכן 2">
            <a:extLst>
              <a:ext uri="{FF2B5EF4-FFF2-40B4-BE49-F238E27FC236}">
                <a16:creationId xmlns:a16="http://schemas.microsoft.com/office/drawing/2014/main" id="{20C2DCBA-853B-48D6-AF36-9C366E0C7E3B}"/>
              </a:ext>
            </a:extLst>
          </p:cNvPr>
          <p:cNvSpPr>
            <a:spLocks noGrp="1"/>
          </p:cNvSpPr>
          <p:nvPr>
            <p:ph idx="1"/>
          </p:nvPr>
        </p:nvSpPr>
        <p:spPr>
          <a:xfrm>
            <a:off x="295562" y="2082700"/>
            <a:ext cx="8285019" cy="1864129"/>
          </a:xfrm>
        </p:spPr>
        <p:txBody>
          <a:bodyPr>
            <a:normAutofit/>
          </a:bodyPr>
          <a:lstStyle/>
          <a:p>
            <a:pPr marL="0" indent="0" algn="ctr">
              <a:buNone/>
            </a:pPr>
            <a:r>
              <a:rPr lang="he-IL" b="1" dirty="0"/>
              <a:t>לאחר פרישתו של סבא ממקום עבודתו, הוא הלך ללמוד קורס מורה דרך </a:t>
            </a:r>
          </a:p>
          <a:p>
            <a:pPr marL="0" indent="0" algn="ctr">
              <a:buNone/>
            </a:pPr>
            <a:r>
              <a:rPr lang="he-IL" b="1" dirty="0"/>
              <a:t>וארגן לנו טיולים משפחתיים רבים. אנחנו ממשיכים ליהנות מהדרכה פרטית של מורה דרך.</a:t>
            </a:r>
          </a:p>
          <a:p>
            <a:pPr marL="0" indent="0" algn="ctr">
              <a:buNone/>
            </a:pPr>
            <a:r>
              <a:rPr lang="he-IL" b="1" dirty="0"/>
              <a:t>והיום, סבא בגיל שבעים ושש משתתף איתי בתוכנית "הקשר הרב דורי" בבית הספר הצומח ב"רוח שמעון פרס".</a:t>
            </a:r>
          </a:p>
        </p:txBody>
      </p:sp>
      <p:pic>
        <p:nvPicPr>
          <p:cNvPr id="10" name="תמונה 9">
            <a:extLst>
              <a:ext uri="{FF2B5EF4-FFF2-40B4-BE49-F238E27FC236}">
                <a16:creationId xmlns:a16="http://schemas.microsoft.com/office/drawing/2014/main" id="{CF26DC63-188B-41CF-9AD9-588A76600E12}"/>
              </a:ext>
            </a:extLst>
          </p:cNvPr>
          <p:cNvPicPr>
            <a:picLocks noChangeAspect="1"/>
          </p:cNvPicPr>
          <p:nvPr/>
        </p:nvPicPr>
        <p:blipFill rotWithShape="1">
          <a:blip r:embed="rId2"/>
          <a:srcRect l="10545" t="18687" r="14372"/>
          <a:stretch/>
        </p:blipFill>
        <p:spPr>
          <a:xfrm>
            <a:off x="1914853" y="3935070"/>
            <a:ext cx="5314294" cy="2877607"/>
          </a:xfrm>
          <a:prstGeom prst="ellipse">
            <a:avLst/>
          </a:prstGeom>
          <a:ln>
            <a:noFill/>
          </a:ln>
          <a:effectLst>
            <a:softEdge rad="112500"/>
          </a:effectLst>
        </p:spPr>
      </p:pic>
    </p:spTree>
    <p:extLst>
      <p:ext uri="{BB962C8B-B14F-4D97-AF65-F5344CB8AC3E}">
        <p14:creationId xmlns:p14="http://schemas.microsoft.com/office/powerpoint/2010/main" val="163168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7E59697A-0B97-4FDE-8662-407802432832}"/>
              </a:ext>
            </a:extLst>
          </p:cNvPr>
          <p:cNvSpPr/>
          <p:nvPr/>
        </p:nvSpPr>
        <p:spPr>
          <a:xfrm>
            <a:off x="5078341" y="2260947"/>
            <a:ext cx="3691241" cy="4778231"/>
          </a:xfrm>
          <a:prstGeom prst="rect">
            <a:avLst/>
          </a:prstGeom>
          <a:noFill/>
        </p:spPr>
        <p:txBody>
          <a:bodyPr wrap="square" lIns="68580" tIns="34290" rIns="68580" bIns="34290">
            <a:spAutoFit/>
            <a:scene3d>
              <a:camera prst="orthographicFront"/>
              <a:lightRig rig="harsh" dir="t"/>
            </a:scene3d>
            <a:sp3d prstMaterial="matte">
              <a:contourClr>
                <a:schemeClr val="bg1">
                  <a:lumMod val="65000"/>
                </a:schemeClr>
              </a:contourClr>
            </a:sp3d>
          </a:bodyPr>
          <a:lstStyle/>
          <a:p>
            <a:r>
              <a:rPr lang="he-IL" sz="1350" b="1" dirty="0">
                <a:latin typeface="Guttman Yad-Brush" panose="02010401010101010101" pitchFamily="2" charset="-79"/>
                <a:cs typeface="Guttman Yad-Brush" panose="02010401010101010101" pitchFamily="2" charset="-79"/>
              </a:rPr>
              <a:t>כשהתבקשתי ע"י אילנית </a:t>
            </a:r>
            <a:r>
              <a:rPr lang="he-IL" sz="1350" b="1" dirty="0" err="1">
                <a:latin typeface="Guttman Yad-Brush" panose="02010401010101010101" pitchFamily="2" charset="-79"/>
                <a:cs typeface="Guttman Yad-Brush" panose="02010401010101010101" pitchFamily="2" charset="-79"/>
              </a:rPr>
              <a:t>בהגלי</a:t>
            </a:r>
            <a:r>
              <a:rPr lang="he-IL" sz="1350" b="1" dirty="0">
                <a:latin typeface="Guttman Yad-Brush" panose="02010401010101010101" pitchFamily="2" charset="-79"/>
                <a:cs typeface="Guttman Yad-Brush" panose="02010401010101010101" pitchFamily="2" charset="-79"/>
              </a:rPr>
              <a:t> אמו של אוהד להשתתף בפרויקט ה"קשר רב דורי" לא הבנתי מה נדרש ממני, אולם, מיד הסכמתי משום  </a:t>
            </a:r>
            <a:endParaRPr lang="en-US" sz="1350" b="1" dirty="0">
              <a:latin typeface="BN Anna" panose="02000000000000000000" pitchFamily="2" charset="-79"/>
              <a:cs typeface="Guttman Yad-Brush" panose="02010401010101010101" pitchFamily="2" charset="-79"/>
            </a:endParaRPr>
          </a:p>
          <a:p>
            <a:r>
              <a:rPr lang="he-IL" sz="1350" b="1" dirty="0">
                <a:latin typeface="Guttman Yad-Brush" panose="02010401010101010101" pitchFamily="2" charset="-79"/>
                <a:cs typeface="Guttman Yad-Brush" panose="02010401010101010101" pitchFamily="2" charset="-79"/>
              </a:rPr>
              <a:t>שאוהד  נכד יחיד ומיוחד. כולי תפילה שיגשים את משאלות לבי שבימי לא הגשמתי אעפ"י שניתנו לי האמצעים וההיתרים.</a:t>
            </a:r>
            <a:endParaRPr lang="en-US" sz="1350" b="1" dirty="0">
              <a:latin typeface="BN Anna" panose="02000000000000000000" pitchFamily="2" charset="-79"/>
              <a:cs typeface="Guttman Yad-Brush" panose="02010401010101010101" pitchFamily="2" charset="-79"/>
            </a:endParaRPr>
          </a:p>
          <a:p>
            <a:r>
              <a:rPr lang="he-IL" sz="1350" b="1" dirty="0">
                <a:latin typeface="Guttman Yad-Brush" panose="02010401010101010101" pitchFamily="2" charset="-79"/>
                <a:cs typeface="Guttman Yad-Brush" panose="02010401010101010101" pitchFamily="2" charset="-79"/>
              </a:rPr>
              <a:t>בהגיעי לבית הספר התכנון הארכיטקטוני מצא חן בעיני הכיתות עם שלושה כיווני אוויר ובגובה שתי קומות בלבד , עם מרחבים סביבתיים והמסדרון עשיר בתערוכות מתחלפות ולא משעמם להגיע אליו כל פעם מחדש .</a:t>
            </a:r>
            <a:endParaRPr lang="en-US" sz="1350" b="1" dirty="0">
              <a:latin typeface="BN Anna" panose="02000000000000000000" pitchFamily="2" charset="-79"/>
              <a:cs typeface="Guttman Yad-Brush" panose="02010401010101010101" pitchFamily="2" charset="-79"/>
            </a:endParaRPr>
          </a:p>
          <a:p>
            <a:r>
              <a:rPr lang="he-IL" sz="1350" b="1" dirty="0">
                <a:latin typeface="Guttman Yad-Brush" panose="02010401010101010101" pitchFamily="2" charset="-79"/>
                <a:cs typeface="Guttman Yad-Brush" panose="02010401010101010101" pitchFamily="2" charset="-79"/>
              </a:rPr>
              <a:t>נעים היה לי לפגוש את מנחת  הפרויקט המחנכת טל כהן מחנכת שמוכנה לעזור בניסוח, בעריכה ובמבנה האסתטי של המצגת ומקדישה מזמנה כל הנדרש להצלחה. ממנה למדתי. ומגיע לה התודה והברכה. סבא שלום.</a:t>
            </a:r>
            <a:endParaRPr lang="en-US" sz="1350" b="1" dirty="0">
              <a:latin typeface="BN Anna" panose="02000000000000000000" pitchFamily="2" charset="-79"/>
              <a:cs typeface="Guttman Yad-Brush" panose="02010401010101010101" pitchFamily="2" charset="-79"/>
            </a:endParaRPr>
          </a:p>
          <a:p>
            <a:pPr algn="ctr"/>
            <a:r>
              <a:rPr lang="he-IL" sz="3600" b="1" dirty="0">
                <a:ln/>
                <a:solidFill>
                  <a:schemeClr val="accent3"/>
                </a:solidFill>
                <a:latin typeface="Guttman Yad-Brush" panose="02010401010101010101" pitchFamily="2" charset="-79"/>
                <a:cs typeface="Guttman Yad-Brush" panose="02010401010101010101" pitchFamily="2" charset="-79"/>
              </a:rPr>
              <a:t> </a:t>
            </a:r>
          </a:p>
        </p:txBody>
      </p:sp>
      <p:sp>
        <p:nvSpPr>
          <p:cNvPr id="8" name="מלבן 7">
            <a:extLst>
              <a:ext uri="{FF2B5EF4-FFF2-40B4-BE49-F238E27FC236}">
                <a16:creationId xmlns:a16="http://schemas.microsoft.com/office/drawing/2014/main" id="{75EBA4E4-7638-49A5-ADBB-67DEEDF24DB9}"/>
              </a:ext>
            </a:extLst>
          </p:cNvPr>
          <p:cNvSpPr/>
          <p:nvPr/>
        </p:nvSpPr>
        <p:spPr>
          <a:xfrm>
            <a:off x="3993915" y="1069686"/>
            <a:ext cx="1390445" cy="692497"/>
          </a:xfrm>
          <a:prstGeom prst="rect">
            <a:avLst/>
          </a:prstGeom>
          <a:noFill/>
        </p:spPr>
        <p:txBody>
          <a:bodyPr wrap="non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משוב</a:t>
            </a:r>
          </a:p>
        </p:txBody>
      </p:sp>
      <p:sp>
        <p:nvSpPr>
          <p:cNvPr id="11" name="מלבן 10">
            <a:extLst>
              <a:ext uri="{FF2B5EF4-FFF2-40B4-BE49-F238E27FC236}">
                <a16:creationId xmlns:a16="http://schemas.microsoft.com/office/drawing/2014/main" id="{73F800E3-B5F6-409E-AA57-466E5B4E2957}"/>
              </a:ext>
            </a:extLst>
          </p:cNvPr>
          <p:cNvSpPr/>
          <p:nvPr/>
        </p:nvSpPr>
        <p:spPr>
          <a:xfrm>
            <a:off x="117138" y="2614582"/>
            <a:ext cx="4572000" cy="3820277"/>
          </a:xfrm>
          <a:prstGeom prst="rect">
            <a:avLst/>
          </a:prstGeom>
        </p:spPr>
        <p:txBody>
          <a:bodyPr>
            <a:spAutoFit/>
          </a:bodyPr>
          <a:lstStyle/>
          <a:p>
            <a:r>
              <a:rPr lang="he-IL" sz="1425" b="1" dirty="0">
                <a:latin typeface="Akitza" panose="00000400000000000000" pitchFamily="2" charset="-79"/>
                <a:cs typeface="Akitza" panose="00000400000000000000" pitchFamily="2" charset="-79"/>
              </a:rPr>
              <a:t>כשהציעו את הפעילויות בכיתה, הפעילות שהכי "קרצה לי" הייתה </a:t>
            </a:r>
            <a:r>
              <a:rPr lang="he-IL" sz="1425" b="1" dirty="0" err="1">
                <a:latin typeface="Akitza" panose="00000400000000000000" pitchFamily="2" charset="-79"/>
                <a:cs typeface="Akitza" panose="00000400000000000000" pitchFamily="2" charset="-79"/>
              </a:rPr>
              <a:t>תוכנית</a:t>
            </a:r>
            <a:r>
              <a:rPr lang="he-IL" sz="1425" b="1" dirty="0">
                <a:latin typeface="Akitza" panose="00000400000000000000" pitchFamily="2" charset="-79"/>
                <a:cs typeface="Akitza" panose="00000400000000000000" pitchFamily="2" charset="-79"/>
              </a:rPr>
              <a:t> "הקשר הרב דורי", כיוון שידעתי שסבא בטוח ייהנה מהפרויקט וגם כי הסתקרנתי לדעת על סיפור חייו.</a:t>
            </a:r>
          </a:p>
          <a:p>
            <a:r>
              <a:rPr lang="he-IL" sz="1425" b="1" dirty="0">
                <a:latin typeface="Akitza" panose="00000400000000000000" pitchFamily="2" charset="-79"/>
                <a:cs typeface="Akitza" panose="00000400000000000000" pitchFamily="2" charset="-79"/>
              </a:rPr>
              <a:t>כשהייתי יותר קטן סבא סיפר לי סיפורים על העבודה שלו ועניין אותי להעמיק יותר בה ובמלחמות שבהן לחם. בזמן הפעילות אני וסבא נהנים לעבוד על המצגת, גיליתי שסבא עבד בקריה למחקר גרעיני בנגב, מקום עלום וסודי לאזרחים. הפרויקט  עזר לי ללמוד על עליית יהודי תימן, על כמה ממלחמות ישראל  קצת על קריית המחקר הגרעיני.</a:t>
            </a:r>
          </a:p>
          <a:p>
            <a:r>
              <a:rPr lang="he-IL" sz="1425" b="1" dirty="0">
                <a:latin typeface="Akitza" panose="00000400000000000000" pitchFamily="2" charset="-79"/>
                <a:cs typeface="Akitza" panose="00000400000000000000" pitchFamily="2" charset="-79"/>
              </a:rPr>
              <a:t>במהלך העבודה, סבא חלק עמי את סיפור חייו, ולאחר מכן אני ערכתי את המצגת. במהלך המפגשים טל עזרה לנו בכתיבה. אני חושב ששנינו נהנו מהפרויקט, למדנו יותר אחד על השני, הודות לפרויקט אנחנו נפגשים לפעמים יחדיו, כל המשפחה. אני מקווה שבשנה הבא עוד תלמידים ירשמו ויהיו חלק מהפרויקט הזה.  אוהד </a:t>
            </a:r>
            <a:r>
              <a:rPr lang="he-IL" sz="1425" b="1" dirty="0" err="1">
                <a:latin typeface="Akitza" panose="00000400000000000000" pitchFamily="2" charset="-79"/>
                <a:cs typeface="Akitza" panose="00000400000000000000" pitchFamily="2" charset="-79"/>
              </a:rPr>
              <a:t>בהגלי</a:t>
            </a:r>
            <a:r>
              <a:rPr lang="he-IL" sz="1425" b="1" dirty="0">
                <a:latin typeface="Akitza" panose="00000400000000000000" pitchFamily="2" charset="-79"/>
                <a:cs typeface="Akitza" panose="00000400000000000000" pitchFamily="2" charset="-79"/>
              </a:rPr>
              <a:t>.</a:t>
            </a:r>
          </a:p>
          <a:p>
            <a:br>
              <a:rPr lang="he-IL" sz="1425" b="1" dirty="0">
                <a:latin typeface="Akitza" panose="00000400000000000000" pitchFamily="2" charset="-79"/>
                <a:cs typeface="Akitza" panose="00000400000000000000" pitchFamily="2" charset="-79"/>
              </a:rPr>
            </a:br>
            <a:endParaRPr lang="he-IL" sz="1425" b="1" dirty="0">
              <a:ln/>
              <a:latin typeface="Akitza" panose="00000400000000000000" pitchFamily="2" charset="-79"/>
              <a:cs typeface="Akitza" panose="00000400000000000000" pitchFamily="2" charset="-79"/>
            </a:endParaRPr>
          </a:p>
        </p:txBody>
      </p:sp>
    </p:spTree>
    <p:extLst>
      <p:ext uri="{BB962C8B-B14F-4D97-AF65-F5344CB8AC3E}">
        <p14:creationId xmlns:p14="http://schemas.microsoft.com/office/powerpoint/2010/main" val="52659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מלבן 2"/>
          <p:cNvSpPr/>
          <p:nvPr/>
        </p:nvSpPr>
        <p:spPr>
          <a:xfrm>
            <a:off x="3769710" y="2603907"/>
            <a:ext cx="1641796" cy="1200329"/>
          </a:xfrm>
          <a:prstGeom prst="rect">
            <a:avLst/>
          </a:prstGeom>
        </p:spPr>
        <p:txBody>
          <a:bodyPr wrap="none">
            <a:spAutoFit/>
          </a:bodyPr>
          <a:lstStyle/>
          <a:p>
            <a:pPr algn="ctr"/>
            <a:r>
              <a:rPr lang="he-IL"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סוף</a:t>
            </a:r>
            <a:endParaRPr lang="he-IL" sz="14025"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495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       </a:t>
            </a: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6105" y="1312118"/>
            <a:ext cx="4541560" cy="4565847"/>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sp>
        <p:nvSpPr>
          <p:cNvPr id="5" name="תרשים זרימה: מחבר 4"/>
          <p:cNvSpPr/>
          <p:nvPr/>
        </p:nvSpPr>
        <p:spPr>
          <a:xfrm>
            <a:off x="6173983" y="4272768"/>
            <a:ext cx="105986" cy="109079"/>
          </a:xfrm>
          <a:prstGeom prst="flowChartConnector">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sz="1350"/>
          </a:p>
        </p:txBody>
      </p:sp>
      <p:pic>
        <p:nvPicPr>
          <p:cNvPr id="47" name="תמונה 46">
            <a:hlinkClick r:id="rId3" action="ppaction://hlinksldjump"/>
          </p:cNvPr>
          <p:cNvPicPr>
            <a:picLocks noChangeAspect="1"/>
          </p:cNvPicPr>
          <p:nvPr/>
        </p:nvPicPr>
        <p:blipFill>
          <a:blip r:embed="rId4"/>
          <a:stretch>
            <a:fillRect/>
          </a:stretch>
        </p:blipFill>
        <p:spPr>
          <a:xfrm rot="1119986">
            <a:off x="193460" y="1110421"/>
            <a:ext cx="714056" cy="714056"/>
          </a:xfrm>
          <a:prstGeom prst="rect">
            <a:avLst/>
          </a:prstGeom>
          <a:noFill/>
        </p:spPr>
      </p:pic>
      <p:sp>
        <p:nvSpPr>
          <p:cNvPr id="3" name="TextBox 2"/>
          <p:cNvSpPr txBox="1"/>
          <p:nvPr/>
        </p:nvSpPr>
        <p:spPr>
          <a:xfrm>
            <a:off x="785553" y="5600965"/>
            <a:ext cx="3029989" cy="300082"/>
          </a:xfrm>
          <a:prstGeom prst="rect">
            <a:avLst/>
          </a:prstGeom>
          <a:noFill/>
        </p:spPr>
        <p:txBody>
          <a:bodyPr wrap="square" rtlCol="1">
            <a:spAutoFit/>
          </a:bodyPr>
          <a:lstStyle/>
          <a:p>
            <a:r>
              <a:rPr lang="he-IL" sz="1350" dirty="0"/>
              <a:t>המפה מתוך הספר "תימן", הוצאת </a:t>
            </a:r>
            <a:r>
              <a:rPr lang="he-IL" sz="1350" dirty="0" err="1"/>
              <a:t>י.ב.צ</a:t>
            </a:r>
            <a:endParaRPr lang="he-IL" sz="1350" dirty="0"/>
          </a:p>
        </p:txBody>
      </p:sp>
      <p:sp>
        <p:nvSpPr>
          <p:cNvPr id="17" name="תרשים זרימה: מחבר 16"/>
          <p:cNvSpPr/>
          <p:nvPr/>
        </p:nvSpPr>
        <p:spPr>
          <a:xfrm>
            <a:off x="3617654" y="5462467"/>
            <a:ext cx="105986" cy="109079"/>
          </a:xfrm>
          <a:prstGeom prst="flowChartConnector">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sz="1350"/>
          </a:p>
        </p:txBody>
      </p:sp>
      <p:sp>
        <p:nvSpPr>
          <p:cNvPr id="11" name="TextBox 10"/>
          <p:cNvSpPr txBox="1"/>
          <p:nvPr/>
        </p:nvSpPr>
        <p:spPr>
          <a:xfrm>
            <a:off x="1896804" y="5378506"/>
            <a:ext cx="1720850" cy="300082"/>
          </a:xfrm>
          <a:prstGeom prst="rect">
            <a:avLst/>
          </a:prstGeom>
          <a:noFill/>
        </p:spPr>
        <p:txBody>
          <a:bodyPr wrap="square" rtlCol="1">
            <a:spAutoFit/>
          </a:bodyPr>
          <a:lstStyle/>
          <a:p>
            <a:r>
              <a:rPr lang="he-IL" sz="1350" dirty="0"/>
              <a:t>= אל סדה</a:t>
            </a:r>
          </a:p>
        </p:txBody>
      </p:sp>
      <p:sp>
        <p:nvSpPr>
          <p:cNvPr id="13" name="מלבן 12"/>
          <p:cNvSpPr/>
          <p:nvPr/>
        </p:nvSpPr>
        <p:spPr>
          <a:xfrm>
            <a:off x="311725" y="2514227"/>
            <a:ext cx="3411915" cy="2793072"/>
          </a:xfrm>
          <a:prstGeom prst="rect">
            <a:avLst/>
          </a:prstGeom>
        </p:spPr>
        <p:txBody>
          <a:bodyPr wrap="square">
            <a:spAutoFit/>
          </a:bodyPr>
          <a:lstStyle/>
          <a:p>
            <a:r>
              <a:rPr lang="he-IL" sz="1350" b="1" dirty="0"/>
              <a:t>סבי נולד בכפר קטן בתימן דרומית לצנעה. הוא למד בחדר עם עוד חמישה תלמידים אצל מורי משולם. "אוי לו לתלמיד הטועה לאחר הלימוד. את העונש היה מרגיש על כף היד". </a:t>
            </a:r>
          </a:p>
          <a:p>
            <a:r>
              <a:rPr lang="he-IL" sz="1350" b="1" dirty="0"/>
              <a:t>באחד הימים קצה נפשו מהעונש שקיבל, החליט לברוח ולחפש את אביו בעיר הסמוכה הנקראת "סדה". להערכתו, היה הוא בגיל שש - שבע שנים ולהפתעתו הוא מצא את אביו בשוק ואתו חזר אל הכפר.</a:t>
            </a:r>
          </a:p>
          <a:p>
            <a:r>
              <a:rPr lang="he-IL" sz="1350" b="1" dirty="0"/>
              <a:t>הכפר, דאר סעיד, בתימן היה קטן, בין חמישה עשר - עשרים בתי-אב, כולם היו יהודים</a:t>
            </a:r>
          </a:p>
        </p:txBody>
      </p:sp>
    </p:spTree>
    <p:extLst>
      <p:ext uri="{BB962C8B-B14F-4D97-AF65-F5344CB8AC3E}">
        <p14:creationId xmlns:p14="http://schemas.microsoft.com/office/powerpoint/2010/main" val="104642975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p:nvPr/>
        </p:nvPicPr>
        <p:blipFill rotWithShape="1">
          <a:blip r:embed="rId2" cstate="print">
            <a:extLst>
              <a:ext uri="{28A0092B-C50C-407E-A947-70E740481C1C}">
                <a14:useLocalDpi xmlns:a14="http://schemas.microsoft.com/office/drawing/2010/main" val="0"/>
              </a:ext>
            </a:extLst>
          </a:blip>
          <a:srcRect l="7067" t="11378" r="5733" b="9219"/>
          <a:stretch/>
        </p:blipFill>
        <p:spPr bwMode="auto">
          <a:xfrm>
            <a:off x="0" y="890155"/>
            <a:ext cx="9144000" cy="5077691"/>
          </a:xfrm>
          <a:prstGeom prst="rect">
            <a:avLst/>
          </a:prstGeom>
          <a:ln>
            <a:noFill/>
          </a:ln>
          <a:extLst>
            <a:ext uri="{53640926-AAD7-44D8-BBD7-CCE9431645EC}">
              <a14:shadowObscured xmlns:a14="http://schemas.microsoft.com/office/drawing/2010/main"/>
            </a:ext>
          </a:extLst>
        </p:spPr>
      </p:pic>
      <p:sp>
        <p:nvSpPr>
          <p:cNvPr id="5" name="מלבן 4"/>
          <p:cNvSpPr/>
          <p:nvPr/>
        </p:nvSpPr>
        <p:spPr>
          <a:xfrm>
            <a:off x="3230311" y="3121892"/>
            <a:ext cx="872021" cy="452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350" b="1" dirty="0">
                <a:ln w="0"/>
                <a:solidFill>
                  <a:schemeClr val="tx1"/>
                </a:solidFill>
                <a:effectLst>
                  <a:outerShdw blurRad="38100" dist="19050" dir="2700000" algn="tl" rotWithShape="0">
                    <a:schemeClr val="dk1">
                      <a:alpha val="40000"/>
                    </a:schemeClr>
                  </a:outerShdw>
                </a:effectLst>
              </a:rPr>
              <a:t>דאר סעיד</a:t>
            </a:r>
          </a:p>
        </p:txBody>
      </p:sp>
      <p:sp>
        <p:nvSpPr>
          <p:cNvPr id="6" name="מלבן 5"/>
          <p:cNvSpPr/>
          <p:nvPr/>
        </p:nvSpPr>
        <p:spPr>
          <a:xfrm>
            <a:off x="766849" y="1478107"/>
            <a:ext cx="779319" cy="165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350" b="1" dirty="0">
                <a:ln w="0"/>
                <a:solidFill>
                  <a:schemeClr val="tx1"/>
                </a:solidFill>
                <a:effectLst>
                  <a:outerShdw blurRad="38100" dist="19050" dir="2700000" algn="tl" rotWithShape="0">
                    <a:schemeClr val="dk1">
                      <a:alpha val="40000"/>
                    </a:schemeClr>
                  </a:outerShdw>
                </a:effectLst>
              </a:rPr>
              <a:t>אל סדה</a:t>
            </a:r>
          </a:p>
        </p:txBody>
      </p:sp>
      <p:sp>
        <p:nvSpPr>
          <p:cNvPr id="9" name="חץ שמאלה 8">
            <a:hlinkClick r:id="rId3" action="ppaction://hlinksldjump"/>
          </p:cNvPr>
          <p:cNvSpPr/>
          <p:nvPr/>
        </p:nvSpPr>
        <p:spPr>
          <a:xfrm>
            <a:off x="573578" y="4535632"/>
            <a:ext cx="1246676" cy="7294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350" b="1" dirty="0"/>
              <a:t>חזרה למפה</a:t>
            </a:r>
          </a:p>
        </p:txBody>
      </p:sp>
    </p:spTree>
    <p:extLst>
      <p:ext uri="{BB962C8B-B14F-4D97-AF65-F5344CB8AC3E}">
        <p14:creationId xmlns:p14="http://schemas.microsoft.com/office/powerpoint/2010/main" val="137140265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AutoShape 2" descr="תוצאת תמונה עבור מעברת ראש העין"/>
          <p:cNvSpPr>
            <a:spLocks noChangeAspect="1" noChangeArrowheads="1"/>
          </p:cNvSpPr>
          <p:nvPr/>
        </p:nvSpPr>
        <p:spPr bwMode="auto">
          <a:xfrm>
            <a:off x="1493325" y="92375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e-IL" sz="1350"/>
          </a:p>
        </p:txBody>
      </p:sp>
      <p:sp>
        <p:nvSpPr>
          <p:cNvPr id="6" name="AutoShape 6" descr="תוצאת תמונה עבור מעברת ראש העין"/>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e-IL" sz="1350"/>
          </a:p>
        </p:txBody>
      </p:sp>
      <p:sp>
        <p:nvSpPr>
          <p:cNvPr id="21" name="מלבן 20"/>
          <p:cNvSpPr/>
          <p:nvPr/>
        </p:nvSpPr>
        <p:spPr>
          <a:xfrm>
            <a:off x="3821776" y="2315789"/>
            <a:ext cx="5261576" cy="2377574"/>
          </a:xfrm>
          <a:prstGeom prst="rect">
            <a:avLst/>
          </a:prstGeom>
        </p:spPr>
        <p:txBody>
          <a:bodyPr wrap="square">
            <a:spAutoFit/>
          </a:bodyPr>
          <a:lstStyle/>
          <a:p>
            <a:r>
              <a:rPr lang="he-IL" sz="1350" b="1" dirty="0"/>
              <a:t>לקראת חג הפסח כל הגברים והנשים היו עסוקים באפיית מצות, כדי שהבצק לא יחמיץ. המצות היו לחות, עבות יותר מפיתות של היום ובקוטר של שלושים  ס"מ לערך כל מצה.</a:t>
            </a:r>
          </a:p>
          <a:p>
            <a:endParaRPr lang="he-IL" sz="1350" b="1" dirty="0"/>
          </a:p>
          <a:p>
            <a:r>
              <a:rPr lang="he-IL" sz="1350" b="1" dirty="0"/>
              <a:t>שחיטה של בעלי החיים לכבוד החגים, </a:t>
            </a:r>
            <a:r>
              <a:rPr lang="he-IL" sz="1350" b="1" dirty="0" err="1"/>
              <a:t>המורי</a:t>
            </a:r>
            <a:r>
              <a:rPr lang="he-IL" sz="1350" b="1" dirty="0"/>
              <a:t> המלמד שהוא גם מרא דאתרא (רב המקום) של הכפר, היה גם השוחט. לאחר השחיטה הגברים היו מפשיטים את העור, מנקרים, בודקים ומנפחים את הריאה כחלק מתהליך בדיקת הכשרות</a:t>
            </a:r>
            <a:r>
              <a:rPr lang="he-IL" sz="1350" b="1" dirty="0">
                <a:sym typeface="Wingdings" panose="05000000000000000000" pitchFamily="2" charset="2"/>
              </a:rPr>
              <a:t>.</a:t>
            </a:r>
            <a:endParaRPr lang="he-IL" sz="1350" b="1" dirty="0"/>
          </a:p>
          <a:p>
            <a:endParaRPr lang="he-IL" sz="1350" b="1" dirty="0"/>
          </a:p>
          <a:p>
            <a:r>
              <a:rPr lang="he-IL" sz="1350" b="1" dirty="0"/>
              <a:t>כילד החוויה המשמעותית שחווה סבי היא העלייה לארץ ישראל.         </a:t>
            </a:r>
          </a:p>
          <a:p>
            <a:endParaRPr lang="he-IL" sz="1350" b="1" dirty="0"/>
          </a:p>
        </p:txBody>
      </p:sp>
      <p:sp>
        <p:nvSpPr>
          <p:cNvPr id="22" name="מלבן 21"/>
          <p:cNvSpPr/>
          <p:nvPr/>
        </p:nvSpPr>
        <p:spPr>
          <a:xfrm>
            <a:off x="2831766" y="1159665"/>
            <a:ext cx="3432671" cy="692497"/>
          </a:xfrm>
          <a:prstGeom prst="rect">
            <a:avLst/>
          </a:prstGeom>
          <a:noFill/>
        </p:spPr>
        <p:txBody>
          <a:bodyPr wrap="non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זיכרונות ילדות</a:t>
            </a:r>
          </a:p>
        </p:txBody>
      </p:sp>
      <p:pic>
        <p:nvPicPr>
          <p:cNvPr id="23" name="תמונה 22"/>
          <p:cNvPicPr>
            <a:picLocks noChangeAspect="1"/>
          </p:cNvPicPr>
          <p:nvPr/>
        </p:nvPicPr>
        <p:blipFill rotWithShape="1">
          <a:blip r:embed="rId2">
            <a:extLst>
              <a:ext uri="{28A0092B-C50C-407E-A947-70E740481C1C}">
                <a14:useLocalDpi xmlns:a14="http://schemas.microsoft.com/office/drawing/2010/main" val="0"/>
              </a:ext>
            </a:extLst>
          </a:blip>
          <a:srcRect l="3719" t="8538" r="2524" b="10337"/>
          <a:stretch/>
        </p:blipFill>
        <p:spPr>
          <a:xfrm>
            <a:off x="116682" y="3051822"/>
            <a:ext cx="3705095" cy="2401326"/>
          </a:xfrm>
          <a:prstGeom prst="rect">
            <a:avLst/>
          </a:prstGeom>
        </p:spPr>
      </p:pic>
      <p:sp>
        <p:nvSpPr>
          <p:cNvPr id="24" name="TextBox 23"/>
          <p:cNvSpPr txBox="1"/>
          <p:nvPr/>
        </p:nvSpPr>
        <p:spPr>
          <a:xfrm>
            <a:off x="116404" y="5451747"/>
            <a:ext cx="3705371" cy="300082"/>
          </a:xfrm>
          <a:prstGeom prst="rect">
            <a:avLst/>
          </a:prstGeom>
          <a:noFill/>
        </p:spPr>
        <p:txBody>
          <a:bodyPr wrap="square" rtlCol="1">
            <a:spAutoFit/>
          </a:bodyPr>
          <a:lstStyle/>
          <a:p>
            <a:pPr algn="ctr"/>
            <a:r>
              <a:rPr lang="he-IL" sz="1350" b="1" dirty="0">
                <a:solidFill>
                  <a:schemeClr val="bg1"/>
                </a:solidFill>
              </a:rPr>
              <a:t>מסע לדרום תימן לקראת העלייה</a:t>
            </a:r>
            <a:r>
              <a:rPr lang="he-IL" sz="1350" b="1" dirty="0">
                <a:solidFill>
                  <a:schemeClr val="bg1"/>
                </a:solidFill>
                <a:sym typeface="Wingdings" panose="05000000000000000000" pitchFamily="2" charset="2"/>
              </a:rPr>
              <a:t> </a:t>
            </a:r>
            <a:endParaRPr lang="he-IL" sz="1350" b="1" dirty="0">
              <a:solidFill>
                <a:schemeClr val="bg1"/>
              </a:solidFill>
            </a:endParaRPr>
          </a:p>
        </p:txBody>
      </p:sp>
      <p:sp>
        <p:nvSpPr>
          <p:cNvPr id="2" name="מלבן 1"/>
          <p:cNvSpPr/>
          <p:nvPr/>
        </p:nvSpPr>
        <p:spPr>
          <a:xfrm>
            <a:off x="3743326" y="4441605"/>
            <a:ext cx="5326769" cy="1546577"/>
          </a:xfrm>
          <a:prstGeom prst="rect">
            <a:avLst/>
          </a:prstGeom>
        </p:spPr>
        <p:txBody>
          <a:bodyPr wrap="square">
            <a:spAutoFit/>
          </a:bodyPr>
          <a:lstStyle/>
          <a:p>
            <a:r>
              <a:rPr lang="he-IL" sz="1350" b="1" dirty="0">
                <a:latin typeface="Guttman Yad-Brush" panose="02010401010101010101" pitchFamily="2" charset="-79"/>
                <a:cs typeface="Guttman Yad-Brush" panose="02010401010101010101" pitchFamily="2" charset="-79"/>
              </a:rPr>
              <a:t>"לפתע ביום אחד כפר שלם אורז את כל המטלטלים האפשריים על גמלים וחמורים ועוזב את הכפר במסע מפרך אל דרום תימן. במהלך המסע אנשי הכפר הצטרפו לשיירות של יהודים בדרכם לדרום תימן, חלק מהמסע הם עשו במשאיות, עד שהגיעו למחנה מעבר בעדן. החום היה רב, הצפיפות גדולה, ההמתנה ממושכת וארוכה עד להמראה לארץ ישראל"  </a:t>
            </a:r>
          </a:p>
        </p:txBody>
      </p:sp>
    </p:spTree>
    <p:extLst>
      <p:ext uri="{BB962C8B-B14F-4D97-AF65-F5344CB8AC3E}">
        <p14:creationId xmlns:p14="http://schemas.microsoft.com/office/powerpoint/2010/main" val="284837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AutoShape 2" descr="תוצאת תמונה עבור מעברת ראש העין"/>
          <p:cNvSpPr>
            <a:spLocks noChangeAspect="1" noChangeArrowheads="1"/>
          </p:cNvSpPr>
          <p:nvPr/>
        </p:nvSpPr>
        <p:spPr bwMode="auto">
          <a:xfrm>
            <a:off x="1493325" y="92375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e-IL" sz="1350"/>
          </a:p>
        </p:txBody>
      </p:sp>
      <p:sp>
        <p:nvSpPr>
          <p:cNvPr id="6" name="AutoShape 6" descr="תוצאת תמונה עבור מעברת ראש העין"/>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e-IL" sz="1350"/>
          </a:p>
        </p:txBody>
      </p:sp>
      <p:sp>
        <p:nvSpPr>
          <p:cNvPr id="8" name="מלבן 7"/>
          <p:cNvSpPr/>
          <p:nvPr/>
        </p:nvSpPr>
        <p:spPr>
          <a:xfrm>
            <a:off x="1607625" y="977504"/>
            <a:ext cx="6245621" cy="715581"/>
          </a:xfrm>
          <a:prstGeom prst="rect">
            <a:avLst/>
          </a:prstGeom>
        </p:spPr>
        <p:txBody>
          <a:bodyPr wrap="none">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ימים ראשונים בארץ ישראל</a:t>
            </a:r>
          </a:p>
        </p:txBody>
      </p:sp>
      <p:pic>
        <p:nvPicPr>
          <p:cNvPr id="1030" name="Picture 6" descr="תוצאת תמונה עבור מחנה אוהלים בראש העי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270" y="2487308"/>
            <a:ext cx="4129096" cy="2965442"/>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תוכן 1"/>
          <p:cNvSpPr>
            <a:spLocks noGrp="1"/>
          </p:cNvSpPr>
          <p:nvPr>
            <p:ph idx="1"/>
          </p:nvPr>
        </p:nvSpPr>
        <p:spPr>
          <a:xfrm>
            <a:off x="345282" y="2746699"/>
            <a:ext cx="4385339" cy="2995127"/>
          </a:xfrm>
        </p:spPr>
        <p:txBody>
          <a:bodyPr>
            <a:normAutofit fontScale="85000" lnSpcReduction="20000"/>
          </a:bodyPr>
          <a:lstStyle/>
          <a:p>
            <a:pPr marL="0" indent="0">
              <a:buNone/>
            </a:pPr>
            <a:r>
              <a:rPr lang="he-IL" b="1" dirty="0"/>
              <a:t>הנחיתה בארץ ישראל הייתה מלאת התרגשות, העולים הזילו דמעה ונישקו את הארץ והתקיים בהם הפסוק "בשוב ה</a:t>
            </a:r>
            <a:r>
              <a:rPr lang="en-US" b="1" dirty="0"/>
              <a:t>'</a:t>
            </a:r>
            <a:r>
              <a:rPr lang="he-IL" b="1" dirty="0"/>
              <a:t> את שיבת ציון היינו כחולמים".   </a:t>
            </a:r>
          </a:p>
          <a:p>
            <a:pPr marL="0" indent="0">
              <a:buNone/>
            </a:pPr>
            <a:r>
              <a:rPr lang="he-IL" b="1" dirty="0"/>
              <a:t>מקום המגורים הראשון של המשפחה ,שמנתה חמש נפשות ,היה מחנה האוהלים בראש העין עד לבוא השלג הגדול של 1950. האוהלים התמוטטו והמשפחות פלשו לתוך מבני מחסנים של הצבא הבריטי. בכל מחסן כזה היו משפחות רבות שחיו בצפיפות וללא פרטיות.</a:t>
            </a:r>
          </a:p>
          <a:p>
            <a:pPr marL="0" indent="0">
              <a:buNone/>
            </a:pPr>
            <a:r>
              <a:rPr lang="he-IL" b="1" dirty="0"/>
              <a:t>התנאים היו קשים, המזון היה בקיצוב תמורת נקודות שהממשלה (תלושים) הייתה מחלקת לבתי-אב. ההקצבה הייתה של חצי כיכר לחם לנפש ליום אחד ועוד מצרכים בסיסים שהיו מתוקצבים.</a:t>
            </a:r>
          </a:p>
          <a:p>
            <a:endParaRPr lang="he-IL" b="1" dirty="0"/>
          </a:p>
        </p:txBody>
      </p:sp>
    </p:spTree>
    <p:extLst>
      <p:ext uri="{BB962C8B-B14F-4D97-AF65-F5344CB8AC3E}">
        <p14:creationId xmlns:p14="http://schemas.microsoft.com/office/powerpoint/2010/main" val="350282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64901" y="2915630"/>
            <a:ext cx="4600457" cy="3177989"/>
          </a:xfrm>
        </p:spPr>
        <p:txBody>
          <a:bodyPr>
            <a:noAutofit/>
          </a:bodyPr>
          <a:lstStyle/>
          <a:p>
            <a:pPr marL="0" indent="0">
              <a:buNone/>
            </a:pPr>
            <a:r>
              <a:rPr lang="he-IL" b="1" dirty="0"/>
              <a:t>סבא למד את שלוש השנים הראשונות בשנה אחת בבית הספר בראש העין, עד למפנה שבו הוא הועבר למוסד לילדים במחנה "</a:t>
            </a:r>
            <a:r>
              <a:rPr lang="he-IL" b="1" dirty="0" err="1"/>
              <a:t>שנלר</a:t>
            </a:r>
            <a:r>
              <a:rPr lang="he-IL" b="1" dirty="0"/>
              <a:t>" בירושלים. </a:t>
            </a:r>
          </a:p>
          <a:p>
            <a:pPr marL="0" indent="0">
              <a:buNone/>
            </a:pPr>
            <a:r>
              <a:rPr lang="he-IL" b="1" dirty="0"/>
              <a:t>שם היה כחצי שנה ומשם הופנה לחוות הגדנ"ע </a:t>
            </a:r>
            <a:r>
              <a:rPr lang="he-IL" b="1"/>
              <a:t>(גדודי נוער) </a:t>
            </a:r>
            <a:r>
              <a:rPr lang="he-IL" b="1" dirty="0"/>
              <a:t>בעפולה עד לסיום כיתה ח'  (כיום בית ספר חקלאי).</a:t>
            </a:r>
          </a:p>
          <a:p>
            <a:pPr marL="0" indent="0">
              <a:buNone/>
            </a:pPr>
            <a:endParaRPr lang="he-IL" sz="1800" dirty="0"/>
          </a:p>
          <a:p>
            <a:pPr marL="0" indent="0">
              <a:buNone/>
            </a:pPr>
            <a:endParaRPr lang="he-IL" dirty="0"/>
          </a:p>
          <a:p>
            <a:pPr marL="0" indent="0">
              <a:buNone/>
            </a:pPr>
            <a:endParaRPr lang="he-IL" dirty="0"/>
          </a:p>
          <a:p>
            <a:pPr marL="0" indent="0">
              <a:buNone/>
            </a:pPr>
            <a:r>
              <a:rPr lang="he-IL" dirty="0"/>
              <a:t> </a:t>
            </a:r>
          </a:p>
        </p:txBody>
      </p:sp>
      <p:sp>
        <p:nvSpPr>
          <p:cNvPr id="5" name="מלבן 4"/>
          <p:cNvSpPr/>
          <p:nvPr/>
        </p:nvSpPr>
        <p:spPr>
          <a:xfrm>
            <a:off x="-278606" y="857250"/>
            <a:ext cx="9144000" cy="692497"/>
          </a:xfrm>
          <a:prstGeom prst="rect">
            <a:avLst/>
          </a:prstGeom>
          <a:noFill/>
        </p:spPr>
        <p:txBody>
          <a:bodyPr wrap="squar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Wingdings" panose="05000000000000000000" pitchFamily="2" charset="2"/>
              </a:rPr>
              <a:t>שנים ראשונות בבית ספר עממי</a:t>
            </a:r>
            <a:endPar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 name="תמונה 7"/>
          <p:cNvPicPr>
            <a:picLocks noChangeAspect="1"/>
          </p:cNvPicPr>
          <p:nvPr/>
        </p:nvPicPr>
        <p:blipFill rotWithShape="1">
          <a:blip r:embed="rId2" cstate="print">
            <a:extLst>
              <a:ext uri="{28A0092B-C50C-407E-A947-70E740481C1C}">
                <a14:useLocalDpi xmlns:a14="http://schemas.microsoft.com/office/drawing/2010/main" val="0"/>
              </a:ext>
            </a:extLst>
          </a:blip>
          <a:srcRect l="6014" t="-3521" r="165" b="3521"/>
          <a:stretch/>
        </p:blipFill>
        <p:spPr>
          <a:xfrm rot="5400000">
            <a:off x="4993702" y="1907605"/>
            <a:ext cx="4462160" cy="3566970"/>
          </a:xfrm>
          <a:prstGeom prst="rect">
            <a:avLst/>
          </a:prstGeom>
          <a:ln>
            <a:noFill/>
          </a:ln>
          <a:effectLst>
            <a:outerShdw blurRad="292100" dist="139700" dir="2700000" algn="tl" rotWithShape="0">
              <a:srgbClr val="333333">
                <a:alpha val="65000"/>
              </a:srgbClr>
            </a:outerShdw>
          </a:effectLst>
        </p:spPr>
      </p:pic>
      <p:sp>
        <p:nvSpPr>
          <p:cNvPr id="13" name="מלבן 12"/>
          <p:cNvSpPr/>
          <p:nvPr/>
        </p:nvSpPr>
        <p:spPr>
          <a:xfrm>
            <a:off x="5441297" y="3786188"/>
            <a:ext cx="1873902" cy="421481"/>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b="1" dirty="0">
              <a:ln>
                <a:solidFill>
                  <a:schemeClr val="bg1"/>
                </a:solidFill>
              </a:ln>
              <a:solidFill>
                <a:schemeClr val="bg1"/>
              </a:solidFill>
            </a:endParaRPr>
          </a:p>
        </p:txBody>
      </p:sp>
    </p:spTree>
    <p:extLst>
      <p:ext uri="{BB962C8B-B14F-4D97-AF65-F5344CB8AC3E}">
        <p14:creationId xmlns:p14="http://schemas.microsoft.com/office/powerpoint/2010/main" val="110062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מלבן 3"/>
          <p:cNvSpPr/>
          <p:nvPr/>
        </p:nvSpPr>
        <p:spPr>
          <a:xfrm>
            <a:off x="832890" y="283474"/>
            <a:ext cx="7683153" cy="1846659"/>
          </a:xfrm>
          <a:prstGeom prst="rect">
            <a:avLst/>
          </a:prstGeom>
        </p:spPr>
        <p:txBody>
          <a:bodyPr wrap="square">
            <a:spAutoFit/>
          </a:bodyPr>
          <a:lstStyle/>
          <a:p>
            <a:r>
              <a:rPr lang="he-IL" b="1" dirty="0">
                <a:latin typeface="Guttman Yad-Brush" panose="02010401010101010101" pitchFamily="2" charset="-79"/>
                <a:cs typeface="Guttman Yad-Brush" panose="02010401010101010101" pitchFamily="2" charset="-79"/>
              </a:rPr>
              <a:t>"</a:t>
            </a:r>
            <a:r>
              <a:rPr lang="he-IL" sz="1600" b="1" dirty="0">
                <a:latin typeface="Guttman Yad-Brush" panose="02010401010101010101" pitchFamily="2" charset="-79"/>
                <a:cs typeface="Guttman Yad-Brush" panose="02010401010101010101" pitchFamily="2" charset="-79"/>
              </a:rPr>
              <a:t>בגיל ארבע - עשרה עברתי לקיבוץ רמת יוחנן והתחנכתי בחברת הנוער שהייתה חברה סגורה שלא היה לה קשר עם ילדי הקיבוץ. הלימודים בקיבוץ היו מלווים בעבודה אחר הצהריים בענפי המשק של הקיבוץ : רפת, לול, שלחין, עבודת חרישה בטרקטורים. כיתה </a:t>
            </a:r>
            <a:r>
              <a:rPr lang="he-IL" sz="1600" b="1" dirty="0" err="1">
                <a:latin typeface="Guttman Yad-Brush" panose="02010401010101010101" pitchFamily="2" charset="-79"/>
                <a:cs typeface="Guttman Yad-Brush" panose="02010401010101010101" pitchFamily="2" charset="-79"/>
              </a:rPr>
              <a:t>יב</a:t>
            </a:r>
            <a:r>
              <a:rPr lang="he-IL" sz="1600" b="1" dirty="0">
                <a:latin typeface="Guttman Yad-Brush" panose="02010401010101010101" pitchFamily="2" charset="-79"/>
                <a:cs typeface="Guttman Yad-Brush" panose="02010401010101010101" pitchFamily="2" charset="-79"/>
              </a:rPr>
              <a:t>' הייתה עם ילדי הקיבוץ בבית ברל, שם למדתי יחד עם תלמידים מקיבוצים אחרים. בסיום לימודי כיתה </a:t>
            </a:r>
            <a:r>
              <a:rPr lang="he-IL" sz="1600" b="1" dirty="0" err="1">
                <a:latin typeface="Guttman Yad-Brush" panose="02010401010101010101" pitchFamily="2" charset="-79"/>
                <a:cs typeface="Guttman Yad-Brush" panose="02010401010101010101" pitchFamily="2" charset="-79"/>
              </a:rPr>
              <a:t>יב</a:t>
            </a:r>
            <a:r>
              <a:rPr lang="he-IL" sz="1600" b="1" dirty="0">
                <a:latin typeface="Guttman Yad-Brush" panose="02010401010101010101" pitchFamily="2" charset="-79"/>
                <a:cs typeface="Guttman Yad-Brush" panose="02010401010101010101" pitchFamily="2" charset="-79"/>
              </a:rPr>
              <a:t>' התקבלתי כחבר קיבוץ יחד עם בוגרי הכיתה."</a:t>
            </a:r>
          </a:p>
          <a:p>
            <a:endParaRPr lang="he-IL" sz="1600" dirty="0">
              <a:latin typeface="BN Anna" panose="02000000000000000000" pitchFamily="2" charset="-79"/>
              <a:cs typeface="BN Anna" panose="02000000000000000000" pitchFamily="2" charset="-79"/>
            </a:endParaRPr>
          </a:p>
        </p:txBody>
      </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l="30923" t="48806" r="13747" b="23445"/>
          <a:stretch/>
        </p:blipFill>
        <p:spPr>
          <a:xfrm rot="10800000">
            <a:off x="1681631" y="2045353"/>
            <a:ext cx="5579270" cy="3955397"/>
          </a:xfrm>
          <a:prstGeom prst="rect">
            <a:avLst/>
          </a:prstGeom>
        </p:spPr>
      </p:pic>
      <p:sp>
        <p:nvSpPr>
          <p:cNvPr id="6" name="TextBox 5"/>
          <p:cNvSpPr txBox="1"/>
          <p:nvPr/>
        </p:nvSpPr>
        <p:spPr>
          <a:xfrm>
            <a:off x="328367" y="5415364"/>
            <a:ext cx="1340427" cy="507831"/>
          </a:xfrm>
          <a:prstGeom prst="rect">
            <a:avLst/>
          </a:prstGeom>
          <a:noFill/>
        </p:spPr>
        <p:txBody>
          <a:bodyPr wrap="square" rtlCol="1">
            <a:spAutoFit/>
          </a:bodyPr>
          <a:lstStyle/>
          <a:p>
            <a:r>
              <a:rPr lang="he-IL" sz="1350" b="1" dirty="0"/>
              <a:t>תמונת מחזור </a:t>
            </a:r>
            <a:r>
              <a:rPr lang="he-IL" sz="1350" b="1" dirty="0">
                <a:sym typeface="Wingdings" panose="05000000000000000000" pitchFamily="2" charset="2"/>
              </a:rPr>
              <a:t> קבלה לחברות </a:t>
            </a:r>
            <a:endParaRPr lang="he-IL" sz="1350" b="1" dirty="0"/>
          </a:p>
        </p:txBody>
      </p:sp>
      <p:sp>
        <p:nvSpPr>
          <p:cNvPr id="7" name="אליפסה 6"/>
          <p:cNvSpPr/>
          <p:nvPr/>
        </p:nvSpPr>
        <p:spPr>
          <a:xfrm>
            <a:off x="3279372" y="3337252"/>
            <a:ext cx="529936" cy="6858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233682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4307" y="2572281"/>
            <a:ext cx="4630188" cy="3263503"/>
          </a:xfrm>
        </p:spPr>
        <p:txBody>
          <a:bodyPr>
            <a:normAutofit fontScale="92500"/>
          </a:bodyPr>
          <a:lstStyle/>
          <a:p>
            <a:pPr marL="0" indent="0">
              <a:buNone/>
            </a:pPr>
            <a:r>
              <a:rPr lang="he-IL" sz="1500" b="1" dirty="0"/>
              <a:t>סבא התגייס לצבא ב-1960 לנח"ל.</a:t>
            </a:r>
          </a:p>
          <a:p>
            <a:pPr marL="0" indent="0">
              <a:buNone/>
            </a:pPr>
            <a:r>
              <a:rPr lang="he-IL" sz="1500" b="1" dirty="0"/>
              <a:t>לאחר טירונות של חצי שנה שכללה מצעד ביום העצמאות בירושלים, הוא הגיע לשנת הכשרה בקיבוץ אורים.</a:t>
            </a:r>
          </a:p>
          <a:p>
            <a:pPr marL="0" indent="0">
              <a:buNone/>
            </a:pPr>
            <a:r>
              <a:rPr lang="he-IL" sz="1500" b="1" dirty="0"/>
              <a:t>במשך השנה נקראה יחידתו הצבאית לשרת ולשמור על הר הצופים שהיה יחידה אוטונומית ומנותקת מארץ ישראל.</a:t>
            </a:r>
          </a:p>
          <a:p>
            <a:pPr marL="0" indent="0">
              <a:buNone/>
            </a:pPr>
            <a:r>
              <a:rPr lang="he-IL" sz="1500" b="1" dirty="0"/>
              <a:t>לאחר חודש, חזר לקיבוץ אורים להמשך שנת ההכשרה ומשם  לגדוד "הנחל המוצנח".</a:t>
            </a:r>
          </a:p>
          <a:p>
            <a:pPr marL="0" indent="0">
              <a:buNone/>
            </a:pPr>
            <a:r>
              <a:rPr lang="he-IL" sz="1500" b="1" dirty="0"/>
              <a:t>סיום השירות הצבאי היה ביוני 1962, סבא חזר לקיבוץ רמת יוחנן. שם הוא עבד מבוקר עד ערב. את הערבים והלילות היה מבלה עם חבריו בקיבוץ. עד אשר חשקה נפשו לצאת למסגרת עצמאית אחרת.</a:t>
            </a:r>
          </a:p>
          <a:p>
            <a:endParaRPr lang="he-IL" sz="1500" b="1" dirty="0"/>
          </a:p>
        </p:txBody>
      </p:sp>
      <p:pic>
        <p:nvPicPr>
          <p:cNvPr id="4" name="תמונה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711" b="75622" l="22899" r="89708">
                        <a14:backgroundMark x1="54374" y1="45846" x2="54374" y2="45846"/>
                        <a14:backgroundMark x1="54374" y1="45846" x2="54374" y2="45846"/>
                        <a14:backgroundMark x1="60292" y1="40631" x2="61407" y2="39478"/>
                        <a14:backgroundMark x1="59348" y1="34688" x2="53688" y2="34506"/>
                        <a14:backgroundMark x1="50858" y1="35112" x2="46398" y2="36628"/>
                        <a14:backgroundMark x1="45883" y1="36810" x2="40909" y2="38933"/>
                        <a14:backgroundMark x1="39451" y1="40024" x2="39365" y2="42693"/>
                        <a14:backgroundMark x1="47684" y1="43602" x2="49914" y2="42025"/>
                        <a14:backgroundMark x1="56003" y1="37417" x2="57376" y2="36750"/>
                        <a14:backgroundMark x1="62436" y1="36628" x2="66295" y2="35840"/>
                        <a14:backgroundMark x1="66467" y1="35840" x2="67238" y2="36022"/>
                        <a14:backgroundMark x1="70240" y1="37235" x2="72213" y2="38448"/>
                        <a14:backgroundMark x1="73671" y1="43117" x2="75129" y2="49121"/>
                        <a14:backgroundMark x1="76244" y1="53911" x2="75815" y2="58763"/>
                        <a14:backgroundMark x1="76244" y1="62765" x2="76244" y2="65070"/>
                        <a14:backgroundMark x1="75986" y1="67738" x2="74271" y2="69497"/>
                      </a14:backgroundRemoval>
                    </a14:imgEffect>
                  </a14:imgLayer>
                </a14:imgProps>
              </a:ext>
              <a:ext uri="{28A0092B-C50C-407E-A947-70E740481C1C}">
                <a14:useLocalDpi xmlns:a14="http://schemas.microsoft.com/office/drawing/2010/main" val="0"/>
              </a:ext>
            </a:extLst>
          </a:blip>
          <a:srcRect l="29394" t="51417" r="31353" b="28942"/>
          <a:stretch/>
        </p:blipFill>
        <p:spPr>
          <a:xfrm rot="10800000">
            <a:off x="4741639" y="2572281"/>
            <a:ext cx="4201229" cy="2971269"/>
          </a:xfrm>
          <a:prstGeom prst="rect">
            <a:avLst/>
          </a:prstGeom>
        </p:spPr>
      </p:pic>
      <p:sp>
        <p:nvSpPr>
          <p:cNvPr id="5" name="TextBox 4"/>
          <p:cNvSpPr txBox="1"/>
          <p:nvPr/>
        </p:nvSpPr>
        <p:spPr>
          <a:xfrm>
            <a:off x="4704495" y="5558785"/>
            <a:ext cx="4238373" cy="300082"/>
          </a:xfrm>
          <a:prstGeom prst="rect">
            <a:avLst/>
          </a:prstGeom>
          <a:noFill/>
        </p:spPr>
        <p:txBody>
          <a:bodyPr wrap="square" rtlCol="1">
            <a:spAutoFit/>
          </a:bodyPr>
          <a:lstStyle/>
          <a:p>
            <a:pPr algn="ctr"/>
            <a:r>
              <a:rPr lang="he-IL" sz="1350" b="1" dirty="0"/>
              <a:t>עלייה למטוס "נורד" לקראת צניחה</a:t>
            </a:r>
          </a:p>
        </p:txBody>
      </p:sp>
      <p:sp>
        <p:nvSpPr>
          <p:cNvPr id="6" name="מלבן 5"/>
          <p:cNvSpPr/>
          <p:nvPr/>
        </p:nvSpPr>
        <p:spPr>
          <a:xfrm>
            <a:off x="-201132" y="1022216"/>
            <a:ext cx="9144000" cy="692497"/>
          </a:xfrm>
          <a:prstGeom prst="rect">
            <a:avLst/>
          </a:prstGeom>
          <a:noFill/>
        </p:spPr>
        <p:txBody>
          <a:bodyPr wrap="squar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עיצוב הגוף והנפש בבגרותו</a:t>
            </a:r>
          </a:p>
        </p:txBody>
      </p:sp>
    </p:spTree>
    <p:extLst>
      <p:ext uri="{BB962C8B-B14F-4D97-AF65-F5344CB8AC3E}">
        <p14:creationId xmlns:p14="http://schemas.microsoft.com/office/powerpoint/2010/main" val="4446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52840" y="2669722"/>
            <a:ext cx="3906982" cy="3180606"/>
          </a:xfrm>
        </p:spPr>
        <p:txBody>
          <a:bodyPr>
            <a:normAutofit fontScale="92500" lnSpcReduction="20000"/>
          </a:bodyPr>
          <a:lstStyle/>
          <a:p>
            <a:pPr marL="0" indent="0">
              <a:buNone/>
            </a:pPr>
            <a:r>
              <a:rPr lang="he-IL" sz="1500" b="1" dirty="0"/>
              <a:t>סבא  עזב את הקיבוץ בתחילת 1963 וחיפש את דרכו בשוק החופשי. במהלך החיפוש נתקל במודעת דרושים עובדים בוגרי י"ב, הוא נענה למודעה ושמח שבמהלך הריאיון התבקש למלא טפסים רבים שיעידו על ההיסטוריה שלו</a:t>
            </a:r>
            <a:r>
              <a:rPr lang="he-IL" sz="1500" b="1" dirty="0">
                <a:sym typeface="Wingdings" panose="05000000000000000000" pitchFamily="2" charset="2"/>
              </a:rPr>
              <a:t>.</a:t>
            </a:r>
            <a:endParaRPr lang="he-IL" sz="1500" b="1" dirty="0"/>
          </a:p>
          <a:p>
            <a:pPr marL="0" indent="0">
              <a:buNone/>
            </a:pPr>
            <a:r>
              <a:rPr lang="he-IL" sz="1500" b="1" dirty="0"/>
              <a:t>תוך כדי עבודתו במפעל "טקסטיל" שהיה בבניה החל את לימודי תורת ההפעלה של המתקן בו היה אמור לעבוד. לאחר שמונה חודשי לימוד והכשרה החל את עבודתו. מאז ועד פרישתו בשנת 2009 סבא עבד באותו המקום, לדבריו הוא נהנה ותרם למקום עבודתו. במהלך עבודתו סבא התחתן עם סבתא, אילנה משה, ב-1968 ולמד לתואר הנדסאי ששיפר את יכולתו בעבודתו. </a:t>
            </a:r>
          </a:p>
          <a:p>
            <a:pPr marL="0" indent="0">
              <a:buNone/>
            </a:pPr>
            <a:r>
              <a:rPr lang="he-IL" sz="1500" b="1" dirty="0"/>
              <a:t>אם ברצונך לדעת מהו קמ"ג, לחץ על התמונה.</a:t>
            </a:r>
          </a:p>
          <a:p>
            <a:endParaRPr lang="he-IL" b="1" dirty="0"/>
          </a:p>
          <a:p>
            <a:endParaRPr lang="he-IL" b="1" dirty="0"/>
          </a:p>
        </p:txBody>
      </p:sp>
      <p:sp>
        <p:nvSpPr>
          <p:cNvPr id="4" name="מלבן 3"/>
          <p:cNvSpPr/>
          <p:nvPr/>
        </p:nvSpPr>
        <p:spPr>
          <a:xfrm>
            <a:off x="2534648" y="1190568"/>
            <a:ext cx="4085094" cy="692497"/>
          </a:xfrm>
          <a:prstGeom prst="rect">
            <a:avLst/>
          </a:prstGeom>
          <a:noFill/>
        </p:spPr>
        <p:txBody>
          <a:bodyPr wrap="none" lIns="68580" tIns="34290" rIns="68580" bIns="34290">
            <a:spAutoFit/>
          </a:bodyPr>
          <a:lstStyle/>
          <a:p>
            <a:pPr algn="ctr"/>
            <a:r>
              <a:rPr lang="he-IL"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היציאה לעצמאות</a:t>
            </a:r>
          </a:p>
        </p:txBody>
      </p:sp>
      <p:pic>
        <p:nvPicPr>
          <p:cNvPr id="5" name="תמונה 4" descr="Smiley fac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536282" y="2482365"/>
            <a:ext cx="4384898" cy="2919946"/>
          </a:xfrm>
          <a:prstGeom prst="rect">
            <a:avLst/>
          </a:prstGeom>
          <a:noFill/>
          <a:ln>
            <a:noFill/>
          </a:ln>
        </p:spPr>
      </p:pic>
      <p:sp>
        <p:nvSpPr>
          <p:cNvPr id="2" name="TextBox 1"/>
          <p:cNvSpPr txBox="1"/>
          <p:nvPr/>
        </p:nvSpPr>
        <p:spPr>
          <a:xfrm>
            <a:off x="4536282" y="5473749"/>
            <a:ext cx="4384898" cy="300082"/>
          </a:xfrm>
          <a:prstGeom prst="rect">
            <a:avLst/>
          </a:prstGeom>
          <a:noFill/>
        </p:spPr>
        <p:txBody>
          <a:bodyPr wrap="square" rtlCol="1">
            <a:spAutoFit/>
          </a:bodyPr>
          <a:lstStyle/>
          <a:p>
            <a:pPr algn="ctr"/>
            <a:r>
              <a:rPr lang="he-IL" sz="1350" b="1" dirty="0"/>
              <a:t>הקריה למחקר גרעיני נגב – קמ"ג</a:t>
            </a:r>
            <a:endParaRPr lang="en-US" sz="1350" b="1" dirty="0"/>
          </a:p>
        </p:txBody>
      </p:sp>
    </p:spTree>
    <p:extLst>
      <p:ext uri="{BB962C8B-B14F-4D97-AF65-F5344CB8AC3E}">
        <p14:creationId xmlns:p14="http://schemas.microsoft.com/office/powerpoint/2010/main" val="325867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ראוי לציטוט">
  <a:themeElements>
    <a:clrScheme name="ראוי לציטוט">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ראוי לציטוט">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ראוי לציטוט">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ערכת נושא של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ערכת נושא של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1108</TotalTime>
  <Words>1549</Words>
  <Application>Microsoft Office PowerPoint</Application>
  <PresentationFormat>‫הצגה על המסך (4:3)</PresentationFormat>
  <Paragraphs>90</Paragraphs>
  <Slides>17</Slides>
  <Notes>2</Notes>
  <HiddenSlides>0</HiddenSlides>
  <MMClips>0</MMClips>
  <ScaleCrop>false</ScaleCrop>
  <HeadingPairs>
    <vt:vector size="6" baseType="variant">
      <vt:variant>
        <vt:lpstr>גופנים בשימוש</vt:lpstr>
      </vt:variant>
      <vt:variant>
        <vt:i4>14</vt:i4>
      </vt:variant>
      <vt:variant>
        <vt:lpstr>ערכת נושא</vt:lpstr>
      </vt:variant>
      <vt:variant>
        <vt:i4>4</vt:i4>
      </vt:variant>
      <vt:variant>
        <vt:lpstr>כותרות שקופיות</vt:lpstr>
      </vt:variant>
      <vt:variant>
        <vt:i4>17</vt:i4>
      </vt:variant>
    </vt:vector>
  </HeadingPairs>
  <TitlesOfParts>
    <vt:vector size="35" baseType="lpstr">
      <vt:lpstr>Akitza</vt:lpstr>
      <vt:lpstr>Arial</vt:lpstr>
      <vt:lpstr>BN Anna</vt:lpstr>
      <vt:lpstr>Calibri</vt:lpstr>
      <vt:lpstr>Calibri Light</vt:lpstr>
      <vt:lpstr>Century Gothic</vt:lpstr>
      <vt:lpstr>Gisha</vt:lpstr>
      <vt:lpstr>Guttman Kav</vt:lpstr>
      <vt:lpstr>Guttman Yad-Brush</vt:lpstr>
      <vt:lpstr>Tahoma</vt:lpstr>
      <vt:lpstr>Times New Roman</vt:lpstr>
      <vt:lpstr>Trebuchet MS</vt:lpstr>
      <vt:lpstr>Wingdings</vt:lpstr>
      <vt:lpstr>Wingdings 2</vt:lpstr>
      <vt:lpstr>HDOfficeLightV0</vt:lpstr>
      <vt:lpstr>1_HDOfficeLightV0</vt:lpstr>
      <vt:lpstr>2_HDOfficeLightV0</vt:lpstr>
      <vt:lpstr>ראוי לציטוט</vt:lpstr>
      <vt:lpstr>סיפור החיים של סבא שלום</vt:lpstr>
      <vt:lpstr>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סיפור החיים של סבא שלום</dc:title>
  <dc:creator>User</dc:creator>
  <cp:lastModifiedBy>orna</cp:lastModifiedBy>
  <cp:revision>188</cp:revision>
  <dcterms:created xsi:type="dcterms:W3CDTF">2017-11-10T10:09:44Z</dcterms:created>
  <dcterms:modified xsi:type="dcterms:W3CDTF">2018-06-10T10:16:43Z</dcterms:modified>
  <cp:contentStatus/>
</cp:coreProperties>
</file>