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8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374" autoAdjust="0"/>
  </p:normalViewPr>
  <p:slideViewPr>
    <p:cSldViewPr snapToGrid="0">
      <p:cViewPr varScale="1">
        <p:scale>
          <a:sx n="83" d="100"/>
          <a:sy n="83" d="100"/>
        </p:scale>
        <p:origin x="61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212415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366753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321500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84092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160373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1849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17706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18082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24684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362726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53C68E28-FB90-4C28-B601-40B3C054079D}" type="datetimeFigureOut">
              <a:rPr lang="he-IL" smtClean="0"/>
              <a:t>ל'/ניסן/תשע"ח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2181B46-318A-473A-BB1C-974509FFD99C}" type="slidenum">
              <a:rPr lang="he-IL" smtClean="0"/>
              <a:t>‹#›</a:t>
            </a:fld>
            <a:endParaRPr lang="he-IL"/>
          </a:p>
        </p:txBody>
      </p:sp>
    </p:spTree>
    <p:extLst>
      <p:ext uri="{BB962C8B-B14F-4D97-AF65-F5344CB8AC3E}">
        <p14:creationId xmlns:p14="http://schemas.microsoft.com/office/powerpoint/2010/main" val="81763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3C68E28-FB90-4C28-B601-40B3C054079D}" type="datetimeFigureOut">
              <a:rPr lang="he-IL" smtClean="0"/>
              <a:t>ל'/ניסן/תשע"ח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2181B46-318A-473A-BB1C-974509FFD99C}" type="slidenum">
              <a:rPr lang="he-IL" smtClean="0"/>
              <a:t>‹#›</a:t>
            </a:fld>
            <a:endParaRPr lang="he-IL"/>
          </a:p>
        </p:txBody>
      </p:sp>
    </p:spTree>
    <p:extLst>
      <p:ext uri="{BB962C8B-B14F-4D97-AF65-F5344CB8AC3E}">
        <p14:creationId xmlns:p14="http://schemas.microsoft.com/office/powerpoint/2010/main" val="1103497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1" y="-1222083"/>
            <a:ext cx="11853949" cy="2387600"/>
          </a:xfrm>
        </p:spPr>
        <p:txBody>
          <a:bodyPr/>
          <a:lstStyle/>
          <a:p>
            <a:r>
              <a:rPr lang="he-IL" dirty="0">
                <a:solidFill>
                  <a:srgbClr val="FFFF00"/>
                </a:solidFill>
              </a:rPr>
              <a:t>סיפור חייהם של סבתא עפרה וסבא נחמיה </a:t>
            </a:r>
          </a:p>
        </p:txBody>
      </p:sp>
      <p:sp>
        <p:nvSpPr>
          <p:cNvPr id="3" name="כותרת משנה 2"/>
          <p:cNvSpPr>
            <a:spLocks noGrp="1"/>
          </p:cNvSpPr>
          <p:nvPr>
            <p:ph type="subTitle" idx="1"/>
          </p:nvPr>
        </p:nvSpPr>
        <p:spPr>
          <a:xfrm>
            <a:off x="1490751" y="5846474"/>
            <a:ext cx="9144000" cy="1655762"/>
          </a:xfrm>
        </p:spPr>
        <p:txBody>
          <a:bodyPr/>
          <a:lstStyle/>
          <a:p>
            <a:r>
              <a:rPr lang="he-IL" dirty="0">
                <a:solidFill>
                  <a:srgbClr val="00B0F0"/>
                </a:solidFill>
              </a:rPr>
              <a:t>פרויקט הקשר הרב דורי </a:t>
            </a:r>
          </a:p>
          <a:p>
            <a:r>
              <a:rPr lang="he-IL" dirty="0">
                <a:solidFill>
                  <a:srgbClr val="00B0F0"/>
                </a:solidFill>
              </a:rPr>
              <a:t>ניב שקד בית ספר לב הפרדס</a:t>
            </a:r>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457" y="1144568"/>
            <a:ext cx="6762460" cy="4701906"/>
          </a:xfrm>
          <a:prstGeom prst="rect">
            <a:avLst/>
          </a:prstGeom>
        </p:spPr>
      </p:pic>
    </p:spTree>
    <p:extLst>
      <p:ext uri="{BB962C8B-B14F-4D97-AF65-F5344CB8AC3E}">
        <p14:creationId xmlns:p14="http://schemas.microsoft.com/office/powerpoint/2010/main" val="925735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9167E-6 -3.33333E-6 L 2.291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12" y="4271177"/>
            <a:ext cx="3720471" cy="2586824"/>
          </a:xfrm>
          <a:prstGeom prst="rect">
            <a:avLst/>
          </a:prstGeom>
        </p:spPr>
      </p:pic>
      <p:pic>
        <p:nvPicPr>
          <p:cNvPr id="4" name="תמונה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397" y="4171162"/>
            <a:ext cx="2918588" cy="2686838"/>
          </a:xfrm>
          <a:prstGeom prst="rect">
            <a:avLst/>
          </a:prstGeom>
        </p:spPr>
      </p:pic>
      <p:sp>
        <p:nvSpPr>
          <p:cNvPr id="2" name="כותרת 1"/>
          <p:cNvSpPr>
            <a:spLocks noGrp="1"/>
          </p:cNvSpPr>
          <p:nvPr>
            <p:ph type="title"/>
          </p:nvPr>
        </p:nvSpPr>
        <p:spPr>
          <a:xfrm>
            <a:off x="1068946" y="245305"/>
            <a:ext cx="9898487" cy="772126"/>
          </a:xfrm>
        </p:spPr>
        <p:txBody>
          <a:bodyPr/>
          <a:lstStyle/>
          <a:p>
            <a:pPr algn="ctr"/>
            <a:r>
              <a:rPr lang="he-IL" dirty="0"/>
              <a:t>הקדמה </a:t>
            </a:r>
          </a:p>
        </p:txBody>
      </p:sp>
      <p:sp>
        <p:nvSpPr>
          <p:cNvPr id="3" name="מציין מיקום תוכן 2"/>
          <p:cNvSpPr>
            <a:spLocks noGrp="1"/>
          </p:cNvSpPr>
          <p:nvPr>
            <p:ph idx="1"/>
          </p:nvPr>
        </p:nvSpPr>
        <p:spPr>
          <a:xfrm>
            <a:off x="0" y="1055426"/>
            <a:ext cx="12192000" cy="3115736"/>
          </a:xfrm>
        </p:spPr>
        <p:txBody>
          <a:bodyPr>
            <a:normAutofit fontScale="92500" lnSpcReduction="20000"/>
          </a:bodyPr>
          <a:lstStyle/>
          <a:p>
            <a:pPr marL="0" indent="0">
              <a:buNone/>
            </a:pPr>
            <a:r>
              <a:rPr lang="he-IL" dirty="0">
                <a:solidFill>
                  <a:schemeClr val="accent2">
                    <a:lumMod val="50000"/>
                  </a:schemeClr>
                </a:solidFill>
                <a:latin typeface="Aharoni" panose="02010803020104030203" pitchFamily="2" charset="-79"/>
                <a:cs typeface="+mj-cs"/>
              </a:rPr>
              <a:t>שמחתי מאוד שנכדי ניב ביקש שאספר לו את קורות המשפחה, לאור זאת שאני לא הצלחתי לדלות מהם את קורות חייהם.             </a:t>
            </a:r>
          </a:p>
          <a:p>
            <a:pPr marL="0" indent="0">
              <a:buNone/>
            </a:pPr>
            <a:r>
              <a:rPr lang="he-IL" dirty="0">
                <a:solidFill>
                  <a:schemeClr val="accent2">
                    <a:lumMod val="50000"/>
                  </a:schemeClr>
                </a:solidFill>
                <a:latin typeface="Aharoni" panose="02010803020104030203" pitchFamily="2" charset="-79"/>
                <a:cs typeface="+mj-cs"/>
              </a:rPr>
              <a:t>סבתא עפרה ואני זכינו לגדול בדור שחווה הרבה אירועים לאורך שנות חייו כילדים, חווינו את המרד הערבי בארץ ישראל בסוף שנות ה-30, את מלחמת העולם השנייה, את המאבק של ניצולי השואה והעולים להקמת המדינה, את מלחמת העצמאות, ואת תקופת הצנע.</a:t>
            </a:r>
          </a:p>
          <a:p>
            <a:pPr marL="0" indent="0">
              <a:buNone/>
            </a:pPr>
            <a:r>
              <a:rPr lang="he-IL" dirty="0">
                <a:solidFill>
                  <a:schemeClr val="accent2">
                    <a:lumMod val="50000"/>
                  </a:schemeClr>
                </a:solidFill>
                <a:latin typeface="Aharoni" panose="02010803020104030203" pitchFamily="2" charset="-79"/>
                <a:cs typeface="+mj-cs"/>
              </a:rPr>
              <a:t>בבגרותנו נלחמנו במלחמות ישראל השונות: מבצע קדש, מלחמת ששת הימים, מלחמת יום כיפור ובמלחמת שלום הגליל (לבנון הראשונה) ליווינו בחרדה ודאגה את בננו שלחמו בה. </a:t>
            </a:r>
          </a:p>
          <a:p>
            <a:pPr marL="0" indent="0">
              <a:buNone/>
            </a:pPr>
            <a:r>
              <a:rPr lang="he-IL" dirty="0">
                <a:solidFill>
                  <a:schemeClr val="accent2">
                    <a:lumMod val="50000"/>
                  </a:schemeClr>
                </a:solidFill>
                <a:latin typeface="Aharoni" panose="02010803020104030203" pitchFamily="2" charset="-79"/>
                <a:cs typeface="+mj-cs"/>
              </a:rPr>
              <a:t>גידלנו ילדים לתפארת ונכדים אהובים. </a:t>
            </a:r>
          </a:p>
          <a:p>
            <a:pPr marL="0" indent="0">
              <a:buNone/>
            </a:pPr>
            <a:r>
              <a:rPr lang="he-IL" dirty="0">
                <a:solidFill>
                  <a:schemeClr val="accent2">
                    <a:lumMod val="50000"/>
                  </a:schemeClr>
                </a:solidFill>
                <a:latin typeface="Aharoni" panose="02010803020104030203" pitchFamily="2" charset="-79"/>
                <a:cs typeface="+mj-cs"/>
              </a:rPr>
              <a:t>בסוף שנות ה-60 לחיינו יצאנו לגמלאות ליהנות מהחיים ולהקדיש את הזמן לעצמנו ולמשפחתנו.</a:t>
            </a:r>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9788" y="4271177"/>
            <a:ext cx="2148891" cy="2586823"/>
          </a:xfrm>
          <a:prstGeom prst="rect">
            <a:avLst/>
          </a:prstGeom>
        </p:spPr>
      </p:pic>
    </p:spTree>
    <p:extLst>
      <p:ext uri="{BB962C8B-B14F-4D97-AF65-F5344CB8AC3E}">
        <p14:creationId xmlns:p14="http://schemas.microsoft.com/office/powerpoint/2010/main" val="12245982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45474" y="68746"/>
            <a:ext cx="12046526" cy="763793"/>
          </a:xfrm>
        </p:spPr>
        <p:txBody>
          <a:bodyPr/>
          <a:lstStyle/>
          <a:p>
            <a:pPr algn="ctr"/>
            <a:r>
              <a:rPr lang="he-IL" dirty="0"/>
              <a:t>סבא נחמיה </a:t>
            </a:r>
          </a:p>
        </p:txBody>
      </p:sp>
      <p:sp>
        <p:nvSpPr>
          <p:cNvPr id="4" name="מציין מיקום תוכן 3"/>
          <p:cNvSpPr>
            <a:spLocks noGrp="1"/>
          </p:cNvSpPr>
          <p:nvPr>
            <p:ph idx="1"/>
          </p:nvPr>
        </p:nvSpPr>
        <p:spPr>
          <a:xfrm>
            <a:off x="201282" y="832539"/>
            <a:ext cx="11934909" cy="3850782"/>
          </a:xfrm>
        </p:spPr>
        <p:txBody>
          <a:bodyPr>
            <a:normAutofit/>
          </a:bodyPr>
          <a:lstStyle/>
          <a:p>
            <a:pPr marL="0" indent="0">
              <a:buNone/>
            </a:pPr>
            <a:r>
              <a:rPr lang="he-IL" sz="2400" dirty="0">
                <a:solidFill>
                  <a:schemeClr val="accent2">
                    <a:lumMod val="50000"/>
                  </a:schemeClr>
                </a:solidFill>
                <a:cs typeface="+mj-cs"/>
              </a:rPr>
              <a:t>נולדתי ב-19 למאי 1934 (ערב חג השבועות) במושבה פתח תקווה, להורי חיים וחנה מנדל.</a:t>
            </a:r>
          </a:p>
          <a:p>
            <a:pPr marL="0" indent="0">
              <a:buNone/>
            </a:pPr>
            <a:r>
              <a:rPr lang="he-IL" sz="2400" dirty="0">
                <a:solidFill>
                  <a:schemeClr val="accent2">
                    <a:lumMod val="50000"/>
                  </a:schemeClr>
                </a:solidFill>
                <a:cs typeface="+mj-cs"/>
              </a:rPr>
              <a:t>אבי חיים נולד בשנת 1905 בעיר </a:t>
            </a:r>
            <a:r>
              <a:rPr lang="he-IL" sz="2400" dirty="0" err="1">
                <a:solidFill>
                  <a:schemeClr val="accent2">
                    <a:lumMod val="50000"/>
                  </a:schemeClr>
                </a:solidFill>
                <a:cs typeface="+mj-cs"/>
              </a:rPr>
              <a:t>סטניסלבוב</a:t>
            </a:r>
            <a:r>
              <a:rPr lang="he-IL" sz="2400" dirty="0">
                <a:solidFill>
                  <a:schemeClr val="accent2">
                    <a:lumMod val="50000"/>
                  </a:schemeClr>
                </a:solidFill>
                <a:cs typeface="+mj-cs"/>
              </a:rPr>
              <a:t> שבפולין למשפחה בעלת כלבו לציוד חקלאי. לאבי היו 11 אחים ואחיות מהם נשארו לאחר השואה 2 אחים ו-2 אחיות. אבי חיים עלה ארצה ב-29 ליוני 1931 ועבד בסלילת כבישים, בפרדסים ובמחצבות, לאחר מלחמת העצמאות עבד בבניין שם גם היה יושב ראש ועד עובדים.</a:t>
            </a:r>
          </a:p>
          <a:p>
            <a:pPr marL="0" indent="0">
              <a:buNone/>
            </a:pPr>
            <a:r>
              <a:rPr lang="he-IL" sz="2400" dirty="0">
                <a:solidFill>
                  <a:schemeClr val="accent2">
                    <a:lumMod val="50000"/>
                  </a:schemeClr>
                </a:solidFill>
                <a:cs typeface="+mj-cs"/>
              </a:rPr>
              <a:t>בנוסף היה אבי חיים איש ספר וניהל בהתנדבות ספרייה בשפת היידיש. הוא נפטר בגיל 84.  </a:t>
            </a:r>
          </a:p>
          <a:p>
            <a:pPr marL="0" indent="0">
              <a:buNone/>
            </a:pPr>
            <a:r>
              <a:rPr lang="he-IL" sz="2400" dirty="0">
                <a:solidFill>
                  <a:schemeClr val="accent2">
                    <a:lumMod val="50000"/>
                  </a:schemeClr>
                </a:solidFill>
                <a:cs typeface="+mj-cs"/>
              </a:rPr>
              <a:t>אמי חנה הולצמן נולדה בשנת 1908 בעיר </a:t>
            </a:r>
            <a:r>
              <a:rPr lang="he-IL" sz="2400" dirty="0" err="1">
                <a:solidFill>
                  <a:schemeClr val="accent2">
                    <a:lumMod val="50000"/>
                  </a:schemeClr>
                </a:solidFill>
                <a:cs typeface="+mj-cs"/>
              </a:rPr>
              <a:t>סמבור</a:t>
            </a:r>
            <a:r>
              <a:rPr lang="he-IL" sz="2400" dirty="0">
                <a:solidFill>
                  <a:schemeClr val="accent2">
                    <a:lumMod val="50000"/>
                  </a:schemeClr>
                </a:solidFill>
                <a:cs typeface="+mj-cs"/>
              </a:rPr>
              <a:t> שבפולין למשפחת צבעים. היו לה 7 אחים (3 אחיות ו-4 אחים) והיא נותרה לאחר השואה יחידה מכל משפחתה.</a:t>
            </a:r>
          </a:p>
          <a:p>
            <a:pPr marL="0" indent="0">
              <a:buNone/>
            </a:pPr>
            <a:r>
              <a:rPr lang="he-IL" sz="2400" dirty="0">
                <a:solidFill>
                  <a:schemeClr val="accent2">
                    <a:lumMod val="50000"/>
                  </a:schemeClr>
                </a:solidFill>
                <a:cs typeface="+mj-cs"/>
              </a:rPr>
              <a:t>היא עלתה ארצה ב-21 לדצמבר 1932 ועבדה במפעל אלבר שייצר ציוד לצבא הבריטי ולאחר מכן כזבנית בצרכנייה עד שעברנו לגור בביתנו בנוה עוז. היא נפטרה בגיל 97.</a:t>
            </a:r>
            <a:r>
              <a:rPr lang="he-IL" dirty="0">
                <a:cs typeface="+mj-cs"/>
              </a:rPr>
              <a:t>    </a:t>
            </a:r>
          </a:p>
        </p:txBody>
      </p:sp>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50029"/>
            <a:ext cx="3768926" cy="2607972"/>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9943" y="4429342"/>
            <a:ext cx="3822708" cy="2428657"/>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2103" y="4429342"/>
            <a:ext cx="3504088" cy="2494792"/>
          </a:xfrm>
          <a:prstGeom prst="rect">
            <a:avLst/>
          </a:prstGeom>
        </p:spPr>
      </p:pic>
      <p:sp>
        <p:nvSpPr>
          <p:cNvPr id="8" name="אליפסה 7"/>
          <p:cNvSpPr/>
          <p:nvPr/>
        </p:nvSpPr>
        <p:spPr>
          <a:xfrm>
            <a:off x="1268963" y="5467739"/>
            <a:ext cx="765110" cy="7464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410226" y="6488668"/>
            <a:ext cx="2948474" cy="369332"/>
          </a:xfrm>
          <a:prstGeom prst="rect">
            <a:avLst/>
          </a:prstGeom>
          <a:noFill/>
        </p:spPr>
        <p:txBody>
          <a:bodyPr wrap="square" rtlCol="1">
            <a:spAutoFit/>
          </a:bodyPr>
          <a:lstStyle/>
          <a:p>
            <a:pPr algn="ctr"/>
            <a:r>
              <a:rPr lang="he-IL" b="1" dirty="0">
                <a:solidFill>
                  <a:srgbClr val="FFFF00"/>
                </a:solidFill>
              </a:rPr>
              <a:t>אבא של סבא</a:t>
            </a:r>
          </a:p>
        </p:txBody>
      </p:sp>
    </p:spTree>
    <p:extLst>
      <p:ext uri="{BB962C8B-B14F-4D97-AF65-F5344CB8AC3E}">
        <p14:creationId xmlns:p14="http://schemas.microsoft.com/office/powerpoint/2010/main" val="28949932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anim calcmode="lin" valueType="num">
                                      <p:cBhvr>
                                        <p:cTn id="18"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anim calcmode="lin" valueType="num">
                                      <p:cBhvr>
                                        <p:cTn id="23"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
                                            <p:txEl>
                                              <p:pRg st="2" end="2"/>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anim calcmode="lin" valueType="num">
                                      <p:cBhvr>
                                        <p:cTn id="2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29" dur="2000" fill="hold"/>
                                        <p:tgtEl>
                                          <p:spTgt spid="4">
                                            <p:txEl>
                                              <p:pRg st="3" end="3"/>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anim calcmode="lin" valueType="num">
                                      <p:cBhvr>
                                        <p:cTn id="33"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34"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heel(1)">
                                      <p:cBhvr>
                                        <p:cTn id="54" dur="2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12192000" cy="872359"/>
          </a:xfrm>
        </p:spPr>
        <p:txBody>
          <a:bodyPr/>
          <a:lstStyle/>
          <a:p>
            <a:pPr algn="ctr"/>
            <a:r>
              <a:rPr lang="he-IL" dirty="0"/>
              <a:t>ילדותו של סבא </a:t>
            </a:r>
            <a:endParaRPr lang="en-US" dirty="0"/>
          </a:p>
        </p:txBody>
      </p:sp>
      <p:sp>
        <p:nvSpPr>
          <p:cNvPr id="3" name="מציין מיקום תוכן 2"/>
          <p:cNvSpPr>
            <a:spLocks noGrp="1"/>
          </p:cNvSpPr>
          <p:nvPr>
            <p:ph idx="1"/>
          </p:nvPr>
        </p:nvSpPr>
        <p:spPr>
          <a:xfrm>
            <a:off x="0" y="704932"/>
            <a:ext cx="12192000" cy="4536770"/>
          </a:xfrm>
        </p:spPr>
        <p:txBody>
          <a:bodyPr>
            <a:normAutofit lnSpcReduction="10000"/>
          </a:bodyPr>
          <a:lstStyle/>
          <a:p>
            <a:pPr marL="0" indent="0">
              <a:buNone/>
            </a:pPr>
            <a:r>
              <a:rPr lang="he-IL" sz="2400" dirty="0">
                <a:solidFill>
                  <a:schemeClr val="accent2">
                    <a:lumMod val="50000"/>
                  </a:schemeClr>
                </a:solidFill>
                <a:cs typeface="+mj-cs"/>
              </a:rPr>
              <a:t>מאז שאני זוכר את עצמי, גרנו בדירות שכורות עד 1947 שעברנו לביתנו הפרטי בנוה עוז, היה זה בית קטן עם חצר גדולה בה גידלנו עצי פרי, גן ירק, עז, תרנגולות וארנבות.</a:t>
            </a:r>
          </a:p>
          <a:p>
            <a:pPr marL="0" indent="0">
              <a:buNone/>
            </a:pPr>
            <a:r>
              <a:rPr lang="he-IL" sz="2400" dirty="0">
                <a:solidFill>
                  <a:schemeClr val="accent2">
                    <a:lumMod val="50000"/>
                  </a:schemeClr>
                </a:solidFill>
                <a:cs typeface="+mj-cs"/>
              </a:rPr>
              <a:t>למדתי בבית ספר יסודי בין השנים 1940-1948 בהן היו מלחמת העולם השנייה, מלחמת העצמאות והכרזת המדינה.</a:t>
            </a:r>
          </a:p>
          <a:p>
            <a:pPr marL="0" indent="0">
              <a:buNone/>
            </a:pPr>
            <a:r>
              <a:rPr lang="he-IL" sz="2400" dirty="0">
                <a:solidFill>
                  <a:schemeClr val="accent2">
                    <a:lumMod val="50000"/>
                  </a:schemeClr>
                </a:solidFill>
                <a:cs typeface="+mj-cs"/>
              </a:rPr>
              <a:t>את ההצבעה של האומות המאוחדות על הקמת מדינה יהודית, שמענו ביחד כל תושבי השכונה באולם הסמינר למורים בגבעת השלושה מאחר ולא היו מקלטי רדיו ברוב הבתים. </a:t>
            </a:r>
          </a:p>
          <a:p>
            <a:pPr marL="0" indent="0">
              <a:buNone/>
            </a:pPr>
            <a:r>
              <a:rPr lang="he-IL" sz="2400" dirty="0">
                <a:solidFill>
                  <a:schemeClr val="accent2">
                    <a:lumMod val="50000"/>
                  </a:schemeClr>
                </a:solidFill>
                <a:cs typeface="+mj-cs"/>
              </a:rPr>
              <a:t>את לימודי המשכתי בבית ספר מקצועי ע"ש מכס פיין בתל אביב בכדי לרכוש מקצוע מתוך הכרה שאני הולך להיות חבר קיבוץ. </a:t>
            </a:r>
          </a:p>
          <a:p>
            <a:pPr marL="0" indent="0">
              <a:buNone/>
            </a:pPr>
            <a:r>
              <a:rPr lang="he-IL" sz="2400" dirty="0">
                <a:solidFill>
                  <a:schemeClr val="accent2">
                    <a:lumMod val="50000"/>
                  </a:schemeClr>
                </a:solidFill>
                <a:cs typeface="+mj-cs"/>
              </a:rPr>
              <a:t>בכיתה ד' הצטרפתי לתנועת הנוער העובד ולאחר מכן עברתי למחנות העולים. בתנועות הנוער ערכנו טיולים רגליים להכרת הארץ וכך הכרנו את הארץ דרך הרגליים.</a:t>
            </a:r>
          </a:p>
          <a:p>
            <a:pPr marL="0" indent="0">
              <a:buNone/>
            </a:pPr>
            <a:r>
              <a:rPr lang="he-IL" sz="2400" dirty="0">
                <a:solidFill>
                  <a:schemeClr val="accent2">
                    <a:lumMod val="50000"/>
                  </a:schemeClr>
                </a:solidFill>
                <a:cs typeface="+mj-cs"/>
              </a:rPr>
              <a:t>את החופשים הייתי מקדיש לקורסי פיקוד בגדנ"ע ועבודות שונות על מנת לסייע להוריי, כך גם הייתי יכול לרכוש את אופני הספורט שלי לאחר חודש ימי עבודה בפרדס...</a:t>
            </a:r>
          </a:p>
          <a:p>
            <a:pPr marL="0" indent="0">
              <a:buNone/>
            </a:pPr>
            <a:r>
              <a:rPr lang="he-IL" sz="2400" dirty="0">
                <a:solidFill>
                  <a:schemeClr val="accent2">
                    <a:lumMod val="50000"/>
                  </a:schemeClr>
                </a:solidFill>
                <a:cs typeface="+mj-cs"/>
              </a:rPr>
              <a:t>עם סיום הלימודים יצאתי להכשרה בקיבוץ בית קשת.  </a:t>
            </a:r>
            <a:endParaRPr lang="en-US" sz="2400" dirty="0">
              <a:solidFill>
                <a:schemeClr val="accent2">
                  <a:lumMod val="50000"/>
                </a:schemeClr>
              </a:solidFill>
              <a:cs typeface="+mj-cs"/>
            </a:endParaRP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98" y="4430331"/>
            <a:ext cx="1368573" cy="2385625"/>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637" y="4351425"/>
            <a:ext cx="3974840" cy="2506575"/>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2503" y="5113112"/>
            <a:ext cx="2659808" cy="1667044"/>
          </a:xfrm>
          <a:prstGeom prst="rect">
            <a:avLst/>
          </a:prstGeom>
        </p:spPr>
      </p:pic>
      <p:sp>
        <p:nvSpPr>
          <p:cNvPr id="7" name="אליפסה 6"/>
          <p:cNvSpPr/>
          <p:nvPr/>
        </p:nvSpPr>
        <p:spPr>
          <a:xfrm>
            <a:off x="8789437" y="5241702"/>
            <a:ext cx="802432" cy="95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5635690" y="5467739"/>
            <a:ext cx="522514" cy="597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244698" y="6195527"/>
            <a:ext cx="1368573" cy="369332"/>
          </a:xfrm>
          <a:prstGeom prst="rect">
            <a:avLst/>
          </a:prstGeom>
          <a:noFill/>
        </p:spPr>
        <p:txBody>
          <a:bodyPr wrap="square" rtlCol="1">
            <a:spAutoFit/>
          </a:bodyPr>
          <a:lstStyle/>
          <a:p>
            <a:pPr algn="ctr"/>
            <a:r>
              <a:rPr lang="he-IL" dirty="0">
                <a:solidFill>
                  <a:srgbClr val="FF0000"/>
                </a:solidFill>
              </a:rPr>
              <a:t>סבא בן 5</a:t>
            </a:r>
          </a:p>
        </p:txBody>
      </p:sp>
    </p:spTree>
    <p:extLst>
      <p:ext uri="{BB962C8B-B14F-4D97-AF65-F5344CB8AC3E}">
        <p14:creationId xmlns:p14="http://schemas.microsoft.com/office/powerpoint/2010/main" val="382265999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ppt_w</p:attrName>
                                        </p:attrNameLst>
                                      </p:cBhvr>
                                      <p:tavLst>
                                        <p:tav tm="0" fmla="#ppt_w*sin(2.5*pi*$)">
                                          <p:val>
                                            <p:fltVal val="0"/>
                                          </p:val>
                                        </p:tav>
                                        <p:tav tm="100000">
                                          <p:val>
                                            <p:fltVal val="1"/>
                                          </p:val>
                                        </p:tav>
                                      </p:tavLst>
                                    </p:anim>
                                    <p:anim calcmode="lin" valueType="num">
                                      <p:cBhvr>
                                        <p:cTn id="3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ircle(in)">
                                      <p:cBhvr>
                                        <p:cTn id="57" dur="20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80">
                                          <p:stCondLst>
                                            <p:cond delay="0"/>
                                          </p:stCondLst>
                                        </p:cTn>
                                        <p:tgtEl>
                                          <p:spTgt spid="9"/>
                                        </p:tgtEl>
                                      </p:cBhvr>
                                    </p:animEffect>
                                    <p:anim calcmode="lin" valueType="num">
                                      <p:cBhvr>
                                        <p:cTn id="6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tgtEl>
                                      </p:cBhvr>
                                      <p:to x="100000" y="60000"/>
                                    </p:animScale>
                                    <p:animScale>
                                      <p:cBhvr>
                                        <p:cTn id="69" dur="166" decel="50000">
                                          <p:stCondLst>
                                            <p:cond delay="676"/>
                                          </p:stCondLst>
                                        </p:cTn>
                                        <p:tgtEl>
                                          <p:spTgt spid="9"/>
                                        </p:tgtEl>
                                      </p:cBhvr>
                                      <p:to x="100000" y="100000"/>
                                    </p:animScale>
                                    <p:animScale>
                                      <p:cBhvr>
                                        <p:cTn id="70" dur="26">
                                          <p:stCondLst>
                                            <p:cond delay="1312"/>
                                          </p:stCondLst>
                                        </p:cTn>
                                        <p:tgtEl>
                                          <p:spTgt spid="9"/>
                                        </p:tgtEl>
                                      </p:cBhvr>
                                      <p:to x="100000" y="80000"/>
                                    </p:animScale>
                                    <p:animScale>
                                      <p:cBhvr>
                                        <p:cTn id="71" dur="166" decel="50000">
                                          <p:stCondLst>
                                            <p:cond delay="1338"/>
                                          </p:stCondLst>
                                        </p:cTn>
                                        <p:tgtEl>
                                          <p:spTgt spid="9"/>
                                        </p:tgtEl>
                                      </p:cBhvr>
                                      <p:to x="100000" y="100000"/>
                                    </p:animScale>
                                    <p:animScale>
                                      <p:cBhvr>
                                        <p:cTn id="72" dur="26">
                                          <p:stCondLst>
                                            <p:cond delay="1642"/>
                                          </p:stCondLst>
                                        </p:cTn>
                                        <p:tgtEl>
                                          <p:spTgt spid="9"/>
                                        </p:tgtEl>
                                      </p:cBhvr>
                                      <p:to x="100000" y="90000"/>
                                    </p:animScale>
                                    <p:animScale>
                                      <p:cBhvr>
                                        <p:cTn id="73" dur="166" decel="50000">
                                          <p:stCondLst>
                                            <p:cond delay="1668"/>
                                          </p:stCondLst>
                                        </p:cTn>
                                        <p:tgtEl>
                                          <p:spTgt spid="9"/>
                                        </p:tgtEl>
                                      </p:cBhvr>
                                      <p:to x="100000" y="100000"/>
                                    </p:animScale>
                                    <p:animScale>
                                      <p:cBhvr>
                                        <p:cTn id="74" dur="26">
                                          <p:stCondLst>
                                            <p:cond delay="1808"/>
                                          </p:stCondLst>
                                        </p:cTn>
                                        <p:tgtEl>
                                          <p:spTgt spid="9"/>
                                        </p:tgtEl>
                                      </p:cBhvr>
                                      <p:to x="100000" y="95000"/>
                                    </p:animScale>
                                    <p:animScale>
                                      <p:cBhvr>
                                        <p:cTn id="7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12192000" cy="914400"/>
          </a:xfrm>
        </p:spPr>
        <p:txBody>
          <a:bodyPr/>
          <a:lstStyle/>
          <a:p>
            <a:pPr algn="ctr"/>
            <a:r>
              <a:rPr lang="he-IL" dirty="0"/>
              <a:t>השירות הצבאי</a:t>
            </a:r>
            <a:endParaRPr lang="en-US" dirty="0"/>
          </a:p>
        </p:txBody>
      </p:sp>
      <p:sp>
        <p:nvSpPr>
          <p:cNvPr id="3" name="מציין מיקום תוכן 2"/>
          <p:cNvSpPr>
            <a:spLocks noGrp="1"/>
          </p:cNvSpPr>
          <p:nvPr>
            <p:ph idx="1"/>
          </p:nvPr>
        </p:nvSpPr>
        <p:spPr>
          <a:xfrm>
            <a:off x="0" y="734097"/>
            <a:ext cx="12192000" cy="3979572"/>
          </a:xfrm>
        </p:spPr>
        <p:txBody>
          <a:bodyPr>
            <a:normAutofit/>
          </a:bodyPr>
          <a:lstStyle/>
          <a:p>
            <a:pPr marL="0" indent="0">
              <a:buNone/>
            </a:pPr>
            <a:r>
              <a:rPr lang="he-IL" sz="2400" dirty="0">
                <a:solidFill>
                  <a:schemeClr val="accent2">
                    <a:lumMod val="50000"/>
                  </a:schemeClr>
                </a:solidFill>
                <a:cs typeface="+mj-cs"/>
              </a:rPr>
              <a:t>התגייסתי לצה"ל באוגוסט </a:t>
            </a:r>
            <a:r>
              <a:rPr lang="he-IL" sz="2000" dirty="0">
                <a:solidFill>
                  <a:schemeClr val="accent2">
                    <a:lumMod val="50000"/>
                  </a:schemeClr>
                </a:solidFill>
                <a:cs typeface="+mj-cs"/>
              </a:rPr>
              <a:t>1952</a:t>
            </a:r>
            <a:r>
              <a:rPr lang="he-IL" sz="2400" dirty="0">
                <a:solidFill>
                  <a:schemeClr val="accent2">
                    <a:lumMod val="50000"/>
                  </a:schemeClr>
                </a:solidFill>
                <a:cs typeface="+mj-cs"/>
              </a:rPr>
              <a:t> ומיד נשלחתי לקורס מ"כים ואח"כ לקורס קצינים ושירתי בגאווה 27 שנה !! והגעתי לדרגת אלוף משנה (אל"מ). </a:t>
            </a:r>
          </a:p>
          <a:p>
            <a:pPr marL="0" indent="0">
              <a:buNone/>
            </a:pPr>
            <a:r>
              <a:rPr lang="he-IL" sz="2400" dirty="0">
                <a:solidFill>
                  <a:schemeClr val="accent2">
                    <a:lumMod val="50000"/>
                  </a:schemeClr>
                </a:solidFill>
                <a:cs typeface="+mj-cs"/>
              </a:rPr>
              <a:t>במסגרת שירותי הצבאי ביצעתי תפקידי פיקוד והדרכה שונים בהם מפקד פלוגה (מ"פ) בחטיבת גולני, מפקד גדוד (מג"ד), מדריך ראשי בבית ספר לקצינים, ראש ענף תורת לחימה במטה הכללי ועוד.</a:t>
            </a:r>
          </a:p>
          <a:p>
            <a:pPr marL="0" indent="0">
              <a:buNone/>
            </a:pPr>
            <a:r>
              <a:rPr lang="he-IL" sz="2400" dirty="0">
                <a:solidFill>
                  <a:schemeClr val="accent2">
                    <a:lumMod val="50000"/>
                  </a:schemeClr>
                </a:solidFill>
                <a:cs typeface="+mj-cs"/>
              </a:rPr>
              <a:t>במלחמת קדש </a:t>
            </a:r>
            <a:r>
              <a:rPr lang="he-IL" sz="2000" dirty="0">
                <a:solidFill>
                  <a:schemeClr val="accent2">
                    <a:lumMod val="50000"/>
                  </a:schemeClr>
                </a:solidFill>
                <a:cs typeface="+mj-cs"/>
              </a:rPr>
              <a:t>(1957) </a:t>
            </a:r>
            <a:r>
              <a:rPr lang="he-IL" sz="2400" dirty="0">
                <a:solidFill>
                  <a:schemeClr val="accent2">
                    <a:lumMod val="50000"/>
                  </a:schemeClr>
                </a:solidFill>
                <a:cs typeface="+mj-cs"/>
              </a:rPr>
              <a:t>שירתי כסגן מפקד גוש מגן - היום יישובי עוטף עזה ושם אף הכרתי את עפרה רעייתי. </a:t>
            </a:r>
          </a:p>
          <a:p>
            <a:pPr marL="0" indent="0">
              <a:buNone/>
            </a:pPr>
            <a:r>
              <a:rPr lang="he-IL" sz="2400" dirty="0">
                <a:solidFill>
                  <a:schemeClr val="accent2">
                    <a:lumMod val="50000"/>
                  </a:schemeClr>
                </a:solidFill>
                <a:cs typeface="+mj-cs"/>
              </a:rPr>
              <a:t>במלחמת ששת הימים </a:t>
            </a:r>
            <a:r>
              <a:rPr lang="he-IL" sz="2000" dirty="0">
                <a:solidFill>
                  <a:schemeClr val="accent2">
                    <a:lumMod val="50000"/>
                  </a:schemeClr>
                </a:solidFill>
                <a:cs typeface="+mj-cs"/>
              </a:rPr>
              <a:t>(1967) </a:t>
            </a:r>
            <a:r>
              <a:rPr lang="he-IL" sz="2400" dirty="0">
                <a:solidFill>
                  <a:schemeClr val="accent2">
                    <a:lumMod val="50000"/>
                  </a:schemeClr>
                </a:solidFill>
                <a:cs typeface="+mj-cs"/>
              </a:rPr>
              <a:t>הייתי קצין המבצעים (קמב"ץ) של פיקוד מרכז.</a:t>
            </a:r>
          </a:p>
          <a:p>
            <a:pPr marL="0" indent="0">
              <a:buNone/>
            </a:pPr>
            <a:r>
              <a:rPr lang="he-IL" sz="2400" dirty="0">
                <a:solidFill>
                  <a:schemeClr val="accent2">
                    <a:lumMod val="50000"/>
                  </a:schemeClr>
                </a:solidFill>
                <a:cs typeface="+mj-cs"/>
              </a:rPr>
              <a:t>במלחמת יום כיפור </a:t>
            </a:r>
            <a:r>
              <a:rPr lang="he-IL" sz="2000" dirty="0">
                <a:solidFill>
                  <a:schemeClr val="accent2">
                    <a:lumMod val="50000"/>
                  </a:schemeClr>
                </a:solidFill>
                <a:cs typeface="+mj-cs"/>
              </a:rPr>
              <a:t>(1973) </a:t>
            </a:r>
            <a:r>
              <a:rPr lang="he-IL" sz="2400" dirty="0">
                <a:solidFill>
                  <a:schemeClr val="accent2">
                    <a:lumMod val="50000"/>
                  </a:schemeClr>
                </a:solidFill>
                <a:cs typeface="+mj-cs"/>
              </a:rPr>
              <a:t>הייתי סגן מפקד חטיבת ירושלים (סמח"ט).</a:t>
            </a:r>
          </a:p>
          <a:p>
            <a:pPr marL="0" indent="0">
              <a:buNone/>
            </a:pPr>
            <a:r>
              <a:rPr lang="he-IL" sz="2400" dirty="0">
                <a:solidFill>
                  <a:schemeClr val="accent2">
                    <a:lumMod val="50000"/>
                  </a:schemeClr>
                </a:solidFill>
                <a:cs typeface="+mj-cs"/>
              </a:rPr>
              <a:t>בשנת </a:t>
            </a:r>
            <a:r>
              <a:rPr lang="he-IL" sz="2000" dirty="0">
                <a:solidFill>
                  <a:schemeClr val="accent2">
                    <a:lumMod val="50000"/>
                  </a:schemeClr>
                </a:solidFill>
                <a:cs typeface="+mj-cs"/>
              </a:rPr>
              <a:t>1976</a:t>
            </a:r>
            <a:r>
              <a:rPr lang="he-IL" sz="2400" dirty="0">
                <a:solidFill>
                  <a:schemeClr val="accent2">
                    <a:lumMod val="50000"/>
                  </a:schemeClr>
                </a:solidFill>
                <a:cs typeface="+mj-cs"/>
              </a:rPr>
              <a:t> מוניתי למפקד מחוז ירושלים ובמסגרת תפקיד זה גם פיקדתי על טקס הדלקת המשואות בערב יום העצמאות בהר הרצל בירושלים.</a:t>
            </a: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092" y="4524830"/>
            <a:ext cx="2952314" cy="2333170"/>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59" y="4524830"/>
            <a:ext cx="3706574" cy="2261289"/>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6003" y="4713669"/>
            <a:ext cx="5025997" cy="1739370"/>
          </a:xfrm>
          <a:prstGeom prst="rect">
            <a:avLst/>
          </a:prstGeom>
        </p:spPr>
      </p:pic>
      <p:sp>
        <p:nvSpPr>
          <p:cNvPr id="7" name="אליפסה 6"/>
          <p:cNvSpPr/>
          <p:nvPr/>
        </p:nvSpPr>
        <p:spPr>
          <a:xfrm>
            <a:off x="7483151" y="4713669"/>
            <a:ext cx="466531" cy="586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974356" y="6268373"/>
            <a:ext cx="2127380" cy="369332"/>
          </a:xfrm>
          <a:prstGeom prst="rect">
            <a:avLst/>
          </a:prstGeom>
          <a:noFill/>
        </p:spPr>
        <p:txBody>
          <a:bodyPr wrap="square" rtlCol="1">
            <a:spAutoFit/>
          </a:bodyPr>
          <a:lstStyle/>
          <a:p>
            <a:pPr algn="ctr"/>
            <a:r>
              <a:rPr lang="he-IL" dirty="0">
                <a:solidFill>
                  <a:srgbClr val="FF0000"/>
                </a:solidFill>
              </a:rPr>
              <a:t>עם בן גוריון</a:t>
            </a:r>
          </a:p>
        </p:txBody>
      </p:sp>
    </p:spTree>
    <p:extLst>
      <p:ext uri="{BB962C8B-B14F-4D97-AF65-F5344CB8AC3E}">
        <p14:creationId xmlns:p14="http://schemas.microsoft.com/office/powerpoint/2010/main" val="19927123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80">
                                          <p:stCondLst>
                                            <p:cond delay="0"/>
                                          </p:stCondLst>
                                        </p:cTn>
                                        <p:tgtEl>
                                          <p:spTgt spid="5"/>
                                        </p:tgtEl>
                                      </p:cBhvr>
                                    </p:animEffect>
                                    <p:anim calcmode="lin" valueType="num">
                                      <p:cBhvr>
                                        <p:cTn id="6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6" dur="26">
                                          <p:stCondLst>
                                            <p:cond delay="650"/>
                                          </p:stCondLst>
                                        </p:cTn>
                                        <p:tgtEl>
                                          <p:spTgt spid="5"/>
                                        </p:tgtEl>
                                      </p:cBhvr>
                                      <p:to x="100000" y="60000"/>
                                    </p:animScale>
                                    <p:animScale>
                                      <p:cBhvr>
                                        <p:cTn id="67" dur="166" decel="50000">
                                          <p:stCondLst>
                                            <p:cond delay="676"/>
                                          </p:stCondLst>
                                        </p:cTn>
                                        <p:tgtEl>
                                          <p:spTgt spid="5"/>
                                        </p:tgtEl>
                                      </p:cBhvr>
                                      <p:to x="100000" y="100000"/>
                                    </p:animScale>
                                    <p:animScale>
                                      <p:cBhvr>
                                        <p:cTn id="68" dur="26">
                                          <p:stCondLst>
                                            <p:cond delay="1312"/>
                                          </p:stCondLst>
                                        </p:cTn>
                                        <p:tgtEl>
                                          <p:spTgt spid="5"/>
                                        </p:tgtEl>
                                      </p:cBhvr>
                                      <p:to x="100000" y="80000"/>
                                    </p:animScale>
                                    <p:animScale>
                                      <p:cBhvr>
                                        <p:cTn id="69" dur="166" decel="50000">
                                          <p:stCondLst>
                                            <p:cond delay="1338"/>
                                          </p:stCondLst>
                                        </p:cTn>
                                        <p:tgtEl>
                                          <p:spTgt spid="5"/>
                                        </p:tgtEl>
                                      </p:cBhvr>
                                      <p:to x="100000" y="100000"/>
                                    </p:animScale>
                                    <p:animScale>
                                      <p:cBhvr>
                                        <p:cTn id="70" dur="26">
                                          <p:stCondLst>
                                            <p:cond delay="1642"/>
                                          </p:stCondLst>
                                        </p:cTn>
                                        <p:tgtEl>
                                          <p:spTgt spid="5"/>
                                        </p:tgtEl>
                                      </p:cBhvr>
                                      <p:to x="100000" y="90000"/>
                                    </p:animScale>
                                    <p:animScale>
                                      <p:cBhvr>
                                        <p:cTn id="71" dur="166" decel="50000">
                                          <p:stCondLst>
                                            <p:cond delay="1668"/>
                                          </p:stCondLst>
                                        </p:cTn>
                                        <p:tgtEl>
                                          <p:spTgt spid="5"/>
                                        </p:tgtEl>
                                      </p:cBhvr>
                                      <p:to x="100000" y="100000"/>
                                    </p:animScale>
                                    <p:animScale>
                                      <p:cBhvr>
                                        <p:cTn id="72" dur="26">
                                          <p:stCondLst>
                                            <p:cond delay="1808"/>
                                          </p:stCondLst>
                                        </p:cTn>
                                        <p:tgtEl>
                                          <p:spTgt spid="5"/>
                                        </p:tgtEl>
                                      </p:cBhvr>
                                      <p:to x="100000" y="95000"/>
                                    </p:animScale>
                                    <p:animScale>
                                      <p:cBhvr>
                                        <p:cTn id="73" dur="166" decel="50000">
                                          <p:stCondLst>
                                            <p:cond delay="1834"/>
                                          </p:stCondLst>
                                        </p:cTn>
                                        <p:tgtEl>
                                          <p:spTgt spid="5"/>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80">
                                          <p:stCondLst>
                                            <p:cond delay="0"/>
                                          </p:stCondLst>
                                        </p:cTn>
                                        <p:tgtEl>
                                          <p:spTgt spid="8"/>
                                        </p:tgtEl>
                                      </p:cBhvr>
                                    </p:animEffect>
                                    <p:anim calcmode="lin" valueType="num">
                                      <p:cBhvr>
                                        <p:cTn id="7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4" dur="26">
                                          <p:stCondLst>
                                            <p:cond delay="650"/>
                                          </p:stCondLst>
                                        </p:cTn>
                                        <p:tgtEl>
                                          <p:spTgt spid="8"/>
                                        </p:tgtEl>
                                      </p:cBhvr>
                                      <p:to x="100000" y="60000"/>
                                    </p:animScale>
                                    <p:animScale>
                                      <p:cBhvr>
                                        <p:cTn id="85" dur="166" decel="50000">
                                          <p:stCondLst>
                                            <p:cond delay="676"/>
                                          </p:stCondLst>
                                        </p:cTn>
                                        <p:tgtEl>
                                          <p:spTgt spid="8"/>
                                        </p:tgtEl>
                                      </p:cBhvr>
                                      <p:to x="100000" y="100000"/>
                                    </p:animScale>
                                    <p:animScale>
                                      <p:cBhvr>
                                        <p:cTn id="86" dur="26">
                                          <p:stCondLst>
                                            <p:cond delay="1312"/>
                                          </p:stCondLst>
                                        </p:cTn>
                                        <p:tgtEl>
                                          <p:spTgt spid="8"/>
                                        </p:tgtEl>
                                      </p:cBhvr>
                                      <p:to x="100000" y="80000"/>
                                    </p:animScale>
                                    <p:animScale>
                                      <p:cBhvr>
                                        <p:cTn id="87" dur="166" decel="50000">
                                          <p:stCondLst>
                                            <p:cond delay="1338"/>
                                          </p:stCondLst>
                                        </p:cTn>
                                        <p:tgtEl>
                                          <p:spTgt spid="8"/>
                                        </p:tgtEl>
                                      </p:cBhvr>
                                      <p:to x="100000" y="100000"/>
                                    </p:animScale>
                                    <p:animScale>
                                      <p:cBhvr>
                                        <p:cTn id="88" dur="26">
                                          <p:stCondLst>
                                            <p:cond delay="1642"/>
                                          </p:stCondLst>
                                        </p:cTn>
                                        <p:tgtEl>
                                          <p:spTgt spid="8"/>
                                        </p:tgtEl>
                                      </p:cBhvr>
                                      <p:to x="100000" y="90000"/>
                                    </p:animScale>
                                    <p:animScale>
                                      <p:cBhvr>
                                        <p:cTn id="89" dur="166" decel="50000">
                                          <p:stCondLst>
                                            <p:cond delay="1668"/>
                                          </p:stCondLst>
                                        </p:cTn>
                                        <p:tgtEl>
                                          <p:spTgt spid="8"/>
                                        </p:tgtEl>
                                      </p:cBhvr>
                                      <p:to x="100000" y="100000"/>
                                    </p:animScale>
                                    <p:animScale>
                                      <p:cBhvr>
                                        <p:cTn id="90" dur="26">
                                          <p:stCondLst>
                                            <p:cond delay="1808"/>
                                          </p:stCondLst>
                                        </p:cTn>
                                        <p:tgtEl>
                                          <p:spTgt spid="8"/>
                                        </p:tgtEl>
                                      </p:cBhvr>
                                      <p:to x="100000" y="95000"/>
                                    </p:animScale>
                                    <p:animScale>
                                      <p:cBhvr>
                                        <p:cTn id="9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12191999" cy="890096"/>
          </a:xfrm>
        </p:spPr>
        <p:txBody>
          <a:bodyPr/>
          <a:lstStyle/>
          <a:p>
            <a:pPr algn="ctr"/>
            <a:r>
              <a:rPr lang="he-IL" dirty="0"/>
              <a:t>המעבר לחיים אזרחיים </a:t>
            </a:r>
            <a:endParaRPr lang="en-US" dirty="0"/>
          </a:p>
        </p:txBody>
      </p:sp>
      <p:sp>
        <p:nvSpPr>
          <p:cNvPr id="3" name="מציין מיקום תוכן 2"/>
          <p:cNvSpPr>
            <a:spLocks noGrp="1"/>
          </p:cNvSpPr>
          <p:nvPr>
            <p:ph idx="1"/>
          </p:nvPr>
        </p:nvSpPr>
        <p:spPr>
          <a:xfrm>
            <a:off x="-132736" y="850422"/>
            <a:ext cx="12324735" cy="6007578"/>
          </a:xfrm>
        </p:spPr>
        <p:txBody>
          <a:bodyPr>
            <a:normAutofit/>
          </a:bodyPr>
          <a:lstStyle/>
          <a:p>
            <a:pPr marL="0" indent="0">
              <a:buNone/>
            </a:pPr>
            <a:r>
              <a:rPr lang="he-IL" sz="2400" dirty="0">
                <a:solidFill>
                  <a:schemeClr val="accent2">
                    <a:lumMod val="50000"/>
                  </a:schemeClr>
                </a:solidFill>
                <a:cs typeface="+mj-cs"/>
              </a:rPr>
              <a:t>בשנת 1980 השתחררתי מצבא קבע, השלמתי את לימודי באוניברסיטה ועברתי לשירות הציבורי.</a:t>
            </a:r>
          </a:p>
          <a:p>
            <a:pPr marL="0" indent="0">
              <a:buNone/>
            </a:pPr>
            <a:r>
              <a:rPr lang="he-IL" sz="2400" dirty="0">
                <a:solidFill>
                  <a:schemeClr val="accent2">
                    <a:lumMod val="50000"/>
                  </a:schemeClr>
                </a:solidFill>
                <a:cs typeface="+mj-cs"/>
              </a:rPr>
              <a:t>התפקיד הראשון היה מנהל פרויקט שיקום שכונות במושבה קדימה במשך שנה וחצי.</a:t>
            </a:r>
          </a:p>
          <a:p>
            <a:pPr marL="0" indent="0">
              <a:buNone/>
            </a:pPr>
            <a:r>
              <a:rPr lang="he-IL" sz="2400" dirty="0">
                <a:solidFill>
                  <a:schemeClr val="accent2">
                    <a:lumMod val="50000"/>
                  </a:schemeClr>
                </a:solidFill>
                <a:cs typeface="+mj-cs"/>
              </a:rPr>
              <a:t>התפקיד השני היה מנהל מחוז תל אביב של מנהל מקרקעי ישראל בתפקיד זה עסקתי בפיתוח ערי גוש דן, סיימתי את תפקידי לאחר 10 שנים.</a:t>
            </a:r>
          </a:p>
          <a:p>
            <a:pPr marL="0" indent="0">
              <a:buNone/>
            </a:pPr>
            <a:r>
              <a:rPr lang="he-IL" sz="2400" dirty="0">
                <a:solidFill>
                  <a:schemeClr val="accent2">
                    <a:lumMod val="50000"/>
                  </a:schemeClr>
                </a:solidFill>
                <a:cs typeface="+mj-cs"/>
              </a:rPr>
              <a:t>ב-1992 מוניתי למנכ"ל חברת אתרים, חברה עירונית העוסקת בפיתוח חופי ת"א.</a:t>
            </a:r>
          </a:p>
          <a:p>
            <a:pPr marL="0" indent="0">
              <a:buNone/>
            </a:pPr>
            <a:r>
              <a:rPr lang="he-IL" sz="2400" dirty="0">
                <a:solidFill>
                  <a:schemeClr val="accent2">
                    <a:lumMod val="50000"/>
                  </a:schemeClr>
                </a:solidFill>
                <a:cs typeface="+mj-cs"/>
              </a:rPr>
              <a:t>במקביל נבחרתי כחבר מועצת העיר </a:t>
            </a:r>
            <a:r>
              <a:rPr lang="he-IL" sz="2400" dirty="0" err="1">
                <a:solidFill>
                  <a:schemeClr val="accent2">
                    <a:lumMod val="50000"/>
                  </a:schemeClr>
                </a:solidFill>
                <a:cs typeface="+mj-cs"/>
              </a:rPr>
              <a:t>קרית</a:t>
            </a:r>
            <a:r>
              <a:rPr lang="he-IL" sz="2400" dirty="0">
                <a:solidFill>
                  <a:schemeClr val="accent2">
                    <a:lumMod val="50000"/>
                  </a:schemeClr>
                </a:solidFill>
                <a:cs typeface="+mj-cs"/>
              </a:rPr>
              <a:t> אונו בה התגוררנו ושימשתי כיו"ר וועדת המשנה לתכנון ובניה עד שנת 2003. </a:t>
            </a:r>
          </a:p>
          <a:p>
            <a:pPr marL="0" indent="0">
              <a:buNone/>
            </a:pPr>
            <a:r>
              <a:rPr lang="he-IL" sz="2400" dirty="0">
                <a:solidFill>
                  <a:schemeClr val="accent2">
                    <a:lumMod val="50000"/>
                  </a:schemeClr>
                </a:solidFill>
                <a:cs typeface="+mj-cs"/>
              </a:rPr>
              <a:t>בשנת 1997 יצאתי לגמלאות ומאז סבתא (אשתי) ואני מקדישים את זמננו למשפחתנו ונכדנו.</a:t>
            </a: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52" y="4018208"/>
            <a:ext cx="4013296" cy="2727852"/>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336" y="4018208"/>
            <a:ext cx="3999382" cy="2727852"/>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9657" y="4116167"/>
            <a:ext cx="3698403" cy="2531934"/>
          </a:xfrm>
          <a:prstGeom prst="rect">
            <a:avLst/>
          </a:prstGeom>
        </p:spPr>
      </p:pic>
      <p:sp>
        <p:nvSpPr>
          <p:cNvPr id="7" name="TextBox 6"/>
          <p:cNvSpPr txBox="1"/>
          <p:nvPr/>
        </p:nvSpPr>
        <p:spPr>
          <a:xfrm>
            <a:off x="9324287" y="4235824"/>
            <a:ext cx="1869141" cy="369332"/>
          </a:xfrm>
          <a:prstGeom prst="rect">
            <a:avLst/>
          </a:prstGeom>
          <a:noFill/>
        </p:spPr>
        <p:txBody>
          <a:bodyPr wrap="square" rtlCol="1">
            <a:spAutoFit/>
          </a:bodyPr>
          <a:lstStyle/>
          <a:p>
            <a:pPr algn="ctr"/>
            <a:r>
              <a:rPr lang="he-IL" dirty="0">
                <a:solidFill>
                  <a:srgbClr val="FF0000"/>
                </a:solidFill>
              </a:rPr>
              <a:t>עם</a:t>
            </a:r>
            <a:r>
              <a:rPr lang="he-IL" dirty="0"/>
              <a:t> </a:t>
            </a:r>
            <a:r>
              <a:rPr lang="he-IL" dirty="0">
                <a:solidFill>
                  <a:srgbClr val="FF0000"/>
                </a:solidFill>
              </a:rPr>
              <a:t>יצחק</a:t>
            </a:r>
            <a:r>
              <a:rPr lang="he-IL" dirty="0"/>
              <a:t> </a:t>
            </a:r>
            <a:r>
              <a:rPr lang="he-IL" dirty="0">
                <a:solidFill>
                  <a:srgbClr val="FF0000"/>
                </a:solidFill>
              </a:rPr>
              <a:t>רבין</a:t>
            </a:r>
          </a:p>
        </p:txBody>
      </p:sp>
      <p:sp>
        <p:nvSpPr>
          <p:cNvPr id="8" name="אליפסה 7"/>
          <p:cNvSpPr/>
          <p:nvPr/>
        </p:nvSpPr>
        <p:spPr>
          <a:xfrm>
            <a:off x="2998694" y="4760260"/>
            <a:ext cx="416859" cy="537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9934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p:cTn id="3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style.rotation</p:attrName>
                                        </p:attrNameLst>
                                      </p:cBhvr>
                                      <p:tavLst>
                                        <p:tav tm="0">
                                          <p:val>
                                            <p:fltVal val="90"/>
                                          </p:val>
                                        </p:tav>
                                        <p:tav tm="100000">
                                          <p:val>
                                            <p:fltVal val="0"/>
                                          </p:val>
                                        </p:tav>
                                      </p:tavLst>
                                    </p:anim>
                                    <p:animEffect transition="in" filter="fade">
                                      <p:cBhvr>
                                        <p:cTn id="49" dur="1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heel(1)">
                                      <p:cBhvr>
                                        <p:cTn id="54" dur="2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345989"/>
            <a:ext cx="12192000" cy="1690688"/>
          </a:xfrm>
        </p:spPr>
        <p:txBody>
          <a:bodyPr>
            <a:normAutofit/>
          </a:bodyPr>
          <a:lstStyle/>
          <a:p>
            <a:pPr algn="ctr"/>
            <a:r>
              <a:rPr lang="he-IL" dirty="0"/>
              <a:t>סבתא עפרה - אם הבנים </a:t>
            </a:r>
            <a:endParaRPr lang="en-US" dirty="0"/>
          </a:p>
        </p:txBody>
      </p:sp>
      <p:sp>
        <p:nvSpPr>
          <p:cNvPr id="3" name="מציין מיקום תוכן 2"/>
          <p:cNvSpPr>
            <a:spLocks noGrp="1"/>
          </p:cNvSpPr>
          <p:nvPr>
            <p:ph idx="1"/>
          </p:nvPr>
        </p:nvSpPr>
        <p:spPr>
          <a:xfrm>
            <a:off x="0" y="906818"/>
            <a:ext cx="12231130" cy="4064428"/>
          </a:xfrm>
        </p:spPr>
        <p:txBody>
          <a:bodyPr>
            <a:normAutofit/>
          </a:bodyPr>
          <a:lstStyle/>
          <a:p>
            <a:pPr marL="0" indent="0">
              <a:buNone/>
            </a:pPr>
            <a:r>
              <a:rPr lang="he-IL" sz="2400" dirty="0">
                <a:solidFill>
                  <a:schemeClr val="accent2">
                    <a:lumMod val="50000"/>
                  </a:schemeClr>
                </a:solidFill>
              </a:rPr>
              <a:t>סבתא עפרה נולדה ב-14 לאפריל 1937 בקיבוץ נען ליהודה ומרים אורן.</a:t>
            </a:r>
          </a:p>
          <a:p>
            <a:pPr marL="0" indent="0">
              <a:buNone/>
            </a:pPr>
            <a:r>
              <a:rPr lang="he-IL" sz="2400" dirty="0">
                <a:solidFill>
                  <a:schemeClr val="accent2">
                    <a:lumMod val="50000"/>
                  </a:schemeClr>
                </a:solidFill>
              </a:rPr>
              <a:t>אביה היה מורה למוסיקה, מלחין ועורך הפעילות התרבותית בקיבוץ.</a:t>
            </a:r>
          </a:p>
          <a:p>
            <a:pPr marL="0" indent="0">
              <a:buNone/>
            </a:pPr>
            <a:r>
              <a:rPr lang="he-IL" sz="2400" dirty="0">
                <a:solidFill>
                  <a:schemeClr val="accent2">
                    <a:lumMod val="50000"/>
                  </a:schemeClr>
                </a:solidFill>
              </a:rPr>
              <a:t>סבתא גדלה ולמדה בקיבוץ וב-1955 התגייסה לצה"ל ושירתה בגוש מגן (היום עוטף עזה) ושם הכרתיה - הייתה זאת אהבה ממבט ראשון.</a:t>
            </a:r>
          </a:p>
          <a:p>
            <a:pPr marL="0" indent="0">
              <a:buNone/>
            </a:pPr>
            <a:r>
              <a:rPr lang="he-IL" sz="2400" dirty="0">
                <a:solidFill>
                  <a:schemeClr val="accent2">
                    <a:lumMod val="50000"/>
                  </a:schemeClr>
                </a:solidFill>
              </a:rPr>
              <a:t>בשנת 1957 התחתנו ועברנו לגור בבית קטן בנווה עוז שם נולדו בננו הגדולים: ניצן וצפריר. בשנת 1967 עברנו לגור בקרית אונו שם נולדו עדי ודרור. </a:t>
            </a:r>
          </a:p>
          <a:p>
            <a:pPr marL="0" indent="0">
              <a:buNone/>
            </a:pPr>
            <a:r>
              <a:rPr lang="he-IL" sz="2400" dirty="0">
                <a:solidFill>
                  <a:schemeClr val="accent2">
                    <a:lumMod val="50000"/>
                  </a:schemeClr>
                </a:solidFill>
              </a:rPr>
              <a:t>לקחתי נערה מהקיבוץ והעברתי אותה לחיים בעיר ללא כל ניסיון. עפרה התמודדה בקשיים לבדה מאחר ואני הייתי רוב הזמן בצבא. למרות כל זאת הייתה אמא ורעיה למופת וגידלה כמעט לבדה 4 ילדים לתפארת. במקביל ניהלה משפחתון ואח"כ עבדה כגננת.</a:t>
            </a:r>
          </a:p>
          <a:p>
            <a:pPr marL="0" indent="0">
              <a:buNone/>
            </a:pPr>
            <a:r>
              <a:rPr lang="he-IL" sz="2400" dirty="0">
                <a:solidFill>
                  <a:schemeClr val="accent2">
                    <a:lumMod val="50000"/>
                  </a:schemeClr>
                </a:solidFill>
              </a:rPr>
              <a:t>עפרה סבתא דאגנית ואוהבת את נכדיה אהבה רבה ואף סייעה בגידולם.</a:t>
            </a:r>
          </a:p>
          <a:p>
            <a:pPr marL="0" indent="0">
              <a:buNone/>
            </a:pPr>
            <a:endParaRPr lang="he-IL" sz="2400" dirty="0">
              <a:solidFill>
                <a:schemeClr val="accent2">
                  <a:lumMod val="50000"/>
                </a:schemeClr>
              </a:solidFill>
            </a:endParaRPr>
          </a:p>
          <a:p>
            <a:pPr marL="0" indent="0">
              <a:buNone/>
            </a:pPr>
            <a:endParaRPr lang="en-US" sz="2400" dirty="0">
              <a:solidFill>
                <a:schemeClr val="accent2">
                  <a:lumMod val="50000"/>
                </a:schemeClr>
              </a:solidFill>
            </a:endParaRP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461" y="4223907"/>
            <a:ext cx="2083848" cy="2508524"/>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7962" y="4948707"/>
            <a:ext cx="2554208" cy="1783724"/>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2823" y="4987344"/>
            <a:ext cx="1224744" cy="1745087"/>
          </a:xfrm>
          <a:prstGeom prst="rect">
            <a:avLst/>
          </a:prstGeom>
        </p:spPr>
      </p:pic>
      <p:sp>
        <p:nvSpPr>
          <p:cNvPr id="9" name="TextBox 8"/>
          <p:cNvSpPr txBox="1"/>
          <p:nvPr/>
        </p:nvSpPr>
        <p:spPr>
          <a:xfrm>
            <a:off x="7012171" y="6284808"/>
            <a:ext cx="605117" cy="369332"/>
          </a:xfrm>
          <a:prstGeom prst="rect">
            <a:avLst/>
          </a:prstGeom>
          <a:noFill/>
        </p:spPr>
        <p:txBody>
          <a:bodyPr wrap="square" rtlCol="1">
            <a:spAutoFit/>
          </a:bodyPr>
          <a:lstStyle/>
          <a:p>
            <a:r>
              <a:rPr lang="he-IL" dirty="0"/>
              <a:t>  </a:t>
            </a:r>
            <a:r>
              <a:rPr lang="he-IL" dirty="0">
                <a:solidFill>
                  <a:srgbClr val="FF0000"/>
                </a:solidFill>
              </a:rPr>
              <a:t>עדי</a:t>
            </a:r>
            <a:endParaRPr lang="he-IL" dirty="0"/>
          </a:p>
        </p:txBody>
      </p:sp>
      <p:sp>
        <p:nvSpPr>
          <p:cNvPr id="10" name="TextBox 9"/>
          <p:cNvSpPr txBox="1"/>
          <p:nvPr/>
        </p:nvSpPr>
        <p:spPr>
          <a:xfrm>
            <a:off x="6388500" y="6293710"/>
            <a:ext cx="605117" cy="369332"/>
          </a:xfrm>
          <a:prstGeom prst="rect">
            <a:avLst/>
          </a:prstGeom>
          <a:noFill/>
        </p:spPr>
        <p:txBody>
          <a:bodyPr wrap="square" rtlCol="1">
            <a:spAutoFit/>
          </a:bodyPr>
          <a:lstStyle/>
          <a:p>
            <a:r>
              <a:rPr lang="he-IL" dirty="0">
                <a:solidFill>
                  <a:srgbClr val="FF0000"/>
                </a:solidFill>
              </a:rPr>
              <a:t>דרור</a:t>
            </a:r>
            <a:endParaRPr lang="he-IL" dirty="0"/>
          </a:p>
        </p:txBody>
      </p:sp>
      <p:sp>
        <p:nvSpPr>
          <p:cNvPr id="11" name="TextBox 10"/>
          <p:cNvSpPr txBox="1"/>
          <p:nvPr/>
        </p:nvSpPr>
        <p:spPr>
          <a:xfrm>
            <a:off x="5749949" y="6273296"/>
            <a:ext cx="605117" cy="369332"/>
          </a:xfrm>
          <a:prstGeom prst="rect">
            <a:avLst/>
          </a:prstGeom>
          <a:noFill/>
        </p:spPr>
        <p:txBody>
          <a:bodyPr wrap="square" rtlCol="1">
            <a:spAutoFit/>
          </a:bodyPr>
          <a:lstStyle/>
          <a:p>
            <a:r>
              <a:rPr lang="he-IL" dirty="0">
                <a:solidFill>
                  <a:srgbClr val="FF0000"/>
                </a:solidFill>
              </a:rPr>
              <a:t>ניצן</a:t>
            </a:r>
          </a:p>
        </p:txBody>
      </p:sp>
      <p:sp>
        <p:nvSpPr>
          <p:cNvPr id="12" name="TextBox 11"/>
          <p:cNvSpPr txBox="1"/>
          <p:nvPr/>
        </p:nvSpPr>
        <p:spPr>
          <a:xfrm>
            <a:off x="5077962" y="6273296"/>
            <a:ext cx="784255" cy="369332"/>
          </a:xfrm>
          <a:prstGeom prst="rect">
            <a:avLst/>
          </a:prstGeom>
          <a:noFill/>
        </p:spPr>
        <p:txBody>
          <a:bodyPr wrap="square" rtlCol="1">
            <a:spAutoFit/>
          </a:bodyPr>
          <a:lstStyle/>
          <a:p>
            <a:r>
              <a:rPr lang="he-IL" dirty="0"/>
              <a:t> </a:t>
            </a:r>
            <a:r>
              <a:rPr lang="he-IL" dirty="0">
                <a:solidFill>
                  <a:srgbClr val="FF0000"/>
                </a:solidFill>
              </a:rPr>
              <a:t>צפריר</a:t>
            </a:r>
            <a:endParaRPr lang="he-IL" dirty="0"/>
          </a:p>
        </p:txBody>
      </p:sp>
    </p:spTree>
    <p:extLst>
      <p:ext uri="{BB962C8B-B14F-4D97-AF65-F5344CB8AC3E}">
        <p14:creationId xmlns:p14="http://schemas.microsoft.com/office/powerpoint/2010/main" val="4073175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down)">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down)">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wipe(down)">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ipe(down)">
                                      <p:cBhvr>
                                        <p:cTn id="57" dur="5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3551"/>
            <a:ext cx="10515600" cy="1325563"/>
          </a:xfrm>
          <a:effectLst>
            <a:outerShdw blurRad="152400" dist="317500" dir="5400000" sx="90000" sy="-19000" rotWithShape="0">
              <a:prstClr val="black">
                <a:alpha val="15000"/>
              </a:prstClr>
            </a:outerShdw>
          </a:effectLst>
        </p:spPr>
        <p:txBody>
          <a:bodyPr>
            <a:normAutofit/>
          </a:bodyPr>
          <a:lstStyle/>
          <a:p>
            <a:pPr algn="ctr"/>
            <a:r>
              <a:rPr lang="he-IL" dirty="0"/>
              <a:t>משוב</a:t>
            </a:r>
            <a:r>
              <a:rPr lang="he-IL" sz="6600" dirty="0"/>
              <a:t> </a:t>
            </a:r>
            <a:endParaRPr lang="en-US" sz="6600" dirty="0"/>
          </a:p>
        </p:txBody>
      </p:sp>
      <p:sp>
        <p:nvSpPr>
          <p:cNvPr id="3" name="מציין מיקום תוכן 2"/>
          <p:cNvSpPr>
            <a:spLocks noGrp="1"/>
          </p:cNvSpPr>
          <p:nvPr>
            <p:ph idx="1"/>
          </p:nvPr>
        </p:nvSpPr>
        <p:spPr>
          <a:xfrm>
            <a:off x="838200" y="1253331"/>
            <a:ext cx="10515600" cy="4351338"/>
          </a:xfrm>
        </p:spPr>
        <p:txBody>
          <a:bodyPr>
            <a:normAutofit/>
          </a:bodyPr>
          <a:lstStyle/>
          <a:p>
            <a:pPr marL="0" indent="0">
              <a:buNone/>
            </a:pPr>
            <a:r>
              <a:rPr lang="he-IL" sz="2400" dirty="0">
                <a:solidFill>
                  <a:schemeClr val="accent2">
                    <a:lumMod val="50000"/>
                  </a:schemeClr>
                </a:solidFill>
              </a:rPr>
              <a:t>ניב שקד (הנכד)-היה לי כיף לעשות את העבודה הזאת ולמדתי על סבא וסבתא דברים שלא ידעתי לפני. </a:t>
            </a:r>
          </a:p>
          <a:p>
            <a:pPr marL="0" indent="0">
              <a:buNone/>
            </a:pPr>
            <a:endParaRPr lang="he-IL" sz="2400" dirty="0">
              <a:solidFill>
                <a:schemeClr val="accent2">
                  <a:lumMod val="50000"/>
                </a:schemeClr>
              </a:solidFill>
            </a:endParaRPr>
          </a:p>
          <a:p>
            <a:pPr marL="0" indent="0">
              <a:buNone/>
            </a:pPr>
            <a:r>
              <a:rPr lang="he-IL" sz="2400" dirty="0">
                <a:solidFill>
                  <a:schemeClr val="accent2">
                    <a:lumMod val="50000"/>
                  </a:schemeClr>
                </a:solidFill>
              </a:rPr>
              <a:t>נחמיה (הסבא)-נהנתי להכין את המצגת המעבירה לנכדי את קורות המשפחה שלי ושל סבתא, המצגת נפלאה. </a:t>
            </a: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4130" y="3142667"/>
            <a:ext cx="4947210" cy="3710408"/>
          </a:xfrm>
          <a:prstGeom prst="rect">
            <a:avLst/>
          </a:prstGeom>
        </p:spPr>
      </p:pic>
    </p:spTree>
    <p:extLst>
      <p:ext uri="{BB962C8B-B14F-4D97-AF65-F5344CB8AC3E}">
        <p14:creationId xmlns:p14="http://schemas.microsoft.com/office/powerpoint/2010/main" val="33525503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895</Words>
  <Application>Microsoft Office PowerPoint</Application>
  <PresentationFormat>מסך רחב</PresentationFormat>
  <Paragraphs>56</Paragraphs>
  <Slides>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Aharoni</vt:lpstr>
      <vt:lpstr>Arial</vt:lpstr>
      <vt:lpstr>Calibri</vt:lpstr>
      <vt:lpstr>Calibri Light</vt:lpstr>
      <vt:lpstr>Times New Roman</vt:lpstr>
      <vt:lpstr>ערכת נושא Office</vt:lpstr>
      <vt:lpstr>סיפור חייהם של סבתא עפרה וסבא נחמיה </vt:lpstr>
      <vt:lpstr>הקדמה </vt:lpstr>
      <vt:lpstr>סבא נחמיה </vt:lpstr>
      <vt:lpstr>ילדותו של סבא </vt:lpstr>
      <vt:lpstr>השירות הצבאי</vt:lpstr>
      <vt:lpstr>המעבר לחיים אזרחיים </vt:lpstr>
      <vt:lpstr>סבתא עפרה - אם הבנים </vt:lpstr>
      <vt:lpstr>משוב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סיפור חייהם של סבתא עפרה וסבא נחמיה</dc:title>
  <dc:creator>Shaked_leptop</dc:creator>
  <cp:lastModifiedBy>orna</cp:lastModifiedBy>
  <cp:revision>46</cp:revision>
  <dcterms:created xsi:type="dcterms:W3CDTF">2017-11-25T10:47:09Z</dcterms:created>
  <dcterms:modified xsi:type="dcterms:W3CDTF">2018-04-15T08:50:46Z</dcterms:modified>
</cp:coreProperties>
</file>