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5" r:id="rId1"/>
  </p:sldMasterIdLst>
  <p:notesMasterIdLst>
    <p:notesMasterId r:id="rId16"/>
  </p:notesMasterIdLst>
  <p:sldIdLst>
    <p:sldId id="275" r:id="rId2"/>
    <p:sldId id="312" r:id="rId3"/>
    <p:sldId id="297" r:id="rId4"/>
    <p:sldId id="277" r:id="rId5"/>
    <p:sldId id="308" r:id="rId6"/>
    <p:sldId id="292" r:id="rId7"/>
    <p:sldId id="293" r:id="rId8"/>
    <p:sldId id="304" r:id="rId9"/>
    <p:sldId id="298" r:id="rId10"/>
    <p:sldId id="294" r:id="rId11"/>
    <p:sldId id="305" r:id="rId12"/>
    <p:sldId id="280" r:id="rId13"/>
    <p:sldId id="296" r:id="rId14"/>
    <p:sldId id="309"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lll"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00"/>
    <a:srgbClr val="99CCFF"/>
    <a:srgbClr val="996633"/>
    <a:srgbClr val="6CA62C"/>
    <a:srgbClr val="66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סגנון ביניים 4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סגנון ערכת נושא 1 - הדגשה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33" autoAdjust="0"/>
    <p:restoredTop sz="86344"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8" d="100"/>
          <a:sy n="68" d="100"/>
        </p:scale>
        <p:origin x="-277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1925" y="0"/>
            <a:ext cx="3038475" cy="46513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3038475" cy="465138"/>
          </a:xfrm>
          <a:prstGeom prst="rect">
            <a:avLst/>
          </a:prstGeom>
        </p:spPr>
        <p:txBody>
          <a:bodyPr vert="horz" lIns="91440" tIns="45720" rIns="91440" bIns="45720" rtlCol="1"/>
          <a:lstStyle>
            <a:lvl1pPr algn="l">
              <a:defRPr sz="1200"/>
            </a:lvl1pPr>
          </a:lstStyle>
          <a:p>
            <a:fld id="{85506628-C2C0-4DC3-9559-B39ED39404F2}" type="datetimeFigureOut">
              <a:rPr lang="he-IL" smtClean="0"/>
              <a:pPr/>
              <a:t>כ"ד/אדר/תשע"ח</a:t>
            </a:fld>
            <a:endParaRPr lang="he-IL"/>
          </a:p>
        </p:txBody>
      </p:sp>
      <p:sp>
        <p:nvSpPr>
          <p:cNvPr id="4" name="מציין מיקום של תמונת שקופית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1675" y="4416425"/>
            <a:ext cx="5607050" cy="41830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971925" y="8829675"/>
            <a:ext cx="3038475" cy="465138"/>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829675"/>
            <a:ext cx="3038475" cy="465138"/>
          </a:xfrm>
          <a:prstGeom prst="rect">
            <a:avLst/>
          </a:prstGeom>
        </p:spPr>
        <p:txBody>
          <a:bodyPr vert="horz" lIns="91440" tIns="45720" rIns="91440" bIns="45720" rtlCol="1" anchor="b"/>
          <a:lstStyle>
            <a:lvl1pPr algn="l">
              <a:defRPr sz="1200"/>
            </a:lvl1pPr>
          </a:lstStyle>
          <a:p>
            <a:fld id="{6D4AD5E6-098F-4907-AE01-02FC4BCBF154}" type="slidenum">
              <a:rPr lang="he-IL" smtClean="0"/>
              <a:pPr/>
              <a:t>‹#›</a:t>
            </a:fld>
            <a:endParaRPr lang="he-IL"/>
          </a:p>
        </p:txBody>
      </p:sp>
    </p:spTree>
    <p:extLst>
      <p:ext uri="{BB962C8B-B14F-4D97-AF65-F5344CB8AC3E}">
        <p14:creationId xmlns:p14="http://schemas.microsoft.com/office/powerpoint/2010/main" val="24185218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F4FAEE-44BF-4929-B83F-3C201C396FBD}" type="slidenum">
              <a:rPr lang="he-IL" smtClean="0">
                <a:solidFill>
                  <a:srgbClr val="000000"/>
                </a:solidFill>
              </a:rPr>
              <a:pPr>
                <a:defRPr/>
              </a:pPr>
              <a:t>‹#›</a:t>
            </a:fld>
            <a:endParaRPr lang="en-US" dirty="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98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5C879A0F-5BA3-49CD-9CD1-852DC3D628A7}"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45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540D8929-6046-4A65-9D9C-0F75F434BD88}"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712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9061643A-B1DA-472F-985C-8B3C63172C43}"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81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003B1FB0-7102-45FD-A768-BD02AA175253}" type="slidenum">
              <a:rPr lang="he-IL" smtClean="0">
                <a:solidFill>
                  <a:srgbClr val="000000"/>
                </a:solidFill>
              </a:rPr>
              <a:pPr>
                <a:defRPr/>
              </a:pPr>
              <a:t>‹#›</a:t>
            </a:fld>
            <a:endParaRPr lang="en-US" dirty="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823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10476681-2041-4551-8F93-0C8863FED6FC}"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77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822960" y="2582335"/>
            <a:ext cx="3703320" cy="328676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663440" y="2582334"/>
            <a:ext cx="3703320" cy="328676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4CC01BDD-1593-4765-81A2-BD0E71FE212C}"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038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44F48B41-7E3F-4AF8-9172-0E1C4C980A31}"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146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910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9A5221F4-67F2-4A85-82AE-353C4B5C01D2}"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233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he-IL" smtClean="0">
                <a:solidFill>
                  <a:srgbClr val="000000"/>
                </a:solidFill>
              </a:rPr>
              <a:t>הקשר הרב דורי - בי"ס אלחריזי תשע"ו</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FBCD556D-EBC1-451A-A595-88351D19F4D3}" type="slidenum">
              <a:rPr lang="he-IL"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525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dirty="0">
              <a:solidFill>
                <a:srgbClr val="B13F9A"/>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he-IL" smtClean="0">
                <a:solidFill>
                  <a:srgbClr val="B13F9A"/>
                </a:solidFill>
              </a:rPr>
              <a:t>הקשר הרב דורי - בי"ס אלחריזי תשע"ו</a:t>
            </a:r>
            <a:endParaRPr lang="en-US" dirty="0">
              <a:solidFill>
                <a:srgbClr val="B13F9A"/>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04D8187-08B8-4A48-8153-31107D0E2A20}" type="slidenum">
              <a:rPr lang="he-IL" smtClean="0">
                <a:solidFill>
                  <a:srgbClr val="B13F9A"/>
                </a:solidFill>
              </a:rPr>
              <a:pPr>
                <a:defRPr/>
              </a:pPr>
              <a:t>‹#›</a:t>
            </a:fld>
            <a:endParaRPr lang="en-US" dirty="0">
              <a:solidFill>
                <a:srgbClr val="B13F9A"/>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99289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מלבן 6"/>
          <p:cNvSpPr/>
          <p:nvPr/>
        </p:nvSpPr>
        <p:spPr>
          <a:xfrm>
            <a:off x="3088940" y="160639"/>
            <a:ext cx="5894562" cy="1754326"/>
          </a:xfrm>
          <a:prstGeom prst="rect">
            <a:avLst/>
          </a:prstGeom>
          <a:noFill/>
        </p:spPr>
        <p:txBody>
          <a:bodyPr wrap="none" lIns="91440" tIns="45720" rIns="91440" bIns="45720">
            <a:spAutoFit/>
          </a:bodyPr>
          <a:lstStyle/>
          <a:p>
            <a:pPr algn="ctr"/>
            <a:r>
              <a:rPr lang="he-IL" sz="5400" b="1" kern="10" cap="none" spc="0" dirty="0" smtClean="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latin typeface="Impact"/>
              </a:rPr>
              <a:t>האלבום של סבא חנן</a:t>
            </a:r>
          </a:p>
          <a:p>
            <a:pPr algn="ctr"/>
            <a:r>
              <a:rPr lang="he-IL" sz="5400" b="1" kern="10" dirty="0" smtClean="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latin typeface="Impact"/>
              </a:rPr>
              <a:t>והנכד רועי             </a:t>
            </a:r>
            <a:endParaRPr lang="he-IL" sz="5400" b="1" cap="none" spc="0" dirty="0">
              <a:ln w="24500" cmpd="dbl">
                <a:solidFill>
                  <a:schemeClr val="accent2">
                    <a:shade val="85000"/>
                    <a:satMod val="155000"/>
                  </a:schemeClr>
                </a:solidFill>
                <a:prstDash val="solid"/>
                <a:miter lim="800000"/>
              </a:ln>
              <a:solidFill>
                <a:schemeClr val="bg2">
                  <a:lumMod val="60000"/>
                  <a:lumOff val="40000"/>
                </a:schemeClr>
              </a:solidFill>
              <a:effectLst>
                <a:outerShdw blurRad="38100" dist="38100" dir="7020000" algn="tl">
                  <a:srgbClr val="000000">
                    <a:alpha val="35000"/>
                  </a:srgbClr>
                </a:outerShdw>
              </a:effectLst>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095241" cy="825398"/>
          </a:xfrm>
          <a:prstGeom prst="rect">
            <a:avLst/>
          </a:prstGeom>
        </p:spPr>
      </p:pic>
      <p:sp>
        <p:nvSpPr>
          <p:cNvPr id="5" name="מציין מיקום של כותרת תחתונה 4"/>
          <p:cNvSpPr>
            <a:spLocks noGrp="1"/>
          </p:cNvSpPr>
          <p:nvPr>
            <p:ph type="ftr" sz="quarter" idx="11"/>
          </p:nvPr>
        </p:nvSpPr>
        <p:spPr/>
        <p:txBody>
          <a:bodyPr/>
          <a:lstStyle/>
          <a:p>
            <a:pPr>
              <a:defRPr/>
            </a:pPr>
            <a:r>
              <a:rPr lang="he-IL" dirty="0" smtClean="0">
                <a:solidFill>
                  <a:srgbClr val="000000"/>
                </a:solidFill>
              </a:rPr>
              <a:t>הקשר הרב דורי</a:t>
            </a:r>
            <a:endParaRPr lang="en-US" dirty="0">
              <a:solidFill>
                <a:srgbClr val="000000"/>
              </a:solidFill>
            </a:endParaRPr>
          </a:p>
        </p:txBody>
      </p:sp>
      <p:sp>
        <p:nvSpPr>
          <p:cNvPr id="6" name="מציין מיקום של מספר שקופית 5"/>
          <p:cNvSpPr>
            <a:spLocks noGrp="1"/>
          </p:cNvSpPr>
          <p:nvPr>
            <p:ph type="sldNum" sz="quarter" idx="12"/>
          </p:nvPr>
        </p:nvSpPr>
        <p:spPr/>
        <p:txBody>
          <a:bodyPr/>
          <a:lstStyle/>
          <a:p>
            <a:pPr>
              <a:defRPr/>
            </a:pPr>
            <a:fld id="{31F4FAEE-44BF-4929-B83F-3C201C396FBD}" type="slidenum">
              <a:rPr lang="he-IL" smtClean="0">
                <a:solidFill>
                  <a:srgbClr val="000000"/>
                </a:solidFill>
              </a:rPr>
              <a:pPr>
                <a:defRPr/>
              </a:pPr>
              <a:t>1</a:t>
            </a:fld>
            <a:endParaRPr lang="en-US" dirty="0">
              <a:solidFill>
                <a:srgbClr val="000000"/>
              </a:solidFill>
            </a:endParaRP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12776"/>
            <a:ext cx="4896543" cy="3371719"/>
          </a:xfrm>
          <a:prstGeom prst="rect">
            <a:avLst/>
          </a:prstGeom>
        </p:spPr>
      </p:pic>
      <p:pic>
        <p:nvPicPr>
          <p:cNvPr id="10" name="תמונה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4725144"/>
            <a:ext cx="3672408" cy="2339382"/>
          </a:xfrm>
          <a:prstGeom prst="rect">
            <a:avLst/>
          </a:prstGeom>
        </p:spPr>
      </p:pic>
      <p:pic>
        <p:nvPicPr>
          <p:cNvPr id="11" name="תמונה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1" y="2693986"/>
            <a:ext cx="4104456" cy="31832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69679" y="116632"/>
            <a:ext cx="6917278"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C00000"/>
                </a:solidFill>
              </a:rPr>
              <a:t>חפצים – סיפורו של חפץ</a:t>
            </a:r>
            <a:endParaRPr lang="he-IL" sz="5400" b="1" kern="0" dirty="0">
              <a:ln w="10541" cmpd="sng">
                <a:solidFill>
                  <a:srgbClr val="9999FF">
                    <a:shade val="88000"/>
                    <a:satMod val="110000"/>
                  </a:srgbClr>
                </a:solidFill>
                <a:prstDash val="solid"/>
              </a:ln>
              <a:solidFill>
                <a:srgbClr val="C00000"/>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10</a:t>
            </a:fld>
            <a:endParaRPr lang="en-US" dirty="0">
              <a:solidFill>
                <a:srgbClr val="B13F9A"/>
              </a:solidFill>
            </a:endParaRPr>
          </a:p>
        </p:txBody>
      </p:sp>
      <p:sp>
        <p:nvSpPr>
          <p:cNvPr id="5" name="TextBox 4"/>
          <p:cNvSpPr txBox="1"/>
          <p:nvPr/>
        </p:nvSpPr>
        <p:spPr>
          <a:xfrm>
            <a:off x="1043608" y="1412776"/>
            <a:ext cx="7056784" cy="1200329"/>
          </a:xfrm>
          <a:prstGeom prst="rect">
            <a:avLst/>
          </a:prstGeom>
          <a:noFill/>
        </p:spPr>
        <p:txBody>
          <a:bodyPr wrap="square" rtlCol="0">
            <a:spAutoFit/>
          </a:bodyPr>
          <a:lstStyle/>
          <a:p>
            <a:pPr algn="r"/>
            <a:r>
              <a:rPr lang="he-IL" dirty="0" smtClean="0"/>
              <a:t>היה להוריי </a:t>
            </a:r>
            <a:r>
              <a:rPr lang="he-IL" dirty="0" err="1" smtClean="0"/>
              <a:t>סרביז</a:t>
            </a:r>
            <a:r>
              <a:rPr lang="he-IL" dirty="0" smtClean="0"/>
              <a:t>(מערכת צלחות למנה ראשונה, מנה עיקרית, מנה אחרונה)שהיו עם פרח עדין מאוד בצבע ורוד.</a:t>
            </a:r>
          </a:p>
          <a:p>
            <a:pPr algn="r"/>
            <a:r>
              <a:rPr lang="he-IL" dirty="0" smtClean="0"/>
              <a:t>אחרי שהורי נפטרו </a:t>
            </a:r>
            <a:r>
              <a:rPr lang="he-IL" dirty="0" err="1" smtClean="0"/>
              <a:t>הסרביז</a:t>
            </a:r>
            <a:r>
              <a:rPr lang="he-IL" dirty="0" smtClean="0"/>
              <a:t> עבר לרשותי והשלמתי אותו והוספתי הרבה חלקים שמצאתי בשוק פשפשים בציריך, ואמסטרדם. </a:t>
            </a:r>
            <a:endParaRPr lang="en-US" dirty="0"/>
          </a:p>
        </p:txBody>
      </p:sp>
    </p:spTree>
    <p:extLst>
      <p:ext uri="{BB962C8B-B14F-4D97-AF65-F5344CB8AC3E}">
        <p14:creationId xmlns:p14="http://schemas.microsoft.com/office/powerpoint/2010/main" val="2704344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11</a:t>
            </a:fld>
            <a:endParaRPr lang="en-US" dirty="0">
              <a:solidFill>
                <a:srgbClr val="B13F9A"/>
              </a:solidFill>
            </a:endParaRPr>
          </a:p>
        </p:txBody>
      </p:sp>
      <p:sp>
        <p:nvSpPr>
          <p:cNvPr id="3" name="מלבן 2"/>
          <p:cNvSpPr/>
          <p:nvPr/>
        </p:nvSpPr>
        <p:spPr>
          <a:xfrm>
            <a:off x="3386836" y="188640"/>
            <a:ext cx="3424335"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7030A0"/>
                </a:solidFill>
              </a:rPr>
              <a:t>שירות צבאי</a:t>
            </a:r>
            <a:endParaRPr lang="he-IL" sz="5400" b="1" kern="0" dirty="0">
              <a:ln w="10541" cmpd="sng">
                <a:solidFill>
                  <a:srgbClr val="9999FF">
                    <a:shade val="88000"/>
                    <a:satMod val="110000"/>
                  </a:srgbClr>
                </a:solidFill>
                <a:prstDash val="solid"/>
              </a:ln>
              <a:solidFill>
                <a:srgbClr val="7030A0"/>
              </a:solidFill>
            </a:endParaRPr>
          </a:p>
        </p:txBody>
      </p:sp>
      <p:sp>
        <p:nvSpPr>
          <p:cNvPr id="5" name="TextBox 4"/>
          <p:cNvSpPr txBox="1"/>
          <p:nvPr/>
        </p:nvSpPr>
        <p:spPr>
          <a:xfrm>
            <a:off x="971600" y="1556792"/>
            <a:ext cx="7920880" cy="702372"/>
          </a:xfrm>
          <a:prstGeom prst="rect">
            <a:avLst/>
          </a:prstGeom>
          <a:noFill/>
        </p:spPr>
        <p:txBody>
          <a:bodyPr wrap="square" rtlCol="1">
            <a:spAutoFit/>
          </a:bodyPr>
          <a:lstStyle/>
          <a:p>
            <a:pPr marL="88900" marR="88900" algn="ctr" fontAlgn="auto">
              <a:lnSpc>
                <a:spcPct val="115000"/>
              </a:lnSpc>
              <a:spcBef>
                <a:spcPts val="0"/>
              </a:spcBef>
              <a:spcAft>
                <a:spcPts val="0"/>
              </a:spcAft>
              <a:defRPr/>
            </a:pPr>
            <a:r>
              <a:rPr lang="he-IL" dirty="0"/>
              <a:t>ספר על חוויה מהשרות הצבאי ספר על תפקידך בימי השרות הצבאי מלחמות בהן השתתפת אותות גבורה שקבלת  </a:t>
            </a:r>
            <a:endParaRPr lang="en-US" b="1" dirty="0">
              <a:solidFill>
                <a:schemeClr val="dk1"/>
              </a:solidFill>
            </a:endParaRPr>
          </a:p>
        </p:txBody>
      </p:sp>
      <p:sp>
        <p:nvSpPr>
          <p:cNvPr id="6" name="TextBox 5"/>
          <p:cNvSpPr txBox="1"/>
          <p:nvPr/>
        </p:nvSpPr>
        <p:spPr>
          <a:xfrm>
            <a:off x="899592" y="2420888"/>
            <a:ext cx="7920880" cy="369332"/>
          </a:xfrm>
          <a:prstGeom prst="rect">
            <a:avLst/>
          </a:prstGeom>
          <a:noFill/>
        </p:spPr>
        <p:txBody>
          <a:bodyPr wrap="square" rtlCol="0">
            <a:spAutoFit/>
          </a:bodyPr>
          <a:lstStyle/>
          <a:p>
            <a:pPr algn="ctr"/>
            <a:r>
              <a:rPr lang="he-IL" dirty="0" smtClean="0"/>
              <a:t>הייתי בצבא בחיל האוויר השתתפתי במלחמות 1967 </a:t>
            </a:r>
            <a:r>
              <a:rPr lang="he-IL" dirty="0" smtClean="0"/>
              <a:t>וב- 1973</a:t>
            </a:r>
            <a:r>
              <a:rPr lang="he-IL" dirty="0" smtClean="0"/>
              <a:t>. </a:t>
            </a:r>
            <a:endParaRPr lang="en-US" dirty="0"/>
          </a:p>
        </p:txBody>
      </p:sp>
    </p:spTree>
    <p:extLst>
      <p:ext uri="{BB962C8B-B14F-4D97-AF65-F5344CB8AC3E}">
        <p14:creationId xmlns:p14="http://schemas.microsoft.com/office/powerpoint/2010/main" val="2568921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 Box 7"/>
          <p:cNvSpPr txBox="1">
            <a:spLocks noChangeArrowheads="1"/>
          </p:cNvSpPr>
          <p:nvPr/>
        </p:nvSpPr>
        <p:spPr bwMode="auto">
          <a:xfrm>
            <a:off x="4545014" y="3498850"/>
            <a:ext cx="184731" cy="400110"/>
          </a:xfrm>
          <a:prstGeom prst="rect">
            <a:avLst/>
          </a:prstGeom>
          <a:noFill/>
          <a:ln w="9525">
            <a:noFill/>
            <a:miter lim="800000"/>
            <a:headEnd/>
            <a:tailEnd/>
          </a:ln>
        </p:spPr>
        <p:txBody>
          <a:bodyPr wrap="none">
            <a:spAutoFit/>
          </a:bodyPr>
          <a:lstStyle/>
          <a:p>
            <a:pPr algn="l" rtl="0" eaLnBrk="0" hangingPunct="0"/>
            <a:endParaRPr lang="en-US" sz="20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WordArt 4"/>
          <p:cNvSpPr>
            <a:spLocks noChangeArrowheads="1" noChangeShapeType="1" noTextEdit="1"/>
          </p:cNvSpPr>
          <p:nvPr/>
        </p:nvSpPr>
        <p:spPr bwMode="auto">
          <a:xfrm>
            <a:off x="1427921" y="332656"/>
            <a:ext cx="6960503" cy="1024642"/>
          </a:xfrm>
          <a:prstGeom prst="rect">
            <a:avLst/>
          </a:prstGeom>
        </p:spPr>
        <p:txBody>
          <a:bodyPr wrap="none" fromWordArt="1">
            <a:prstTxWarp prst="textWave1">
              <a:avLst>
                <a:gd name="adj1" fmla="val 0"/>
                <a:gd name="adj2" fmla="val 0"/>
              </a:avLst>
            </a:prstTxWarp>
          </a:bodyPr>
          <a:lstStyle/>
          <a:p>
            <a:pPr algn="ctr"/>
            <a:r>
              <a:rPr lang="he-IL" sz="3600" b="1" kern="1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זיכרון </a:t>
            </a:r>
            <a:r>
              <a:rPr lang="he-IL"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מאירוע משמעותי</a:t>
            </a:r>
            <a:r>
              <a:rPr lang="en-US"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
            </a:r>
            <a:br>
              <a:rPr lang="en-US"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br>
            <a:r>
              <a:rPr lang="he-IL" sz="3600" b="1" kern="1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New Roman"/>
                <a:cs typeface="+mn-cs"/>
              </a:rPr>
              <a:t> שהתרחש במדינת ישראל</a:t>
            </a:r>
          </a:p>
        </p:txBody>
      </p:sp>
      <p:sp>
        <p:nvSpPr>
          <p:cNvPr id="2" name="מציין מיקום של כותרת תחתונה 1"/>
          <p:cNvSpPr>
            <a:spLocks noGrp="1"/>
          </p:cNvSpPr>
          <p:nvPr>
            <p:ph type="ftr" sz="quarter" idx="11"/>
          </p:nvPr>
        </p:nvSpPr>
        <p:spPr/>
        <p:txBody>
          <a:bodyPr/>
          <a:lstStyle/>
          <a:p>
            <a:pPr>
              <a:defRPr/>
            </a:pPr>
            <a:r>
              <a:rPr lang="he-IL" smtClean="0"/>
              <a:t>הקשר הרב דורי - בי"ס אלחריזי תשע"ו</a:t>
            </a:r>
            <a:endParaRPr lang="en-US"/>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12</a:t>
            </a:fld>
            <a:endParaRPr lang="en-US" dirty="0">
              <a:solidFill>
                <a:srgbClr val="000000"/>
              </a:solidFill>
            </a:endParaRPr>
          </a:p>
        </p:txBody>
      </p:sp>
      <p:sp>
        <p:nvSpPr>
          <p:cNvPr id="4" name="TextBox 3"/>
          <p:cNvSpPr txBox="1"/>
          <p:nvPr/>
        </p:nvSpPr>
        <p:spPr>
          <a:xfrm>
            <a:off x="683568" y="1628800"/>
            <a:ext cx="7920880" cy="646331"/>
          </a:xfrm>
          <a:prstGeom prst="rect">
            <a:avLst/>
          </a:prstGeom>
          <a:noFill/>
        </p:spPr>
        <p:txBody>
          <a:bodyPr wrap="square" rtlCol="0">
            <a:spAutoFit/>
          </a:bodyPr>
          <a:lstStyle/>
          <a:p>
            <a:pPr algn="r"/>
            <a:r>
              <a:rPr lang="he-IL" dirty="0" smtClean="0"/>
              <a:t>רצח רבין. יום שבת הייתי בדרום אפריקה במסגרת עבודתי המראנו מיוהנסבורג לתל אביב שהיינו בגובה השיוט התקשרו מהארץ והודיעו לנו שרבין נרצח.</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13</a:t>
            </a:fld>
            <a:endParaRPr lang="en-US" dirty="0">
              <a:solidFill>
                <a:srgbClr val="B13F9A"/>
              </a:solidFill>
            </a:endParaRPr>
          </a:p>
        </p:txBody>
      </p:sp>
      <p:sp>
        <p:nvSpPr>
          <p:cNvPr id="4" name="מלבן 3"/>
          <p:cNvSpPr/>
          <p:nvPr/>
        </p:nvSpPr>
        <p:spPr>
          <a:xfrm>
            <a:off x="2853934" y="188640"/>
            <a:ext cx="54793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רציתי  לומר  לנכדי</a:t>
            </a:r>
            <a:endParaRPr lang="he-I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827584" y="1340768"/>
            <a:ext cx="7848872" cy="4893647"/>
          </a:xfrm>
          <a:prstGeom prst="rect">
            <a:avLst/>
          </a:prstGeom>
          <a:noFill/>
        </p:spPr>
        <p:txBody>
          <a:bodyPr wrap="square" rtlCol="0">
            <a:spAutoFit/>
          </a:bodyPr>
          <a:lstStyle/>
          <a:p>
            <a:pPr algn="r"/>
            <a:r>
              <a:rPr lang="he-IL" sz="2800" dirty="0" smtClean="0"/>
              <a:t>שתגדל תהיה בריא ותצליח בכל דרכיך.    </a:t>
            </a:r>
          </a:p>
          <a:p>
            <a:pPr algn="r"/>
            <a:r>
              <a:rPr lang="he-IL" sz="2800" dirty="0" smtClean="0"/>
              <a:t> שתגשים את כל חלומותיך.</a:t>
            </a:r>
          </a:p>
          <a:p>
            <a:pPr algn="r"/>
            <a:r>
              <a:rPr lang="he-IL" sz="2800" dirty="0" smtClean="0"/>
              <a:t>שתהיה מאושר.</a:t>
            </a:r>
          </a:p>
          <a:p>
            <a:pPr algn="r"/>
            <a:r>
              <a:rPr lang="he-IL" sz="2800" dirty="0" smtClean="0"/>
              <a:t>ודע לך שהחיים בנויים על פשרות. </a:t>
            </a:r>
          </a:p>
          <a:p>
            <a:pPr algn="r"/>
            <a:r>
              <a:rPr lang="he-IL" sz="2800" dirty="0" smtClean="0"/>
              <a:t>בחיים לפעמים צריך להיות חכמים ולא צודקים. </a:t>
            </a:r>
          </a:p>
          <a:p>
            <a:pPr algn="r"/>
            <a:r>
              <a:rPr lang="he-IL" sz="2800" dirty="0" smtClean="0"/>
              <a:t>שמחתי להשתתף אתך בקשר הרב דורי שדרכו למדנו להכיר אחד את השני והרבה פרטים וסיפורים על עברינו ועל המשפחה המורחבת.</a:t>
            </a:r>
          </a:p>
          <a:p>
            <a:pPr algn="r"/>
            <a:r>
              <a:rPr lang="he-IL" sz="2800" dirty="0" smtClean="0"/>
              <a:t>במסגרת ה"קשר הרב דורי" לאורך מספר הפגישות שנערכו יום בשבוע והוסיפו לנו הרבה ידע וחיזקו א הקשר ביני ובינך.</a:t>
            </a:r>
            <a:r>
              <a:rPr lang="he-IL" sz="3200" dirty="0" smtClean="0"/>
              <a:t>    </a:t>
            </a:r>
            <a:endParaRPr lang="en-US" sz="3200" dirty="0"/>
          </a:p>
        </p:txBody>
      </p:sp>
    </p:spTree>
    <p:extLst>
      <p:ext uri="{BB962C8B-B14F-4D97-AF65-F5344CB8AC3E}">
        <p14:creationId xmlns:p14="http://schemas.microsoft.com/office/powerpoint/2010/main" val="35166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14</a:t>
            </a:fld>
            <a:endParaRPr lang="en-US" dirty="0">
              <a:solidFill>
                <a:srgbClr val="B13F9A"/>
              </a:solidFill>
            </a:endParaRPr>
          </a:p>
        </p:txBody>
      </p:sp>
      <p:sp>
        <p:nvSpPr>
          <p:cNvPr id="4" name="מלבן 3"/>
          <p:cNvSpPr/>
          <p:nvPr/>
        </p:nvSpPr>
        <p:spPr>
          <a:xfrm>
            <a:off x="2407372" y="188640"/>
            <a:ext cx="59202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he-I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רציתי  לומר  לסבא </a:t>
            </a:r>
            <a:endParaRPr lang="he-I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79512" y="1484784"/>
            <a:ext cx="8784976" cy="3970318"/>
          </a:xfrm>
          <a:prstGeom prst="rect">
            <a:avLst/>
          </a:prstGeom>
          <a:noFill/>
        </p:spPr>
        <p:txBody>
          <a:bodyPr wrap="square" rtlCol="0">
            <a:spAutoFit/>
          </a:bodyPr>
          <a:lstStyle/>
          <a:p>
            <a:pPr algn="r"/>
            <a:r>
              <a:rPr lang="he-IL" sz="2800" dirty="0" smtClean="0"/>
              <a:t>לסבא, אתה מאוד מצחיק וכיפי והחוויה בלונדון הייתה מיוחדת בזכותך אתה תמיד בימי הולדת עושה ברכות ארוכות ועכשיו גם אני עושה לך. לסבא שתמיד תמיד תהיה בריא, שתהיה שמח. אתה עושה אוכל טעים ומאוד ויש לי אתך לשמחתי הרבה חוויות, אני ואתה לפעמים לוקחים את אנה ומיכל לגני חיות או לסרטים וכל הלקיחה למקומות נהיה הרבה יותר כיפי ומצחיק בגלל שאתה נמצא בו. תמיד שנוסעים אליך אני ויואב שמחים עד הגג ואוהבים לצחוק אתך. </a:t>
            </a:r>
            <a:endParaRPr lang="he-IL" sz="2800" dirty="0"/>
          </a:p>
          <a:p>
            <a:pPr algn="r"/>
            <a:r>
              <a:rPr lang="he-IL" sz="2800" dirty="0" smtClean="0"/>
              <a:t>אוהב רועי </a:t>
            </a:r>
            <a:endParaRPr lang="en-US" sz="2800" dirty="0"/>
          </a:p>
        </p:txBody>
      </p:sp>
    </p:spTree>
    <p:extLst>
      <p:ext uri="{BB962C8B-B14F-4D97-AF65-F5344CB8AC3E}">
        <p14:creationId xmlns:p14="http://schemas.microsoft.com/office/powerpoint/2010/main" val="271251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pPr>
              <a:defRPr/>
            </a:pPr>
            <a:fld id="{9061643A-B1DA-472F-985C-8B3C63172C43}" type="slidenum">
              <a:rPr lang="he-IL" smtClean="0">
                <a:solidFill>
                  <a:srgbClr val="000000"/>
                </a:solidFill>
              </a:rPr>
              <a:pPr>
                <a:defRPr/>
              </a:pPr>
              <a:t>2</a:t>
            </a:fld>
            <a:endParaRPr lang="en-US" dirty="0">
              <a:solidFill>
                <a:srgbClr val="000000"/>
              </a:solidFill>
            </a:endParaRPr>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328" y="-99392"/>
            <a:ext cx="6048672" cy="3400835"/>
          </a:xfrm>
          <a:prstGeom prst="rect">
            <a:avLst/>
          </a:prstGeom>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212976"/>
            <a:ext cx="4894902" cy="3465337"/>
          </a:xfrm>
          <a:prstGeom prst="rect">
            <a:avLst/>
          </a:prstGeom>
        </p:spPr>
      </p:pic>
    </p:spTree>
    <p:extLst>
      <p:ext uri="{BB962C8B-B14F-4D97-AF65-F5344CB8AC3E}">
        <p14:creationId xmlns:p14="http://schemas.microsoft.com/office/powerpoint/2010/main" val="386950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B13F9A"/>
                </a:solidFill>
              </a:rPr>
              <a:t>הקשר הרב דורי - בי"ס אלחריזי תשע"ו</a:t>
            </a:r>
            <a:endParaRPr lang="en-US" dirty="0">
              <a:solidFill>
                <a:srgbClr val="B13F9A"/>
              </a:solidFill>
            </a:endParaRPr>
          </a:p>
        </p:txBody>
      </p:sp>
      <p:pic>
        <p:nvPicPr>
          <p:cNvPr id="23" name="תמונה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683"/>
            <a:ext cx="9144000" cy="6960697"/>
          </a:xfrm>
          <a:prstGeom prst="rect">
            <a:avLst/>
          </a:prstGeom>
        </p:spPr>
      </p:pic>
      <p:sp>
        <p:nvSpPr>
          <p:cNvPr id="17" name="מציין מיקום של מספר שקופית 16"/>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3</a:t>
            </a:fld>
            <a:endParaRPr lang="en-US" dirty="0">
              <a:solidFill>
                <a:srgbClr val="B13F9A"/>
              </a:solidFill>
            </a:endParaRPr>
          </a:p>
        </p:txBody>
      </p:sp>
      <p:sp>
        <p:nvSpPr>
          <p:cNvPr id="3" name="מלבן 2"/>
          <p:cNvSpPr/>
          <p:nvPr/>
        </p:nvSpPr>
        <p:spPr>
          <a:xfrm>
            <a:off x="3346689" y="45407"/>
            <a:ext cx="2994337" cy="707886"/>
          </a:xfrm>
          <a:prstGeom prst="rect">
            <a:avLst/>
          </a:prstGeom>
          <a:noFill/>
        </p:spPr>
        <p:txBody>
          <a:bodyPr wrap="square" lIns="91440" tIns="45720" rIns="91440" bIns="45720">
            <a:spAutoFit/>
          </a:bodyPr>
          <a:lstStyle/>
          <a:p>
            <a:pPr algn="ctr"/>
            <a:r>
              <a:rPr lang="he-IL" sz="4000" b="1" dirty="0" smtClean="0">
                <a:ln w="22225">
                  <a:solidFill>
                    <a:schemeClr val="accent2"/>
                  </a:solidFill>
                  <a:prstDash val="solid"/>
                </a:ln>
                <a:solidFill>
                  <a:schemeClr val="accent2">
                    <a:lumMod val="40000"/>
                    <a:lumOff val="60000"/>
                  </a:schemeClr>
                </a:solidFill>
              </a:rPr>
              <a:t>עץ משפחתי</a:t>
            </a:r>
            <a:endParaRPr lang="he-IL" sz="4000" b="1" dirty="0">
              <a:ln w="22225">
                <a:solidFill>
                  <a:schemeClr val="accent2"/>
                </a:solidFill>
                <a:prstDash val="solid"/>
              </a:ln>
              <a:solidFill>
                <a:schemeClr val="accent2">
                  <a:lumMod val="40000"/>
                  <a:lumOff val="60000"/>
                </a:schemeClr>
              </a:solidFill>
            </a:endParaRPr>
          </a:p>
        </p:txBody>
      </p:sp>
      <p:sp>
        <p:nvSpPr>
          <p:cNvPr id="4" name="אליפסה 3"/>
          <p:cNvSpPr/>
          <p:nvPr/>
        </p:nvSpPr>
        <p:spPr>
          <a:xfrm>
            <a:off x="5765772" y="1527432"/>
            <a:ext cx="1401671"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עירית</a:t>
            </a:r>
            <a:endParaRPr lang="he-IL" dirty="0"/>
          </a:p>
        </p:txBody>
      </p:sp>
      <p:sp>
        <p:nvSpPr>
          <p:cNvPr id="5" name="אליפסה 4"/>
          <p:cNvSpPr/>
          <p:nvPr/>
        </p:nvSpPr>
        <p:spPr>
          <a:xfrm>
            <a:off x="7306517" y="1527432"/>
            <a:ext cx="1426357"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עמי</a:t>
            </a:r>
            <a:endParaRPr lang="he-IL" dirty="0"/>
          </a:p>
        </p:txBody>
      </p:sp>
      <p:sp>
        <p:nvSpPr>
          <p:cNvPr id="6" name="אליפסה 5"/>
          <p:cNvSpPr/>
          <p:nvPr/>
        </p:nvSpPr>
        <p:spPr>
          <a:xfrm>
            <a:off x="3480541" y="2551568"/>
            <a:ext cx="1426357" cy="1008112"/>
          </a:xfrm>
          <a:prstGeom prst="ellipse">
            <a:avLst/>
          </a:prstGeom>
          <a:ln/>
        </p:spPr>
        <p:style>
          <a:lnRef idx="2">
            <a:schemeClr val="accent3"/>
          </a:lnRef>
          <a:fillRef idx="1">
            <a:schemeClr val="lt1"/>
          </a:fillRef>
          <a:effectRef idx="0">
            <a:schemeClr val="accent3"/>
          </a:effectRef>
          <a:fontRef idx="minor">
            <a:schemeClr val="dk1"/>
          </a:fontRef>
        </p:style>
        <p:txBody>
          <a:bodyPr rtlCol="1" anchor="ctr"/>
          <a:lstStyle/>
          <a:p>
            <a:pPr algn="ctr"/>
            <a:r>
              <a:rPr lang="he-IL" dirty="0" smtClean="0"/>
              <a:t>יפעת </a:t>
            </a:r>
            <a:endParaRPr lang="he-IL" dirty="0"/>
          </a:p>
        </p:txBody>
      </p:sp>
      <p:sp>
        <p:nvSpPr>
          <p:cNvPr id="7" name="אליפסה 6"/>
          <p:cNvSpPr/>
          <p:nvPr/>
        </p:nvSpPr>
        <p:spPr>
          <a:xfrm>
            <a:off x="4987837" y="2535544"/>
            <a:ext cx="1426357" cy="1008112"/>
          </a:xfrm>
          <a:prstGeom prst="ellipse">
            <a:avLst/>
          </a:prstGeom>
          <a:ln/>
        </p:spPr>
        <p:style>
          <a:lnRef idx="2">
            <a:schemeClr val="accent3"/>
          </a:lnRef>
          <a:fillRef idx="1">
            <a:schemeClr val="lt1"/>
          </a:fillRef>
          <a:effectRef idx="0">
            <a:schemeClr val="accent3"/>
          </a:effectRef>
          <a:fontRef idx="minor">
            <a:schemeClr val="dk1"/>
          </a:fontRef>
        </p:style>
        <p:txBody>
          <a:bodyPr rtlCol="1" anchor="ctr"/>
          <a:lstStyle/>
          <a:p>
            <a:pPr algn="ctr"/>
            <a:r>
              <a:rPr lang="he-IL" dirty="0" smtClean="0"/>
              <a:t>רפי</a:t>
            </a:r>
            <a:endParaRPr lang="he-IL" dirty="0"/>
          </a:p>
        </p:txBody>
      </p:sp>
      <p:sp>
        <p:nvSpPr>
          <p:cNvPr id="8" name="אליפסה 7"/>
          <p:cNvSpPr/>
          <p:nvPr/>
        </p:nvSpPr>
        <p:spPr>
          <a:xfrm>
            <a:off x="2660685" y="1556792"/>
            <a:ext cx="1426357"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חנן</a:t>
            </a:r>
            <a:endParaRPr lang="he-IL" dirty="0"/>
          </a:p>
        </p:txBody>
      </p:sp>
      <p:sp>
        <p:nvSpPr>
          <p:cNvPr id="9" name="אליפסה 8"/>
          <p:cNvSpPr/>
          <p:nvPr/>
        </p:nvSpPr>
        <p:spPr>
          <a:xfrm>
            <a:off x="1119940" y="1543456"/>
            <a:ext cx="1426357" cy="1008112"/>
          </a:xfrm>
          <a:prstGeom prst="ellipse">
            <a:avLst/>
          </a:prstGeom>
          <a:ln/>
        </p:spPr>
        <p:style>
          <a:lnRef idx="2">
            <a:schemeClr val="accent4"/>
          </a:lnRef>
          <a:fillRef idx="1">
            <a:schemeClr val="lt1"/>
          </a:fillRef>
          <a:effectRef idx="0">
            <a:schemeClr val="accent4"/>
          </a:effectRef>
          <a:fontRef idx="minor">
            <a:schemeClr val="dk1"/>
          </a:fontRef>
        </p:style>
        <p:txBody>
          <a:bodyPr rtlCol="1" anchor="ctr"/>
          <a:lstStyle/>
          <a:p>
            <a:pPr algn="ctr"/>
            <a:r>
              <a:rPr lang="he-IL" dirty="0" smtClean="0"/>
              <a:t>חיה </a:t>
            </a:r>
            <a:endParaRPr lang="he-IL" dirty="0"/>
          </a:p>
        </p:txBody>
      </p:sp>
      <p:sp>
        <p:nvSpPr>
          <p:cNvPr id="10" name="אליפסה 9"/>
          <p:cNvSpPr/>
          <p:nvPr/>
        </p:nvSpPr>
        <p:spPr>
          <a:xfrm>
            <a:off x="5580112" y="3717032"/>
            <a:ext cx="1080121"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endParaRPr lang="he-IL" dirty="0"/>
          </a:p>
        </p:txBody>
      </p:sp>
      <p:sp>
        <p:nvSpPr>
          <p:cNvPr id="11" name="אליפסה 10"/>
          <p:cNvSpPr/>
          <p:nvPr/>
        </p:nvSpPr>
        <p:spPr>
          <a:xfrm>
            <a:off x="4355976" y="4002744"/>
            <a:ext cx="1080121"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smtClean="0"/>
              <a:t>רועי</a:t>
            </a:r>
            <a:endParaRPr lang="he-IL" dirty="0"/>
          </a:p>
        </p:txBody>
      </p:sp>
      <p:sp>
        <p:nvSpPr>
          <p:cNvPr id="12" name="אליפסה 11"/>
          <p:cNvSpPr/>
          <p:nvPr/>
        </p:nvSpPr>
        <p:spPr>
          <a:xfrm>
            <a:off x="2723426" y="3606700"/>
            <a:ext cx="1080121" cy="792088"/>
          </a:xfrm>
          <a:prstGeom prst="ellipse">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he-IL" dirty="0" smtClean="0"/>
              <a:t>יואב</a:t>
            </a:r>
            <a:endParaRPr lang="he-IL" dirty="0"/>
          </a:p>
        </p:txBody>
      </p:sp>
      <p:pic>
        <p:nvPicPr>
          <p:cNvPr id="13" name="תמונה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48680"/>
            <a:ext cx="1979712" cy="974944"/>
          </a:xfrm>
          <a:prstGeom prst="rect">
            <a:avLst/>
          </a:prstGeom>
        </p:spPr>
      </p:pic>
      <p:pic>
        <p:nvPicPr>
          <p:cNvPr id="14" name="תמונה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564904"/>
            <a:ext cx="2048227" cy="1152128"/>
          </a:xfrm>
          <a:prstGeom prst="rect">
            <a:avLst/>
          </a:prstGeom>
        </p:spPr>
      </p:pic>
      <p:pic>
        <p:nvPicPr>
          <p:cNvPr id="15" name="תמונה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680" y="4401749"/>
            <a:ext cx="1428202" cy="2423170"/>
          </a:xfrm>
          <a:prstGeom prst="rect">
            <a:avLst/>
          </a:prstGeom>
        </p:spPr>
      </p:pic>
      <p:pic>
        <p:nvPicPr>
          <p:cNvPr id="16" name="תמונה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1680" y="2564904"/>
            <a:ext cx="1667677" cy="1250758"/>
          </a:xfrm>
          <a:prstGeom prst="rect">
            <a:avLst/>
          </a:prstGeom>
        </p:spPr>
      </p:pic>
      <p:pic>
        <p:nvPicPr>
          <p:cNvPr id="18" name="תמונה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620688"/>
            <a:ext cx="1488165" cy="1116124"/>
          </a:xfrm>
          <a:prstGeom prst="rect">
            <a:avLst/>
          </a:prstGeom>
        </p:spPr>
      </p:pic>
      <p:pic>
        <p:nvPicPr>
          <p:cNvPr id="19" name="תמונה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9872" y="4869160"/>
            <a:ext cx="2843808" cy="2132856"/>
          </a:xfrm>
          <a:prstGeom prst="rect">
            <a:avLst/>
          </a:prstGeom>
        </p:spPr>
      </p:pic>
      <p:pic>
        <p:nvPicPr>
          <p:cNvPr id="20" name="תמונה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3768" y="620688"/>
            <a:ext cx="1451653" cy="1088740"/>
          </a:xfrm>
          <a:prstGeom prst="rect">
            <a:avLst/>
          </a:prstGeom>
        </p:spPr>
      </p:pic>
    </p:spTree>
    <p:extLst>
      <p:ext uri="{BB962C8B-B14F-4D97-AF65-F5344CB8AC3E}">
        <p14:creationId xmlns:p14="http://schemas.microsoft.com/office/powerpoint/2010/main" val="344130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מלבן 26"/>
          <p:cNvSpPr/>
          <p:nvPr/>
        </p:nvSpPr>
        <p:spPr>
          <a:xfrm>
            <a:off x="1750198" y="-44154"/>
            <a:ext cx="5357851" cy="923330"/>
          </a:xfrm>
          <a:prstGeom prst="rect">
            <a:avLst/>
          </a:prstGeom>
          <a:noFill/>
        </p:spPr>
        <p:txBody>
          <a:bodyPr wrap="square" lIns="91440" tIns="45720" rIns="91440" bIns="45720">
            <a:spAutoFit/>
          </a:bodyPr>
          <a:lstStyle/>
          <a:p>
            <a:pPr algn="ctr"/>
            <a:r>
              <a:rPr lang="he-I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מוצא משפחתי</a:t>
            </a:r>
          </a:p>
        </p:txBody>
      </p:sp>
      <p:sp>
        <p:nvSpPr>
          <p:cNvPr id="4" name="מציין מיקום של מספר שקופית 3"/>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4</a:t>
            </a:fld>
            <a:endParaRPr lang="en-US" dirty="0">
              <a:solidFill>
                <a:srgbClr val="000000"/>
              </a:solidFill>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24053"/>
            <a:ext cx="4649250" cy="4939829"/>
          </a:xfrm>
          <a:prstGeom prst="rect">
            <a:avLst/>
          </a:prstGeom>
        </p:spPr>
      </p:pic>
      <p:sp>
        <p:nvSpPr>
          <p:cNvPr id="7" name="TextBox 6"/>
          <p:cNvSpPr txBox="1"/>
          <p:nvPr/>
        </p:nvSpPr>
        <p:spPr>
          <a:xfrm>
            <a:off x="5255568" y="1556792"/>
            <a:ext cx="3888432" cy="369332"/>
          </a:xfrm>
          <a:prstGeom prst="rect">
            <a:avLst/>
          </a:prstGeom>
          <a:noFill/>
        </p:spPr>
        <p:txBody>
          <a:bodyPr wrap="square" rtlCol="0">
            <a:spAutoFit/>
          </a:bodyPr>
          <a:lstStyle/>
          <a:p>
            <a:pPr algn="r"/>
            <a:r>
              <a:rPr lang="he-IL" dirty="0" smtClean="0"/>
              <a:t>סבא נולד בבית חולים הדסה, תל אביב. </a:t>
            </a:r>
            <a:endParaRPr lang="en-US" dirty="0"/>
          </a:p>
        </p:txBody>
      </p:sp>
      <p:sp>
        <p:nvSpPr>
          <p:cNvPr id="8" name="TextBox 7"/>
          <p:cNvSpPr txBox="1"/>
          <p:nvPr/>
        </p:nvSpPr>
        <p:spPr>
          <a:xfrm>
            <a:off x="971600" y="1772816"/>
            <a:ext cx="2880320" cy="646331"/>
          </a:xfrm>
          <a:prstGeom prst="rect">
            <a:avLst/>
          </a:prstGeom>
          <a:noFill/>
        </p:spPr>
        <p:txBody>
          <a:bodyPr wrap="square" rtlCol="0">
            <a:spAutoFit/>
          </a:bodyPr>
          <a:lstStyle/>
          <a:p>
            <a:pPr algn="r"/>
            <a:r>
              <a:rPr lang="he-IL" dirty="0" smtClean="0"/>
              <a:t>סבתא נולדה בעיר אליה, רוסיה. </a:t>
            </a:r>
            <a:endParaRPr lang="en-US" dirty="0"/>
          </a:p>
        </p:txBody>
      </p:sp>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708920"/>
            <a:ext cx="4216871" cy="3621852"/>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endParaRPr lang="en-US" dirty="0">
              <a:solidFill>
                <a:srgbClr val="000000"/>
              </a:solidFill>
            </a:endParaRPr>
          </a:p>
        </p:txBody>
      </p:sp>
      <p:sp>
        <p:nvSpPr>
          <p:cNvPr id="3" name="מציין מיקום של מספר שקופית 2"/>
          <p:cNvSpPr>
            <a:spLocks noGrp="1"/>
          </p:cNvSpPr>
          <p:nvPr>
            <p:ph type="sldNum" sz="quarter" idx="12"/>
          </p:nvPr>
        </p:nvSpPr>
        <p:spPr/>
        <p:txBody>
          <a:bodyPr/>
          <a:lstStyle/>
          <a:p>
            <a:pPr>
              <a:defRPr/>
            </a:pPr>
            <a:fld id="{63D18D1F-E615-42B5-9E80-36B9CBAE274B}" type="slidenum">
              <a:rPr lang="he-IL" smtClean="0">
                <a:solidFill>
                  <a:srgbClr val="000000"/>
                </a:solidFill>
              </a:rPr>
              <a:pPr>
                <a:defRPr/>
              </a:pPr>
              <a:t>5</a:t>
            </a:fld>
            <a:endParaRPr lang="en-US" dirty="0">
              <a:solidFill>
                <a:srgbClr val="000000"/>
              </a:solidFill>
            </a:endParaRPr>
          </a:p>
        </p:txBody>
      </p:sp>
      <p:sp>
        <p:nvSpPr>
          <p:cNvPr id="4" name="מלבן 3"/>
          <p:cNvSpPr/>
          <p:nvPr/>
        </p:nvSpPr>
        <p:spPr>
          <a:xfrm>
            <a:off x="1273168" y="260648"/>
            <a:ext cx="6615914" cy="923330"/>
          </a:xfrm>
          <a:prstGeom prst="rect">
            <a:avLst/>
          </a:prstGeom>
          <a:noFill/>
        </p:spPr>
        <p:txBody>
          <a:bodyPr wrap="none" lIns="91440" tIns="45720" rIns="91440" bIns="45720">
            <a:spAutoFit/>
          </a:bodyPr>
          <a:lstStyle/>
          <a:p>
            <a:pPr algn="ctr"/>
            <a:r>
              <a:rPr lang="he-IL"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תמונות ממקום הולדתי</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p:txBody>
      </p:sp>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844824"/>
            <a:ext cx="7058949" cy="4565443"/>
          </a:xfrm>
          <a:prstGeom prst="rect">
            <a:avLst/>
          </a:prstGeom>
        </p:spPr>
      </p:pic>
      <p:sp>
        <p:nvSpPr>
          <p:cNvPr id="8" name="TextBox 7"/>
          <p:cNvSpPr txBox="1"/>
          <p:nvPr/>
        </p:nvSpPr>
        <p:spPr>
          <a:xfrm>
            <a:off x="1475656" y="1340768"/>
            <a:ext cx="5976664" cy="369332"/>
          </a:xfrm>
          <a:prstGeom prst="rect">
            <a:avLst/>
          </a:prstGeom>
          <a:noFill/>
        </p:spPr>
        <p:txBody>
          <a:bodyPr wrap="square" rtlCol="0">
            <a:spAutoFit/>
          </a:bodyPr>
          <a:lstStyle/>
          <a:p>
            <a:pPr algn="r"/>
            <a:r>
              <a:rPr lang="he-IL" dirty="0" smtClean="0"/>
              <a:t>בית חולים וולפסון, חולון שם אני נולדתי.</a:t>
            </a:r>
            <a:endParaRPr lang="en-US" dirty="0"/>
          </a:p>
        </p:txBody>
      </p:sp>
    </p:spTree>
    <p:extLst>
      <p:ext uri="{BB962C8B-B14F-4D97-AF65-F5344CB8AC3E}">
        <p14:creationId xmlns:p14="http://schemas.microsoft.com/office/powerpoint/2010/main" val="131098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987824" y="32048"/>
            <a:ext cx="3810659" cy="92333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5400" b="1" i="0" u="none" strike="noStrike" kern="0" cap="none" spc="0" normalizeH="0" baseline="0" noProof="0" dirty="0" smtClean="0">
                <a:ln w="10541" cmpd="sng">
                  <a:solidFill>
                    <a:srgbClr val="9999FF">
                      <a:shade val="88000"/>
                      <a:satMod val="110000"/>
                    </a:srgbClr>
                  </a:solidFill>
                  <a:prstDash val="solid"/>
                </a:ln>
                <a:solidFill>
                  <a:srgbClr val="00B050"/>
                </a:solidFill>
                <a:effectLst/>
                <a:uLnTx/>
                <a:uFillTx/>
              </a:rPr>
              <a:t>בית ומשפחה</a:t>
            </a:r>
            <a:endParaRPr kumimoji="0" lang="he-IL" sz="5400" b="1" i="0" u="none" strike="noStrike" kern="0" cap="none" spc="0" normalizeH="0" baseline="0" noProof="0" dirty="0">
              <a:ln w="10541" cmpd="sng">
                <a:solidFill>
                  <a:srgbClr val="9999FF">
                    <a:shade val="88000"/>
                    <a:satMod val="110000"/>
                  </a:srgbClr>
                </a:solidFill>
                <a:prstDash val="solid"/>
              </a:ln>
              <a:solidFill>
                <a:srgbClr val="00B050"/>
              </a:solidFill>
              <a:effectLst/>
              <a:uLnTx/>
              <a:uFillTx/>
            </a:endParaRPr>
          </a:p>
        </p:txBody>
      </p:sp>
      <p:sp>
        <p:nvSpPr>
          <p:cNvPr id="2" name="מציין מיקום של מספר שקופית 1"/>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6</a:t>
            </a:fld>
            <a:endParaRPr lang="en-US" dirty="0">
              <a:solidFill>
                <a:srgbClr val="B13F9A"/>
              </a:solidFill>
            </a:endParaRPr>
          </a:p>
        </p:txBody>
      </p:sp>
      <p:sp>
        <p:nvSpPr>
          <p:cNvPr id="5" name="TextBox 4"/>
          <p:cNvSpPr txBox="1"/>
          <p:nvPr/>
        </p:nvSpPr>
        <p:spPr>
          <a:xfrm>
            <a:off x="-108520" y="955378"/>
            <a:ext cx="9068072" cy="6955750"/>
          </a:xfrm>
          <a:prstGeom prst="rect">
            <a:avLst/>
          </a:prstGeom>
          <a:noFill/>
        </p:spPr>
        <p:txBody>
          <a:bodyPr wrap="square" rtlCol="1">
            <a:spAutoFit/>
          </a:bodyPr>
          <a:lstStyle/>
          <a:p>
            <a:pPr lvl="0" algn="r"/>
            <a:r>
              <a:rPr lang="he-IL" sz="2800" dirty="0" smtClean="0"/>
              <a:t>סבא נולד </a:t>
            </a:r>
            <a:r>
              <a:rPr lang="he-IL" sz="2800" dirty="0" smtClean="0"/>
              <a:t>ב 4.7.1944 </a:t>
            </a:r>
            <a:r>
              <a:rPr lang="he-IL" sz="2800" dirty="0" smtClean="0"/>
              <a:t>בבית חולים הדסה בתל אביב.</a:t>
            </a:r>
          </a:p>
          <a:p>
            <a:pPr lvl="0" algn="r"/>
            <a:r>
              <a:rPr lang="he-IL" sz="2800" dirty="0" smtClean="0"/>
              <a:t>להוריי עשירה ויוסף שניידמן, נולדו ב1913 וב1914 ברוסיה.</a:t>
            </a:r>
          </a:p>
          <a:p>
            <a:pPr lvl="0" algn="r"/>
            <a:r>
              <a:rPr lang="he-IL" sz="2800" dirty="0" smtClean="0"/>
              <a:t>כן, אבא של סבא היה גבה מכס אצל הצאר הרוסי, היה לו סוס ועגלה ושני חיילים של הצאר והיו מספר כפרים שגבו את המכס לצאר הרוסי.</a:t>
            </a:r>
          </a:p>
          <a:p>
            <a:pPr lvl="0" algn="r"/>
            <a:r>
              <a:rPr lang="he-IL" sz="2800" dirty="0" smtClean="0"/>
              <a:t>גדלתי בכפר סירקין והיו לנו לולי תרנגולות, חתולים וכלבים. </a:t>
            </a:r>
            <a:endParaRPr lang="he-IL" sz="2800" dirty="0"/>
          </a:p>
          <a:p>
            <a:pPr lvl="0" algn="r"/>
            <a:r>
              <a:rPr lang="he-IL" sz="2800" dirty="0" smtClean="0"/>
              <a:t>בשדה גידלו תירס.</a:t>
            </a:r>
          </a:p>
          <a:p>
            <a:pPr lvl="0" algn="r"/>
            <a:r>
              <a:rPr lang="he-IL" sz="2800" dirty="0" smtClean="0"/>
              <a:t>דיברנו בעברית כנ"ל הוריי ושרצו לומר משהו שלא נבין הם דיברו באידיש. </a:t>
            </a:r>
          </a:p>
          <a:p>
            <a:pPr lvl="0" algn="r"/>
            <a:r>
              <a:rPr lang="he-IL" sz="2800" dirty="0" smtClean="0"/>
              <a:t>ולכן היום אני יודע אידיש. </a:t>
            </a:r>
          </a:p>
          <a:p>
            <a:pPr lvl="0" algn="r"/>
            <a:r>
              <a:rPr lang="he-IL" sz="2800" dirty="0" smtClean="0"/>
              <a:t>אני פנסיונר והתחביב הוא גידול סחלבים.  </a:t>
            </a:r>
            <a:endParaRPr lang="he-IL" sz="2800" dirty="0"/>
          </a:p>
          <a:p>
            <a:pPr algn="r"/>
            <a:endParaRPr lang="he-IL" sz="2800" dirty="0"/>
          </a:p>
          <a:p>
            <a:pPr algn="r"/>
            <a:endParaRPr lang="he-IL" sz="2800" dirty="0" smtClean="0"/>
          </a:p>
          <a:p>
            <a:pPr algn="r"/>
            <a:endParaRPr lang="he-IL" sz="2800" dirty="0"/>
          </a:p>
          <a:p>
            <a:pPr algn="r"/>
            <a:endParaRPr lang="he-IL" dirty="0" smtClean="0"/>
          </a:p>
          <a:p>
            <a:pPr algn="r"/>
            <a:endParaRPr lang="he-IL" dirty="0"/>
          </a:p>
          <a:p>
            <a:pPr algn="r"/>
            <a:endParaRPr lang="he-IL" dirty="0" smtClean="0"/>
          </a:p>
        </p:txBody>
      </p:sp>
    </p:spTree>
    <p:extLst>
      <p:ext uri="{BB962C8B-B14F-4D97-AF65-F5344CB8AC3E}">
        <p14:creationId xmlns:p14="http://schemas.microsoft.com/office/powerpoint/2010/main" val="3626183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94997" y="116632"/>
            <a:ext cx="1754006"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C00000"/>
                </a:solidFill>
              </a:rPr>
              <a:t>ילדות</a:t>
            </a:r>
            <a:endParaRPr lang="he-IL" sz="5400" b="1" kern="0" dirty="0">
              <a:ln w="10541" cmpd="sng">
                <a:solidFill>
                  <a:srgbClr val="9999FF">
                    <a:shade val="88000"/>
                    <a:satMod val="110000"/>
                  </a:srgbClr>
                </a:solidFill>
                <a:prstDash val="solid"/>
              </a:ln>
              <a:solidFill>
                <a:srgbClr val="C00000"/>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7</a:t>
            </a:fld>
            <a:endParaRPr lang="en-US" dirty="0">
              <a:solidFill>
                <a:srgbClr val="B13F9A"/>
              </a:solidFill>
            </a:endParaRPr>
          </a:p>
        </p:txBody>
      </p:sp>
      <p:sp>
        <p:nvSpPr>
          <p:cNvPr id="6" name="TextBox 5"/>
          <p:cNvSpPr txBox="1"/>
          <p:nvPr/>
        </p:nvSpPr>
        <p:spPr>
          <a:xfrm>
            <a:off x="251520" y="1916832"/>
            <a:ext cx="8640960" cy="3108543"/>
          </a:xfrm>
          <a:prstGeom prst="rect">
            <a:avLst/>
          </a:prstGeom>
          <a:noFill/>
        </p:spPr>
        <p:txBody>
          <a:bodyPr wrap="square" rtlCol="0">
            <a:spAutoFit/>
          </a:bodyPr>
          <a:lstStyle/>
          <a:p>
            <a:pPr algn="r"/>
            <a:r>
              <a:rPr lang="he-IL" sz="2800" dirty="0" smtClean="0"/>
              <a:t>בית הספר היה בכפר.</a:t>
            </a:r>
          </a:p>
          <a:p>
            <a:pPr algn="r"/>
            <a:r>
              <a:rPr lang="he-IL" sz="2800" dirty="0" smtClean="0"/>
              <a:t>למדו בעברית.</a:t>
            </a:r>
          </a:p>
          <a:p>
            <a:pPr algn="r"/>
            <a:r>
              <a:rPr lang="he-IL" sz="2800" dirty="0" smtClean="0"/>
              <a:t>כל הכיתה היו חברים.</a:t>
            </a:r>
          </a:p>
          <a:p>
            <a:pPr algn="r"/>
            <a:r>
              <a:rPr lang="he-IL" sz="2800" dirty="0" smtClean="0"/>
              <a:t>היינו בתנועת נוער(השומר הצעיר).</a:t>
            </a:r>
          </a:p>
          <a:p>
            <a:pPr algn="r"/>
            <a:r>
              <a:rPr lang="he-IL" sz="2800" dirty="0" smtClean="0"/>
              <a:t>היו לנו פעולות בקן(כך נקרא הצריף שבו היינו נפגשים).</a:t>
            </a:r>
          </a:p>
          <a:p>
            <a:pPr algn="r"/>
            <a:r>
              <a:rPr lang="he-IL" sz="2800" dirty="0" smtClean="0"/>
              <a:t>המשחקים היו: סימני דרך, מחבואים, הקפות, כדורגל, דודס, סטנגה, חמור ארוך, מחניים.  </a:t>
            </a:r>
          </a:p>
        </p:txBody>
      </p:sp>
    </p:spTree>
    <p:extLst>
      <p:ext uri="{BB962C8B-B14F-4D97-AF65-F5344CB8AC3E}">
        <p14:creationId xmlns:p14="http://schemas.microsoft.com/office/powerpoint/2010/main" val="351222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8</a:t>
            </a:fld>
            <a:endParaRPr lang="en-US" dirty="0">
              <a:solidFill>
                <a:srgbClr val="B13F9A"/>
              </a:solidFill>
            </a:endParaRPr>
          </a:p>
        </p:txBody>
      </p:sp>
      <p:sp>
        <p:nvSpPr>
          <p:cNvPr id="4" name="מלבן 3"/>
          <p:cNvSpPr/>
          <p:nvPr/>
        </p:nvSpPr>
        <p:spPr>
          <a:xfrm>
            <a:off x="3995936" y="188640"/>
            <a:ext cx="1518365"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006600"/>
                </a:solidFill>
              </a:rPr>
              <a:t>עליה</a:t>
            </a:r>
            <a:endParaRPr lang="he-IL" sz="5400" b="1" kern="0" dirty="0">
              <a:ln w="10541" cmpd="sng">
                <a:solidFill>
                  <a:srgbClr val="9999FF">
                    <a:shade val="88000"/>
                    <a:satMod val="110000"/>
                  </a:srgbClr>
                </a:solidFill>
                <a:prstDash val="solid"/>
              </a:ln>
              <a:solidFill>
                <a:srgbClr val="006600"/>
              </a:solidFill>
            </a:endParaRPr>
          </a:p>
        </p:txBody>
      </p:sp>
      <p:sp>
        <p:nvSpPr>
          <p:cNvPr id="6" name="TextBox 5"/>
          <p:cNvSpPr txBox="1"/>
          <p:nvPr/>
        </p:nvSpPr>
        <p:spPr>
          <a:xfrm>
            <a:off x="125760" y="2204864"/>
            <a:ext cx="8892480" cy="1938992"/>
          </a:xfrm>
          <a:prstGeom prst="rect">
            <a:avLst/>
          </a:prstGeom>
          <a:noFill/>
        </p:spPr>
        <p:txBody>
          <a:bodyPr wrap="square" rtlCol="0">
            <a:spAutoFit/>
          </a:bodyPr>
          <a:lstStyle/>
          <a:p>
            <a:pPr algn="r"/>
            <a:r>
              <a:rPr lang="he-IL" sz="2400" dirty="0" smtClean="0"/>
              <a:t>הוריי עלו ב1933 לאחר שהיה להם תקופת הכשרה(הכשרה לארץ זה לימוד וסוגי עבודה. על הארץ) ברוסיה. אבי יועד להישלח לקיבוץ איילת השחר אך בהגיעו לנמל יפו התאהב בעיר תל אביב ונשאר בה. </a:t>
            </a:r>
          </a:p>
          <a:p>
            <a:pPr algn="r"/>
            <a:r>
              <a:rPr lang="he-IL" sz="2400" dirty="0" smtClean="0"/>
              <a:t>אמי נשלחה ל"עיינות" ליד בית עובד שבו הכשירו ולימדו את הבחורות הצעירות חקלאות</a:t>
            </a:r>
            <a:r>
              <a:rPr lang="he-IL" sz="2400" dirty="0"/>
              <a:t> </a:t>
            </a:r>
            <a:r>
              <a:rPr lang="he-IL" sz="2400" dirty="0" smtClean="0"/>
              <a:t>ובישול היה זה בית ספר ברשות חנה </a:t>
            </a:r>
            <a:r>
              <a:rPr lang="he-IL" sz="2400" dirty="0" err="1" smtClean="0"/>
              <a:t>מאיזל</a:t>
            </a:r>
            <a:r>
              <a:rPr lang="he-IL" sz="2400" dirty="0"/>
              <a:t>.</a:t>
            </a:r>
            <a:endParaRPr lang="en-US" sz="2400" dirty="0"/>
          </a:p>
        </p:txBody>
      </p:sp>
    </p:spTree>
    <p:extLst>
      <p:ext uri="{BB962C8B-B14F-4D97-AF65-F5344CB8AC3E}">
        <p14:creationId xmlns:p14="http://schemas.microsoft.com/office/powerpoint/2010/main" val="2425271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כותרת תחתונה 1"/>
          <p:cNvSpPr>
            <a:spLocks noGrp="1"/>
          </p:cNvSpPr>
          <p:nvPr>
            <p:ph type="ftr" sz="quarter" idx="11"/>
          </p:nvPr>
        </p:nvSpPr>
        <p:spPr/>
        <p:txBody>
          <a:bodyPr/>
          <a:lstStyle/>
          <a:p>
            <a:pPr>
              <a:defRPr/>
            </a:pPr>
            <a:r>
              <a:rPr lang="he-IL" smtClean="0">
                <a:solidFill>
                  <a:srgbClr val="B13F9A"/>
                </a:solidFill>
              </a:rPr>
              <a:t>הקשר הרב דורי - בי"ס אלחריזי תשע"ו</a:t>
            </a:r>
            <a:endParaRPr lang="en-US" dirty="0">
              <a:solidFill>
                <a:srgbClr val="B13F9A"/>
              </a:solidFill>
            </a:endParaRPr>
          </a:p>
        </p:txBody>
      </p:sp>
      <p:sp>
        <p:nvSpPr>
          <p:cNvPr id="4" name="מציין מיקום של מספר שקופית 3"/>
          <p:cNvSpPr>
            <a:spLocks noGrp="1"/>
          </p:cNvSpPr>
          <p:nvPr>
            <p:ph type="sldNum" sz="quarter" idx="12"/>
          </p:nvPr>
        </p:nvSpPr>
        <p:spPr/>
        <p:txBody>
          <a:bodyPr/>
          <a:lstStyle/>
          <a:p>
            <a:pPr>
              <a:defRPr/>
            </a:pPr>
            <a:fld id="{F838C101-8CA3-4220-88DF-387DDA1806FA}" type="slidenum">
              <a:rPr lang="he-IL" smtClean="0">
                <a:solidFill>
                  <a:srgbClr val="B13F9A"/>
                </a:solidFill>
              </a:rPr>
              <a:pPr>
                <a:defRPr/>
              </a:pPr>
              <a:t>9</a:t>
            </a:fld>
            <a:endParaRPr lang="en-US" dirty="0">
              <a:solidFill>
                <a:srgbClr val="B13F9A"/>
              </a:solidFill>
            </a:endParaRPr>
          </a:p>
        </p:txBody>
      </p:sp>
      <p:sp>
        <p:nvSpPr>
          <p:cNvPr id="3" name="מלבן 2"/>
          <p:cNvSpPr/>
          <p:nvPr/>
        </p:nvSpPr>
        <p:spPr>
          <a:xfrm>
            <a:off x="3707904" y="29063"/>
            <a:ext cx="1539204" cy="923330"/>
          </a:xfrm>
          <a:prstGeom prst="rect">
            <a:avLst/>
          </a:prstGeom>
        </p:spPr>
        <p:txBody>
          <a:bodyPr wrap="none">
            <a:spAutoFit/>
          </a:bodyPr>
          <a:lstStyle/>
          <a:p>
            <a:pPr lvl="0" algn="ctr" fontAlgn="auto">
              <a:spcBef>
                <a:spcPts val="0"/>
              </a:spcBef>
              <a:spcAft>
                <a:spcPts val="0"/>
              </a:spcAft>
              <a:defRPr/>
            </a:pPr>
            <a:r>
              <a:rPr lang="he-IL" sz="5400" b="1" kern="0" dirty="0" smtClean="0">
                <a:ln w="10541" cmpd="sng">
                  <a:solidFill>
                    <a:srgbClr val="9999FF">
                      <a:shade val="88000"/>
                      <a:satMod val="110000"/>
                    </a:srgbClr>
                  </a:solidFill>
                  <a:prstDash val="solid"/>
                </a:ln>
                <a:solidFill>
                  <a:srgbClr val="FF9900"/>
                </a:solidFill>
              </a:rPr>
              <a:t>חגים</a:t>
            </a:r>
            <a:endParaRPr lang="he-IL" sz="5400" b="1" kern="0" dirty="0">
              <a:ln w="10541" cmpd="sng">
                <a:solidFill>
                  <a:srgbClr val="9999FF">
                    <a:shade val="88000"/>
                    <a:satMod val="110000"/>
                  </a:srgbClr>
                </a:solidFill>
                <a:prstDash val="solid"/>
              </a:ln>
              <a:solidFill>
                <a:srgbClr val="FF9900"/>
              </a:solidFill>
            </a:endParaRPr>
          </a:p>
        </p:txBody>
      </p:sp>
      <p:sp>
        <p:nvSpPr>
          <p:cNvPr id="5" name="TextBox 4"/>
          <p:cNvSpPr txBox="1"/>
          <p:nvPr/>
        </p:nvSpPr>
        <p:spPr>
          <a:xfrm>
            <a:off x="107504" y="952393"/>
            <a:ext cx="8640960" cy="1366528"/>
          </a:xfrm>
          <a:prstGeom prst="rect">
            <a:avLst/>
          </a:prstGeom>
          <a:noFill/>
        </p:spPr>
        <p:txBody>
          <a:bodyPr wrap="square" rtlCol="1">
            <a:spAutoFit/>
          </a:bodyPr>
          <a:lstStyle/>
          <a:p>
            <a:pPr marL="88900" marR="88900" algn="ctr">
              <a:lnSpc>
                <a:spcPct val="115000"/>
              </a:lnSpc>
              <a:spcAft>
                <a:spcPts val="0"/>
              </a:spcAft>
            </a:pPr>
            <a:r>
              <a:rPr lang="he-IL" dirty="0"/>
              <a:t>זיכרון משמעותי מבית אבא שהתרחש </a:t>
            </a:r>
            <a:r>
              <a:rPr lang="he-IL" dirty="0" smtClean="0"/>
              <a:t>בחג.</a:t>
            </a:r>
          </a:p>
          <a:p>
            <a:pPr marL="88900" marR="88900" algn="r">
              <a:lnSpc>
                <a:spcPct val="115000"/>
              </a:lnSpc>
              <a:spcAft>
                <a:spcPts val="0"/>
              </a:spcAft>
            </a:pPr>
            <a:r>
              <a:rPr lang="he-IL" dirty="0" smtClean="0"/>
              <a:t>חגגנו את כל חגי ישראל היו חגים שאבא הלך לבית כנסת.</a:t>
            </a:r>
          </a:p>
          <a:p>
            <a:pPr marL="88900" marR="88900" algn="r">
              <a:lnSpc>
                <a:spcPct val="115000"/>
              </a:lnSpc>
              <a:spcAft>
                <a:spcPts val="0"/>
              </a:spcAft>
            </a:pPr>
            <a:r>
              <a:rPr lang="he-IL" dirty="0" smtClean="0"/>
              <a:t>תמיד היו ארוחות משפחתיות.</a:t>
            </a:r>
            <a:r>
              <a:rPr lang="en-US" dirty="0" smtClean="0"/>
              <a:t/>
            </a:r>
            <a:br>
              <a:rPr lang="en-US" dirty="0" smtClean="0"/>
            </a:br>
            <a:endParaRPr lang="en-US" dirty="0">
              <a:solidFill>
                <a:srgbClr val="000000"/>
              </a:solidFill>
              <a:ea typeface="Arial" panose="020B0604020202020204" pitchFamily="34" charset="0"/>
            </a:endParaRPr>
          </a:p>
        </p:txBody>
      </p:sp>
    </p:spTree>
    <p:extLst>
      <p:ext uri="{BB962C8B-B14F-4D97-AF65-F5344CB8AC3E}">
        <p14:creationId xmlns:p14="http://schemas.microsoft.com/office/powerpoint/2010/main" val="4219514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1280</TotalTime>
  <Words>571</Words>
  <Application>Microsoft Office PowerPoint</Application>
  <PresentationFormat>‫הצגה על המסך (4:3)</PresentationFormat>
  <Paragraphs>80</Paragraphs>
  <Slides>14</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14</vt:i4>
      </vt:variant>
    </vt:vector>
  </HeadingPairs>
  <TitlesOfParts>
    <vt:vector size="15" baseType="lpstr">
      <vt:lpstr>מבט לאחור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oem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Tami</cp:lastModifiedBy>
  <cp:revision>171</cp:revision>
  <dcterms:created xsi:type="dcterms:W3CDTF">2007-03-05T12:10:12Z</dcterms:created>
  <dcterms:modified xsi:type="dcterms:W3CDTF">2018-03-11T18:43:54Z</dcterms:modified>
</cp:coreProperties>
</file>