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6" r:id="rId1"/>
  </p:sldMasterIdLst>
  <p:sldIdLst>
    <p:sldId id="273" r:id="rId2"/>
    <p:sldId id="266" r:id="rId3"/>
    <p:sldId id="256" r:id="rId4"/>
    <p:sldId id="257" r:id="rId5"/>
    <p:sldId id="258" r:id="rId6"/>
    <p:sldId id="260" r:id="rId7"/>
    <p:sldId id="261" r:id="rId8"/>
    <p:sldId id="262" r:id="rId9"/>
    <p:sldId id="269" r:id="rId10"/>
    <p:sldId id="263" r:id="rId11"/>
    <p:sldId id="265" r:id="rId12"/>
    <p:sldId id="270" r:id="rId13"/>
    <p:sldId id="271" r:id="rId14"/>
    <p:sldId id="272" r:id="rId15"/>
    <p:sldId id="267" r:id="rId16"/>
    <p:sldId id="268"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AE7AC080-6A0E-4B32-9F1F-9060440C0CB7}">
          <p14:sldIdLst>
            <p14:sldId id="273"/>
            <p14:sldId id="266"/>
            <p14:sldId id="256"/>
            <p14:sldId id="257"/>
            <p14:sldId id="258"/>
            <p14:sldId id="260"/>
            <p14:sldId id="261"/>
            <p14:sldId id="262"/>
            <p14:sldId id="269"/>
            <p14:sldId id="263"/>
            <p14:sldId id="265"/>
            <p14:sldId id="270"/>
            <p14:sldId id="271"/>
            <p14:sldId id="272"/>
            <p14:sldId id="267"/>
            <p14:sldId id="268"/>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טל קסטרו" initials="טק"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20" autoAdjust="0"/>
    <p:restoredTop sz="95000" autoAdjust="0"/>
  </p:normalViewPr>
  <p:slideViewPr>
    <p:cSldViewPr snapToGrid="0">
      <p:cViewPr>
        <p:scale>
          <a:sx n="77" d="100"/>
          <a:sy n="77" d="100"/>
        </p:scale>
        <p:origin x="-432"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D05334-F17E-46FE-BB71-763D6DDF5DA4}" type="datetimeFigureOut">
              <a:rPr lang="he-IL" smtClean="0"/>
              <a:pPr/>
              <a:t>ג'/אדר/תשע"ח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FFA5D06-C365-4A52-BA5A-85F650146E3A}"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D05334-F17E-46FE-BB71-763D6DDF5DA4}" type="datetimeFigureOut">
              <a:rPr lang="he-IL" smtClean="0"/>
              <a:pPr/>
              <a:t>ג'/אדר/תשע"ח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FFA5D06-C365-4A52-BA5A-85F650146E3A}"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D05334-F17E-46FE-BB71-763D6DDF5DA4}" type="datetimeFigureOut">
              <a:rPr lang="he-IL" smtClean="0"/>
              <a:pPr/>
              <a:t>ג'/אדר/תשע"ח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FFA5D06-C365-4A52-BA5A-85F650146E3A}"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D05334-F17E-46FE-BB71-763D6DDF5DA4}" type="datetimeFigureOut">
              <a:rPr lang="he-IL" smtClean="0"/>
              <a:pPr/>
              <a:t>ג'/אדר/תשע"ח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FFA5D06-C365-4A52-BA5A-85F650146E3A}"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05334-F17E-46FE-BB71-763D6DDF5DA4}" type="datetimeFigureOut">
              <a:rPr lang="he-IL" smtClean="0"/>
              <a:pPr/>
              <a:t>ג'/אדר/תשע"ח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FFA5D06-C365-4A52-BA5A-85F650146E3A}"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D05334-F17E-46FE-BB71-763D6DDF5DA4}" type="datetimeFigureOut">
              <a:rPr lang="he-IL" smtClean="0"/>
              <a:pPr/>
              <a:t>ג'/אדר/תשע"ח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FFA5D06-C365-4A52-BA5A-85F650146E3A}"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D05334-F17E-46FE-BB71-763D6DDF5DA4}" type="datetimeFigureOut">
              <a:rPr lang="he-IL" smtClean="0"/>
              <a:pPr/>
              <a:t>ג'/אדר/תשע"ח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FFA5D06-C365-4A52-BA5A-85F650146E3A}"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D05334-F17E-46FE-BB71-763D6DDF5DA4}" type="datetimeFigureOut">
              <a:rPr lang="he-IL" smtClean="0"/>
              <a:pPr/>
              <a:t>ג'/אדר/תשע"ח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FFA5D06-C365-4A52-BA5A-85F650146E3A}"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05334-F17E-46FE-BB71-763D6DDF5DA4}" type="datetimeFigureOut">
              <a:rPr lang="he-IL" smtClean="0"/>
              <a:pPr/>
              <a:t>ג'/אדר/תשע"ח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6FFA5D06-C365-4A52-BA5A-85F650146E3A}"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05334-F17E-46FE-BB71-763D6DDF5DA4}" type="datetimeFigureOut">
              <a:rPr lang="he-IL" smtClean="0"/>
              <a:pPr/>
              <a:t>ג'/אדר/תשע"ח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FFA5D06-C365-4A52-BA5A-85F650146E3A}"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05334-F17E-46FE-BB71-763D6DDF5DA4}" type="datetimeFigureOut">
              <a:rPr lang="he-IL" smtClean="0"/>
              <a:pPr/>
              <a:t>ג'/אדר/תשע"ח</a:t>
            </a:fld>
            <a:endParaRPr lang="he-I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A5D06-C365-4A52-BA5A-85F650146E3A}"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05334-F17E-46FE-BB71-763D6DDF5DA4}" type="datetimeFigureOut">
              <a:rPr lang="he-IL" smtClean="0"/>
              <a:pPr/>
              <a:t>ג'/אדר/תשע"ח</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A5D06-C365-4A52-BA5A-85F650146E3A}" type="slidenum">
              <a:rPr lang="he-IL" smtClean="0"/>
              <a:pPr/>
              <a:t>‹#›</a:t>
            </a:fld>
            <a:endParaRPr lang="he-IL"/>
          </a:p>
        </p:txBody>
      </p:sp>
    </p:spTree>
    <p:extLst>
      <p:ext uri="{BB962C8B-B14F-4D97-AF65-F5344CB8AC3E}">
        <p14:creationId xmlns:p14="http://schemas.microsoft.com/office/powerpoint/2010/main" val="50466501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4804341" y="1684352"/>
            <a:ext cx="6765223" cy="1323439"/>
          </a:xfrm>
          <a:prstGeom prst="rect">
            <a:avLst/>
          </a:prstGeom>
          <a:noFill/>
        </p:spPr>
        <p:txBody>
          <a:bodyPr wrap="square" lIns="91440" tIns="45720" rIns="91440" bIns="45720">
            <a:spAutoFit/>
          </a:bodyPr>
          <a:lstStyle/>
          <a:p>
            <a:pPr algn="ctr"/>
            <a:r>
              <a:rPr lang="he-IL" sz="4000" b="1" dirty="0">
                <a:solidFill>
                  <a:schemeClr val="accent1">
                    <a:lumMod val="75000"/>
                  </a:schemeClr>
                </a:solidFill>
              </a:rPr>
              <a:t>סבתא </a:t>
            </a:r>
            <a:r>
              <a:rPr lang="he-IL" sz="4000" b="1" dirty="0">
                <a:solidFill>
                  <a:schemeClr val="accent1">
                    <a:lumMod val="75000"/>
                  </a:schemeClr>
                </a:solidFill>
              </a:rPr>
              <a:t>רבתא </a:t>
            </a:r>
            <a:r>
              <a:rPr lang="he-IL" sz="4000" b="1" dirty="0">
                <a:solidFill>
                  <a:schemeClr val="accent1">
                    <a:lumMod val="75000"/>
                  </a:schemeClr>
                </a:solidFill>
              </a:rPr>
              <a:t>רחל חלוצה ומעפילה</a:t>
            </a:r>
          </a:p>
        </p:txBody>
      </p:sp>
      <p:sp>
        <p:nvSpPr>
          <p:cNvPr id="5" name="TextBox 4"/>
          <p:cNvSpPr txBox="1"/>
          <p:nvPr/>
        </p:nvSpPr>
        <p:spPr>
          <a:xfrm>
            <a:off x="5817590" y="3362192"/>
            <a:ext cx="5893128" cy="707886"/>
          </a:xfrm>
          <a:prstGeom prst="rect">
            <a:avLst/>
          </a:prstGeom>
          <a:noFill/>
        </p:spPr>
        <p:txBody>
          <a:bodyPr wrap="square" rtlCol="1">
            <a:spAutoFit/>
          </a:bodyPr>
          <a:lstStyle/>
          <a:p>
            <a:r>
              <a:rPr lang="he-IL" sz="4000" b="1" dirty="0">
                <a:solidFill>
                  <a:srgbClr val="C00000"/>
                </a:solidFill>
              </a:rPr>
              <a:t>שיר </a:t>
            </a:r>
            <a:r>
              <a:rPr lang="he-IL" sz="4000" b="1" dirty="0" smtClean="0">
                <a:solidFill>
                  <a:srgbClr val="C00000"/>
                </a:solidFill>
              </a:rPr>
              <a:t>הלוי וסבתא חוה </a:t>
            </a:r>
            <a:r>
              <a:rPr lang="he-IL" sz="4000" b="1" dirty="0" err="1">
                <a:solidFill>
                  <a:srgbClr val="C00000"/>
                </a:solidFill>
              </a:rPr>
              <a:t>סוקניק</a:t>
            </a:r>
            <a:endParaRPr lang="he-IL" sz="4000" b="1" dirty="0">
              <a:solidFill>
                <a:srgbClr val="C00000"/>
              </a:solidFill>
            </a:endParaRPr>
          </a:p>
        </p:txBody>
      </p:sp>
      <p:pic>
        <p:nvPicPr>
          <p:cNvPr id="6" name="תמונה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679" y="2493669"/>
            <a:ext cx="4971013" cy="3728260"/>
          </a:xfrm>
          <a:prstGeom prst="rect">
            <a:avLst/>
          </a:prstGeom>
        </p:spPr>
      </p:pic>
      <p:sp>
        <p:nvSpPr>
          <p:cNvPr id="7" name="TextBox 6"/>
          <p:cNvSpPr txBox="1"/>
          <p:nvPr/>
        </p:nvSpPr>
        <p:spPr>
          <a:xfrm>
            <a:off x="6370510" y="4071493"/>
            <a:ext cx="5340208" cy="2554545"/>
          </a:xfrm>
          <a:prstGeom prst="rect">
            <a:avLst/>
          </a:prstGeom>
          <a:noFill/>
        </p:spPr>
        <p:txBody>
          <a:bodyPr wrap="square" rtlCol="1">
            <a:spAutoFit/>
          </a:bodyPr>
          <a:lstStyle/>
          <a:p>
            <a:pPr algn="ctr"/>
            <a:r>
              <a:rPr lang="he-IL" sz="4000" b="1" dirty="0"/>
              <a:t>בית ספר ויצמן </a:t>
            </a:r>
            <a:endParaRPr lang="he-IL" sz="4000" b="1" dirty="0" smtClean="0"/>
          </a:p>
          <a:p>
            <a:pPr algn="ctr"/>
            <a:r>
              <a:rPr lang="he-IL" sz="4000" b="1" dirty="0" smtClean="0"/>
              <a:t>בית יהושע</a:t>
            </a:r>
          </a:p>
          <a:p>
            <a:pPr algn="ctr"/>
            <a:r>
              <a:rPr lang="he-IL" sz="4000" b="1" dirty="0" smtClean="0"/>
              <a:t> 2018</a:t>
            </a:r>
          </a:p>
          <a:p>
            <a:endParaRPr lang="he-IL" sz="4000" dirty="0"/>
          </a:p>
        </p:txBody>
      </p:sp>
      <p:pic>
        <p:nvPicPr>
          <p:cNvPr id="2"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610" y="416384"/>
            <a:ext cx="8061960" cy="1267968"/>
          </a:xfrm>
          <a:prstGeom prst="rect">
            <a:avLst/>
          </a:prstGeom>
        </p:spPr>
      </p:pic>
    </p:spTree>
    <p:extLst>
      <p:ext uri="{BB962C8B-B14F-4D97-AF65-F5344CB8AC3E}">
        <p14:creationId xmlns:p14="http://schemas.microsoft.com/office/powerpoint/2010/main" val="163283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9546" y="658760"/>
            <a:ext cx="5529855" cy="6001643"/>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he-IL" sz="3200" dirty="0"/>
              <a:t>שנה לאחר, פרוץ מלחמת עולם שניה,  קיבלה רחל מכתב ותמונות של אחותה בעלה וביתם היה זה אות אחרון ממשפחתה. עם תום מלחמת עולם שנייה והידיעות על השואה של העם היהודי החלו חיפושיה הבלתי פוסקים של רחל בתקווה לגלות מישהו ממשפחתה. היא חיכתה לאות של חיים ממישהו מהם. היא התעניינה בכל דרך אפשרית ואט אט, הבינה שכנראה לא נותר איש מהם בחיים.</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67" y="1929538"/>
            <a:ext cx="5691754" cy="4444973"/>
          </a:xfrm>
          <a:prstGeom prst="rect">
            <a:avLst/>
          </a:prstGeom>
        </p:spPr>
      </p:pic>
      <p:sp>
        <p:nvSpPr>
          <p:cNvPr id="3" name="TextBox 2">
            <a:extLst>
              <a:ext uri="{FF2B5EF4-FFF2-40B4-BE49-F238E27FC236}">
                <a16:creationId xmlns="" xmlns:a16="http://schemas.microsoft.com/office/drawing/2014/main" id="{43F3B300-C3BC-4302-AB0D-1E2D04FD3D91}"/>
              </a:ext>
            </a:extLst>
          </p:cNvPr>
          <p:cNvSpPr txBox="1"/>
          <p:nvPr/>
        </p:nvSpPr>
        <p:spPr>
          <a:xfrm>
            <a:off x="1220861" y="0"/>
            <a:ext cx="8428040" cy="861774"/>
          </a:xfrm>
          <a:prstGeom prst="rect">
            <a:avLst/>
          </a:prstGeom>
          <a:noFill/>
        </p:spPr>
        <p:txBody>
          <a:bodyPr wrap="square" rtlCol="1">
            <a:spAutoFit/>
          </a:bodyPr>
          <a:lstStyle/>
          <a:p>
            <a:r>
              <a:rPr lang="he-IL" sz="3200" b="1" u="sng" dirty="0"/>
              <a:t>מלחמת עולם שניה, השואה - ניתוק מהמשפחה</a:t>
            </a:r>
            <a:endParaRPr lang="en-US" sz="3200" dirty="0"/>
          </a:p>
          <a:p>
            <a:endParaRPr lang="he-I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8610" y="391458"/>
            <a:ext cx="5000078" cy="6001643"/>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3200" dirty="0"/>
              <a:t> </a:t>
            </a:r>
            <a:r>
              <a:rPr lang="he-IL" sz="3200" dirty="0"/>
              <a:t>רחל לא השלימה עם העובדה שלא נותר איש מבני משפחתה וחשבה שעד שאין לה הוכחות היא ממשיכה לחפשם. להפתעתה היא לא היחידה שנותרה. אחיה הצעיר ממנה, גבריאל, היה תלמיד בישיבת </a:t>
            </a:r>
            <a:r>
              <a:rPr lang="he-IL" sz="3200" dirty="0" err="1"/>
              <a:t>מיר</a:t>
            </a:r>
            <a:r>
              <a:rPr lang="he-IL" sz="3200" dirty="0"/>
              <a:t> כשפרצה המלחמה. למרבה המזל ראש הישיבה ותלמידיה הצליחו לקבל אישורי יציאה לסין, לעיר שנחאי. כך ניצלו חייו.</a:t>
            </a:r>
          </a:p>
        </p:txBody>
      </p:sp>
      <p:pic>
        <p:nvPicPr>
          <p:cNvPr id="1028" name="Picture 4" descr="תוצאת תמונה עבור שנחאי מפה">
            <a:extLst>
              <a:ext uri="{FF2B5EF4-FFF2-40B4-BE49-F238E27FC236}">
                <a16:creationId xmlns="" xmlns:a16="http://schemas.microsoft.com/office/drawing/2014/main" id="{19F142F3-1610-4FE3-8A20-303300911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81" y="1286720"/>
            <a:ext cx="5150898" cy="4163900"/>
          </a:xfrm>
          <a:prstGeom prst="rect">
            <a:avLst/>
          </a:prstGeom>
          <a:noFill/>
          <a:extLst>
            <a:ext uri="{909E8E84-426E-40DD-AFC4-6F175D3DCCD1}">
              <a14:hiddenFill xmlns:a14="http://schemas.microsoft.com/office/drawing/2010/main">
                <a:solidFill>
                  <a:srgbClr val="FFFFFF"/>
                </a:solidFill>
              </a14:hiddenFill>
            </a:ext>
          </a:extLst>
        </p:spPr>
      </p:pic>
      <p:sp>
        <p:nvSpPr>
          <p:cNvPr id="3" name="אליפסה 2">
            <a:extLst>
              <a:ext uri="{FF2B5EF4-FFF2-40B4-BE49-F238E27FC236}">
                <a16:creationId xmlns="" xmlns:a16="http://schemas.microsoft.com/office/drawing/2014/main" id="{21FB0A70-709C-4221-B7F5-865737EA7F99}"/>
              </a:ext>
            </a:extLst>
          </p:cNvPr>
          <p:cNvSpPr/>
          <p:nvPr/>
        </p:nvSpPr>
        <p:spPr>
          <a:xfrm>
            <a:off x="4882102" y="3307744"/>
            <a:ext cx="890546" cy="9303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315200" y="1263765"/>
            <a:ext cx="4434429" cy="4524315"/>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he-IL" sz="3200" dirty="0"/>
              <a:t>אחרי המלחמה היגרו רבים מתלמידי הישיבה, לארצות הברית, ובניהם גבריאל האח של סבתא רחל. בארצות הברית, שהה תחילה בניו יורק ,נשא אישה שכמוהו הייתה ניצולת שואה, בשם רחל ונולדו להם ארבע ילדים.</a:t>
            </a:r>
            <a:endParaRPr lang="en-US" sz="3200" dirty="0"/>
          </a:p>
        </p:txBody>
      </p:sp>
      <p:sp>
        <p:nvSpPr>
          <p:cNvPr id="3" name="TextBox 2">
            <a:extLst>
              <a:ext uri="{FF2B5EF4-FFF2-40B4-BE49-F238E27FC236}">
                <a16:creationId xmlns="" xmlns:a16="http://schemas.microsoft.com/office/drawing/2014/main" id="{D64D2408-C6A6-4081-A137-78A3932167FA}"/>
              </a:ext>
            </a:extLst>
          </p:cNvPr>
          <p:cNvSpPr txBox="1"/>
          <p:nvPr/>
        </p:nvSpPr>
        <p:spPr>
          <a:xfrm>
            <a:off x="6066846" y="238539"/>
            <a:ext cx="4293704" cy="584775"/>
          </a:xfrm>
          <a:prstGeom prst="rect">
            <a:avLst/>
          </a:prstGeom>
          <a:noFill/>
        </p:spPr>
        <p:txBody>
          <a:bodyPr wrap="square" rtlCol="1">
            <a:spAutoFit/>
          </a:bodyPr>
          <a:lstStyle/>
          <a:p>
            <a:r>
              <a:rPr lang="he-IL" sz="3200" b="1" u="sng" dirty="0"/>
              <a:t>מציאת האח גבריאל</a:t>
            </a:r>
            <a:endParaRPr lang="en-US" sz="3200" dirty="0"/>
          </a:p>
        </p:txBody>
      </p:sp>
      <p:pic>
        <p:nvPicPr>
          <p:cNvPr id="5" name="תמונה 4">
            <a:extLst>
              <a:ext uri="{FF2B5EF4-FFF2-40B4-BE49-F238E27FC236}">
                <a16:creationId xmlns="" xmlns:a16="http://schemas.microsoft.com/office/drawing/2014/main" id="{46475997-4FCD-4358-91D4-81AC51E711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07985" y="823314"/>
            <a:ext cx="3806853" cy="5057523"/>
          </a:xfrm>
          <a:prstGeom prst="rect">
            <a:avLst/>
          </a:prstGeom>
        </p:spPr>
      </p:pic>
    </p:spTree>
    <p:extLst>
      <p:ext uri="{BB962C8B-B14F-4D97-AF65-F5344CB8AC3E}">
        <p14:creationId xmlns:p14="http://schemas.microsoft.com/office/powerpoint/2010/main" val="223585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784327" y="259070"/>
            <a:ext cx="4144967" cy="5139869"/>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he-IL" sz="3200" dirty="0"/>
              <a:t>גבריאל יצר קשרי חברות עם רבים מתלמידי הישיבה ובניהם אדם בשם שמואל </a:t>
            </a:r>
            <a:r>
              <a:rPr lang="he-IL" sz="3200" dirty="0" err="1"/>
              <a:t>טולבינסקי</a:t>
            </a:r>
            <a:r>
              <a:rPr lang="he-IL" sz="3200" dirty="0"/>
              <a:t>. לחבר זה היו קרובי משפחה רבים בארץ ולכן פנה אליו גבריאל בבקשה לסייע לו לחפש את אחותו רחל, שעל פי מה שידע, נמצאת פה. </a:t>
            </a:r>
            <a:endParaRPr lang="en-US" sz="3200" dirty="0"/>
          </a:p>
        </p:txBody>
      </p:sp>
      <p:pic>
        <p:nvPicPr>
          <p:cNvPr id="4" name="תמונה 3">
            <a:extLst>
              <a:ext uri="{FF2B5EF4-FFF2-40B4-BE49-F238E27FC236}">
                <a16:creationId xmlns="" xmlns:a16="http://schemas.microsoft.com/office/drawing/2014/main" id="{F7776117-F346-4F1C-8E4B-BDC64C42A5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0800000">
            <a:off x="273131" y="741278"/>
            <a:ext cx="7196449" cy="4175451"/>
          </a:xfrm>
          <a:prstGeom prst="rect">
            <a:avLst/>
          </a:prstGeom>
        </p:spPr>
      </p:pic>
    </p:spTree>
    <p:extLst>
      <p:ext uri="{BB962C8B-B14F-4D97-AF65-F5344CB8AC3E}">
        <p14:creationId xmlns:p14="http://schemas.microsoft.com/office/powerpoint/2010/main" val="1178636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694997" y="477224"/>
            <a:ext cx="5037513" cy="5509200"/>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he-IL" sz="3200" dirty="0"/>
              <a:t>שמואל </a:t>
            </a:r>
            <a:r>
              <a:rPr lang="he-IL" sz="3200" dirty="0" err="1"/>
              <a:t>טולבינסקי</a:t>
            </a:r>
            <a:r>
              <a:rPr lang="he-IL" sz="3200" dirty="0"/>
              <a:t> כתב מכתב לשמואל סוקניק שהיה בן דודו וחי בארץ בבקשה לסייע לו למצוא את רחל </a:t>
            </a:r>
            <a:r>
              <a:rPr lang="he-IL" sz="3200" dirty="0" err="1"/>
              <a:t>סינגלובסקי</a:t>
            </a:r>
            <a:r>
              <a:rPr lang="he-IL" sz="3200" dirty="0"/>
              <a:t>, אחות של חברו גבריאל.  מכתב התשובה לא אחר לבוא ובו נכתב :רחל זוהי </a:t>
            </a:r>
            <a:r>
              <a:rPr lang="he-IL" sz="3200" dirty="0" err="1"/>
              <a:t>אישתי</a:t>
            </a:r>
            <a:r>
              <a:rPr lang="he-IL" sz="3200" dirty="0"/>
              <a:t>. ההפתעה מציאת האחד את השני הייתה עצומה. הקשר בן  האחים נמשך עד יום מותה של רחל.</a:t>
            </a:r>
            <a:endParaRPr lang="en-US" sz="3200" dirty="0"/>
          </a:p>
        </p:txBody>
      </p:sp>
      <p:pic>
        <p:nvPicPr>
          <p:cNvPr id="3" name="Picture 1" descr="גבריאל ואשתו.jpg">
            <a:extLst>
              <a:ext uri="{FF2B5EF4-FFF2-40B4-BE49-F238E27FC236}">
                <a16:creationId xmlns="" xmlns:a16="http://schemas.microsoft.com/office/drawing/2014/main" id="{75497DC2-57DC-4468-976F-5C1F191C0B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188387" y="1148764"/>
            <a:ext cx="5637376" cy="3828083"/>
          </a:xfrm>
          <a:prstGeom prst="rect">
            <a:avLst/>
          </a:prstGeom>
        </p:spPr>
      </p:pic>
      <p:sp>
        <p:nvSpPr>
          <p:cNvPr id="4" name="TextBox 3">
            <a:extLst>
              <a:ext uri="{FF2B5EF4-FFF2-40B4-BE49-F238E27FC236}">
                <a16:creationId xmlns="" xmlns:a16="http://schemas.microsoft.com/office/drawing/2014/main" id="{5BC57130-509E-4419-BC9F-7449D9E04A6A}"/>
              </a:ext>
            </a:extLst>
          </p:cNvPr>
          <p:cNvSpPr txBox="1"/>
          <p:nvPr/>
        </p:nvSpPr>
        <p:spPr>
          <a:xfrm>
            <a:off x="-707666" y="5937808"/>
            <a:ext cx="7593496" cy="646331"/>
          </a:xfrm>
          <a:prstGeom prst="rect">
            <a:avLst/>
          </a:prstGeom>
          <a:noFill/>
        </p:spPr>
        <p:txBody>
          <a:bodyPr wrap="square" rtlCol="1">
            <a:spAutoFit/>
          </a:bodyPr>
          <a:lstStyle/>
          <a:p>
            <a:pPr algn="ctr"/>
            <a:r>
              <a:rPr lang="he-IL" dirty="0"/>
              <a:t>האח האבוד גבריאל ואשתו בשיקגו. </a:t>
            </a:r>
          </a:p>
          <a:p>
            <a:pPr algn="ctr"/>
            <a:r>
              <a:rPr lang="he-IL" dirty="0"/>
              <a:t>תמונה שנשלחה לרחל עם יצירת הקשר המחודש</a:t>
            </a:r>
          </a:p>
        </p:txBody>
      </p:sp>
    </p:spTree>
    <p:extLst>
      <p:ext uri="{BB962C8B-B14F-4D97-AF65-F5344CB8AC3E}">
        <p14:creationId xmlns:p14="http://schemas.microsoft.com/office/powerpoint/2010/main" val="72211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8133" y="0"/>
            <a:ext cx="4770430" cy="6247864"/>
          </a:xfrm>
          <a:prstGeom prst="rect">
            <a:avLst/>
          </a:prstGeom>
          <a:noFill/>
        </p:spPr>
        <p:txBody>
          <a:bodyPr wrap="square" rtlCol="1">
            <a:spAutoFit/>
          </a:bodyPr>
          <a:lstStyle/>
          <a:p>
            <a:r>
              <a:rPr lang="he-IL" sz="4000" b="1" i="1" u="sng" dirty="0">
                <a:solidFill>
                  <a:srgbClr val="C00000"/>
                </a:solidFill>
              </a:rPr>
              <a:t>משוב שיר: </a:t>
            </a:r>
            <a:endParaRPr lang="en-US" sz="4000" b="1" i="1" u="sng" dirty="0">
              <a:solidFill>
                <a:srgbClr val="C00000"/>
              </a:solidFill>
            </a:endParaRPr>
          </a:p>
          <a:p>
            <a:r>
              <a:rPr lang="he-IL" sz="4000" dirty="0"/>
              <a:t>היה לי ממש כיף לעבוד עם סבתא שלי. אני למדתי המון דברים מהעבר המשפחתי שלי.  בכל פגישה סבתא הביאה לי קציצות על פי  המתכון של הסבתא שאנחנו כותבים עליה.</a:t>
            </a:r>
          </a:p>
          <a:p>
            <a:endParaRPr lang="he-IL" sz="4000"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50" y="1527109"/>
            <a:ext cx="6299200" cy="4360333"/>
          </a:xfrm>
          <a:prstGeom prst="rect">
            <a:avLst/>
          </a:prstGeom>
        </p:spPr>
      </p:pic>
    </p:spTree>
    <p:extLst>
      <p:ext uri="{BB962C8B-B14F-4D97-AF65-F5344CB8AC3E}">
        <p14:creationId xmlns:p14="http://schemas.microsoft.com/office/powerpoint/2010/main" val="94422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9160" y="334851"/>
            <a:ext cx="7152283" cy="5632311"/>
          </a:xfrm>
          <a:prstGeom prst="rect">
            <a:avLst/>
          </a:prstGeom>
          <a:noFill/>
        </p:spPr>
        <p:txBody>
          <a:bodyPr wrap="square" rtlCol="1">
            <a:spAutoFit/>
          </a:bodyPr>
          <a:lstStyle/>
          <a:p>
            <a:r>
              <a:rPr lang="he-IL" sz="4000" b="1" i="1" u="sng" dirty="0">
                <a:solidFill>
                  <a:srgbClr val="C00000"/>
                </a:solidFill>
              </a:rPr>
              <a:t>משוב סבתא חוה: </a:t>
            </a:r>
          </a:p>
          <a:p>
            <a:r>
              <a:rPr lang="he-IL" sz="4000" dirty="0"/>
              <a:t>המפגשים השבועיים עם שיר היו חוויה.שיר היא אחת הנכדות שכמעט לא פגשתי בשנתיים האחרונות עקב שהייתה בחו"ל. חזרתי לבלות אתה וליהנות מהחום שהיא מקרינה בכל מפגש.שמחתי שאני יכולה להביא בפניה אירועים מחיי המשפחה יחד עם רקע היסטורי של העם שלנו.</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62947" cy="6239315"/>
          </a:xfrm>
          <a:prstGeom prst="rect">
            <a:avLst/>
          </a:prstGeom>
          <a:noFill/>
          <a:ln w="9525">
            <a:noFill/>
            <a:miter lim="800000"/>
            <a:headEnd/>
            <a:tailEnd/>
          </a:ln>
        </p:spPr>
      </p:pic>
    </p:spTree>
    <p:extLst>
      <p:ext uri="{BB962C8B-B14F-4D97-AF65-F5344CB8AC3E}">
        <p14:creationId xmlns:p14="http://schemas.microsoft.com/office/powerpoint/2010/main" val="264280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987899" y="656824"/>
            <a:ext cx="6765223" cy="1754326"/>
          </a:xfrm>
          <a:prstGeom prst="rect">
            <a:avLst/>
          </a:prstGeom>
          <a:noFill/>
        </p:spPr>
        <p:txBody>
          <a:bodyPr wrap="square" lIns="91440" tIns="45720" rIns="91440" bIns="45720">
            <a:spAutoFit/>
          </a:bodyPr>
          <a:lstStyle/>
          <a:p>
            <a:pPr algn="ctr"/>
            <a:r>
              <a:rPr lang="he-IL" sz="54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סבתא </a:t>
            </a:r>
            <a:r>
              <a:rPr lang="he-IL" sz="5400"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רבתא </a:t>
            </a:r>
            <a:r>
              <a:rPr lang="he-IL" sz="54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רחל חלוצה ומעפילה</a:t>
            </a:r>
            <a:endParaRPr lang="he-IL" sz="5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extBox 4"/>
          <p:cNvSpPr txBox="1"/>
          <p:nvPr/>
        </p:nvSpPr>
        <p:spPr>
          <a:xfrm>
            <a:off x="9221274" y="2654306"/>
            <a:ext cx="2717442" cy="1323439"/>
          </a:xfrm>
          <a:prstGeom prst="rect">
            <a:avLst/>
          </a:prstGeom>
          <a:noFill/>
        </p:spPr>
        <p:txBody>
          <a:bodyPr wrap="square" rtlCol="1">
            <a:spAutoFit/>
          </a:bodyPr>
          <a:lstStyle/>
          <a:p>
            <a:r>
              <a:rPr lang="he-IL" sz="4000" b="1" dirty="0">
                <a:solidFill>
                  <a:srgbClr val="C00000"/>
                </a:solidFill>
              </a:rPr>
              <a:t>שיר הלוי</a:t>
            </a:r>
          </a:p>
          <a:p>
            <a:r>
              <a:rPr lang="he-IL" sz="4000" b="1" dirty="0">
                <a:solidFill>
                  <a:srgbClr val="C00000"/>
                </a:solidFill>
              </a:rPr>
              <a:t>וחוה </a:t>
            </a:r>
            <a:r>
              <a:rPr lang="he-IL" sz="4000" b="1" dirty="0" err="1">
                <a:solidFill>
                  <a:srgbClr val="C00000"/>
                </a:solidFill>
              </a:rPr>
              <a:t>סוקניק</a:t>
            </a:r>
            <a:endParaRPr lang="he-IL" sz="4000" b="1" dirty="0">
              <a:solidFill>
                <a:srgbClr val="C00000"/>
              </a:solidFill>
            </a:endParaRPr>
          </a:p>
        </p:txBody>
      </p:sp>
      <p:pic>
        <p:nvPicPr>
          <p:cNvPr id="6" name="תמונה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0835" y="2620709"/>
            <a:ext cx="5340439" cy="4005329"/>
          </a:xfrm>
          <a:prstGeom prst="rect">
            <a:avLst/>
          </a:prstGeom>
        </p:spPr>
      </p:pic>
      <p:sp>
        <p:nvSpPr>
          <p:cNvPr id="7" name="TextBox 6"/>
          <p:cNvSpPr txBox="1"/>
          <p:nvPr/>
        </p:nvSpPr>
        <p:spPr>
          <a:xfrm>
            <a:off x="9388699" y="4071493"/>
            <a:ext cx="2550017" cy="2554545"/>
          </a:xfrm>
          <a:prstGeom prst="rect">
            <a:avLst/>
          </a:prstGeom>
          <a:noFill/>
        </p:spPr>
        <p:txBody>
          <a:bodyPr wrap="square" rtlCol="1">
            <a:spAutoFit/>
          </a:bodyPr>
          <a:lstStyle/>
          <a:p>
            <a:r>
              <a:rPr lang="he-IL" sz="4000" dirty="0"/>
              <a:t>בית ספר ויצמן בית יהושוע 2018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041571" y="1561841"/>
            <a:ext cx="5787486" cy="5096908"/>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7000"/>
              </a:lnSpc>
              <a:spcAft>
                <a:spcPts val="800"/>
              </a:spcAft>
            </a:pPr>
            <a:r>
              <a:rPr lang="he-IL" sz="4000" dirty="0">
                <a:latin typeface="Calibri" panose="020F0502020204030204" pitchFamily="34" charset="0"/>
                <a:ea typeface="Calibri" panose="020F0502020204030204" pitchFamily="34" charset="0"/>
              </a:rPr>
              <a:t>סבתא רחל הייתה סבתא של אמי. היא נולדה בשנת 1916 בעיר </a:t>
            </a:r>
            <a:r>
              <a:rPr lang="he-IL" sz="4000" dirty="0" err="1">
                <a:latin typeface="Calibri" panose="020F0502020204030204" pitchFamily="34" charset="0"/>
                <a:ea typeface="Calibri" panose="020F0502020204030204" pitchFamily="34" charset="0"/>
              </a:rPr>
              <a:t>חארקוב</a:t>
            </a:r>
            <a:r>
              <a:rPr lang="he-IL" sz="4000" dirty="0">
                <a:latin typeface="Calibri" panose="020F0502020204030204" pitchFamily="34" charset="0"/>
                <a:ea typeface="Calibri" panose="020F0502020204030204" pitchFamily="34" charset="0"/>
              </a:rPr>
              <a:t>, רוסיה, אוקראינה, למשפחה  מאוד דתית.</a:t>
            </a:r>
            <a:r>
              <a:rPr lang="en-US" sz="4000" dirty="0"/>
              <a:t> </a:t>
            </a:r>
            <a:r>
              <a:rPr lang="he-IL" sz="4000" dirty="0"/>
              <a:t>רחל התרחקה </a:t>
            </a:r>
            <a:r>
              <a:rPr lang="he-IL" sz="4000" dirty="0">
                <a:latin typeface="Calibri" panose="020F0502020204030204" pitchFamily="34" charset="0"/>
              </a:rPr>
              <a:t>מהדת והתלבשה באופן חופשי.</a:t>
            </a:r>
            <a:endParaRPr lang="en-US" sz="4000" dirty="0">
              <a:latin typeface="Calibri" panose="020F0502020204030204" pitchFamily="34" charset="0"/>
            </a:endParaRPr>
          </a:p>
          <a:p>
            <a:pPr>
              <a:lnSpc>
                <a:spcPct val="107000"/>
              </a:lnSpc>
              <a:spcAft>
                <a:spcPts val="800"/>
              </a:spcAft>
            </a:pP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סבתא  רחל_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155" y="320070"/>
            <a:ext cx="5151549" cy="6380359"/>
          </a:xfrm>
          <a:prstGeom prst="rect">
            <a:avLst/>
          </a:prstGeom>
        </p:spPr>
      </p:pic>
      <p:sp>
        <p:nvSpPr>
          <p:cNvPr id="3" name="TextBox 2">
            <a:extLst>
              <a:ext uri="{FF2B5EF4-FFF2-40B4-BE49-F238E27FC236}">
                <a16:creationId xmlns="" xmlns:a16="http://schemas.microsoft.com/office/drawing/2014/main" id="{AD592DFD-63DC-481D-B6E3-4B09767D7F8A}"/>
              </a:ext>
            </a:extLst>
          </p:cNvPr>
          <p:cNvSpPr txBox="1"/>
          <p:nvPr/>
        </p:nvSpPr>
        <p:spPr>
          <a:xfrm>
            <a:off x="6291943" y="435037"/>
            <a:ext cx="5029200" cy="1077218"/>
          </a:xfrm>
          <a:prstGeom prst="rect">
            <a:avLst/>
          </a:prstGeom>
          <a:noFill/>
        </p:spPr>
        <p:txBody>
          <a:bodyPr wrap="square" rtlCol="1">
            <a:spAutoFit/>
          </a:bodyPr>
          <a:lstStyle/>
          <a:p>
            <a:pPr algn="ctr"/>
            <a:r>
              <a:rPr lang="he-IL" sz="3200" b="1" u="sng" dirty="0"/>
              <a:t>סבתה רחל </a:t>
            </a:r>
            <a:r>
              <a:rPr lang="he-IL" sz="3200" b="1" u="sng" dirty="0" err="1"/>
              <a:t>סוקניק</a:t>
            </a:r>
            <a:r>
              <a:rPr lang="he-IL" sz="3200" b="1" u="sng" dirty="0"/>
              <a:t> לבית סינגל ובסקי</a:t>
            </a:r>
            <a:endParaRPr lang="he-IL" sz="3200" dirty="0"/>
          </a:p>
        </p:txBody>
      </p:sp>
    </p:spTree>
    <p:extLst>
      <p:ext uri="{BB962C8B-B14F-4D97-AF65-F5344CB8AC3E}">
        <p14:creationId xmlns:p14="http://schemas.microsoft.com/office/powerpoint/2010/main" val="4216028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9800" y="1074632"/>
            <a:ext cx="6033597" cy="5016758"/>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1">
            <a:spAutoFit/>
          </a:bodyPr>
          <a:lstStyle/>
          <a:p>
            <a:r>
              <a:rPr lang="he-IL" sz="4000" dirty="0"/>
              <a:t>בניגוד למסורת בבית רחל פנתה לציונות והייתה מראשוני המארגנים של תנועת "השומר הצעיר, ו"החלוץ" בעירה ברסלאו בה התגוררה.</a:t>
            </a:r>
            <a:r>
              <a:rPr lang="he-IL" dirty="0"/>
              <a:t> </a:t>
            </a:r>
            <a:r>
              <a:rPr lang="he-IL" sz="4000" dirty="0"/>
              <a:t>בשנים 1930-1933 תמונות רבות מתעדות את פעילותה של רחל בתנועות הציוניות. </a:t>
            </a:r>
          </a:p>
        </p:txBody>
      </p:sp>
      <p:pic>
        <p:nvPicPr>
          <p:cNvPr id="6" name="Picture 5" descr="רחל בתנועת הנוער השומר הצעיר.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93576" y="460040"/>
            <a:ext cx="6395122" cy="5769429"/>
          </a:xfrm>
          <a:prstGeom prst="rect">
            <a:avLst/>
          </a:prstGeom>
        </p:spPr>
      </p:pic>
      <p:sp>
        <p:nvSpPr>
          <p:cNvPr id="2" name="TextBox 1">
            <a:extLst>
              <a:ext uri="{FF2B5EF4-FFF2-40B4-BE49-F238E27FC236}">
                <a16:creationId xmlns="" xmlns:a16="http://schemas.microsoft.com/office/drawing/2014/main" id="{4F9129D4-E6EF-4421-9781-EB5A759CF201}"/>
              </a:ext>
            </a:extLst>
          </p:cNvPr>
          <p:cNvSpPr txBox="1"/>
          <p:nvPr/>
        </p:nvSpPr>
        <p:spPr>
          <a:xfrm>
            <a:off x="6535942" y="337457"/>
            <a:ext cx="5656058" cy="584775"/>
          </a:xfrm>
          <a:prstGeom prst="rect">
            <a:avLst/>
          </a:prstGeom>
          <a:noFill/>
        </p:spPr>
        <p:txBody>
          <a:bodyPr wrap="square" rtlCol="1">
            <a:spAutoFit/>
          </a:bodyPr>
          <a:lstStyle/>
          <a:p>
            <a:r>
              <a:rPr lang="he-IL" sz="3200" b="1" u="sng" dirty="0"/>
              <a:t>רחל פעילה בתנועת נוער ציונית</a:t>
            </a:r>
            <a:endParaRPr lang="he-IL" sz="3200" dirty="0"/>
          </a:p>
        </p:txBody>
      </p:sp>
    </p:spTree>
    <p:extLst>
      <p:ext uri="{BB962C8B-B14F-4D97-AF65-F5344CB8AC3E}">
        <p14:creationId xmlns:p14="http://schemas.microsoft.com/office/powerpoint/2010/main" val="293234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969" y="1019627"/>
            <a:ext cx="5100032" cy="5632311"/>
          </a:xfrm>
          <a:prstGeom prst="rect">
            <a:avLst/>
          </a:prstGeom>
          <a:solidFill>
            <a:schemeClr val="accent3">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rtlCol="1">
            <a:spAutoFit/>
          </a:bodyPr>
          <a:lstStyle/>
          <a:p>
            <a:r>
              <a:rPr lang="he-IL" sz="4000" dirty="0"/>
              <a:t>במסגרת הפעילות בתנועה יצאה להכשרה בעיר פינסק כהכנה  לעליה לארץ ישראל, בתקופה שלפני קום המדינה. ההכשרה ערכה כחמש שנים.</a:t>
            </a:r>
            <a:r>
              <a:rPr lang="he-IL" dirty="0"/>
              <a:t> </a:t>
            </a:r>
            <a:r>
              <a:rPr lang="he-IL" sz="4000" dirty="0"/>
              <a:t>במשך כל התקופה חיכו לאישורים לעלות לארץ.</a:t>
            </a:r>
          </a:p>
        </p:txBody>
      </p:sp>
      <p:pic>
        <p:nvPicPr>
          <p:cNvPr id="5" name="Picture 4" descr="רחל בהכשרה.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6998" y="345226"/>
            <a:ext cx="6306712" cy="6306712"/>
          </a:xfrm>
          <a:prstGeom prst="rect">
            <a:avLst/>
          </a:prstGeom>
        </p:spPr>
      </p:pic>
      <p:sp>
        <p:nvSpPr>
          <p:cNvPr id="3" name="TextBox 2">
            <a:extLst>
              <a:ext uri="{FF2B5EF4-FFF2-40B4-BE49-F238E27FC236}">
                <a16:creationId xmlns="" xmlns:a16="http://schemas.microsoft.com/office/drawing/2014/main" id="{F8B7CEB5-8F37-4B41-A1C7-92DC7D9225DD}"/>
              </a:ext>
            </a:extLst>
          </p:cNvPr>
          <p:cNvSpPr txBox="1"/>
          <p:nvPr/>
        </p:nvSpPr>
        <p:spPr>
          <a:xfrm>
            <a:off x="7478486" y="396538"/>
            <a:ext cx="3668486" cy="584775"/>
          </a:xfrm>
          <a:prstGeom prst="rect">
            <a:avLst/>
          </a:prstGeom>
          <a:noFill/>
        </p:spPr>
        <p:txBody>
          <a:bodyPr wrap="square" rtlCol="1">
            <a:spAutoFit/>
          </a:bodyPr>
          <a:lstStyle/>
          <a:p>
            <a:r>
              <a:rPr lang="he-IL" sz="3200" b="1" u="sng" dirty="0"/>
              <a:t>הכשרת ה"חלוץ"</a:t>
            </a:r>
            <a:endParaRPr lang="he-IL"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8928" y="979531"/>
            <a:ext cx="6341399" cy="4401205"/>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he-IL" sz="4000" dirty="0"/>
              <a:t> ההחלטה של נערה צעירה, מבית דתי, לצאת להכשרה ,נחשבה נועזת ביותר בתקופתה. במסגרת ההכשרה למדו החניכים לעבוד בחקלאות במשק הבית ועזרה רפואית ראשונה.</a:t>
            </a:r>
          </a:p>
        </p:txBody>
      </p:sp>
      <p:pic>
        <p:nvPicPr>
          <p:cNvPr id="4" name="Picture 3" descr="רחל בהכשרה.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01566" y="976217"/>
            <a:ext cx="5095019" cy="53319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89082" y="1254966"/>
            <a:ext cx="5249038" cy="5016758"/>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wrap="square" rtlCol="1">
            <a:spAutoFit/>
          </a:bodyPr>
          <a:lstStyle/>
          <a:p>
            <a:r>
              <a:rPr lang="he-IL" sz="4000" dirty="0"/>
              <a:t>בחודש נובמבר 1938 יצאו רחל וחבריה באופן לא חוקי על סיפון אונית מעפילים קטנה בשם </a:t>
            </a:r>
            <a:r>
              <a:rPr lang="he-IL" sz="4000" dirty="0" err="1"/>
              <a:t>אטרטו</a:t>
            </a:r>
            <a:r>
              <a:rPr lang="he-IL" sz="4000" dirty="0"/>
              <a:t>  א'. נאסר על רחל וחבריה לגלות את התוכנית לאיש ואף לא למשפחתה הקרובה.</a:t>
            </a:r>
          </a:p>
        </p:txBody>
      </p:sp>
      <p:sp>
        <p:nvSpPr>
          <p:cNvPr id="2" name="TextBox 1">
            <a:extLst>
              <a:ext uri="{FF2B5EF4-FFF2-40B4-BE49-F238E27FC236}">
                <a16:creationId xmlns="" xmlns:a16="http://schemas.microsoft.com/office/drawing/2014/main" id="{F3763B40-B09B-4EBC-B523-E56771ADAC87}"/>
              </a:ext>
            </a:extLst>
          </p:cNvPr>
          <p:cNvSpPr txBox="1"/>
          <p:nvPr/>
        </p:nvSpPr>
        <p:spPr>
          <a:xfrm>
            <a:off x="5331855" y="177748"/>
            <a:ext cx="6825342" cy="1077218"/>
          </a:xfrm>
          <a:prstGeom prst="rect">
            <a:avLst/>
          </a:prstGeom>
          <a:noFill/>
        </p:spPr>
        <p:txBody>
          <a:bodyPr wrap="square" rtlCol="1">
            <a:spAutoFit/>
          </a:bodyPr>
          <a:lstStyle/>
          <a:p>
            <a:r>
              <a:rPr lang="he-IL" sz="3200" b="1" u="sng" dirty="0"/>
              <a:t>רחל מעפילה בלתי לגאלית לארץ ישראל</a:t>
            </a:r>
            <a:endParaRPr lang="en-US" sz="3200" b="1" u="sng" dirty="0"/>
          </a:p>
          <a:p>
            <a:r>
              <a:rPr lang="he-IL" sz="3200" b="1" u="sng" dirty="0"/>
              <a:t> </a:t>
            </a:r>
          </a:p>
        </p:txBody>
      </p:sp>
      <p:pic>
        <p:nvPicPr>
          <p:cNvPr id="7" name="Picture 6" descr="על סיפון האוניה.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4734" y="762930"/>
            <a:ext cx="6219613" cy="5331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רחל בארץ ישראל.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932318" y="949331"/>
            <a:ext cx="3798181" cy="5112275"/>
          </a:xfrm>
          <a:prstGeom prst="rect">
            <a:avLst/>
          </a:prstGeom>
        </p:spPr>
      </p:pic>
      <p:sp>
        <p:nvSpPr>
          <p:cNvPr id="5" name="Rectangle 4"/>
          <p:cNvSpPr/>
          <p:nvPr/>
        </p:nvSpPr>
        <p:spPr>
          <a:xfrm>
            <a:off x="5974596" y="910821"/>
            <a:ext cx="6217403" cy="5509200"/>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he-IL" sz="3200" dirty="0"/>
              <a:t>רחל שימשה כחובשת בספינה. כעבור שישה ימים הגיעו לחוף באזור נתניה.</a:t>
            </a:r>
            <a:endParaRPr lang="en-US" sz="3200" dirty="0"/>
          </a:p>
          <a:p>
            <a:r>
              <a:rPr lang="he-IL" sz="3200" dirty="0"/>
              <a:t>לאחר מספר ימים קשים, באישון לילה הורדו לחוף ולמזלם לא התגלו על ידי הבריטים. </a:t>
            </a:r>
            <a:endParaRPr lang="en-US" sz="3200" dirty="0"/>
          </a:p>
          <a:p>
            <a:r>
              <a:rPr lang="he-IL" sz="3200" dirty="0" smtClean="0"/>
              <a:t>מהאנייה </a:t>
            </a:r>
            <a:r>
              <a:rPr lang="he-IL" sz="3200" dirty="0"/>
              <a:t>הועברו רחל  וחבריה לקיבוץ מעוז חיים שבעמק בית שאן.</a:t>
            </a:r>
            <a:r>
              <a:rPr lang="he-IL" dirty="0"/>
              <a:t> </a:t>
            </a:r>
            <a:r>
              <a:rPr lang="he-IL" sz="3200" dirty="0"/>
              <a:t>רחל שלא ידעה עברית וללא קרובי משפחה בארץ ,וללא כל רכוש , עמדה מול קשיים בלתי צפויים. העבודה הייתה קשה ותנאי המחייה מאוד ירודים. </a:t>
            </a:r>
          </a:p>
        </p:txBody>
      </p:sp>
      <p:sp>
        <p:nvSpPr>
          <p:cNvPr id="2" name="TextBox 1">
            <a:extLst>
              <a:ext uri="{FF2B5EF4-FFF2-40B4-BE49-F238E27FC236}">
                <a16:creationId xmlns="" xmlns:a16="http://schemas.microsoft.com/office/drawing/2014/main" id="{9DC3A0CB-71F1-4096-BE4D-F2664AB86A74}"/>
              </a:ext>
            </a:extLst>
          </p:cNvPr>
          <p:cNvSpPr txBox="1"/>
          <p:nvPr/>
        </p:nvSpPr>
        <p:spPr>
          <a:xfrm>
            <a:off x="5974597" y="223434"/>
            <a:ext cx="5222927" cy="584775"/>
          </a:xfrm>
          <a:prstGeom prst="rect">
            <a:avLst/>
          </a:prstGeom>
          <a:noFill/>
        </p:spPr>
        <p:txBody>
          <a:bodyPr wrap="square" rtlCol="1">
            <a:spAutoFit/>
          </a:bodyPr>
          <a:lstStyle/>
          <a:p>
            <a:r>
              <a:rPr lang="he-IL" sz="3200" b="1" u="sng" dirty="0"/>
              <a:t>רחל בקיבוץ "מעוז חיים"</a:t>
            </a:r>
            <a:endParaRPr lang="he-IL"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90279" y="1321771"/>
            <a:ext cx="5320823" cy="4031873"/>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wrap="square" rtlCol="1">
            <a:spAutoFit/>
          </a:bodyPr>
          <a:lstStyle/>
          <a:p>
            <a:r>
              <a:rPr lang="he-IL" sz="3200" dirty="0"/>
              <a:t>כמו רבים מחבריה בקיבוץ,  נשלחה רחל  מטעם הקיבוץ לעבוד כאחות רחמנייה במפעל האשלג בסדום. במרפאה פגשה את הרופא האחראי על האזור. פגישה זו הביאה לחתונה בשנת 1942 וללידת בן שהוא סבי שאול ז"ל ובת בשם סימה. </a:t>
            </a:r>
          </a:p>
        </p:txBody>
      </p:sp>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88320" y="774122"/>
            <a:ext cx="5603673" cy="5127172"/>
          </a:xfrm>
          <a:prstGeom prst="rect">
            <a:avLst/>
          </a:prstGeom>
        </p:spPr>
      </p:pic>
      <p:sp>
        <p:nvSpPr>
          <p:cNvPr id="3" name="TextBox 2">
            <a:extLst>
              <a:ext uri="{FF2B5EF4-FFF2-40B4-BE49-F238E27FC236}">
                <a16:creationId xmlns="" xmlns:a16="http://schemas.microsoft.com/office/drawing/2014/main" id="{EB135512-9816-404B-A629-7365461A28AF}"/>
              </a:ext>
            </a:extLst>
          </p:cNvPr>
          <p:cNvSpPr txBox="1"/>
          <p:nvPr/>
        </p:nvSpPr>
        <p:spPr>
          <a:xfrm>
            <a:off x="8268346" y="433953"/>
            <a:ext cx="2262752" cy="584775"/>
          </a:xfrm>
          <a:prstGeom prst="rect">
            <a:avLst/>
          </a:prstGeom>
          <a:noFill/>
        </p:spPr>
        <p:txBody>
          <a:bodyPr wrap="square" rtlCol="1">
            <a:spAutoFit/>
          </a:bodyPr>
          <a:lstStyle/>
          <a:p>
            <a:r>
              <a:rPr lang="he-IL" sz="3200" b="1" u="sng" dirty="0"/>
              <a:t>נישואי רחל</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10393</TotalTime>
  <Words>685</Words>
  <Application>Microsoft Office PowerPoint</Application>
  <PresentationFormat>מותאם אישית</PresentationFormat>
  <Paragraphs>38</Paragraphs>
  <Slides>16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אלכס בן-יצחק</dc:creator>
  <cp:lastModifiedBy>Tami</cp:lastModifiedBy>
  <cp:revision>177</cp:revision>
  <dcterms:created xsi:type="dcterms:W3CDTF">2018-01-25T12:03:21Z</dcterms:created>
  <dcterms:modified xsi:type="dcterms:W3CDTF">2018-02-18T18:49:41Z</dcterms:modified>
</cp:coreProperties>
</file>