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4"/>
  </p:sldMasterIdLst>
  <p:notesMasterIdLst>
    <p:notesMasterId r:id="rId26"/>
  </p:notesMasterIdLst>
  <p:sldIdLst>
    <p:sldId id="256" r:id="rId5"/>
    <p:sldId id="264" r:id="rId6"/>
    <p:sldId id="266" r:id="rId7"/>
    <p:sldId id="279" r:id="rId8"/>
    <p:sldId id="260" r:id="rId9"/>
    <p:sldId id="261" r:id="rId10"/>
    <p:sldId id="273" r:id="rId11"/>
    <p:sldId id="265" r:id="rId12"/>
    <p:sldId id="274" r:id="rId13"/>
    <p:sldId id="258" r:id="rId14"/>
    <p:sldId id="257" r:id="rId15"/>
    <p:sldId id="262" r:id="rId16"/>
    <p:sldId id="275" r:id="rId17"/>
    <p:sldId id="268" r:id="rId18"/>
    <p:sldId id="276" r:id="rId19"/>
    <p:sldId id="271" r:id="rId20"/>
    <p:sldId id="270" r:id="rId21"/>
    <p:sldId id="263" r:id="rId22"/>
    <p:sldId id="272" r:id="rId23"/>
    <p:sldId id="277" r:id="rId24"/>
    <p:sldId id="27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86607122-FC14-4E09-8FA3-17798A3996C0}">
          <p14:sldIdLst>
            <p14:sldId id="256"/>
            <p14:sldId id="264"/>
            <p14:sldId id="266"/>
            <p14:sldId id="279"/>
            <p14:sldId id="260"/>
            <p14:sldId id="261"/>
            <p14:sldId id="273"/>
            <p14:sldId id="265"/>
            <p14:sldId id="274"/>
            <p14:sldId id="258"/>
          </p14:sldIdLst>
        </p14:section>
        <p14:section name="מקטע ללא כותרת" id="{ACBCA0BE-2C4E-4924-BB70-E22563996325}">
          <p14:sldIdLst>
            <p14:sldId id="257"/>
            <p14:sldId id="262"/>
            <p14:sldId id="275"/>
            <p14:sldId id="268"/>
            <p14:sldId id="276"/>
            <p14:sldId id="271"/>
            <p14:sldId id="270"/>
            <p14:sldId id="263"/>
            <p14:sldId id="272"/>
            <p14:sldId id="277"/>
            <p14:sldId id="278"/>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78" autoAdjust="0"/>
    <p:restoredTop sz="94660"/>
  </p:normalViewPr>
  <p:slideViewPr>
    <p:cSldViewPr snapToGrid="0">
      <p:cViewPr>
        <p:scale>
          <a:sx n="76" d="100"/>
          <a:sy n="76" d="100"/>
        </p:scale>
        <p:origin x="-11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זהר שטיין" userId="10037FFE9A91161F@LIVE.COM" providerId="AD" clId="Web-{ED21CA4A-4B1E-4392-9F7D-EBCB58532CE3}"/>
    <pc:docChg chg="modSld">
      <pc:chgData name="זהר שטיין" userId="10037FFE9A91161F@LIVE.COM" providerId="AD" clId="Web-{ED21CA4A-4B1E-4392-9F7D-EBCB58532CE3}" dt="2018-02-01T11:31:50.928" v="353"/>
      <pc:docMkLst>
        <pc:docMk/>
      </pc:docMkLst>
      <pc:sldChg chg="delSp modSp">
        <pc:chgData name="זהר שטיין" userId="10037FFE9A91161F@LIVE.COM" providerId="AD" clId="Web-{ED21CA4A-4B1E-4392-9F7D-EBCB58532CE3}" dt="2018-02-01T11:21:10.201" v="62"/>
        <pc:sldMkLst>
          <pc:docMk/>
          <pc:sldMk cId="2385060387" sldId="256"/>
        </pc:sldMkLst>
        <pc:spChg chg="mod">
          <ac:chgData name="זהר שטיין" userId="10037FFE9A91161F@LIVE.COM" providerId="AD" clId="Web-{ED21CA4A-4B1E-4392-9F7D-EBCB58532CE3}" dt="2018-02-01T11:21:07.576" v="60"/>
          <ac:spMkLst>
            <pc:docMk/>
            <pc:sldMk cId="2385060387" sldId="256"/>
            <ac:spMk id="2" creationId="{00000000-0000-0000-0000-000000000000}"/>
          </ac:spMkLst>
        </pc:spChg>
        <pc:spChg chg="del">
          <ac:chgData name="זהר שטיין" userId="10037FFE9A91161F@LIVE.COM" providerId="AD" clId="Web-{ED21CA4A-4B1E-4392-9F7D-EBCB58532CE3}" dt="2018-02-01T11:21:10.201" v="62"/>
          <ac:spMkLst>
            <pc:docMk/>
            <pc:sldMk cId="2385060387" sldId="256"/>
            <ac:spMk id="4" creationId="{00000000-0000-0000-0000-000000000000}"/>
          </ac:spMkLst>
        </pc:spChg>
      </pc:sldChg>
      <pc:sldChg chg="modSp">
        <pc:chgData name="זהר שטיין" userId="10037FFE9A91161F@LIVE.COM" providerId="AD" clId="Web-{ED21CA4A-4B1E-4392-9F7D-EBCB58532CE3}" dt="2018-02-01T11:22:21.880" v="66"/>
        <pc:sldMkLst>
          <pc:docMk/>
          <pc:sldMk cId="479913907" sldId="266"/>
        </pc:sldMkLst>
        <pc:spChg chg="mod">
          <ac:chgData name="זהר שטיין" userId="10037FFE9A91161F@LIVE.COM" providerId="AD" clId="Web-{ED21CA4A-4B1E-4392-9F7D-EBCB58532CE3}" dt="2018-02-01T11:22:21.880" v="66"/>
          <ac:spMkLst>
            <pc:docMk/>
            <pc:sldMk cId="479913907" sldId="266"/>
            <ac:spMk id="2" creationId="{00000000-0000-0000-0000-000000000000}"/>
          </ac:spMkLst>
        </pc:spChg>
      </pc:sldChg>
      <pc:sldChg chg="modSp">
        <pc:chgData name="זהר שטיין" userId="10037FFE9A91161F@LIVE.COM" providerId="AD" clId="Web-{ED21CA4A-4B1E-4392-9F7D-EBCB58532CE3}" dt="2018-02-01T11:31:46.036" v="352"/>
        <pc:sldMkLst>
          <pc:docMk/>
          <pc:sldMk cId="2465801655" sldId="270"/>
        </pc:sldMkLst>
        <pc:spChg chg="mod">
          <ac:chgData name="זהר שטיין" userId="10037FFE9A91161F@LIVE.COM" providerId="AD" clId="Web-{ED21CA4A-4B1E-4392-9F7D-EBCB58532CE3}" dt="2018-02-01T11:31:46.036" v="352"/>
          <ac:spMkLst>
            <pc:docMk/>
            <pc:sldMk cId="2465801655" sldId="270"/>
            <ac:spMk id="4" creationId="{00000000-0000-0000-0000-000000000000}"/>
          </ac:spMkLst>
        </pc:spChg>
        <pc:picChg chg="mod">
          <ac:chgData name="זהר שטיין" userId="10037FFE9A91161F@LIVE.COM" providerId="AD" clId="Web-{ED21CA4A-4B1E-4392-9F7D-EBCB58532CE3}" dt="2018-02-01T11:31:33.739" v="350"/>
          <ac:picMkLst>
            <pc:docMk/>
            <pc:sldMk cId="2465801655" sldId="270"/>
            <ac:picMk id="4099" creationId="{00000000-0000-0000-0000-000000000000}"/>
          </ac:picMkLst>
        </pc:picChg>
      </pc:sldChg>
      <pc:sldChg chg="addSp modSp">
        <pc:chgData name="זהר שטיין" userId="10037FFE9A91161F@LIVE.COM" providerId="AD" clId="Web-{ED21CA4A-4B1E-4392-9F7D-EBCB58532CE3}" dt="2018-02-01T11:30:13.985" v="342"/>
        <pc:sldMkLst>
          <pc:docMk/>
          <pc:sldMk cId="2713673832" sldId="271"/>
        </pc:sldMkLst>
        <pc:spChg chg="add mod">
          <ac:chgData name="זהר שטיין" userId="10037FFE9A91161F@LIVE.COM" providerId="AD" clId="Web-{ED21CA4A-4B1E-4392-9F7D-EBCB58532CE3}" dt="2018-02-01T11:30:13.985" v="342"/>
          <ac:spMkLst>
            <pc:docMk/>
            <pc:sldMk cId="2713673832" sldId="271"/>
            <ac:spMk id="5" creationId="{6E64752F-0E70-428A-A9A1-442A8CBA4BDB}"/>
          </ac:spMkLst>
        </pc:spChg>
        <pc:picChg chg="mod">
          <ac:chgData name="זהר שטיין" userId="10037FFE9A91161F@LIVE.COM" providerId="AD" clId="Web-{ED21CA4A-4B1E-4392-9F7D-EBCB58532CE3}" dt="2018-02-01T11:25:53.323" v="75"/>
          <ac:picMkLst>
            <pc:docMk/>
            <pc:sldMk cId="2713673832" sldId="271"/>
            <ac:picMk id="4" creationId="{EFA91C94-F697-466C-83B2-AEB5DA4618C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EF85B8B-2D1F-4419-8793-335BC7984818}" type="datetimeFigureOut">
              <a:rPr lang="he-IL" smtClean="0"/>
              <a:t>א'/אדר/תשע"ח</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AD7A3A6-B2B9-4E81-8BC9-28EDDDE1A26C}" type="slidenum">
              <a:rPr lang="he-IL" smtClean="0"/>
              <a:t>‹#›</a:t>
            </a:fld>
            <a:endParaRPr lang="he-IL"/>
          </a:p>
        </p:txBody>
      </p:sp>
    </p:spTree>
    <p:extLst>
      <p:ext uri="{BB962C8B-B14F-4D97-AF65-F5344CB8AC3E}">
        <p14:creationId xmlns:p14="http://schemas.microsoft.com/office/powerpoint/2010/main" val="25597644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8AD7A3A6-B2B9-4E81-8BC9-28EDDDE1A26C}" type="slidenum">
              <a:rPr lang="he-IL" smtClean="0"/>
              <a:t>13</a:t>
            </a:fld>
            <a:endParaRPr lang="he-IL"/>
          </a:p>
        </p:txBody>
      </p:sp>
    </p:spTree>
    <p:extLst>
      <p:ext uri="{BB962C8B-B14F-4D97-AF65-F5344CB8AC3E}">
        <p14:creationId xmlns:p14="http://schemas.microsoft.com/office/powerpoint/2010/main" val="3194213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8AD7A3A6-B2B9-4E81-8BC9-28EDDDE1A26C}" type="slidenum">
              <a:rPr lang="he-IL" smtClean="0"/>
              <a:t>21</a:t>
            </a:fld>
            <a:endParaRPr lang="he-IL"/>
          </a:p>
        </p:txBody>
      </p:sp>
    </p:spTree>
    <p:extLst>
      <p:ext uri="{BB962C8B-B14F-4D97-AF65-F5344CB8AC3E}">
        <p14:creationId xmlns:p14="http://schemas.microsoft.com/office/powerpoint/2010/main" val="3620039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he-IL"/>
              <a:t>לחץ כדי לערוך סגנון כותרת של תבנית בסיס</a:t>
            </a:r>
            <a:endParaRPr lang="en-US"/>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a:p>
        </p:txBody>
      </p:sp>
      <p:sp>
        <p:nvSpPr>
          <p:cNvPr id="4" name="Date Placeholder 3"/>
          <p:cNvSpPr>
            <a:spLocks noGrp="1"/>
          </p:cNvSpPr>
          <p:nvPr>
            <p:ph type="dt" sz="half" idx="10"/>
          </p:nvPr>
        </p:nvSpPr>
        <p:spPr/>
        <p:txBody>
          <a:bodyPr/>
          <a:lstStyle/>
          <a:p>
            <a:fld id="{B0DF34F4-D8E1-48E1-9052-D86886CB6A81}" type="datetimeFigureOut">
              <a:rPr lang="he-IL" smtClean="0"/>
              <a:t>א'/אדר/תשע"ח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98D05EB-478D-48A7-9492-B0C90CB05EDC}" type="slidenum">
              <a:rPr lang="he-IL" smtClean="0"/>
              <a:t>‹#›</a:t>
            </a:fld>
            <a:endParaRPr lang="he-IL"/>
          </a:p>
        </p:txBody>
      </p:sp>
    </p:spTree>
    <p:extLst>
      <p:ext uri="{BB962C8B-B14F-4D97-AF65-F5344CB8AC3E}">
        <p14:creationId xmlns:p14="http://schemas.microsoft.com/office/powerpoint/2010/main" val="339574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he-IL"/>
              <a:t>לחץ כדי לערוך סגנון כותרת של תבנית בסיס</a:t>
            </a:r>
            <a:endParaRPr lang="en-US"/>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Date Placeholder 2"/>
          <p:cNvSpPr>
            <a:spLocks noGrp="1"/>
          </p:cNvSpPr>
          <p:nvPr>
            <p:ph type="dt" sz="half" idx="10"/>
          </p:nvPr>
        </p:nvSpPr>
        <p:spPr/>
        <p:txBody>
          <a:bodyPr/>
          <a:lstStyle/>
          <a:p>
            <a:fld id="{B0DF34F4-D8E1-48E1-9052-D86886CB6A81}" type="datetimeFigureOut">
              <a:rPr lang="he-IL" smtClean="0"/>
              <a:t>א'/אדר/תשע"ח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F98D05EB-478D-48A7-9492-B0C90CB05EDC}" type="slidenum">
              <a:rPr lang="he-IL" smtClean="0"/>
              <a:t>‹#›</a:t>
            </a:fld>
            <a:endParaRPr lang="he-IL"/>
          </a:p>
        </p:txBody>
      </p:sp>
    </p:spTree>
    <p:extLst>
      <p:ext uri="{BB962C8B-B14F-4D97-AF65-F5344CB8AC3E}">
        <p14:creationId xmlns:p14="http://schemas.microsoft.com/office/powerpoint/2010/main" val="2132253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he-IL"/>
              <a:t>לחץ כדי לערוך סגנון כותרת של תבנית בסיס</a:t>
            </a:r>
            <a:endParaRPr lang="en-US"/>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0DF34F4-D8E1-48E1-9052-D86886CB6A81}" type="datetimeFigureOut">
              <a:rPr lang="he-IL" smtClean="0"/>
              <a:t>א'/אדר/תשע"ח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98D05EB-478D-48A7-9492-B0C90CB05EDC}" type="slidenum">
              <a:rPr lang="he-IL" smtClean="0"/>
              <a:t>‹#›</a:t>
            </a:fld>
            <a:endParaRPr lang="he-IL"/>
          </a:p>
        </p:txBody>
      </p:sp>
    </p:spTree>
    <p:extLst>
      <p:ext uri="{BB962C8B-B14F-4D97-AF65-F5344CB8AC3E}">
        <p14:creationId xmlns:p14="http://schemas.microsoft.com/office/powerpoint/2010/main" val="3590361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he-IL"/>
              <a:t>לחץ כדי לערוך סגנון כותרת של תבנית בסיס</a:t>
            </a:r>
            <a:endParaRPr lang="en-US"/>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0DF34F4-D8E1-48E1-9052-D86886CB6A81}" type="datetimeFigureOut">
              <a:rPr lang="he-IL" smtClean="0"/>
              <a:t>א'/אדר/תשע"ח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98D05EB-478D-48A7-9492-B0C90CB05EDC}" type="slidenum">
              <a:rPr lang="he-IL" smtClean="0"/>
              <a:t>‹#›</a:t>
            </a:fld>
            <a:endParaRPr lang="he-IL"/>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022423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he-IL"/>
              <a:t>לחץ כדי לערוך סגנון כותרת של תבנית בסיס</a:t>
            </a:r>
            <a:endParaRPr lang="en-US"/>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0DF34F4-D8E1-48E1-9052-D86886CB6A81}" type="datetimeFigureOut">
              <a:rPr lang="he-IL" smtClean="0"/>
              <a:t>א'/אדר/תשע"ח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98D05EB-478D-48A7-9492-B0C90CB05EDC}" type="slidenum">
              <a:rPr lang="he-IL" smtClean="0"/>
              <a:t>‹#›</a:t>
            </a:fld>
            <a:endParaRPr lang="he-IL"/>
          </a:p>
        </p:txBody>
      </p:sp>
    </p:spTree>
    <p:extLst>
      <p:ext uri="{BB962C8B-B14F-4D97-AF65-F5344CB8AC3E}">
        <p14:creationId xmlns:p14="http://schemas.microsoft.com/office/powerpoint/2010/main" val="2207390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he-IL"/>
              <a:t>לחץ כדי לערוך סגנון כותרת של תבנית בסיס</a:t>
            </a:r>
            <a:endParaRPr lang="en-US"/>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he-IL"/>
              <a:t>ערוך סגנונות טקסט של תבנית בסיס</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0DF34F4-D8E1-48E1-9052-D86886CB6A81}" type="datetimeFigureOut">
              <a:rPr lang="he-IL" smtClean="0"/>
              <a:t>א'/אדר/תשע"ח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98D05EB-478D-48A7-9492-B0C90CB05EDC}" type="slidenum">
              <a:rPr lang="he-IL" smtClean="0"/>
              <a:t>‹#›</a:t>
            </a:fld>
            <a:endParaRPr lang="he-IL"/>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3345844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he-IL"/>
              <a:t>לחץ כדי לערוך סגנון כותרת של תבנית בסיס</a:t>
            </a:r>
            <a:endParaRPr lang="en-US"/>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he-IL"/>
              <a:t>ערוך סגנונות טקסט של תבנית בסיס</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0DF34F4-D8E1-48E1-9052-D86886CB6A81}" type="datetimeFigureOut">
              <a:rPr lang="he-IL" smtClean="0"/>
              <a:t>א'/אדר/תשע"ח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98D05EB-478D-48A7-9492-B0C90CB05EDC}" type="slidenum">
              <a:rPr lang="he-IL" smtClean="0"/>
              <a:t>‹#›</a:t>
            </a:fld>
            <a:endParaRPr lang="he-IL"/>
          </a:p>
        </p:txBody>
      </p:sp>
    </p:spTree>
    <p:extLst>
      <p:ext uri="{BB962C8B-B14F-4D97-AF65-F5344CB8AC3E}">
        <p14:creationId xmlns:p14="http://schemas.microsoft.com/office/powerpoint/2010/main" val="2375189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B0DF34F4-D8E1-48E1-9052-D86886CB6A81}" type="datetimeFigureOut">
              <a:rPr lang="he-IL" smtClean="0"/>
              <a:t>א'/אדר/תשע"ח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98D05EB-478D-48A7-9492-B0C90CB05EDC}" type="slidenum">
              <a:rPr lang="he-IL" smtClean="0"/>
              <a:t>‹#›</a:t>
            </a:fld>
            <a:endParaRPr lang="he-IL"/>
          </a:p>
        </p:txBody>
      </p:sp>
    </p:spTree>
    <p:extLst>
      <p:ext uri="{BB962C8B-B14F-4D97-AF65-F5344CB8AC3E}">
        <p14:creationId xmlns:p14="http://schemas.microsoft.com/office/powerpoint/2010/main" val="887609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B0DF34F4-D8E1-48E1-9052-D86886CB6A81}" type="datetimeFigureOut">
              <a:rPr lang="he-IL" smtClean="0"/>
              <a:t>א'/אדר/תשע"ח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98D05EB-478D-48A7-9492-B0C90CB05EDC}" type="slidenum">
              <a:rPr lang="he-IL" smtClean="0"/>
              <a:t>‹#›</a:t>
            </a:fld>
            <a:endParaRPr lang="he-IL"/>
          </a:p>
        </p:txBody>
      </p:sp>
    </p:spTree>
    <p:extLst>
      <p:ext uri="{BB962C8B-B14F-4D97-AF65-F5344CB8AC3E}">
        <p14:creationId xmlns:p14="http://schemas.microsoft.com/office/powerpoint/2010/main" val="330674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he-IL"/>
              <a:t>לחץ כדי לערוך סגנון כותרת של תבנית בסיס</a:t>
            </a:r>
            <a:endParaRPr lang="en-US"/>
          </a:p>
        </p:txBody>
      </p:sp>
      <p:sp>
        <p:nvSpPr>
          <p:cNvPr id="3" name="Content Placeholder 2"/>
          <p:cNvSpPr>
            <a:spLocks noGrp="1"/>
          </p:cNvSpPr>
          <p:nvPr>
            <p:ph idx="1"/>
          </p:nvPr>
        </p:nvSpPr>
        <p:spPr>
          <a:xfrm>
            <a:off x="533400" y="533400"/>
            <a:ext cx="6554867" cy="3767670"/>
          </a:xfrm>
        </p:spPr>
        <p:txBody>
          <a:bodyPr anchor="ct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B0DF34F4-D8E1-48E1-9052-D86886CB6A81}" type="datetimeFigureOut">
              <a:rPr lang="he-IL" smtClean="0"/>
              <a:t>א'/אדר/תשע"ח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98D05EB-478D-48A7-9492-B0C90CB05EDC}" type="slidenum">
              <a:rPr lang="he-IL" smtClean="0"/>
              <a:t>‹#›</a:t>
            </a:fld>
            <a:endParaRPr lang="he-IL"/>
          </a:p>
        </p:txBody>
      </p:sp>
    </p:spTree>
    <p:extLst>
      <p:ext uri="{BB962C8B-B14F-4D97-AF65-F5344CB8AC3E}">
        <p14:creationId xmlns:p14="http://schemas.microsoft.com/office/powerpoint/2010/main" val="173564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he-IL"/>
              <a:t>לחץ כדי לערוך סגנון כותרת של תבנית בסיס</a:t>
            </a:r>
            <a:endParaRPr lang="en-US"/>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0DF34F4-D8E1-48E1-9052-D86886CB6A81}" type="datetimeFigureOut">
              <a:rPr lang="he-IL" smtClean="0"/>
              <a:t>א'/אדר/תשע"ח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98D05EB-478D-48A7-9492-B0C90CB05EDC}" type="slidenum">
              <a:rPr lang="he-IL" smtClean="0"/>
              <a:t>‹#›</a:t>
            </a:fld>
            <a:endParaRPr lang="he-IL"/>
          </a:p>
        </p:txBody>
      </p:sp>
    </p:spTree>
    <p:extLst>
      <p:ext uri="{BB962C8B-B14F-4D97-AF65-F5344CB8AC3E}">
        <p14:creationId xmlns:p14="http://schemas.microsoft.com/office/powerpoint/2010/main" val="193675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he-IL"/>
              <a:t>לחץ כדי לערוך סגנון כותרת של תבנית בסיס</a:t>
            </a:r>
            <a:endParaRPr lang="en-US"/>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5" name="Date Placeholder 4"/>
          <p:cNvSpPr>
            <a:spLocks noGrp="1"/>
          </p:cNvSpPr>
          <p:nvPr>
            <p:ph type="dt" sz="half" idx="10"/>
          </p:nvPr>
        </p:nvSpPr>
        <p:spPr/>
        <p:txBody>
          <a:bodyPr/>
          <a:lstStyle/>
          <a:p>
            <a:fld id="{B0DF34F4-D8E1-48E1-9052-D86886CB6A81}" type="datetimeFigureOut">
              <a:rPr lang="he-IL" smtClean="0"/>
              <a:t>א'/אדר/תשע"ח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98D05EB-478D-48A7-9492-B0C90CB05EDC}" type="slidenum">
              <a:rPr lang="he-IL" smtClean="0"/>
              <a:t>‹#›</a:t>
            </a:fld>
            <a:endParaRPr lang="he-IL"/>
          </a:p>
        </p:txBody>
      </p:sp>
    </p:spTree>
    <p:extLst>
      <p:ext uri="{BB962C8B-B14F-4D97-AF65-F5344CB8AC3E}">
        <p14:creationId xmlns:p14="http://schemas.microsoft.com/office/powerpoint/2010/main" val="10543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he-IL"/>
              <a:t>לחץ כדי לערוך סגנון כותרת של תבנית בסיס</a:t>
            </a:r>
            <a:endParaRPr lang="en-US"/>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B0DF34F4-D8E1-48E1-9052-D86886CB6A81}" type="datetimeFigureOut">
              <a:rPr lang="he-IL" smtClean="0"/>
              <a:t>א'/אדר/תשע"ח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F98D05EB-478D-48A7-9492-B0C90CB05EDC}" type="slidenum">
              <a:rPr lang="he-IL" smtClean="0"/>
              <a:t>‹#›</a:t>
            </a:fld>
            <a:endParaRPr lang="he-IL"/>
          </a:p>
        </p:txBody>
      </p:sp>
    </p:spTree>
    <p:extLst>
      <p:ext uri="{BB962C8B-B14F-4D97-AF65-F5344CB8AC3E}">
        <p14:creationId xmlns:p14="http://schemas.microsoft.com/office/powerpoint/2010/main" val="4224467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he-IL"/>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B0DF34F4-D8E1-48E1-9052-D86886CB6A81}" type="datetimeFigureOut">
              <a:rPr lang="he-IL" smtClean="0"/>
              <a:t>א'/אדר/תשע"ח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F98D05EB-478D-48A7-9492-B0C90CB05EDC}" type="slidenum">
              <a:rPr lang="he-IL" smtClean="0"/>
              <a:t>‹#›</a:t>
            </a:fld>
            <a:endParaRPr lang="he-IL"/>
          </a:p>
        </p:txBody>
      </p:sp>
    </p:spTree>
    <p:extLst>
      <p:ext uri="{BB962C8B-B14F-4D97-AF65-F5344CB8AC3E}">
        <p14:creationId xmlns:p14="http://schemas.microsoft.com/office/powerpoint/2010/main" val="140389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F34F4-D8E1-48E1-9052-D86886CB6A81}" type="datetimeFigureOut">
              <a:rPr lang="he-IL" smtClean="0"/>
              <a:t>א'/אדר/תשע"ח</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F98D05EB-478D-48A7-9492-B0C90CB05EDC}" type="slidenum">
              <a:rPr lang="he-IL" smtClean="0"/>
              <a:t>‹#›</a:t>
            </a:fld>
            <a:endParaRPr lang="he-IL"/>
          </a:p>
        </p:txBody>
      </p:sp>
    </p:spTree>
    <p:extLst>
      <p:ext uri="{BB962C8B-B14F-4D97-AF65-F5344CB8AC3E}">
        <p14:creationId xmlns:p14="http://schemas.microsoft.com/office/powerpoint/2010/main" val="156444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he-IL"/>
              <a:t>לחץ כדי לערוך סגנון כותרת של תבנית בסיס</a:t>
            </a:r>
            <a:endParaRPr lang="en-US"/>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B0DF34F4-D8E1-48E1-9052-D86886CB6A81}" type="datetimeFigureOut">
              <a:rPr lang="he-IL" smtClean="0"/>
              <a:t>א'/אדר/תשע"ח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98D05EB-478D-48A7-9492-B0C90CB05EDC}" type="slidenum">
              <a:rPr lang="he-IL" smtClean="0"/>
              <a:t>‹#›</a:t>
            </a:fld>
            <a:endParaRPr lang="he-IL"/>
          </a:p>
        </p:txBody>
      </p:sp>
    </p:spTree>
    <p:extLst>
      <p:ext uri="{BB962C8B-B14F-4D97-AF65-F5344CB8AC3E}">
        <p14:creationId xmlns:p14="http://schemas.microsoft.com/office/powerpoint/2010/main" val="388029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he-IL"/>
              <a:t>לחץ כדי לערוך סגנון כותרת של תבנית בסיס</a:t>
            </a:r>
            <a:endParaRPr lang="en-US"/>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B0DF34F4-D8E1-48E1-9052-D86886CB6A81}" type="datetimeFigureOut">
              <a:rPr lang="he-IL" smtClean="0"/>
              <a:t>א'/אדר/תשע"ח</a:t>
            </a:fld>
            <a:endParaRPr lang="he-IL"/>
          </a:p>
        </p:txBody>
      </p:sp>
      <p:sp>
        <p:nvSpPr>
          <p:cNvPr id="6" name="Footer Placeholder 5"/>
          <p:cNvSpPr>
            <a:spLocks noGrp="1"/>
          </p:cNvSpPr>
          <p:nvPr>
            <p:ph type="ftr" sz="quarter" idx="11"/>
          </p:nvPr>
        </p:nvSpPr>
        <p:spPr>
          <a:xfrm>
            <a:off x="533400" y="6172200"/>
            <a:ext cx="5811724" cy="365125"/>
          </a:xfrm>
        </p:spPr>
        <p:txBody>
          <a:bodyPr/>
          <a:lstStyle/>
          <a:p>
            <a:endParaRPr lang="he-IL"/>
          </a:p>
        </p:txBody>
      </p:sp>
      <p:sp>
        <p:nvSpPr>
          <p:cNvPr id="7" name="Slide Number Placeholder 6"/>
          <p:cNvSpPr>
            <a:spLocks noGrp="1"/>
          </p:cNvSpPr>
          <p:nvPr>
            <p:ph type="sldNum" sz="quarter" idx="12"/>
          </p:nvPr>
        </p:nvSpPr>
        <p:spPr/>
        <p:txBody>
          <a:bodyPr/>
          <a:lstStyle/>
          <a:p>
            <a:fld id="{F98D05EB-478D-48A7-9492-B0C90CB05EDC}" type="slidenum">
              <a:rPr lang="he-IL" smtClean="0"/>
              <a:t>‹#›</a:t>
            </a:fld>
            <a:endParaRPr lang="he-IL"/>
          </a:p>
        </p:txBody>
      </p:sp>
    </p:spTree>
    <p:extLst>
      <p:ext uri="{BB962C8B-B14F-4D97-AF65-F5344CB8AC3E}">
        <p14:creationId xmlns:p14="http://schemas.microsoft.com/office/powerpoint/2010/main" val="311281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0DF34F4-D8E1-48E1-9052-D86886CB6A81}" type="datetimeFigureOut">
              <a:rPr lang="he-IL" smtClean="0"/>
              <a:t>א'/אדר/תשע"ח</a:t>
            </a:fld>
            <a:endParaRPr lang="he-IL"/>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he-IL"/>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F98D05EB-478D-48A7-9492-B0C90CB05EDC}" type="slidenum">
              <a:rPr lang="he-IL" smtClean="0"/>
              <a:t>‹#›</a:t>
            </a:fld>
            <a:endParaRPr lang="he-IL"/>
          </a:p>
        </p:txBody>
      </p:sp>
    </p:spTree>
    <p:extLst>
      <p:ext uri="{BB962C8B-B14F-4D97-AF65-F5344CB8AC3E}">
        <p14:creationId xmlns:p14="http://schemas.microsoft.com/office/powerpoint/2010/main" val="7339886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32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870469" y="925587"/>
            <a:ext cx="7647231" cy="3721569"/>
          </a:xfrm>
        </p:spPr>
        <p:txBody>
          <a:bodyPr>
            <a:normAutofit/>
          </a:bodyPr>
          <a:lstStyle/>
          <a:p>
            <a:pPr algn="ctr"/>
            <a:r>
              <a:rPr lang="he-IL" dirty="0"/>
              <a:t>סיפורו של </a:t>
            </a:r>
            <a:r>
              <a:rPr lang="he-IL" dirty="0" smtClean="0"/>
              <a:t>סבא רבא יחזקאל מעוז</a:t>
            </a:r>
            <a:r>
              <a:rPr lang="he-IL" sz="2800" dirty="0"/>
              <a:t/>
            </a:r>
            <a:br>
              <a:rPr lang="he-IL" sz="2800" dirty="0"/>
            </a:br>
            <a:r>
              <a:rPr lang="en-US" dirty="0">
                <a:latin typeface="+mj-ea"/>
                <a:cs typeface="+mj-ea"/>
              </a:rPr>
              <a:t/>
            </a:r>
            <a:br>
              <a:rPr lang="en-US" dirty="0">
                <a:latin typeface="+mj-ea"/>
                <a:cs typeface="+mj-ea"/>
              </a:rPr>
            </a:br>
            <a:r>
              <a:rPr lang="he-IL" sz="2800" dirty="0">
                <a:solidFill>
                  <a:srgbClr val="002060"/>
                </a:solidFill>
                <a:latin typeface="Century Gothic"/>
              </a:rPr>
              <a:t>ערכו זהר שטיין </a:t>
            </a:r>
            <a:br>
              <a:rPr lang="he-IL" sz="2800" dirty="0">
                <a:solidFill>
                  <a:srgbClr val="002060"/>
                </a:solidFill>
                <a:latin typeface="Century Gothic"/>
              </a:rPr>
            </a:br>
            <a:r>
              <a:rPr lang="he-IL" sz="2800" dirty="0">
                <a:solidFill>
                  <a:srgbClr val="002060"/>
                </a:solidFill>
                <a:latin typeface="Gisha"/>
                <a:cs typeface="Gisha"/>
              </a:rPr>
              <a:t>וסבתא גליה </a:t>
            </a:r>
            <a:r>
              <a:rPr lang="he-IL" sz="2800" dirty="0" err="1">
                <a:solidFill>
                  <a:srgbClr val="002060"/>
                </a:solidFill>
                <a:latin typeface="Gisha"/>
                <a:cs typeface="Gisha"/>
              </a:rPr>
              <a:t>אריעם</a:t>
            </a:r>
            <a:r>
              <a:rPr lang="en-US" sz="2800" dirty="0">
                <a:solidFill>
                  <a:srgbClr val="002060"/>
                </a:solidFill>
                <a:latin typeface="Gisha"/>
                <a:cs typeface="Gisha"/>
              </a:rPr>
              <a:t/>
            </a:r>
            <a:br>
              <a:rPr lang="en-US" sz="2800" dirty="0">
                <a:solidFill>
                  <a:srgbClr val="002060"/>
                </a:solidFill>
                <a:latin typeface="Gisha"/>
                <a:cs typeface="Gisha"/>
              </a:rPr>
            </a:br>
            <a:r>
              <a:rPr lang="en-US" dirty="0">
                <a:solidFill>
                  <a:srgbClr val="002060"/>
                </a:solidFill>
                <a:latin typeface="+mj-ea"/>
                <a:cs typeface="+mj-ea"/>
              </a:rPr>
              <a:t/>
            </a:r>
            <a:br>
              <a:rPr lang="en-US" dirty="0">
                <a:solidFill>
                  <a:srgbClr val="002060"/>
                </a:solidFill>
                <a:latin typeface="+mj-ea"/>
                <a:cs typeface="+mj-ea"/>
              </a:rPr>
            </a:br>
            <a:r>
              <a:rPr lang="he-IL" sz="2800" dirty="0">
                <a:solidFill>
                  <a:srgbClr val="002060"/>
                </a:solidFill>
                <a:latin typeface="Century Gothic"/>
              </a:rPr>
              <a:t>בית ספר </a:t>
            </a:r>
            <a:r>
              <a:rPr lang="he-IL" sz="2800" dirty="0">
                <a:solidFill>
                  <a:srgbClr val="002060"/>
                </a:solidFill>
                <a:latin typeface="Gisha"/>
                <a:cs typeface="Gisha"/>
              </a:rPr>
              <a:t>ויצמן 2018</a:t>
            </a:r>
            <a:endParaRPr lang="he-IL" dirty="0">
              <a:solidFill>
                <a:srgbClr val="002060"/>
              </a:solidFill>
            </a:endParaRPr>
          </a:p>
        </p:txBody>
      </p:sp>
      <p:sp>
        <p:nvSpPr>
          <p:cNvPr id="3" name="כותרת משנה 2"/>
          <p:cNvSpPr>
            <a:spLocks noGrp="1"/>
          </p:cNvSpPr>
          <p:nvPr>
            <p:ph type="subTitle" idx="1"/>
          </p:nvPr>
        </p:nvSpPr>
        <p:spPr>
          <a:xfrm>
            <a:off x="2826026" y="5027713"/>
            <a:ext cx="5106650" cy="1392230"/>
          </a:xfrm>
        </p:spPr>
        <p:txBody>
          <a:bodyPr>
            <a:normAutofit fontScale="70000" lnSpcReduction="20000"/>
          </a:bodyPr>
          <a:lstStyle/>
          <a:p>
            <a:endParaRPr lang="he-IL" sz="6000" b="1" dirty="0">
              <a:latin typeface="Calibri" panose="020F0502020204030204" pitchFamily="34" charset="0"/>
              <a:cs typeface="Calibri" panose="020F0502020204030204" pitchFamily="34" charset="0"/>
            </a:endParaRPr>
          </a:p>
          <a:p>
            <a:r>
              <a:rPr lang="he-IL" sz="6000" b="1" dirty="0">
                <a:solidFill>
                  <a:srgbClr val="002060"/>
                </a:solidFill>
                <a:latin typeface="Calibri" panose="020F0502020204030204" pitchFamily="34" charset="0"/>
                <a:cs typeface="Calibri" panose="020F0502020204030204" pitchFamily="34" charset="0"/>
              </a:rPr>
              <a:t>"את חכי לי ואחזור"</a:t>
            </a:r>
          </a:p>
        </p:txBody>
      </p:sp>
      <p:pic>
        <p:nvPicPr>
          <p:cNvPr id="6" name="תמונה 5">
            <a:extLst>
              <a:ext uri="{FF2B5EF4-FFF2-40B4-BE49-F238E27FC236}">
                <a16:creationId xmlns="" xmlns:a16="http://schemas.microsoft.com/office/drawing/2014/main" id="{74C509BC-CE01-482A-9788-837F6F966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70" y="1998136"/>
            <a:ext cx="2618927" cy="3200110"/>
          </a:xfrm>
          <a:prstGeom prst="rect">
            <a:avLst/>
          </a:prstGeom>
        </p:spPr>
      </p:pic>
      <p:sp>
        <p:nvSpPr>
          <p:cNvPr id="4" name="TextBox 3"/>
          <p:cNvSpPr txBox="1"/>
          <p:nvPr/>
        </p:nvSpPr>
        <p:spPr>
          <a:xfrm>
            <a:off x="1503124" y="438411"/>
            <a:ext cx="5962389" cy="769441"/>
          </a:xfrm>
          <a:prstGeom prst="rect">
            <a:avLst/>
          </a:prstGeom>
          <a:noFill/>
        </p:spPr>
        <p:txBody>
          <a:bodyPr wrap="square" rtlCol="1">
            <a:spAutoFit/>
          </a:bodyPr>
          <a:lstStyle/>
          <a:p>
            <a:pPr algn="ctr"/>
            <a:r>
              <a:rPr lang="he-IL" sz="4400" b="1" dirty="0" smtClean="0">
                <a:solidFill>
                  <a:srgbClr val="002060"/>
                </a:solidFill>
              </a:rPr>
              <a:t>תכנית הקשר הרב דורי</a:t>
            </a:r>
            <a:endParaRPr lang="he-IL" sz="4400" b="1" dirty="0">
              <a:solidFill>
                <a:srgbClr val="002060"/>
              </a:solidFill>
            </a:endParaRPr>
          </a:p>
        </p:txBody>
      </p:sp>
    </p:spTree>
    <p:extLst>
      <p:ext uri="{BB962C8B-B14F-4D97-AF65-F5344CB8AC3E}">
        <p14:creationId xmlns:p14="http://schemas.microsoft.com/office/powerpoint/2010/main" val="238506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88748" y="2263430"/>
            <a:ext cx="3528392" cy="4043537"/>
          </a:xfrm>
        </p:spPr>
        <p:txBody>
          <a:bodyPr>
            <a:normAutofit fontScale="90000"/>
          </a:bodyPr>
          <a:lstStyle/>
          <a:p>
            <a:pPr algn="r"/>
            <a:r>
              <a:rPr lang="he-IL" dirty="0"/>
              <a:t/>
            </a:r>
            <a:br>
              <a:rPr lang="he-IL" dirty="0"/>
            </a:br>
            <a:r>
              <a:rPr lang="he-IL" dirty="0"/>
              <a:t/>
            </a:r>
            <a:br>
              <a:rPr lang="he-IL" dirty="0"/>
            </a:br>
            <a:r>
              <a:rPr lang="he-IL" dirty="0"/>
              <a:t/>
            </a:r>
            <a:br>
              <a:rPr lang="he-IL" dirty="0"/>
            </a:br>
            <a:r>
              <a:rPr lang="he-IL" dirty="0"/>
              <a:t/>
            </a:r>
            <a:br>
              <a:rPr lang="he-IL" dirty="0"/>
            </a:br>
            <a:r>
              <a:rPr lang="he-IL" dirty="0"/>
              <a:t/>
            </a:r>
            <a:br>
              <a:rPr lang="he-IL" dirty="0"/>
            </a:br>
            <a:r>
              <a:rPr lang="he-IL" dirty="0"/>
              <a:t/>
            </a:r>
            <a:br>
              <a:rPr lang="he-IL" dirty="0"/>
            </a:br>
            <a:r>
              <a:rPr lang="he-IL" dirty="0"/>
              <a:t/>
            </a:r>
            <a:br>
              <a:rPr lang="he-IL" dirty="0"/>
            </a:br>
            <a:r>
              <a:rPr lang="he-IL" sz="3100" b="1" dirty="0"/>
              <a:t>באחד הלילות, כשהייתי בחופשה קצרה, הגיע שליח רכוב על אופנוע ובידו צו פקודה. עלי היה להתייצב בנמל חיפה ולצאת למשימה סודית. נפרדתי ויצאתי לדרך...</a:t>
            </a:r>
            <a:br>
              <a:rPr lang="he-IL" sz="3100" b="1" dirty="0"/>
            </a:br>
            <a:r>
              <a:rPr lang="he-IL" sz="3100" dirty="0"/>
              <a:t/>
            </a:r>
            <a:br>
              <a:rPr lang="he-IL" sz="3100" dirty="0"/>
            </a:br>
            <a:r>
              <a:rPr lang="he-IL" sz="1800" dirty="0"/>
              <a:t/>
            </a:r>
            <a:br>
              <a:rPr lang="he-IL" sz="1800" dirty="0"/>
            </a:br>
            <a:r>
              <a:rPr lang="he-IL" sz="1800" dirty="0"/>
              <a:t/>
            </a:r>
            <a:br>
              <a:rPr lang="he-IL" sz="1800" dirty="0"/>
            </a:br>
            <a:r>
              <a:rPr lang="he-IL" sz="1800" dirty="0"/>
              <a:t/>
            </a:r>
            <a:br>
              <a:rPr lang="he-IL" sz="1800" dirty="0"/>
            </a:br>
            <a:r>
              <a:rPr lang="he-IL" sz="1800" dirty="0"/>
              <a:t/>
            </a:r>
            <a:br>
              <a:rPr lang="he-IL" sz="1800" dirty="0"/>
            </a:br>
            <a:r>
              <a:rPr lang="he-IL" sz="1800" dirty="0"/>
              <a:t/>
            </a:r>
            <a:br>
              <a:rPr lang="he-IL" sz="1800" dirty="0"/>
            </a:br>
            <a:r>
              <a:rPr lang="he-IL" dirty="0"/>
              <a:t/>
            </a:r>
            <a:br>
              <a:rPr lang="he-IL" dirty="0"/>
            </a:br>
            <a:r>
              <a:rPr lang="he-IL" dirty="0"/>
              <a:t/>
            </a:r>
            <a:br>
              <a:rPr lang="he-IL" dirty="0"/>
            </a:br>
            <a:r>
              <a:rPr lang="he-IL" dirty="0"/>
              <a:t/>
            </a:r>
            <a:br>
              <a:rPr lang="he-IL" dirty="0"/>
            </a:br>
            <a:endParaRPr lang="he-IL" dirty="0"/>
          </a:p>
        </p:txBody>
      </p:sp>
      <p:pic>
        <p:nvPicPr>
          <p:cNvPr id="6" name="מציין מיקום תוכן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438640" y="2876135"/>
            <a:ext cx="4656172" cy="3313043"/>
          </a:xfrm>
        </p:spPr>
      </p:pic>
      <p:pic>
        <p:nvPicPr>
          <p:cNvPr id="7" name="תמונה 6">
            <a:extLst>
              <a:ext uri="{FF2B5EF4-FFF2-40B4-BE49-F238E27FC236}">
                <a16:creationId xmlns="" xmlns:a16="http://schemas.microsoft.com/office/drawing/2014/main" id="{A2C0741B-0518-4663-B3F7-706B6E3B3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655" y="1133060"/>
            <a:ext cx="2619375" cy="1743075"/>
          </a:xfrm>
          <a:prstGeom prst="rect">
            <a:avLst/>
          </a:prstGeom>
        </p:spPr>
      </p:pic>
      <p:sp>
        <p:nvSpPr>
          <p:cNvPr id="4" name="TextBox 3">
            <a:extLst>
              <a:ext uri="{FF2B5EF4-FFF2-40B4-BE49-F238E27FC236}">
                <a16:creationId xmlns="" xmlns:a16="http://schemas.microsoft.com/office/drawing/2014/main" id="{04EC554B-59CE-4E49-AD86-84D75E79488C}"/>
              </a:ext>
            </a:extLst>
          </p:cNvPr>
          <p:cNvSpPr txBox="1"/>
          <p:nvPr/>
        </p:nvSpPr>
        <p:spPr>
          <a:xfrm>
            <a:off x="563900" y="385506"/>
            <a:ext cx="5844208" cy="1938992"/>
          </a:xfrm>
          <a:prstGeom prst="rect">
            <a:avLst/>
          </a:prstGeom>
          <a:noFill/>
        </p:spPr>
        <p:txBody>
          <a:bodyPr wrap="square" rtlCol="1">
            <a:spAutoFit/>
          </a:bodyPr>
          <a:lstStyle/>
          <a:p>
            <a:r>
              <a:rPr lang="he-IL" sz="4000" b="1" dirty="0"/>
              <a:t>קריאה למשימה עלומה</a:t>
            </a:r>
            <a:r>
              <a:rPr lang="he-IL" sz="4000" dirty="0"/>
              <a:t/>
            </a:r>
            <a:br>
              <a:rPr lang="he-IL" sz="4000" dirty="0"/>
            </a:br>
            <a:r>
              <a:rPr lang="he-IL" sz="4000" dirty="0"/>
              <a:t/>
            </a:r>
            <a:br>
              <a:rPr lang="he-IL" sz="4000" dirty="0"/>
            </a:br>
            <a:endParaRPr lang="he-IL" sz="4000" dirty="0"/>
          </a:p>
        </p:txBody>
      </p:sp>
    </p:spTree>
    <p:extLst>
      <p:ext uri="{BB962C8B-B14F-4D97-AF65-F5344CB8AC3E}">
        <p14:creationId xmlns:p14="http://schemas.microsoft.com/office/powerpoint/2010/main" val="1729969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rot="10800000" flipV="1">
            <a:off x="533400" y="0"/>
            <a:ext cx="6554867" cy="4495800"/>
          </a:xfrm>
        </p:spPr>
        <p:txBody>
          <a:bodyPr>
            <a:normAutofit/>
          </a:bodyPr>
          <a:lstStyle/>
          <a:p>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endParaRPr lang="he-IL"/>
          </a:p>
        </p:txBody>
      </p:sp>
      <p:pic>
        <p:nvPicPr>
          <p:cNvPr id="8" name="מציין מיקום תוכן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453" y="1284043"/>
            <a:ext cx="3263300" cy="4748951"/>
          </a:xfrm>
        </p:spPr>
      </p:pic>
      <p:sp>
        <p:nvSpPr>
          <p:cNvPr id="3" name="מלבן 2">
            <a:extLst>
              <a:ext uri="{FF2B5EF4-FFF2-40B4-BE49-F238E27FC236}">
                <a16:creationId xmlns="" xmlns:a16="http://schemas.microsoft.com/office/drawing/2014/main" id="{4E0EE05A-7B24-472A-84F3-74C2FB917E5A}"/>
              </a:ext>
            </a:extLst>
          </p:cNvPr>
          <p:cNvSpPr/>
          <p:nvPr/>
        </p:nvSpPr>
        <p:spPr>
          <a:xfrm>
            <a:off x="107504" y="3105835"/>
            <a:ext cx="6750496" cy="3416320"/>
          </a:xfrm>
          <a:prstGeom prst="rect">
            <a:avLst/>
          </a:prstGeom>
        </p:spPr>
        <p:txBody>
          <a:bodyPr wrap="square">
            <a:spAutoFit/>
          </a:bodyPr>
          <a:lstStyle/>
          <a:p>
            <a:pPr algn="r"/>
            <a:endParaRPr lang="en-US"/>
          </a:p>
          <a:p>
            <a:pPr algn="r"/>
            <a:endParaRPr lang="en-US"/>
          </a:p>
          <a:p>
            <a:pPr algn="r"/>
            <a:endParaRPr lang="en-US"/>
          </a:p>
          <a:p>
            <a:pPr algn="r"/>
            <a:endParaRPr lang="en-US"/>
          </a:p>
          <a:p>
            <a:pPr algn="r"/>
            <a:endParaRPr lang="en-US"/>
          </a:p>
          <a:p>
            <a:pPr algn="r"/>
            <a:endParaRPr lang="en-US"/>
          </a:p>
          <a:p>
            <a:pPr algn="r"/>
            <a:endParaRPr lang="en-US"/>
          </a:p>
          <a:p>
            <a:pPr algn="r"/>
            <a:endParaRPr lang="en-US"/>
          </a:p>
          <a:p>
            <a:pPr algn="r"/>
            <a:endParaRPr lang="en-US"/>
          </a:p>
          <a:p>
            <a:pPr algn="r"/>
            <a:endParaRPr lang="en-US"/>
          </a:p>
          <a:p>
            <a:pPr algn="r"/>
            <a:endParaRPr lang="en-US"/>
          </a:p>
          <a:p>
            <a:pPr algn="r"/>
            <a:endParaRPr lang="he-IL"/>
          </a:p>
        </p:txBody>
      </p:sp>
      <p:sp>
        <p:nvSpPr>
          <p:cNvPr id="4" name="TextBox 3">
            <a:extLst>
              <a:ext uri="{FF2B5EF4-FFF2-40B4-BE49-F238E27FC236}">
                <a16:creationId xmlns="" xmlns:a16="http://schemas.microsoft.com/office/drawing/2014/main" id="{846B9074-8231-47E9-A772-7E925138DBAF}"/>
              </a:ext>
            </a:extLst>
          </p:cNvPr>
          <p:cNvSpPr txBox="1"/>
          <p:nvPr/>
        </p:nvSpPr>
        <p:spPr>
          <a:xfrm>
            <a:off x="4211960" y="501621"/>
            <a:ext cx="4104456" cy="707886"/>
          </a:xfrm>
          <a:prstGeom prst="rect">
            <a:avLst/>
          </a:prstGeom>
          <a:noFill/>
        </p:spPr>
        <p:txBody>
          <a:bodyPr wrap="square" rtlCol="1">
            <a:spAutoFit/>
          </a:bodyPr>
          <a:lstStyle/>
          <a:p>
            <a:r>
              <a:rPr lang="he-IL" sz="4000" b="1" dirty="0"/>
              <a:t>המשימה</a:t>
            </a:r>
          </a:p>
        </p:txBody>
      </p:sp>
      <p:sp>
        <p:nvSpPr>
          <p:cNvPr id="5" name="מלבן 4"/>
          <p:cNvSpPr/>
          <p:nvPr/>
        </p:nvSpPr>
        <p:spPr>
          <a:xfrm>
            <a:off x="3783574" y="1466630"/>
            <a:ext cx="4961228" cy="6370975"/>
          </a:xfrm>
          <a:prstGeom prst="rect">
            <a:avLst/>
          </a:prstGeom>
        </p:spPr>
        <p:txBody>
          <a:bodyPr wrap="square">
            <a:spAutoFit/>
          </a:bodyPr>
          <a:lstStyle/>
          <a:p>
            <a:pPr algn="r"/>
            <a:r>
              <a:rPr lang="he-IL" sz="2800" b="1" cap="all" dirty="0">
                <a:ln w="3175" cmpd="sng">
                  <a:noFill/>
                </a:ln>
                <a:latin typeface="+mj-lt"/>
                <a:ea typeface="+mj-ea"/>
                <a:cs typeface="+mj-cs"/>
              </a:rPr>
              <a:t>הוטלה עלי משימה רבת אחריות, הברחת  מטבעות זהב, שיהוו תשלום לשחרור אניות כדי להביא מעפילים לארץ. מטבעות הזהב היו צריכות להיות מועברות בחשאיות לסוחר אניות יווני, באמצעות איש קשר שלנו בפיראוס שביוון. אסור היה שהעניין יתגלה לאיש תוך כדי ההפלגה</a:t>
            </a:r>
          </a:p>
          <a:p>
            <a:endParaRPr lang="he-IL" sz="2800" b="1" cap="all" dirty="0">
              <a:ln w="3175" cmpd="sng">
                <a:noFill/>
              </a:ln>
              <a:latin typeface="+mj-lt"/>
              <a:ea typeface="+mj-ea"/>
              <a:cs typeface="+mj-cs"/>
            </a:endParaRPr>
          </a:p>
          <a:p>
            <a:endParaRPr lang="he-IL" sz="2400" b="1" dirty="0">
              <a:cs typeface="Calibri" panose="020F0502020204030204" pitchFamily="34" charset="0"/>
            </a:endParaRPr>
          </a:p>
          <a:p>
            <a:endParaRPr lang="he-IL" sz="2400" b="1" dirty="0">
              <a:cs typeface="Calibri" panose="020F0502020204030204" pitchFamily="34" charset="0"/>
            </a:endParaRPr>
          </a:p>
          <a:p>
            <a:endParaRPr lang="he-IL" sz="2400" b="1" dirty="0"/>
          </a:p>
        </p:txBody>
      </p:sp>
    </p:spTree>
    <p:extLst>
      <p:ext uri="{BB962C8B-B14F-4D97-AF65-F5344CB8AC3E}">
        <p14:creationId xmlns:p14="http://schemas.microsoft.com/office/powerpoint/2010/main" val="2475154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8777" y="532660"/>
            <a:ext cx="8890565" cy="7537142"/>
          </a:xfrm>
        </p:spPr>
        <p:txBody>
          <a:bodyPr>
            <a:normAutofit/>
          </a:bodyPr>
          <a:lstStyle/>
          <a:p>
            <a:pPr algn="r" fontAlgn="base"/>
            <a:r>
              <a:rPr lang="he-IL" sz="1600" dirty="0"/>
              <a:t/>
            </a:r>
            <a:br>
              <a:rPr lang="he-IL" sz="1600" dirty="0"/>
            </a:br>
            <a:r>
              <a:rPr lang="he-IL" sz="1600" dirty="0"/>
              <a:t/>
            </a:r>
            <a:br>
              <a:rPr lang="he-IL" sz="1600" dirty="0"/>
            </a:br>
            <a:r>
              <a:rPr lang="he-IL" sz="1600" dirty="0"/>
              <a:t/>
            </a:r>
            <a:br>
              <a:rPr lang="he-IL" sz="1600" dirty="0"/>
            </a:br>
            <a:r>
              <a:rPr lang="he-IL" sz="1600" dirty="0"/>
              <a:t/>
            </a:r>
            <a:br>
              <a:rPr lang="he-IL" sz="1600" dirty="0"/>
            </a:br>
            <a:r>
              <a:rPr lang="he-IL" sz="1600" dirty="0"/>
              <a:t/>
            </a:r>
            <a:br>
              <a:rPr lang="he-IL" sz="1600" dirty="0"/>
            </a:br>
            <a:r>
              <a:rPr lang="he-IL" sz="3100" b="1" dirty="0"/>
              <a:t> . </a:t>
            </a:r>
            <a:br>
              <a:rPr lang="he-IL" sz="3100" b="1" dirty="0"/>
            </a:br>
            <a:endParaRPr lang="he-IL" sz="3100" b="1"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37" y="2309399"/>
            <a:ext cx="2805653" cy="1729970"/>
          </a:xfrm>
        </p:spPr>
      </p:pic>
      <p:sp>
        <p:nvSpPr>
          <p:cNvPr id="3" name="TextBox 2">
            <a:extLst>
              <a:ext uri="{FF2B5EF4-FFF2-40B4-BE49-F238E27FC236}">
                <a16:creationId xmlns="" xmlns:a16="http://schemas.microsoft.com/office/drawing/2014/main" id="{8ECC525C-3829-41C2-A9F7-25C9F8E04D61}"/>
              </a:ext>
            </a:extLst>
          </p:cNvPr>
          <p:cNvSpPr txBox="1"/>
          <p:nvPr/>
        </p:nvSpPr>
        <p:spPr>
          <a:xfrm>
            <a:off x="2969159" y="0"/>
            <a:ext cx="6010183" cy="1323439"/>
          </a:xfrm>
          <a:prstGeom prst="rect">
            <a:avLst/>
          </a:prstGeom>
          <a:noFill/>
        </p:spPr>
        <p:txBody>
          <a:bodyPr wrap="square" rtlCol="1">
            <a:spAutoFit/>
          </a:bodyPr>
          <a:lstStyle/>
          <a:p>
            <a:r>
              <a:rPr lang="he-IL" sz="4000" dirty="0"/>
              <a:t/>
            </a:r>
            <a:br>
              <a:rPr lang="he-IL" sz="4000" dirty="0"/>
            </a:br>
            <a:r>
              <a:rPr lang="he-IL" sz="4000" b="1" dirty="0"/>
              <a:t>המסע ה"גורלי"</a:t>
            </a:r>
            <a:endParaRPr lang="he-IL" sz="4000" dirty="0"/>
          </a:p>
        </p:txBody>
      </p:sp>
      <p:sp>
        <p:nvSpPr>
          <p:cNvPr id="5" name="TextBox 4">
            <a:extLst>
              <a:ext uri="{FF2B5EF4-FFF2-40B4-BE49-F238E27FC236}">
                <a16:creationId xmlns="" xmlns:a16="http://schemas.microsoft.com/office/drawing/2014/main" id="{7E322B69-C6DC-496D-A114-BDE835D96D76}"/>
              </a:ext>
            </a:extLst>
          </p:cNvPr>
          <p:cNvSpPr txBox="1"/>
          <p:nvPr/>
        </p:nvSpPr>
        <p:spPr>
          <a:xfrm>
            <a:off x="88777" y="1437620"/>
            <a:ext cx="8993079" cy="4832092"/>
          </a:xfrm>
          <a:prstGeom prst="rect">
            <a:avLst/>
          </a:prstGeom>
          <a:noFill/>
        </p:spPr>
        <p:txBody>
          <a:bodyPr wrap="square" rtlCol="1">
            <a:spAutoFit/>
          </a:bodyPr>
          <a:lstStyle/>
          <a:p>
            <a:pPr algn="r" rtl="1"/>
            <a:r>
              <a:rPr lang="he-IL" sz="2800" b="1" dirty="0"/>
              <a:t>הזהב הוסתר בגרביים מקופלות, שהוכנסו לתוך פח ברזל, המכיל בדרך כלל דלק. בפח היו 50000 לירות זהב.  הלחמנו את פח המטבעות בחדר המכונות  מתחת למשאבות המים </a:t>
            </a:r>
          </a:p>
          <a:p>
            <a:pPr algn="r" rtl="1"/>
            <a:r>
              <a:rPr lang="he-IL" sz="2800" b="1" dirty="0"/>
              <a:t>בחסות הלילה. לאורך המסע היו מספר</a:t>
            </a:r>
          </a:p>
          <a:p>
            <a:pPr algn="r" rtl="1"/>
            <a:r>
              <a:rPr lang="he-IL" sz="2800" b="1" dirty="0"/>
              <a:t> חיפושים באנייה,  החסרתי פעימה, הייתי במתח רב. היעד  בו הייתי צריך</a:t>
            </a:r>
            <a:br>
              <a:rPr lang="he-IL" sz="2800" b="1" dirty="0"/>
            </a:br>
            <a:r>
              <a:rPr lang="he-IL" sz="2800" b="1" dirty="0"/>
              <a:t> למסור את המטבעות היה פיראוס, בזמן עגינת האנייה</a:t>
            </a:r>
          </a:p>
          <a:p>
            <a:pPr algn="r" rtl="1"/>
            <a:r>
              <a:rPr lang="he-IL" sz="2800" b="1" dirty="0"/>
              <a:t> לצורך  פריקת מטען, היה אמור להגיע שליח לקבל את הזהב ולהעבירו ליעדו.  השעות נקפו, גמרו לפרוק את המטען האנייה עמדה לצאת ואיש לא הגיע</a:t>
            </a:r>
            <a:endParaRPr lang="he-IL" sz="2800" dirty="0"/>
          </a:p>
        </p:txBody>
      </p:sp>
    </p:spTree>
    <p:extLst>
      <p:ext uri="{BB962C8B-B14F-4D97-AF65-F5344CB8AC3E}">
        <p14:creationId xmlns:p14="http://schemas.microsoft.com/office/powerpoint/2010/main" val="2110688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2105" y="912731"/>
            <a:ext cx="7344816" cy="2000548"/>
          </a:xfrm>
          <a:prstGeom prst="rect">
            <a:avLst/>
          </a:prstGeom>
          <a:noFill/>
        </p:spPr>
        <p:txBody>
          <a:bodyPr wrap="square" rtlCol="1">
            <a:spAutoFit/>
          </a:bodyPr>
          <a:lstStyle/>
          <a:p>
            <a:pPr algn="r" rtl="1"/>
            <a:r>
              <a:rPr lang="he-IL" sz="4000" dirty="0"/>
              <a:t> </a:t>
            </a:r>
            <a:r>
              <a:rPr lang="he-IL" sz="2800" b="1" dirty="0"/>
              <a:t>בתחבולות נחלצנו מהאנייה. היינו צריכים  לצאת מהנמל שהייתה בו שמירה קפדנית. עשינו עצמינו שיכורים, הזהב הוחבא במקומות אינטימיים בגופנו וכך בוצעה המשימה.</a:t>
            </a:r>
          </a:p>
        </p:txBody>
      </p:sp>
      <p:pic>
        <p:nvPicPr>
          <p:cNvPr id="1026" name="Picture 2" descr="תוצאת תמונה עבור פלי&quot;ם"/>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2521" y="10002283"/>
            <a:ext cx="3612767" cy="19793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תוצאת תמונה עבור פלי&quot;ם"/>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3426" y="3391091"/>
            <a:ext cx="4483234" cy="3115848"/>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369" y="3451222"/>
            <a:ext cx="1930383" cy="2895575"/>
          </a:xfrm>
          <a:prstGeom prst="rect">
            <a:avLst/>
          </a:prstGeom>
        </p:spPr>
      </p:pic>
    </p:spTree>
    <p:extLst>
      <p:ext uri="{BB962C8B-B14F-4D97-AF65-F5344CB8AC3E}">
        <p14:creationId xmlns:p14="http://schemas.microsoft.com/office/powerpoint/2010/main" val="2175169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3400" y="-315416"/>
            <a:ext cx="8610600" cy="6335216"/>
          </a:xfrm>
        </p:spPr>
        <p:txBody>
          <a:bodyPr/>
          <a:lstStyle/>
          <a:p>
            <a:pPr algn="r"/>
            <a:r>
              <a:rPr lang="he-IL" sz="2800" b="1" dirty="0">
                <a:latin typeface="+mn-lt"/>
                <a:ea typeface="+mn-ea"/>
                <a:cs typeface="+mn-cs"/>
              </a:rPr>
              <a:t>הזהב הגיע ליעדו, נקנתה אנייה ועולים שהיו במחנה מעבר ב"לה </a:t>
            </a:r>
            <a:r>
              <a:rPr lang="he-IL" sz="2800" b="1" dirty="0" err="1">
                <a:latin typeface="+mn-lt"/>
                <a:ea typeface="+mn-ea"/>
                <a:cs typeface="+mn-cs"/>
              </a:rPr>
              <a:t>ספציה</a:t>
            </a:r>
            <a:r>
              <a:rPr lang="he-IL" sz="2800" b="1" dirty="0">
                <a:latin typeface="+mn-lt"/>
                <a:ea typeface="+mn-ea"/>
                <a:cs typeface="+mn-cs"/>
              </a:rPr>
              <a:t>" שבאיטליה, עלו עליה . הייתה צפיפות קשה ותנאים גרועים, אך הניצולים התרגשו להגיע לארץ ולכן התגברו.</a:t>
            </a:r>
          </a:p>
        </p:txBody>
      </p:sp>
      <p:sp>
        <p:nvSpPr>
          <p:cNvPr id="3" name="מציין מיקום תוכן 2"/>
          <p:cNvSpPr>
            <a:spLocks noGrp="1"/>
          </p:cNvSpPr>
          <p:nvPr>
            <p:ph idx="1"/>
          </p:nvPr>
        </p:nvSpPr>
        <p:spPr>
          <a:xfrm>
            <a:off x="-186431" y="-315415"/>
            <a:ext cx="8873231" cy="2016223"/>
          </a:xfrm>
        </p:spPr>
        <p:txBody>
          <a:bodyPr>
            <a:normAutofit/>
          </a:bodyPr>
          <a:lstStyle/>
          <a:p>
            <a:pPr marL="914400" lvl="2" indent="0">
              <a:buNone/>
            </a:pPr>
            <a:r>
              <a:rPr lang="he-IL" sz="4000" b="1" dirty="0">
                <a:solidFill>
                  <a:schemeClr val="tx2">
                    <a:lumMod val="20000"/>
                    <a:lumOff val="80000"/>
                  </a:schemeClr>
                </a:solidFill>
              </a:rPr>
              <a:t>ארגון העולים לפני העלייה לאנייה</a:t>
            </a:r>
          </a:p>
        </p:txBody>
      </p:sp>
      <p:pic>
        <p:nvPicPr>
          <p:cNvPr id="2050" name="Picture 2" descr="F:\Use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357319"/>
            <a:ext cx="4100744" cy="3236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525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96879" y="1560046"/>
            <a:ext cx="7350968" cy="2637408"/>
          </a:xfrm>
        </p:spPr>
        <p:txBody>
          <a:bodyPr>
            <a:normAutofit/>
          </a:bodyPr>
          <a:lstStyle/>
          <a:p>
            <a:pPr algn="r"/>
            <a:r>
              <a:rPr lang="he-IL" sz="2800" b="1" dirty="0">
                <a:latin typeface="+mn-lt"/>
                <a:ea typeface="+mn-ea"/>
                <a:cs typeface="+mn-cs"/>
              </a:rPr>
              <a:t>בזמן ההפלגה ביקשתי מאחת החברות לשלוח למרים  מכתב בשמי, שהרי אסור היה לי להזדהות</a:t>
            </a:r>
            <a:br>
              <a:rPr lang="he-IL" sz="2800" b="1" dirty="0">
                <a:latin typeface="+mn-lt"/>
                <a:ea typeface="+mn-ea"/>
                <a:cs typeface="+mn-cs"/>
              </a:rPr>
            </a:br>
            <a:r>
              <a:rPr lang="he-IL" sz="2800" b="1" dirty="0">
                <a:latin typeface="+mn-lt"/>
                <a:ea typeface="+mn-ea"/>
                <a:cs typeface="+mn-cs"/>
              </a:rPr>
              <a:t>במכתב נכתב שיר...</a:t>
            </a:r>
          </a:p>
        </p:txBody>
      </p:sp>
      <p:sp>
        <p:nvSpPr>
          <p:cNvPr id="3" name="מציין מיקום תוכן 2"/>
          <p:cNvSpPr>
            <a:spLocks noGrp="1"/>
          </p:cNvSpPr>
          <p:nvPr>
            <p:ph idx="1"/>
          </p:nvPr>
        </p:nvSpPr>
        <p:spPr>
          <a:xfrm>
            <a:off x="1296879" y="400234"/>
            <a:ext cx="6554867" cy="1233256"/>
          </a:xfrm>
        </p:spPr>
        <p:txBody>
          <a:bodyPr>
            <a:normAutofit/>
          </a:bodyPr>
          <a:lstStyle/>
          <a:p>
            <a:pPr marL="0" indent="0">
              <a:buNone/>
            </a:pPr>
            <a:r>
              <a:rPr lang="he-IL" sz="4000" b="1" dirty="0">
                <a:solidFill>
                  <a:schemeClr val="tx2">
                    <a:lumMod val="20000"/>
                    <a:lumOff val="80000"/>
                  </a:schemeClr>
                </a:solidFill>
              </a:rPr>
              <a:t>געגועי למרים</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595" y="3103076"/>
            <a:ext cx="3038134" cy="2867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69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 xmlns:a16="http://schemas.microsoft.com/office/drawing/2014/main" id="{EFA91C94-F697-466C-83B2-AEB5DA4618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15203" y="7286625"/>
            <a:ext cx="4267973" cy="5516563"/>
          </a:xfrm>
          <a:prstGeom prst="rect">
            <a:avLst/>
          </a:prstGeom>
        </p:spPr>
      </p:pic>
      <p:sp>
        <p:nvSpPr>
          <p:cNvPr id="2" name="כותרת 1"/>
          <p:cNvSpPr>
            <a:spLocks noGrp="1"/>
          </p:cNvSpPr>
          <p:nvPr>
            <p:ph type="title"/>
          </p:nvPr>
        </p:nvSpPr>
        <p:spPr>
          <a:xfrm>
            <a:off x="2771800" y="260649"/>
            <a:ext cx="5184576" cy="936104"/>
          </a:xfrm>
        </p:spPr>
        <p:txBody>
          <a:bodyPr/>
          <a:lstStyle/>
          <a:p>
            <a:r>
              <a:rPr lang="he-IL" b="1">
                <a:solidFill>
                  <a:srgbClr val="FF0000"/>
                </a:solidFill>
              </a:rPr>
              <a:t>את חכי לי ואחזור</a:t>
            </a:r>
          </a:p>
        </p:txBody>
      </p:sp>
      <p:graphicFrame>
        <p:nvGraphicFramePr>
          <p:cNvPr id="3" name="מציין מיקום תוכן 2">
            <a:extLst>
              <a:ext uri="{FF2B5EF4-FFF2-40B4-BE49-F238E27FC236}">
                <a16:creationId xmlns="" xmlns:a16="http://schemas.microsoft.com/office/drawing/2014/main" id="{6FCE2582-83AC-42A6-829D-D627E491C700}"/>
              </a:ext>
            </a:extLst>
          </p:cNvPr>
          <p:cNvGraphicFramePr>
            <a:graphicFrameLocks noGrp="1"/>
          </p:cNvGraphicFramePr>
          <p:nvPr>
            <p:ph idx="1"/>
          </p:nvPr>
        </p:nvGraphicFramePr>
        <p:xfrm>
          <a:off x="1313843" y="4737745"/>
          <a:ext cx="72652" cy="2465370"/>
        </p:xfrm>
        <a:graphic>
          <a:graphicData uri="http://schemas.openxmlformats.org/drawingml/2006/table">
            <a:tbl>
              <a:tblPr rtl="1" firstRow="1" firstCol="1" bandRow="1">
                <a:tableStyleId>{5C22544A-7EE6-4342-B048-85BDC9FD1C3A}</a:tableStyleId>
              </a:tblPr>
              <a:tblGrid>
                <a:gridCol w="36100">
                  <a:extLst>
                    <a:ext uri="{9D8B030D-6E8A-4147-A177-3AD203B41FA5}">
                      <a16:colId xmlns="" xmlns:a16="http://schemas.microsoft.com/office/drawing/2014/main" val="1873112745"/>
                    </a:ext>
                  </a:extLst>
                </a:gridCol>
                <a:gridCol w="36552">
                  <a:extLst>
                    <a:ext uri="{9D8B030D-6E8A-4147-A177-3AD203B41FA5}">
                      <a16:colId xmlns="" xmlns:a16="http://schemas.microsoft.com/office/drawing/2014/main" val="2590882993"/>
                    </a:ext>
                  </a:extLst>
                </a:gridCol>
              </a:tblGrid>
              <a:tr h="1130222">
                <a:tc>
                  <a:txBody>
                    <a:bodyPr/>
                    <a:lstStyle/>
                    <a:p>
                      <a:pPr algn="r" rtl="1">
                        <a:lnSpc>
                          <a:spcPct val="107000"/>
                        </a:lnSpc>
                        <a:spcAft>
                          <a:spcPts val="0"/>
                        </a:spcAft>
                      </a:pPr>
                      <a:r>
                        <a:rPr lang="he-IL" sz="100">
                          <a:effectLst/>
                        </a:rPr>
                        <a:t>את חכי לי ואחזור, </a:t>
                      </a:r>
                      <a:br>
                        <a:rPr lang="he-IL" sz="100">
                          <a:effectLst/>
                        </a:rPr>
                      </a:br>
                      <a:r>
                        <a:rPr lang="he-IL" sz="100">
                          <a:effectLst/>
                        </a:rPr>
                        <a:t>אך חכי היטב. </a:t>
                      </a:r>
                      <a:br>
                        <a:rPr lang="he-IL" sz="100">
                          <a:effectLst/>
                        </a:rPr>
                      </a:br>
                      <a:r>
                        <a:rPr lang="he-IL" sz="100">
                          <a:effectLst/>
                        </a:rPr>
                        <a:t>את חכי לי גם בקדר </a:t>
                      </a:r>
                      <a:br>
                        <a:rPr lang="he-IL" sz="100">
                          <a:effectLst/>
                        </a:rPr>
                      </a:br>
                      <a:r>
                        <a:rPr lang="he-IL" sz="100">
                          <a:effectLst/>
                        </a:rPr>
                        <a:t>מסגריר הלב. </a:t>
                      </a:r>
                      <a:br>
                        <a:rPr lang="he-IL" sz="100">
                          <a:effectLst/>
                        </a:rPr>
                      </a:br>
                      <a:r>
                        <a:rPr lang="he-IL" sz="100">
                          <a:effectLst/>
                        </a:rPr>
                        <a:t>את חכי לעת כפורים, </a:t>
                      </a:r>
                      <a:br>
                        <a:rPr lang="he-IL" sz="100">
                          <a:effectLst/>
                        </a:rPr>
                      </a:br>
                      <a:r>
                        <a:rPr lang="he-IL" sz="100">
                          <a:effectLst/>
                        </a:rPr>
                        <a:t>את חכי בחום, </a:t>
                      </a:r>
                      <a:br>
                        <a:rPr lang="he-IL" sz="100">
                          <a:effectLst/>
                        </a:rPr>
                      </a:br>
                      <a:r>
                        <a:rPr lang="he-IL" sz="100">
                          <a:effectLst/>
                        </a:rPr>
                        <a:t>את חכי עת אחרים </a:t>
                      </a:r>
                      <a:br>
                        <a:rPr lang="he-IL" sz="100">
                          <a:effectLst/>
                        </a:rPr>
                      </a:br>
                      <a:r>
                        <a:rPr lang="he-IL" sz="100">
                          <a:effectLst/>
                        </a:rPr>
                        <a:t>ישתכחו עד תום. </a:t>
                      </a:r>
                      <a:br>
                        <a:rPr lang="he-IL" sz="100">
                          <a:effectLst/>
                        </a:rPr>
                      </a:br>
                      <a:r>
                        <a:rPr lang="he-IL" sz="100">
                          <a:effectLst/>
                        </a:rPr>
                        <a:t/>
                      </a:r>
                      <a:br>
                        <a:rPr lang="he-IL" sz="100">
                          <a:effectLst/>
                        </a:rPr>
                      </a:br>
                      <a:r>
                        <a:rPr lang="he-IL" sz="100">
                          <a:effectLst/>
                        </a:rPr>
                        <a:t>את חכי, חכי, ולו </a:t>
                      </a:r>
                      <a:br>
                        <a:rPr lang="he-IL" sz="100">
                          <a:effectLst/>
                        </a:rPr>
                      </a:br>
                      <a:r>
                        <a:rPr lang="he-IL" sz="100">
                          <a:effectLst/>
                        </a:rPr>
                        <a:t>לא יבוא מיכתב. </a:t>
                      </a:r>
                      <a:br>
                        <a:rPr lang="he-IL" sz="100">
                          <a:effectLst/>
                        </a:rPr>
                      </a:br>
                      <a:r>
                        <a:rPr lang="he-IL" sz="100">
                          <a:effectLst/>
                        </a:rPr>
                        <a:t>את חכי אם גם ילאו </a:t>
                      </a:r>
                      <a:br>
                        <a:rPr lang="he-IL" sz="100">
                          <a:effectLst/>
                        </a:rPr>
                      </a:br>
                      <a:r>
                        <a:rPr lang="he-IL" sz="100">
                          <a:effectLst/>
                        </a:rPr>
                        <a:t>המחכים לשוא. </a:t>
                      </a:r>
                      <a:br>
                        <a:rPr lang="he-IL" sz="100">
                          <a:effectLst/>
                        </a:rPr>
                      </a:br>
                      <a:r>
                        <a:rPr lang="he-IL" sz="100">
                          <a:effectLst/>
                        </a:rPr>
                        <a:t/>
                      </a:r>
                      <a:br>
                        <a:rPr lang="he-IL" sz="100">
                          <a:effectLst/>
                        </a:rPr>
                      </a:br>
                      <a:r>
                        <a:rPr lang="he-IL" sz="100">
                          <a:effectLst/>
                        </a:rPr>
                        <a:t>את חכי לי ואחזור, </a:t>
                      </a:r>
                      <a:br>
                        <a:rPr lang="he-IL" sz="100">
                          <a:effectLst/>
                        </a:rPr>
                      </a:br>
                      <a:r>
                        <a:rPr lang="he-IL" sz="100">
                          <a:effectLst/>
                        </a:rPr>
                        <a:t>וארור הסח </a:t>
                      </a:r>
                      <a:br>
                        <a:rPr lang="he-IL" sz="100">
                          <a:effectLst/>
                        </a:rPr>
                      </a:br>
                      <a:r>
                        <a:rPr lang="he-IL" sz="100">
                          <a:effectLst/>
                        </a:rPr>
                        <a:t>בבטחה גמורה לאמור: </a:t>
                      </a:r>
                      <a:br>
                        <a:rPr lang="he-IL" sz="100">
                          <a:effectLst/>
                        </a:rPr>
                      </a:br>
                      <a:r>
                        <a:rPr lang="he-IL" sz="100">
                          <a:effectLst/>
                        </a:rPr>
                        <a:t>"מת הוא... ונשכח"... </a:t>
                      </a:r>
                      <a:br>
                        <a:rPr lang="he-IL" sz="100">
                          <a:effectLst/>
                        </a:rPr>
                      </a:br>
                      <a:r>
                        <a:rPr lang="he-IL" sz="100">
                          <a:effectLst/>
                        </a:rPr>
                        <a:t>יאמינו אם ואב, </a:t>
                      </a:r>
                      <a:br>
                        <a:rPr lang="he-IL" sz="100">
                          <a:effectLst/>
                        </a:rPr>
                      </a:br>
                      <a:r>
                        <a:rPr lang="he-IL" sz="100">
                          <a:effectLst/>
                        </a:rPr>
                        <a:t>כי אינני חי, </a:t>
                      </a:r>
                      <a:br>
                        <a:rPr lang="he-IL" sz="100">
                          <a:effectLst/>
                        </a:rPr>
                      </a:br>
                      <a:r>
                        <a:rPr lang="he-IL" sz="100">
                          <a:effectLst/>
                        </a:rPr>
                        <a:t>ייעפו חכות לשוא </a:t>
                      </a:r>
                      <a:br>
                        <a:rPr lang="he-IL" sz="100">
                          <a:effectLst/>
                        </a:rPr>
                      </a:br>
                      <a:r>
                        <a:rPr lang="he-IL" sz="100">
                          <a:effectLst/>
                        </a:rPr>
                        <a:t>כל רעי, אחי. </a:t>
                      </a:r>
                      <a:br>
                        <a:rPr lang="he-IL" sz="100">
                          <a:effectLst/>
                        </a:rPr>
                      </a:br>
                      <a:r>
                        <a:rPr lang="he-IL" sz="100">
                          <a:effectLst/>
                        </a:rPr>
                        <a:t/>
                      </a:r>
                      <a:br>
                        <a:rPr lang="he-IL" sz="100">
                          <a:effectLst/>
                        </a:rPr>
                      </a:br>
                      <a:r>
                        <a:rPr lang="he-IL" sz="100">
                          <a:effectLst/>
                        </a:rPr>
                        <a:t>וישתו כוס יין מר, </a:t>
                      </a:r>
                      <a:br>
                        <a:rPr lang="he-IL" sz="100">
                          <a:effectLst/>
                        </a:rPr>
                      </a:br>
                      <a:r>
                        <a:rPr lang="he-IL" sz="100">
                          <a:effectLst/>
                        </a:rPr>
                        <a:t>זכר נשמתי... </a:t>
                      </a:r>
                      <a:br>
                        <a:rPr lang="he-IL" sz="100">
                          <a:effectLst/>
                        </a:rPr>
                      </a:br>
                      <a:r>
                        <a:rPr lang="he-IL" sz="100">
                          <a:effectLst/>
                        </a:rPr>
                        <a:t>את חכי וכוס נמהר </a:t>
                      </a:r>
                      <a:br>
                        <a:rPr lang="he-IL" sz="100">
                          <a:effectLst/>
                        </a:rPr>
                      </a:br>
                      <a:r>
                        <a:rPr lang="he-IL" sz="100">
                          <a:effectLst/>
                        </a:rPr>
                        <a:t>אל נא, אל תשתי! </a:t>
                      </a:r>
                      <a:br>
                        <a:rPr lang="he-IL" sz="100">
                          <a:effectLst/>
                        </a:rPr>
                      </a:br>
                      <a:r>
                        <a:rPr lang="he-IL" sz="100">
                          <a:effectLst/>
                        </a:rPr>
                        <a:t/>
                      </a:r>
                      <a:br>
                        <a:rPr lang="he-IL" sz="100">
                          <a:effectLst/>
                        </a:rPr>
                      </a:br>
                      <a:r>
                        <a:rPr lang="he-IL" sz="100">
                          <a:effectLst/>
                        </a:rPr>
                        <a:t>את חכי לי ואחזור, </a:t>
                      </a:r>
                      <a:br>
                        <a:rPr lang="he-IL" sz="100">
                          <a:effectLst/>
                        </a:rPr>
                      </a:br>
                      <a:r>
                        <a:rPr lang="he-IL" sz="100">
                          <a:effectLst/>
                        </a:rPr>
                        <a:t>חי אחזורה, חי! </a:t>
                      </a:r>
                      <a:br>
                        <a:rPr lang="he-IL" sz="100">
                          <a:effectLst/>
                        </a:rPr>
                      </a:br>
                      <a:r>
                        <a:rPr lang="he-IL" sz="100">
                          <a:effectLst/>
                        </a:rPr>
                        <a:t>המה ישתאו לאמור: </a:t>
                      </a:r>
                      <a:br>
                        <a:rPr lang="he-IL" sz="100">
                          <a:effectLst/>
                        </a:rPr>
                      </a:br>
                      <a:r>
                        <a:rPr lang="he-IL" sz="100">
                          <a:effectLst/>
                        </a:rPr>
                        <a:t>"נס הוא בודאי!" </a:t>
                      </a:r>
                      <a:br>
                        <a:rPr lang="he-IL" sz="100">
                          <a:effectLst/>
                        </a:rPr>
                      </a:br>
                      <a:r>
                        <a:rPr lang="he-IL" sz="100">
                          <a:effectLst/>
                        </a:rPr>
                        <a:t>המה לא חיכו, ואיך </a:t>
                      </a:r>
                      <a:br>
                        <a:rPr lang="he-IL" sz="100">
                          <a:effectLst/>
                        </a:rPr>
                      </a:br>
                      <a:r>
                        <a:rPr lang="he-IL" sz="100">
                          <a:effectLst/>
                        </a:rPr>
                        <a:t>בין תבין נפשם </a:t>
                      </a:r>
                      <a:br>
                        <a:rPr lang="he-IL" sz="100">
                          <a:effectLst/>
                        </a:rPr>
                      </a:br>
                      <a:r>
                        <a:rPr lang="he-IL" sz="100">
                          <a:effectLst/>
                        </a:rPr>
                        <a:t>כי רק את בחכותיך </a:t>
                      </a:r>
                      <a:br>
                        <a:rPr lang="he-IL" sz="100">
                          <a:effectLst/>
                        </a:rPr>
                      </a:br>
                      <a:r>
                        <a:rPr lang="he-IL" sz="100">
                          <a:effectLst/>
                        </a:rPr>
                        <a:t>הצלתיני שם. </a:t>
                      </a:r>
                      <a:br>
                        <a:rPr lang="he-IL" sz="100">
                          <a:effectLst/>
                        </a:rPr>
                      </a:br>
                      <a:r>
                        <a:rPr lang="he-IL" sz="100">
                          <a:effectLst/>
                        </a:rPr>
                        <a:t/>
                      </a:r>
                      <a:br>
                        <a:rPr lang="he-IL" sz="100">
                          <a:effectLst/>
                        </a:rPr>
                      </a:br>
                      <a:r>
                        <a:rPr lang="he-IL" sz="100">
                          <a:effectLst/>
                        </a:rPr>
                        <a:t>איך נצלתי, - זאת נדע </a:t>
                      </a:r>
                      <a:br>
                        <a:rPr lang="he-IL" sz="100">
                          <a:effectLst/>
                        </a:rPr>
                      </a:br>
                      <a:r>
                        <a:rPr lang="he-IL" sz="100">
                          <a:effectLst/>
                        </a:rPr>
                        <a:t>רק אני ואת: </a:t>
                      </a:r>
                      <a:br>
                        <a:rPr lang="he-IL" sz="100">
                          <a:effectLst/>
                        </a:rPr>
                      </a:br>
                      <a:r>
                        <a:rPr lang="he-IL" sz="100">
                          <a:effectLst/>
                        </a:rPr>
                        <a:t>כי יותר מכל אדם </a:t>
                      </a:r>
                      <a:br>
                        <a:rPr lang="he-IL" sz="100">
                          <a:effectLst/>
                        </a:rPr>
                      </a:br>
                      <a:r>
                        <a:rPr lang="he-IL" sz="100">
                          <a:effectLst/>
                        </a:rPr>
                        <a:t>לחכות ידעת.</a:t>
                      </a:r>
                      <a:endParaRPr lang="en-US" sz="100">
                        <a:effectLst/>
                        <a:latin typeface="Calibri" panose="020F0502020204030204" pitchFamily="34" charset="0"/>
                        <a:ea typeface="Calibri" panose="020F0502020204030204" pitchFamily="34" charset="0"/>
                        <a:cs typeface="Arial" panose="020B0604020202020204" pitchFamily="34" charset="0"/>
                      </a:endParaRPr>
                    </a:p>
                  </a:txBody>
                  <a:tcPr marL="1394" marR="1394" marT="1394" marB="1394"/>
                </a:tc>
                <a:tc>
                  <a:txBody>
                    <a:bodyPr/>
                    <a:lstStyle/>
                    <a:p>
                      <a:endParaRPr lang="he-IL" sz="100"/>
                    </a:p>
                  </a:txBody>
                  <a:tcPr marL="1394" marR="1394" marT="1394" marB="1394"/>
                </a:tc>
                <a:extLst>
                  <a:ext uri="{0D108BD9-81ED-4DB2-BD59-A6C34878D82A}">
                    <a16:rowId xmlns="" xmlns:a16="http://schemas.microsoft.com/office/drawing/2014/main" val="2591514602"/>
                  </a:ext>
                </a:extLst>
              </a:tr>
              <a:tr h="0">
                <a:tc>
                  <a:txBody>
                    <a:bodyPr/>
                    <a:lstStyle/>
                    <a:p>
                      <a:pPr algn="r" rtl="1">
                        <a:lnSpc>
                          <a:spcPct val="107000"/>
                        </a:lnSpc>
                      </a:pPr>
                      <a:endParaRPr lang="en-US" sz="100">
                        <a:effectLst/>
                        <a:latin typeface="Calibri" panose="020F0502020204030204" pitchFamily="34" charset="0"/>
                        <a:cs typeface="Arial" panose="020B0604020202020204" pitchFamily="34" charset="0"/>
                      </a:endParaRPr>
                    </a:p>
                  </a:txBody>
                  <a:tcPr marL="1394" marR="1394" marT="1394" marB="1394" anchor="ctr"/>
                </a:tc>
                <a:tc>
                  <a:txBody>
                    <a:bodyPr/>
                    <a:lstStyle/>
                    <a:p>
                      <a:pPr rtl="1"/>
                      <a:endParaRPr lang="he-IL" sz="100"/>
                    </a:p>
                  </a:txBody>
                  <a:tcPr marL="5576" marR="5576" marT="2788" marB="2788"/>
                </a:tc>
                <a:extLst>
                  <a:ext uri="{0D108BD9-81ED-4DB2-BD59-A6C34878D82A}">
                    <a16:rowId xmlns="" xmlns:a16="http://schemas.microsoft.com/office/drawing/2014/main" val="1703979566"/>
                  </a:ext>
                </a:extLst>
              </a:tr>
            </a:tbl>
          </a:graphicData>
        </a:graphic>
      </p:graphicFrame>
      <p:pic>
        <p:nvPicPr>
          <p:cNvPr id="6" name="תמונה 5">
            <a:extLst>
              <a:ext uri="{FF2B5EF4-FFF2-40B4-BE49-F238E27FC236}">
                <a16:creationId xmlns="" xmlns:a16="http://schemas.microsoft.com/office/drawing/2014/main" id="{41EDF7F7-7B1B-4094-BD04-E475F03EAA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65" y="2495467"/>
            <a:ext cx="3901620" cy="3901620"/>
          </a:xfrm>
          <a:prstGeom prst="rect">
            <a:avLst/>
          </a:prstGeom>
        </p:spPr>
      </p:pic>
      <p:sp>
        <p:nvSpPr>
          <p:cNvPr id="5" name="TextBox 4">
            <a:extLst>
              <a:ext uri="{FF2B5EF4-FFF2-40B4-BE49-F238E27FC236}">
                <a16:creationId xmlns="" xmlns:a16="http://schemas.microsoft.com/office/drawing/2014/main" id="{6E64752F-0E70-428A-A9A1-442A8CBA4BDB}"/>
              </a:ext>
            </a:extLst>
          </p:cNvPr>
          <p:cNvSpPr txBox="1"/>
          <p:nvPr/>
        </p:nvSpPr>
        <p:spPr>
          <a:xfrm>
            <a:off x="5844359" y="1321425"/>
            <a:ext cx="2743200" cy="34163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err="1"/>
              <a:t>את</a:t>
            </a:r>
            <a:r>
              <a:rPr lang="en-US" dirty="0"/>
              <a:t> </a:t>
            </a:r>
            <a:r>
              <a:rPr lang="en-US" dirty="0" err="1"/>
              <a:t>חכי</a:t>
            </a:r>
            <a:r>
              <a:rPr lang="en-US" dirty="0"/>
              <a:t> </a:t>
            </a:r>
            <a:r>
              <a:rPr lang="en-US" dirty="0" err="1"/>
              <a:t>לי</a:t>
            </a:r>
            <a:r>
              <a:rPr lang="en-US" dirty="0"/>
              <a:t> </a:t>
            </a:r>
            <a:r>
              <a:rPr lang="en-US" dirty="0" err="1"/>
              <a:t>ואחזור</a:t>
            </a:r>
          </a:p>
          <a:p>
            <a:pPr algn="ctr"/>
            <a:r>
              <a:rPr lang="en-US" dirty="0" err="1"/>
              <a:t>אך</a:t>
            </a:r>
            <a:r>
              <a:rPr lang="en-US" dirty="0"/>
              <a:t> </a:t>
            </a:r>
            <a:r>
              <a:rPr lang="en-US" dirty="0" err="1"/>
              <a:t>חכי</a:t>
            </a:r>
            <a:r>
              <a:rPr lang="en-US" dirty="0"/>
              <a:t> </a:t>
            </a:r>
            <a:r>
              <a:rPr lang="en-US" dirty="0" err="1"/>
              <a:t>היטב</a:t>
            </a:r>
            <a:r>
              <a:rPr lang="en-US" dirty="0"/>
              <a:t>, </a:t>
            </a:r>
            <a:r>
              <a:rPr lang="en-US" dirty="0" err="1"/>
              <a:t>את</a:t>
            </a:r>
            <a:r>
              <a:rPr lang="en-US" dirty="0"/>
              <a:t> </a:t>
            </a:r>
            <a:r>
              <a:rPr lang="en-US" dirty="0" err="1"/>
              <a:t>חכי</a:t>
            </a:r>
            <a:r>
              <a:rPr lang="en-US" dirty="0"/>
              <a:t> </a:t>
            </a:r>
            <a:r>
              <a:rPr lang="en-US" dirty="0" err="1"/>
              <a:t>לי</a:t>
            </a:r>
            <a:r>
              <a:rPr lang="en-US" dirty="0"/>
              <a:t> </a:t>
            </a:r>
            <a:r>
              <a:rPr lang="en-US" dirty="0" err="1"/>
              <a:t>גם</a:t>
            </a:r>
            <a:r>
              <a:rPr lang="en-US" dirty="0"/>
              <a:t> </a:t>
            </a:r>
            <a:r>
              <a:rPr lang="en-US" dirty="0" err="1"/>
              <a:t>בקדור</a:t>
            </a:r>
          </a:p>
          <a:p>
            <a:pPr algn="ctr"/>
            <a:r>
              <a:rPr lang="en-US" dirty="0" err="1"/>
              <a:t>מסגריר</a:t>
            </a:r>
            <a:r>
              <a:rPr lang="en-US" dirty="0"/>
              <a:t> </a:t>
            </a:r>
            <a:r>
              <a:rPr lang="en-US" dirty="0" err="1"/>
              <a:t>הלב</a:t>
            </a:r>
          </a:p>
          <a:p>
            <a:pPr algn="ctr"/>
            <a:r>
              <a:rPr lang="en-US" dirty="0" err="1"/>
              <a:t>את</a:t>
            </a:r>
            <a:r>
              <a:rPr lang="en-US" dirty="0"/>
              <a:t> </a:t>
            </a:r>
            <a:r>
              <a:rPr lang="en-US" dirty="0" err="1"/>
              <a:t>חכי</a:t>
            </a:r>
            <a:r>
              <a:rPr lang="en-US" dirty="0"/>
              <a:t> </a:t>
            </a:r>
            <a:r>
              <a:rPr lang="en-US" dirty="0" err="1"/>
              <a:t>לעת</a:t>
            </a:r>
            <a:r>
              <a:rPr lang="en-US" dirty="0"/>
              <a:t> </a:t>
            </a:r>
            <a:r>
              <a:rPr lang="en-US" dirty="0" err="1"/>
              <a:t>כפורים</a:t>
            </a:r>
          </a:p>
          <a:p>
            <a:pPr algn="ctr"/>
            <a:r>
              <a:rPr lang="en-US" dirty="0" err="1"/>
              <a:t>את</a:t>
            </a:r>
            <a:r>
              <a:rPr lang="en-US" dirty="0"/>
              <a:t> </a:t>
            </a:r>
            <a:r>
              <a:rPr lang="en-US" dirty="0" err="1"/>
              <a:t>חכי</a:t>
            </a:r>
            <a:r>
              <a:rPr lang="en-US" dirty="0"/>
              <a:t> </a:t>
            </a:r>
            <a:r>
              <a:rPr lang="en-US" dirty="0" err="1"/>
              <a:t>בחום</a:t>
            </a:r>
          </a:p>
          <a:p>
            <a:pPr algn="ctr"/>
            <a:r>
              <a:rPr lang="en-US" dirty="0" err="1"/>
              <a:t>את</a:t>
            </a:r>
            <a:r>
              <a:rPr lang="en-US" dirty="0"/>
              <a:t> </a:t>
            </a:r>
            <a:r>
              <a:rPr lang="en-US" dirty="0" err="1"/>
              <a:t>חכי</a:t>
            </a:r>
            <a:r>
              <a:rPr lang="en-US" dirty="0"/>
              <a:t> </a:t>
            </a:r>
            <a:r>
              <a:rPr lang="en-US" dirty="0" err="1"/>
              <a:t>עת</a:t>
            </a:r>
            <a:r>
              <a:rPr lang="en-US" dirty="0"/>
              <a:t> </a:t>
            </a:r>
            <a:r>
              <a:rPr lang="en-US" dirty="0" err="1"/>
              <a:t>אחרים</a:t>
            </a:r>
          </a:p>
          <a:p>
            <a:pPr algn="ctr"/>
            <a:r>
              <a:rPr lang="en-US" dirty="0" err="1"/>
              <a:t>ישתכחו</a:t>
            </a:r>
            <a:r>
              <a:rPr lang="en-US" dirty="0"/>
              <a:t> </a:t>
            </a:r>
            <a:r>
              <a:rPr lang="en-US" dirty="0" err="1"/>
              <a:t>עד</a:t>
            </a:r>
            <a:r>
              <a:rPr lang="en-US" dirty="0"/>
              <a:t> </a:t>
            </a:r>
            <a:r>
              <a:rPr lang="en-US" dirty="0" err="1"/>
              <a:t>תום</a:t>
            </a:r>
            <a:r>
              <a:rPr lang="en-US" dirty="0"/>
              <a:t>...</a:t>
            </a:r>
          </a:p>
          <a:p>
            <a:pPr algn="ctr"/>
            <a:r>
              <a:rPr lang="en-US" dirty="0" err="1"/>
              <a:t>את</a:t>
            </a:r>
            <a:r>
              <a:rPr lang="en-US" dirty="0"/>
              <a:t> </a:t>
            </a:r>
            <a:r>
              <a:rPr lang="en-US" dirty="0" err="1"/>
              <a:t>חכי</a:t>
            </a:r>
            <a:r>
              <a:rPr lang="en-US" dirty="0"/>
              <a:t> </a:t>
            </a:r>
            <a:r>
              <a:rPr lang="en-US" dirty="0" err="1"/>
              <a:t>חכי</a:t>
            </a:r>
            <a:r>
              <a:rPr lang="en-US" dirty="0"/>
              <a:t> </a:t>
            </a:r>
            <a:r>
              <a:rPr lang="en-US" dirty="0" err="1"/>
              <a:t>ולו</a:t>
            </a:r>
          </a:p>
          <a:p>
            <a:pPr algn="ctr"/>
            <a:r>
              <a:rPr lang="en-US" dirty="0" err="1"/>
              <a:t>לא</a:t>
            </a:r>
            <a:r>
              <a:rPr lang="en-US" dirty="0"/>
              <a:t> </a:t>
            </a:r>
            <a:r>
              <a:rPr lang="en-US" dirty="0" err="1"/>
              <a:t>יבוא</a:t>
            </a:r>
            <a:r>
              <a:rPr lang="en-US" dirty="0"/>
              <a:t> </a:t>
            </a:r>
            <a:r>
              <a:rPr lang="en-US" dirty="0" err="1"/>
              <a:t>מכתב</a:t>
            </a:r>
          </a:p>
          <a:p>
            <a:pPr algn="ctr"/>
            <a:r>
              <a:rPr lang="en-US" dirty="0" err="1"/>
              <a:t>את</a:t>
            </a:r>
            <a:r>
              <a:rPr lang="en-US" dirty="0"/>
              <a:t> </a:t>
            </a:r>
            <a:r>
              <a:rPr lang="en-US" dirty="0" err="1"/>
              <a:t>חכי</a:t>
            </a:r>
            <a:r>
              <a:rPr lang="en-US" dirty="0"/>
              <a:t> </a:t>
            </a:r>
            <a:r>
              <a:rPr lang="en-US" dirty="0" err="1"/>
              <a:t>אם</a:t>
            </a:r>
            <a:r>
              <a:rPr lang="en-US" dirty="0"/>
              <a:t> </a:t>
            </a:r>
            <a:r>
              <a:rPr lang="en-US" dirty="0" err="1"/>
              <a:t>גם</a:t>
            </a:r>
            <a:r>
              <a:rPr lang="en-US" dirty="0"/>
              <a:t> </a:t>
            </a:r>
            <a:r>
              <a:rPr lang="en-US" dirty="0" err="1"/>
              <a:t>ילאו</a:t>
            </a:r>
            <a:r>
              <a:rPr lang="en-US" dirty="0"/>
              <a:t> </a:t>
            </a:r>
          </a:p>
          <a:p>
            <a:pPr algn="ctr"/>
            <a:r>
              <a:rPr lang="en-US" dirty="0" err="1"/>
              <a:t>המחכים</a:t>
            </a:r>
            <a:r>
              <a:rPr lang="en-US" dirty="0"/>
              <a:t> </a:t>
            </a:r>
            <a:r>
              <a:rPr lang="en-US" dirty="0" err="1"/>
              <a:t>לשוא</a:t>
            </a:r>
            <a:r>
              <a:rPr lang="en-US" dirty="0"/>
              <a:t>....</a:t>
            </a:r>
          </a:p>
        </p:txBody>
      </p:sp>
      <p:pic>
        <p:nvPicPr>
          <p:cNvPr id="7" name="אריק לביא - את חכי לי ואחזור">
            <a:hlinkClick r:id="" action="ppaction://media"/>
            <a:extLst>
              <a:ext uri="{FF2B5EF4-FFF2-40B4-BE49-F238E27FC236}">
                <a16:creationId xmlns="" xmlns:a16="http://schemas.microsoft.com/office/drawing/2014/main" id="{D0CB8FB7-FD63-4F7B-ABA9-8C36C1C543A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7136738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983"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171400"/>
            <a:ext cx="9144000" cy="6840760"/>
          </a:xfrm>
        </p:spPr>
        <p:txBody>
          <a:bodyPr/>
          <a:lstStyle/>
          <a:p>
            <a:r>
              <a:rPr lang="he-IL" dirty="0"/>
              <a:t/>
            </a:r>
            <a:br>
              <a:rPr lang="he-IL" dirty="0"/>
            </a:br>
            <a:r>
              <a:rPr lang="he-IL" dirty="0"/>
              <a:t/>
            </a:r>
            <a:br>
              <a:rPr lang="he-IL" dirty="0"/>
            </a:br>
            <a:r>
              <a:rPr lang="he-IL" dirty="0"/>
              <a:t/>
            </a:r>
            <a:br>
              <a:rPr lang="he-IL" dirty="0"/>
            </a:br>
            <a:r>
              <a:rPr lang="he-IL" dirty="0"/>
              <a:t/>
            </a:r>
            <a:br>
              <a:rPr lang="he-IL" dirty="0"/>
            </a:br>
            <a:endParaRPr lang="he-IL" dirty="0"/>
          </a:p>
        </p:txBody>
      </p:sp>
      <p:sp>
        <p:nvSpPr>
          <p:cNvPr id="3" name="מציין מיקום תוכן 2"/>
          <p:cNvSpPr>
            <a:spLocks noGrp="1"/>
          </p:cNvSpPr>
          <p:nvPr>
            <p:ph idx="1"/>
          </p:nvPr>
        </p:nvSpPr>
        <p:spPr>
          <a:xfrm>
            <a:off x="2547890" y="-171399"/>
            <a:ext cx="4233111" cy="1414274"/>
          </a:xfrm>
        </p:spPr>
        <p:txBody>
          <a:bodyPr>
            <a:normAutofit/>
          </a:bodyPr>
          <a:lstStyle/>
          <a:p>
            <a:pPr marL="0" indent="0">
              <a:buNone/>
            </a:pPr>
            <a:r>
              <a:rPr lang="he-IL" sz="4000" b="1" dirty="0">
                <a:solidFill>
                  <a:schemeClr val="tx1"/>
                </a:solidFill>
              </a:rPr>
              <a:t>האכזבה והגירוש</a:t>
            </a:r>
          </a:p>
        </p:txBody>
      </p:sp>
      <p:pic>
        <p:nvPicPr>
          <p:cNvPr id="4098" name="Picture 2" descr="F:\Use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90725"/>
            <a:ext cx="238125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User\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763" y="4400550"/>
            <a:ext cx="2581275" cy="1771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47538" y="1109185"/>
            <a:ext cx="4771748" cy="5693866"/>
          </a:xfrm>
          <a:prstGeom prst="rect">
            <a:avLst/>
          </a:prstGeom>
          <a:noFill/>
        </p:spPr>
        <p:txBody>
          <a:bodyPr wrap="square" rtlCol="1" anchor="t">
            <a:spAutoFit/>
          </a:bodyPr>
          <a:lstStyle/>
          <a:p>
            <a:pPr algn="r" rtl="1"/>
            <a:r>
              <a:rPr lang="he-IL" sz="2800" b="1" dirty="0"/>
              <a:t>כשהגיעה האנייה לחופי הארץ, ההתרגשות של העולים הייתה עצומה. תוך זמן הגיעו משחתות בריטיות, שאילצו את הספינה להסתובב  לאחור. העולים התנגדו , זרקו חפצים למים וניסו בכל הכוח למנוע את הגירוש וכשהאנגלים החלו לירות, לא נותרה ברירה לוותר ולחזור חזרה. האנייה חזרה והגיעה למחנה עקורים בקפריסין.</a:t>
            </a:r>
          </a:p>
        </p:txBody>
      </p:sp>
    </p:spTree>
    <p:extLst>
      <p:ext uri="{BB962C8B-B14F-4D97-AF65-F5344CB8AC3E}">
        <p14:creationId xmlns:p14="http://schemas.microsoft.com/office/powerpoint/2010/main" val="2465801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98633" y="1784411"/>
            <a:ext cx="4100512" cy="2694373"/>
          </a:xfrm>
        </p:spPr>
        <p:txBody>
          <a:bodyPr>
            <a:normAutofit fontScale="90000"/>
          </a:bodyPr>
          <a:lstStyle/>
          <a:p>
            <a:pPr algn="r"/>
            <a:r>
              <a:rPr lang="he-IL" sz="2800" b="1" dirty="0">
                <a:latin typeface="+mn-lt"/>
                <a:ea typeface="+mn-ea"/>
                <a:cs typeface="+mn-cs"/>
              </a:rPr>
              <a:t>אני הגעתי לארץ בדרכים חשאיות, חזרתי לפעולות נועזות נוספות  </a:t>
            </a:r>
            <a:r>
              <a:rPr lang="he-IL" sz="2800" b="1" dirty="0" err="1">
                <a:latin typeface="+mn-lt"/>
                <a:ea typeface="+mn-ea"/>
                <a:cs typeface="+mn-cs"/>
              </a:rPr>
              <a:t>בפלי"ם</a:t>
            </a:r>
            <a:r>
              <a:rPr lang="he-IL" sz="2800" b="1" dirty="0">
                <a:latin typeface="+mn-lt"/>
                <a:ea typeface="+mn-ea"/>
                <a:cs typeface="+mn-cs"/>
              </a:rPr>
              <a:t> ובפלמ"ח,</a:t>
            </a:r>
            <a:br>
              <a:rPr lang="he-IL" sz="2800" b="1" dirty="0">
                <a:latin typeface="+mn-lt"/>
                <a:ea typeface="+mn-ea"/>
                <a:cs typeface="+mn-cs"/>
              </a:rPr>
            </a:br>
            <a:r>
              <a:rPr lang="he-IL" sz="2800" b="1" dirty="0">
                <a:latin typeface="+mn-lt"/>
                <a:ea typeface="+mn-ea"/>
                <a:cs typeface="+mn-cs"/>
              </a:rPr>
              <a:t>פעולות שלקחתי בהם חלק, נרשמו  בדפי ההיסטוריה של תקומת העם במולדת.</a:t>
            </a: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783263" y="1615737"/>
            <a:ext cx="3815370" cy="3764132"/>
          </a:xfrm>
        </p:spPr>
      </p:pic>
      <p:sp>
        <p:nvSpPr>
          <p:cNvPr id="3" name="מלבן 2">
            <a:extLst>
              <a:ext uri="{FF2B5EF4-FFF2-40B4-BE49-F238E27FC236}">
                <a16:creationId xmlns="" xmlns:a16="http://schemas.microsoft.com/office/drawing/2014/main" id="{CCC1ADCB-EA99-48BF-843B-E9A2BC3F1F11}"/>
              </a:ext>
            </a:extLst>
          </p:cNvPr>
          <p:cNvSpPr/>
          <p:nvPr/>
        </p:nvSpPr>
        <p:spPr>
          <a:xfrm>
            <a:off x="2690948" y="638245"/>
            <a:ext cx="3002745" cy="707886"/>
          </a:xfrm>
          <a:prstGeom prst="rect">
            <a:avLst/>
          </a:prstGeom>
        </p:spPr>
        <p:txBody>
          <a:bodyPr wrap="none">
            <a:spAutoFit/>
          </a:bodyPr>
          <a:lstStyle/>
          <a:p>
            <a:r>
              <a:rPr lang="he-IL" sz="4000" b="1" dirty="0"/>
              <a:t>החזרה לארץ</a:t>
            </a:r>
          </a:p>
        </p:txBody>
      </p:sp>
    </p:spTree>
    <p:extLst>
      <p:ext uri="{BB962C8B-B14F-4D97-AF65-F5344CB8AC3E}">
        <p14:creationId xmlns:p14="http://schemas.microsoft.com/office/powerpoint/2010/main" val="4209264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0"/>
            <a:ext cx="8964488" cy="6858000"/>
          </a:xfrm>
        </p:spPr>
        <p:txBody>
          <a:bodyPr/>
          <a:lstStyle/>
          <a:p>
            <a:endParaRPr lang="he-IL" dirty="0"/>
          </a:p>
        </p:txBody>
      </p:sp>
      <p:sp>
        <p:nvSpPr>
          <p:cNvPr id="3" name="מציין מיקום תוכן 2"/>
          <p:cNvSpPr>
            <a:spLocks noGrp="1"/>
          </p:cNvSpPr>
          <p:nvPr>
            <p:ph idx="1"/>
          </p:nvPr>
        </p:nvSpPr>
        <p:spPr>
          <a:xfrm>
            <a:off x="4669654" y="533400"/>
            <a:ext cx="2418613" cy="1095400"/>
          </a:xfrm>
        </p:spPr>
        <p:txBody>
          <a:bodyPr>
            <a:normAutofit/>
          </a:bodyPr>
          <a:lstStyle/>
          <a:p>
            <a:pPr marL="0" indent="0">
              <a:buNone/>
            </a:pPr>
            <a:r>
              <a:rPr lang="he-IL" sz="4000" b="1" dirty="0">
                <a:solidFill>
                  <a:schemeClr val="tx1"/>
                </a:solidFill>
              </a:rPr>
              <a:t>סוף דבר</a:t>
            </a:r>
          </a:p>
        </p:txBody>
      </p:sp>
      <p:pic>
        <p:nvPicPr>
          <p:cNvPr id="5" name="תמונה 4">
            <a:extLst>
              <a:ext uri="{FF2B5EF4-FFF2-40B4-BE49-F238E27FC236}">
                <a16:creationId xmlns="" xmlns:a16="http://schemas.microsoft.com/office/drawing/2014/main" id="{3F305546-AA15-4727-A169-8BCA0583A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397" y="1918942"/>
            <a:ext cx="2473995" cy="3082255"/>
          </a:xfrm>
          <a:prstGeom prst="rect">
            <a:avLst/>
          </a:prstGeom>
        </p:spPr>
      </p:pic>
      <p:sp>
        <p:nvSpPr>
          <p:cNvPr id="4" name="TextBox 3"/>
          <p:cNvSpPr txBox="1"/>
          <p:nvPr/>
        </p:nvSpPr>
        <p:spPr>
          <a:xfrm>
            <a:off x="4067944" y="1628800"/>
            <a:ext cx="4536504" cy="3662541"/>
          </a:xfrm>
          <a:prstGeom prst="rect">
            <a:avLst/>
          </a:prstGeom>
          <a:noFill/>
        </p:spPr>
        <p:txBody>
          <a:bodyPr wrap="square" rtlCol="1">
            <a:spAutoFit/>
          </a:bodyPr>
          <a:lstStyle/>
          <a:p>
            <a:pPr algn="r" rtl="1"/>
            <a:r>
              <a:rPr lang="he-IL" sz="2800" b="1" dirty="0"/>
              <a:t>סיפורים רבים סיפרתי לנכדי ולניני  כדי שידעו שהן זכו לארץ נפלאה  שנכבשה בגבורה ובאומץ רב, שידעו לשמור עליה להעריך ולחיות רק כאן</a:t>
            </a:r>
            <a:r>
              <a:rPr lang="he-IL" sz="2800" dirty="0"/>
              <a:t>, </a:t>
            </a:r>
          </a:p>
          <a:p>
            <a:r>
              <a:rPr lang="he-IL" sz="2800" b="1" dirty="0"/>
              <a:t>"אין לנו ארץ אחרת"</a:t>
            </a:r>
            <a:endParaRPr lang="en-US" sz="2800" b="1" dirty="0"/>
          </a:p>
          <a:p>
            <a:endParaRPr lang="he-IL" sz="3600" b="1" dirty="0"/>
          </a:p>
        </p:txBody>
      </p:sp>
    </p:spTree>
    <p:extLst>
      <p:ext uri="{BB962C8B-B14F-4D97-AF65-F5344CB8AC3E}">
        <p14:creationId xmlns:p14="http://schemas.microsoft.com/office/powerpoint/2010/main" val="4085755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472006" y="1948070"/>
            <a:ext cx="4650308" cy="3366051"/>
          </a:xfrm>
        </p:spPr>
        <p:txBody>
          <a:bodyPr>
            <a:normAutofit fontScale="90000"/>
          </a:bodyPr>
          <a:lstStyle/>
          <a:p>
            <a:pPr algn="r" fontAlgn="base"/>
            <a:r>
              <a:rPr lang="he-IL" sz="4400" b="1" dirty="0"/>
              <a:t/>
            </a:r>
            <a:br>
              <a:rPr lang="he-IL" sz="4400" b="1" dirty="0"/>
            </a:br>
            <a:r>
              <a:rPr lang="he-IL" sz="4400" b="1" dirty="0"/>
              <a:t/>
            </a:r>
            <a:br>
              <a:rPr lang="he-IL" sz="4400" b="1" dirty="0"/>
            </a:br>
            <a:r>
              <a:rPr lang="he-IL" sz="4400" b="1" dirty="0"/>
              <a:t/>
            </a:r>
            <a:br>
              <a:rPr lang="he-IL" sz="4400" b="1" dirty="0"/>
            </a:br>
            <a:r>
              <a:rPr lang="he-IL" sz="4400" b="1" dirty="0"/>
              <a:t/>
            </a:r>
            <a:br>
              <a:rPr lang="he-IL" sz="4400" b="1" dirty="0"/>
            </a:br>
            <a:r>
              <a:rPr lang="he-IL" dirty="0"/>
              <a:t/>
            </a:r>
            <a:br>
              <a:rPr lang="he-IL" dirty="0"/>
            </a:br>
            <a:r>
              <a:rPr lang="he-IL" dirty="0"/>
              <a:t>נולדתי בגרמניה ב1923 למשפחה חמה ואוהבת. אחי ואני הלכנו לבית ספר. לא קיבלנו חינוך יהודי ולא ייחסנו כל חשיבות ליהדות, אבא שלנו נלחם עם הצבא הגרמני במלחמת העולם הראשונה והוא החשיב את עצמו לגרמני. בשנים האלה שסיפורי מתחיל, הנאצים עלו לשלטון. לאחר </a:t>
            </a:r>
            <a:r>
              <a:rPr lang="he-IL" dirty="0" err="1"/>
              <a:t>ארוע</a:t>
            </a:r>
            <a:r>
              <a:rPr lang="he-IL" dirty="0"/>
              <a:t> אנטישמי קשה, הורי ליוו אותי ואת אחי לתחנת הרכבת. </a:t>
            </a:r>
            <a:br>
              <a:rPr lang="he-IL" dirty="0"/>
            </a:br>
            <a:r>
              <a:rPr lang="he-IL" sz="1800" dirty="0"/>
              <a:t> </a:t>
            </a:r>
            <a:br>
              <a:rPr lang="he-IL" sz="1800" dirty="0"/>
            </a:br>
            <a:r>
              <a:rPr lang="he-IL" sz="1800" dirty="0"/>
              <a:t> </a:t>
            </a:r>
            <a:br>
              <a:rPr lang="he-IL" sz="1800" dirty="0"/>
            </a:br>
            <a:r>
              <a:rPr lang="he-IL" sz="1800" dirty="0"/>
              <a:t> </a:t>
            </a:r>
            <a:br>
              <a:rPr lang="he-IL" sz="1800" dirty="0"/>
            </a:br>
            <a:r>
              <a:rPr lang="he-IL" sz="1800" dirty="0"/>
              <a:t/>
            </a:r>
            <a:br>
              <a:rPr lang="he-IL" sz="1800" dirty="0"/>
            </a:br>
            <a:r>
              <a:rPr lang="he-IL" dirty="0"/>
              <a:t/>
            </a:r>
            <a:br>
              <a:rPr lang="he-IL" dirty="0"/>
            </a:br>
            <a:r>
              <a:rPr lang="he-IL" dirty="0"/>
              <a:t/>
            </a:r>
            <a:br>
              <a:rPr lang="he-IL" dirty="0"/>
            </a:br>
            <a:endParaRPr lang="he-IL" dirty="0"/>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1372"/>
          <a:stretch/>
        </p:blipFill>
        <p:spPr>
          <a:xfrm>
            <a:off x="174453" y="2026314"/>
            <a:ext cx="4134499" cy="3380863"/>
          </a:xfrm>
        </p:spPr>
      </p:pic>
      <p:sp>
        <p:nvSpPr>
          <p:cNvPr id="5" name="TextBox 4">
            <a:extLst>
              <a:ext uri="{FF2B5EF4-FFF2-40B4-BE49-F238E27FC236}">
                <a16:creationId xmlns="" xmlns:a16="http://schemas.microsoft.com/office/drawing/2014/main" id="{9059F1CF-5388-47E6-9377-95D2EA0661BF}"/>
              </a:ext>
            </a:extLst>
          </p:cNvPr>
          <p:cNvSpPr txBox="1"/>
          <p:nvPr/>
        </p:nvSpPr>
        <p:spPr>
          <a:xfrm>
            <a:off x="1211971" y="265043"/>
            <a:ext cx="6520070" cy="707886"/>
          </a:xfrm>
          <a:prstGeom prst="rect">
            <a:avLst/>
          </a:prstGeom>
          <a:noFill/>
        </p:spPr>
        <p:txBody>
          <a:bodyPr wrap="square" rtlCol="1">
            <a:spAutoFit/>
          </a:bodyPr>
          <a:lstStyle/>
          <a:p>
            <a:pPr algn="ctr"/>
            <a:r>
              <a:rPr lang="he-IL" b="1" dirty="0"/>
              <a:t> </a:t>
            </a:r>
            <a:r>
              <a:rPr lang="he-IL" sz="4000" b="1" dirty="0"/>
              <a:t>ילדותי בגרמניה</a:t>
            </a:r>
            <a:endParaRPr lang="he-IL" sz="4000" dirty="0"/>
          </a:p>
        </p:txBody>
      </p:sp>
    </p:spTree>
    <p:extLst>
      <p:ext uri="{BB962C8B-B14F-4D97-AF65-F5344CB8AC3E}">
        <p14:creationId xmlns:p14="http://schemas.microsoft.com/office/powerpoint/2010/main" val="130216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4F5E35B0-3277-472D-9AD4-C80A030FD394}"/>
              </a:ext>
            </a:extLst>
          </p:cNvPr>
          <p:cNvSpPr>
            <a:spLocks noGrp="1"/>
          </p:cNvSpPr>
          <p:nvPr>
            <p:ph type="ctrTitle"/>
          </p:nvPr>
        </p:nvSpPr>
        <p:spPr/>
        <p:txBody>
          <a:bodyPr/>
          <a:lstStyle/>
          <a:p>
            <a:r>
              <a:rPr lang="he-IL" err="1"/>
              <a:t>לללל</a:t>
            </a:r>
            <a:endParaRPr lang="he-IL"/>
          </a:p>
        </p:txBody>
      </p:sp>
      <p:sp>
        <p:nvSpPr>
          <p:cNvPr id="3" name="כותרת משנה 2">
            <a:extLst>
              <a:ext uri="{FF2B5EF4-FFF2-40B4-BE49-F238E27FC236}">
                <a16:creationId xmlns="" xmlns:a16="http://schemas.microsoft.com/office/drawing/2014/main" id="{E18CB5C6-8DA2-4B52-A62D-97D64A464BF7}"/>
              </a:ext>
            </a:extLst>
          </p:cNvPr>
          <p:cNvSpPr>
            <a:spLocks noGrp="1"/>
          </p:cNvSpPr>
          <p:nvPr>
            <p:ph type="subTitle" idx="1"/>
          </p:nvPr>
        </p:nvSpPr>
        <p:spPr/>
        <p:txBody>
          <a:bodyPr/>
          <a:lstStyle/>
          <a:p>
            <a:endParaRPr lang="he-IL"/>
          </a:p>
        </p:txBody>
      </p:sp>
      <p:graphicFrame>
        <p:nvGraphicFramePr>
          <p:cNvPr id="4" name="טבלה 3">
            <a:extLst>
              <a:ext uri="{FF2B5EF4-FFF2-40B4-BE49-F238E27FC236}">
                <a16:creationId xmlns="" xmlns:a16="http://schemas.microsoft.com/office/drawing/2014/main" id="{B3F1AB9F-2AA2-4EB2-A57C-0A2F057E45D5}"/>
              </a:ext>
            </a:extLst>
          </p:cNvPr>
          <p:cNvGraphicFramePr>
            <a:graphicFrameLocks noGrp="1"/>
          </p:cNvGraphicFramePr>
          <p:nvPr>
            <p:extLst>
              <p:ext uri="{D42A27DB-BD31-4B8C-83A1-F6EECF244321}">
                <p14:modId xmlns:p14="http://schemas.microsoft.com/office/powerpoint/2010/main" val="3911131483"/>
              </p:ext>
            </p:extLst>
          </p:nvPr>
        </p:nvGraphicFramePr>
        <p:xfrm>
          <a:off x="533400" y="1556792"/>
          <a:ext cx="8077200" cy="4200542"/>
        </p:xfrm>
        <a:graphic>
          <a:graphicData uri="http://schemas.openxmlformats.org/drawingml/2006/table">
            <a:tbl>
              <a:tblPr/>
              <a:tblGrid>
                <a:gridCol w="8077200">
                  <a:extLst>
                    <a:ext uri="{9D8B030D-6E8A-4147-A177-3AD203B41FA5}">
                      <a16:colId xmlns="" xmlns:a16="http://schemas.microsoft.com/office/drawing/2014/main" val="2623472176"/>
                    </a:ext>
                  </a:extLst>
                </a:gridCol>
              </a:tblGrid>
              <a:tr h="773784">
                <a:tc>
                  <a:txBody>
                    <a:bodyPr/>
                    <a:lstStyle/>
                    <a:p>
                      <a:r>
                        <a:rPr lang="he-IL" dirty="0"/>
                        <a:t/>
                      </a:r>
                      <a:br>
                        <a:rPr lang="he-IL" dirty="0"/>
                      </a:br>
                      <a:endParaRPr lang="he-IL" dirty="0"/>
                    </a:p>
                  </a:txBody>
                  <a:tcPr marL="228600" anchor="ctr">
                    <a:lnL>
                      <a:noFill/>
                    </a:lnL>
                    <a:lnR>
                      <a:noFill/>
                    </a:lnR>
                    <a:lnT>
                      <a:noFill/>
                    </a:lnT>
                    <a:lnB>
                      <a:noFill/>
                    </a:lnB>
                    <a:solidFill>
                      <a:srgbClr val="000000"/>
                    </a:solidFill>
                  </a:tcPr>
                </a:tc>
                <a:extLst>
                  <a:ext uri="{0D108BD9-81ED-4DB2-BD59-A6C34878D82A}">
                    <a16:rowId xmlns="" xmlns:a16="http://schemas.microsoft.com/office/drawing/2014/main" val="1256361061"/>
                  </a:ext>
                </a:extLst>
              </a:tr>
              <a:tr h="3426758">
                <a:tc>
                  <a:txBody>
                    <a:bodyPr/>
                    <a:lstStyle/>
                    <a:p>
                      <a:r>
                        <a:rPr lang="he-IL" sz="1200" b="1" dirty="0">
                          <a:effectLst/>
                          <a:latin typeface="Arial" panose="020B0604020202020204" pitchFamily="34" charset="0"/>
                        </a:rPr>
                        <a:t>יחזקאל מעוז נולד בשנת 1923 בגרמניה. עלה ארצה בשנת 1938 במסגרת עליית הנוער ונשלח לקיבוץ עין חרוד. התגייס לפלמ"ח בשנת 1941 ושירת בפלוגה ג'. לאחר שכבר היה מפקד מחלקה בפלוגה, הועבר ב- 1943 לפלוגה הימית, השתתף בקורס מפקדי סירות והדריך בקורסים הימיים של הפלמ"ח. כן עבד בספינות דיג, על סיפון ספינת </a:t>
                      </a:r>
                      <a:r>
                        <a:rPr lang="he-IL" sz="1200" b="1" dirty="0" err="1">
                          <a:effectLst/>
                          <a:latin typeface="Arial" panose="020B0604020202020204" pitchFamily="34" charset="0"/>
                        </a:rPr>
                        <a:t>הפלי"ם</a:t>
                      </a:r>
                      <a:r>
                        <a:rPr lang="he-IL" sz="1200" b="1" dirty="0">
                          <a:effectLst/>
                          <a:latin typeface="Arial" panose="020B0604020202020204" pitchFamily="34" charset="0"/>
                        </a:rPr>
                        <a:t> "עמוס" </a:t>
                      </a:r>
                      <a:r>
                        <a:rPr lang="he-IL" sz="1200" b="1" dirty="0" err="1">
                          <a:effectLst/>
                          <a:latin typeface="Arial" panose="020B0604020202020204" pitchFamily="34" charset="0"/>
                        </a:rPr>
                        <a:t>ובאונייה</a:t>
                      </a:r>
                      <a:r>
                        <a:rPr lang="he-IL" sz="1200" b="1" dirty="0">
                          <a:effectLst/>
                          <a:latin typeface="Arial" panose="020B0604020202020204" pitchFamily="34" charset="0"/>
                        </a:rPr>
                        <a:t> "עתיד". בשנת 1946 עבר קורס חובלים מס' 2 בבית הספר הימי בחיפה ובמהלכו נעצר ביגור ב"שבת השחורה" ונשלח לרפיח עם שחרורו יצא בשליחות המוסד לעלייה ב' כדי להבריח כמות גדולה של מטבעות זהב ליוון, לרכישת ספינת מעפילים. בהמשך נשלח לאיטליה וניהל במשך חצי שנה מחנה עלייה בבארי </a:t>
                      </a:r>
                      <a:r>
                        <a:rPr lang="he-IL" sz="1200" b="1" dirty="0" err="1">
                          <a:effectLst/>
                          <a:latin typeface="Arial" panose="020B0604020202020204" pitchFamily="34" charset="0"/>
                        </a:rPr>
                        <a:t>ובמטאפונטו</a:t>
                      </a:r>
                      <a:r>
                        <a:rPr lang="he-IL" sz="1200" b="1" dirty="0">
                          <a:effectLst/>
                          <a:latin typeface="Arial" panose="020B0604020202020204" pitchFamily="34" charset="0"/>
                        </a:rPr>
                        <a:t>. בפברואר 1947 היה ממלווי </a:t>
                      </a:r>
                      <a:r>
                        <a:rPr lang="he-IL" sz="1200" b="1" dirty="0" err="1">
                          <a:effectLst/>
                          <a:latin typeface="Arial" panose="020B0604020202020204" pitchFamily="34" charset="0"/>
                        </a:rPr>
                        <a:t>אוניית</a:t>
                      </a:r>
                      <a:r>
                        <a:rPr lang="he-IL" sz="1200" b="1" dirty="0">
                          <a:effectLst/>
                          <a:latin typeface="Arial" panose="020B0604020202020204" pitchFamily="34" charset="0"/>
                        </a:rPr>
                        <a:t> המעפילים "חיים ארלוזורוב" ולאחר מאבק קשה עם הבריטים גורש יחד עם המעפילים לקפריסין. בשובו ארצה הצטרף לחטיבת הנגב ובמלחמת העצמאות היה מפקד פלוגה ולחם ברוב קרבות הנגב.</a:t>
                      </a:r>
                      <a:br>
                        <a:rPr lang="he-IL" sz="1200" b="1" dirty="0">
                          <a:effectLst/>
                          <a:latin typeface="Arial" panose="020B0604020202020204" pitchFamily="34" charset="0"/>
                        </a:rPr>
                      </a:br>
                      <a:r>
                        <a:rPr lang="he-IL" sz="1200" b="1" dirty="0">
                          <a:effectLst/>
                          <a:latin typeface="Arial" panose="020B0604020202020204" pitchFamily="34" charset="0"/>
                        </a:rPr>
                        <a:t>שירות בצה"ל: היה מפקד גוש יד מרדכי במלחמת סיני, נלחם </a:t>
                      </a:r>
                      <a:r>
                        <a:rPr lang="he-IL" sz="1200" b="1" dirty="0" err="1">
                          <a:effectLst/>
                          <a:latin typeface="Arial" panose="020B0604020202020204" pitchFamily="34" charset="0"/>
                        </a:rPr>
                        <a:t>בפידאיון</a:t>
                      </a:r>
                      <a:r>
                        <a:rPr lang="he-IL" sz="1200" b="1" dirty="0">
                          <a:effectLst/>
                          <a:latin typeface="Arial" panose="020B0604020202020204" pitchFamily="34" charset="0"/>
                        </a:rPr>
                        <a:t> והיה מפקד אזור הנגב ולכיש.</a:t>
                      </a:r>
                      <a:br>
                        <a:rPr lang="he-IL" sz="1200" b="1" dirty="0">
                          <a:effectLst/>
                          <a:latin typeface="Arial" panose="020B0604020202020204" pitchFamily="34" charset="0"/>
                        </a:rPr>
                      </a:br>
                      <a:r>
                        <a:rPr lang="he-IL" sz="1200" b="1" dirty="0">
                          <a:effectLst/>
                          <a:latin typeface="Arial" panose="020B0604020202020204" pitchFamily="34" charset="0"/>
                        </a:rPr>
                        <a:t>פעילות אזרחית: חבר קיבוץ </a:t>
                      </a:r>
                      <a:r>
                        <a:rPr lang="he-IL" sz="1200" b="1" dirty="0" err="1">
                          <a:effectLst/>
                          <a:latin typeface="Arial" panose="020B0604020202020204" pitchFamily="34" charset="0"/>
                        </a:rPr>
                        <a:t>גברעם</a:t>
                      </a:r>
                      <a:r>
                        <a:rPr lang="he-IL" sz="1200" b="1" dirty="0">
                          <a:effectLst/>
                          <a:latin typeface="Arial" panose="020B0604020202020204" pitchFamily="34" charset="0"/>
                        </a:rPr>
                        <a:t>, ממקימי חבל לכיש, מרכז אזור לכיש ומנהל לשכת ההדרכה בחבל. בשנת 1970 יצא בשליחות משרד החוץ כראש צוות פיתוח חקלאי לאיראן, זמביה </a:t>
                      </a:r>
                      <a:r>
                        <a:rPr lang="he-IL" sz="1200" b="1" dirty="0" err="1">
                          <a:effectLst/>
                          <a:latin typeface="Arial" panose="020B0604020202020204" pitchFamily="34" charset="0"/>
                        </a:rPr>
                        <a:t>וסיסקאי</a:t>
                      </a:r>
                      <a:r>
                        <a:rPr lang="he-IL" sz="1200" b="1" dirty="0">
                          <a:effectLst/>
                          <a:latin typeface="Arial" panose="020B0604020202020204" pitchFamily="34" charset="0"/>
                        </a:rPr>
                        <a:t>. עד פרישתו </a:t>
                      </a:r>
                      <a:r>
                        <a:rPr lang="he-IL" sz="1200" b="1" dirty="0" err="1">
                          <a:effectLst/>
                          <a:latin typeface="Arial" panose="020B0604020202020204" pitchFamily="34" charset="0"/>
                        </a:rPr>
                        <a:t>לגימלאות</a:t>
                      </a:r>
                      <a:r>
                        <a:rPr lang="he-IL" sz="1200" b="1" dirty="0">
                          <a:effectLst/>
                          <a:latin typeface="Arial" panose="020B0604020202020204" pitchFamily="34" charset="0"/>
                        </a:rPr>
                        <a:t> היה במשך עשר שנים קצין מטה לחקלאות ברצועת עזה.</a:t>
                      </a:r>
                      <a:endParaRPr lang="he-IL" dirty="0"/>
                    </a:p>
                  </a:txBody>
                  <a:tcPr marL="228600" anchor="ctr">
                    <a:lnL>
                      <a:noFill/>
                    </a:lnL>
                    <a:lnR>
                      <a:noFill/>
                    </a:lnR>
                    <a:lnT>
                      <a:noFill/>
                    </a:lnT>
                    <a:lnB>
                      <a:noFill/>
                    </a:lnB>
                    <a:solidFill>
                      <a:srgbClr val="000000"/>
                    </a:solidFill>
                  </a:tcPr>
                </a:tc>
                <a:extLst>
                  <a:ext uri="{0D108BD9-81ED-4DB2-BD59-A6C34878D82A}">
                    <a16:rowId xmlns="" xmlns:a16="http://schemas.microsoft.com/office/drawing/2014/main" val="524283814"/>
                  </a:ext>
                </a:extLst>
              </a:tr>
            </a:tbl>
          </a:graphicData>
        </a:graphic>
      </p:graphicFrame>
      <p:sp>
        <p:nvSpPr>
          <p:cNvPr id="5" name="TextBox 4">
            <a:extLst>
              <a:ext uri="{FF2B5EF4-FFF2-40B4-BE49-F238E27FC236}">
                <a16:creationId xmlns="" xmlns:a16="http://schemas.microsoft.com/office/drawing/2014/main" id="{C9ED4D58-F991-451B-89BC-048E11311647}"/>
              </a:ext>
            </a:extLst>
          </p:cNvPr>
          <p:cNvSpPr txBox="1"/>
          <p:nvPr/>
        </p:nvSpPr>
        <p:spPr>
          <a:xfrm>
            <a:off x="1907704" y="347133"/>
            <a:ext cx="5184576" cy="461665"/>
          </a:xfrm>
          <a:prstGeom prst="rect">
            <a:avLst/>
          </a:prstGeom>
          <a:noFill/>
        </p:spPr>
        <p:txBody>
          <a:bodyPr wrap="square" rtlCol="1">
            <a:spAutoFit/>
          </a:bodyPr>
          <a:lstStyle/>
          <a:p>
            <a:r>
              <a:rPr lang="he-IL" sz="2400" b="1" dirty="0"/>
              <a:t>קיצור תולדות חייו של סבא </a:t>
            </a:r>
            <a:r>
              <a:rPr lang="he-IL" sz="2400" b="1" dirty="0" smtClean="0"/>
              <a:t>רבא </a:t>
            </a:r>
            <a:r>
              <a:rPr lang="he-IL" sz="2400" b="1" dirty="0"/>
              <a:t>שלי </a:t>
            </a:r>
          </a:p>
        </p:txBody>
      </p:sp>
      <p:sp>
        <p:nvSpPr>
          <p:cNvPr id="6" name="TextBox 5">
            <a:extLst>
              <a:ext uri="{FF2B5EF4-FFF2-40B4-BE49-F238E27FC236}">
                <a16:creationId xmlns="" xmlns:a16="http://schemas.microsoft.com/office/drawing/2014/main" id="{47447EFA-739F-43DC-B53E-EA753C72E6FE}"/>
              </a:ext>
            </a:extLst>
          </p:cNvPr>
          <p:cNvSpPr txBox="1"/>
          <p:nvPr/>
        </p:nvSpPr>
        <p:spPr>
          <a:xfrm>
            <a:off x="2195736" y="5661248"/>
            <a:ext cx="6048672" cy="707886"/>
          </a:xfrm>
          <a:prstGeom prst="rect">
            <a:avLst/>
          </a:prstGeom>
          <a:noFill/>
        </p:spPr>
        <p:txBody>
          <a:bodyPr wrap="square" rtlCol="1">
            <a:spAutoFit/>
          </a:bodyPr>
          <a:lstStyle/>
          <a:p>
            <a:r>
              <a:rPr lang="he-IL" sz="4000" b="1"/>
              <a:t>יהי זכרו </a:t>
            </a:r>
            <a:r>
              <a:rPr lang="he-IL" sz="4000" b="1" err="1"/>
              <a:t>זיכרו</a:t>
            </a:r>
            <a:r>
              <a:rPr lang="he-IL" sz="4000" b="1"/>
              <a:t> ברוך</a:t>
            </a:r>
          </a:p>
        </p:txBody>
      </p:sp>
    </p:spTree>
    <p:extLst>
      <p:ext uri="{BB962C8B-B14F-4D97-AF65-F5344CB8AC3E}">
        <p14:creationId xmlns:p14="http://schemas.microsoft.com/office/powerpoint/2010/main" val="1889325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3400" y="3717032"/>
            <a:ext cx="6554867" cy="3024336"/>
          </a:xfrm>
        </p:spPr>
        <p:txBody>
          <a:bodyPr>
            <a:normAutofit fontScale="90000"/>
          </a:bodyPr>
          <a:lstStyle/>
          <a:p>
            <a:r>
              <a:rPr lang="he-IL"/>
              <a:t>זהר</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r>
              <a:rPr lang="he-IL"/>
              <a:t/>
            </a:r>
            <a:br>
              <a:rPr lang="he-IL"/>
            </a:br>
            <a:endParaRPr lang="he-IL"/>
          </a:p>
        </p:txBody>
      </p:sp>
      <p:sp>
        <p:nvSpPr>
          <p:cNvPr id="3" name="מציין מיקום תוכן 2"/>
          <p:cNvSpPr>
            <a:spLocks noGrp="1"/>
          </p:cNvSpPr>
          <p:nvPr>
            <p:ph idx="1"/>
          </p:nvPr>
        </p:nvSpPr>
        <p:spPr>
          <a:xfrm>
            <a:off x="2071255" y="1011382"/>
            <a:ext cx="6414864" cy="3463636"/>
          </a:xfrm>
        </p:spPr>
        <p:txBody>
          <a:bodyPr>
            <a:normAutofit fontScale="25000" lnSpcReduction="20000"/>
          </a:bodyPr>
          <a:lstStyle/>
          <a:p>
            <a:pPr marL="0" indent="0">
              <a:buNone/>
            </a:pPr>
            <a:r>
              <a:rPr lang="he-IL" sz="17600" b="1" dirty="0"/>
              <a:t>משוב:</a:t>
            </a:r>
          </a:p>
          <a:p>
            <a:pPr marL="0" indent="0">
              <a:buNone/>
            </a:pPr>
            <a:r>
              <a:rPr lang="he-IL" sz="9600" b="1" dirty="0">
                <a:solidFill>
                  <a:srgbClr val="FF0000"/>
                </a:solidFill>
              </a:rPr>
              <a:t>זהר</a:t>
            </a:r>
            <a:r>
              <a:rPr lang="he-IL" sz="9600" b="1" dirty="0"/>
              <a:t>: למרות שכבר שמעתי סיפורים רבים מפי סבא רבא שלי, הפעם הזאת בקשר הרב דורי, התרכזתי בסיפור  אחד לעומק, בזכותו התחברתי למשפחה. הסיפור של סבא רבא הרשים אותי במיוחד. והייתי גאה להכיר את סבא רבא ולשתף בסיפורים עליו.</a:t>
            </a:r>
          </a:p>
          <a:p>
            <a:pPr marL="0" indent="0">
              <a:buNone/>
            </a:pPr>
            <a:r>
              <a:rPr lang="he-IL" sz="9600" b="1" dirty="0">
                <a:solidFill>
                  <a:srgbClr val="FF0000"/>
                </a:solidFill>
              </a:rPr>
              <a:t>סבתא</a:t>
            </a:r>
            <a:r>
              <a:rPr lang="he-IL" sz="9600" b="1" dirty="0"/>
              <a:t>: היה לי מרגש לחקור עם נכדתי זהר את קורות ועלילותיו המפוארות של אבי. אני רואה בכך חלק מההנצחה ומהזיכרון שלו ושל בני דורו  שבזכותם אנחנו חיים כאן.</a:t>
            </a:r>
          </a:p>
          <a:p>
            <a:pPr marL="0" indent="0">
              <a:buNone/>
            </a:pPr>
            <a:r>
              <a:rPr lang="he-IL" sz="9600" b="1" dirty="0"/>
              <a:t>,</a:t>
            </a:r>
          </a:p>
        </p:txBody>
      </p:sp>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94909"/>
            <a:ext cx="3048000" cy="2286000"/>
          </a:xfrm>
          <a:prstGeom prst="rect">
            <a:avLst/>
          </a:prstGeom>
        </p:spPr>
      </p:pic>
    </p:spTree>
    <p:extLst>
      <p:ext uri="{BB962C8B-B14F-4D97-AF65-F5344CB8AC3E}">
        <p14:creationId xmlns:p14="http://schemas.microsoft.com/office/powerpoint/2010/main" val="875142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320209" y="827155"/>
            <a:ext cx="4193232" cy="6833726"/>
          </a:xfrm>
        </p:spPr>
        <p:txBody>
          <a:bodyPr vert="horz" lIns="91440" tIns="45720" rIns="91440" bIns="45720" rtlCol="0" anchor="ctr">
            <a:noAutofit/>
          </a:bodyPr>
          <a:lstStyle/>
          <a:p>
            <a:pPr algn="r"/>
            <a:r>
              <a:rPr lang="he-IL" sz="4000" b="1" dirty="0"/>
              <a:t>                                </a:t>
            </a:r>
            <a:r>
              <a:rPr lang="en-US" dirty="0">
                <a:latin typeface="+mj-ea"/>
                <a:cs typeface="+mj-ea"/>
              </a:rPr>
              <a:t/>
            </a:r>
            <a:br>
              <a:rPr lang="en-US" dirty="0">
                <a:latin typeface="+mj-ea"/>
                <a:cs typeface="+mj-ea"/>
              </a:rPr>
            </a:br>
            <a:r>
              <a:rPr lang="en-US" dirty="0">
                <a:latin typeface="+mj-ea"/>
                <a:cs typeface="+mj-ea"/>
              </a:rPr>
              <a:t/>
            </a:r>
            <a:br>
              <a:rPr lang="en-US" dirty="0">
                <a:latin typeface="+mj-ea"/>
                <a:cs typeface="+mj-ea"/>
              </a:rPr>
            </a:br>
            <a:r>
              <a:rPr lang="he-IL" sz="2900" dirty="0"/>
              <a:t>השנה שנת 1938  באותו לילה, חזרנו מבוהלים ומבולבלים הביתה, ההורים הסתודדו ביניהם, ואימא החלה לארוז לנו מזוודה.  לפנות בוקר, מצאנו עצמינו בתחנת רכבת. נפרדנו מאימא בדמעות ובתקוה שנתראה בקרוב, בסוף המלחמה. לתחנה הגיעו עוד ילדים יהודים וכולם היו מאורגנים בתנועת "עליית הנוער ".</a:t>
            </a:r>
            <a:r>
              <a:rPr lang="en-US" sz="2900" dirty="0">
                <a:latin typeface="+mj-ea"/>
                <a:cs typeface="+mj-ea"/>
              </a:rPr>
              <a:t/>
            </a:r>
            <a:br>
              <a:rPr lang="en-US" sz="2900" dirty="0">
                <a:latin typeface="+mj-ea"/>
                <a:cs typeface="+mj-ea"/>
              </a:rPr>
            </a:br>
            <a:r>
              <a:rPr lang="en-US" dirty="0">
                <a:latin typeface="+mj-ea"/>
                <a:cs typeface="+mj-ea"/>
              </a:rPr>
              <a:t/>
            </a:r>
            <a:br>
              <a:rPr lang="en-US" dirty="0">
                <a:latin typeface="+mj-ea"/>
                <a:cs typeface="+mj-ea"/>
              </a:rPr>
            </a:br>
            <a:r>
              <a:rPr lang="en-US" dirty="0">
                <a:latin typeface="+mj-ea"/>
                <a:cs typeface="+mj-ea"/>
              </a:rPr>
              <a:t/>
            </a:r>
            <a:br>
              <a:rPr lang="en-US" dirty="0">
                <a:latin typeface="+mj-ea"/>
                <a:cs typeface="+mj-ea"/>
              </a:rPr>
            </a:br>
            <a:r>
              <a:rPr lang="en-US" dirty="0">
                <a:latin typeface="+mj-ea"/>
                <a:cs typeface="+mj-ea"/>
              </a:rPr>
              <a:t/>
            </a:r>
            <a:br>
              <a:rPr lang="en-US" dirty="0">
                <a:latin typeface="+mj-ea"/>
                <a:cs typeface="+mj-ea"/>
              </a:rPr>
            </a:br>
            <a:endParaRPr lang="he-IL" sz="2400" dirty="0">
              <a:latin typeface="Gisha"/>
              <a:cs typeface="Gisha"/>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1065"/>
          <a:stretch/>
        </p:blipFill>
        <p:spPr>
          <a:xfrm>
            <a:off x="135859" y="2275295"/>
            <a:ext cx="3972677" cy="3200410"/>
          </a:xfrm>
        </p:spPr>
      </p:pic>
      <p:sp>
        <p:nvSpPr>
          <p:cNvPr id="5" name="TextBox 4">
            <a:extLst>
              <a:ext uri="{FF2B5EF4-FFF2-40B4-BE49-F238E27FC236}">
                <a16:creationId xmlns="" xmlns:a16="http://schemas.microsoft.com/office/drawing/2014/main" id="{BB8008EF-B060-4A16-8DF0-C56CA9D94CC0}"/>
              </a:ext>
            </a:extLst>
          </p:cNvPr>
          <p:cNvSpPr txBox="1"/>
          <p:nvPr/>
        </p:nvSpPr>
        <p:spPr>
          <a:xfrm>
            <a:off x="1888435" y="119269"/>
            <a:ext cx="4651513" cy="707886"/>
          </a:xfrm>
          <a:prstGeom prst="rect">
            <a:avLst/>
          </a:prstGeom>
          <a:noFill/>
        </p:spPr>
        <p:txBody>
          <a:bodyPr wrap="square" rtlCol="1">
            <a:spAutoFit/>
          </a:bodyPr>
          <a:lstStyle/>
          <a:p>
            <a:pPr algn="ctr"/>
            <a:r>
              <a:rPr lang="he-IL" sz="4000" b="1" dirty="0"/>
              <a:t>העלייה ארצה</a:t>
            </a:r>
            <a:endParaRPr lang="he-IL" sz="4000" dirty="0"/>
          </a:p>
        </p:txBody>
      </p:sp>
    </p:spTree>
    <p:extLst>
      <p:ext uri="{BB962C8B-B14F-4D97-AF65-F5344CB8AC3E}">
        <p14:creationId xmlns:p14="http://schemas.microsoft.com/office/powerpoint/2010/main" val="47991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D66907D5-1756-455E-8E26-4936DA5C0A72}"/>
              </a:ext>
            </a:extLst>
          </p:cNvPr>
          <p:cNvSpPr txBox="1"/>
          <p:nvPr/>
        </p:nvSpPr>
        <p:spPr>
          <a:xfrm>
            <a:off x="2107097" y="1470992"/>
            <a:ext cx="5300869" cy="954107"/>
          </a:xfrm>
          <a:prstGeom prst="rect">
            <a:avLst/>
          </a:prstGeom>
          <a:noFill/>
        </p:spPr>
        <p:txBody>
          <a:bodyPr wrap="square" rtlCol="1">
            <a:spAutoFit/>
          </a:bodyPr>
          <a:lstStyle/>
          <a:p>
            <a:r>
              <a:rPr lang="he-IL" sz="2800" dirty="0"/>
              <a:t>עם קבוצת "עליית הנוער", הגעתי לקיבוץ יגור, שם הייתי רועה צאן.  </a:t>
            </a:r>
          </a:p>
        </p:txBody>
      </p:sp>
      <p:pic>
        <p:nvPicPr>
          <p:cNvPr id="8" name="Picture 2" descr="G:\תמונות של סבא\download.jpg">
            <a:extLst>
              <a:ext uri="{FF2B5EF4-FFF2-40B4-BE49-F238E27FC236}">
                <a16:creationId xmlns="" xmlns:a16="http://schemas.microsoft.com/office/drawing/2014/main" id="{1848A1DA-5D73-48A1-82C2-3876E2E6F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07" y="3163313"/>
            <a:ext cx="3997184" cy="3125656"/>
          </a:xfrm>
          <a:prstGeom prst="rect">
            <a:avLst/>
          </a:prstGeom>
          <a:noFill/>
          <a:extLst>
            <a:ext uri="{909E8E84-426E-40DD-AFC4-6F175D3DCCD1}">
              <a14:hiddenFill xmlns:a14="http://schemas.microsoft.com/office/drawing/2010/main">
                <a:solidFill>
                  <a:srgbClr val="FFFFFF"/>
                </a:solidFill>
              </a14:hiddenFill>
            </a:ext>
          </a:extLst>
        </p:spPr>
      </p:pic>
      <p:pic>
        <p:nvPicPr>
          <p:cNvPr id="33" name="תמונה 32">
            <a:extLst>
              <a:ext uri="{FF2B5EF4-FFF2-40B4-BE49-F238E27FC236}">
                <a16:creationId xmlns="" xmlns:a16="http://schemas.microsoft.com/office/drawing/2014/main" id="{9D0DFAF2-6BA3-477C-A11C-AB88FB5A3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129" y="3027829"/>
            <a:ext cx="3680724" cy="3261140"/>
          </a:xfrm>
          <a:prstGeom prst="rect">
            <a:avLst/>
          </a:prstGeom>
        </p:spPr>
      </p:pic>
      <p:sp>
        <p:nvSpPr>
          <p:cNvPr id="42" name="מלבן 41">
            <a:extLst>
              <a:ext uri="{FF2B5EF4-FFF2-40B4-BE49-F238E27FC236}">
                <a16:creationId xmlns="" xmlns:a16="http://schemas.microsoft.com/office/drawing/2014/main" id="{5507E433-8E16-4FF4-8D24-FD30C4A49DD9}"/>
              </a:ext>
            </a:extLst>
          </p:cNvPr>
          <p:cNvSpPr/>
          <p:nvPr/>
        </p:nvSpPr>
        <p:spPr>
          <a:xfrm>
            <a:off x="887896" y="464840"/>
            <a:ext cx="6255026" cy="707886"/>
          </a:xfrm>
          <a:prstGeom prst="rect">
            <a:avLst/>
          </a:prstGeom>
        </p:spPr>
        <p:txBody>
          <a:bodyPr wrap="square">
            <a:spAutoFit/>
          </a:bodyPr>
          <a:lstStyle/>
          <a:p>
            <a:r>
              <a:rPr lang="he-IL" sz="4000" b="1" dirty="0"/>
              <a:t>בקיבוץ- רועה צאן בגלבוע</a:t>
            </a:r>
            <a:endParaRPr lang="he-IL" sz="4000" dirty="0"/>
          </a:p>
        </p:txBody>
      </p:sp>
    </p:spTree>
    <p:extLst>
      <p:ext uri="{BB962C8B-B14F-4D97-AF65-F5344CB8AC3E}">
        <p14:creationId xmlns:p14="http://schemas.microsoft.com/office/powerpoint/2010/main" val="25659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36104" y="4611756"/>
            <a:ext cx="7181033" cy="2365513"/>
          </a:xfrm>
        </p:spPr>
        <p:txBody>
          <a:bodyPr>
            <a:normAutofit/>
          </a:bodyPr>
          <a:lstStyle/>
          <a:p>
            <a:r>
              <a:rPr lang="he-IL" sz="2900" dirty="0"/>
              <a:t>השתלבתי בקיבוץ למרות שלא ידעתי את השפה, הייתי נחוש לקחת חלק בכל האתגרים  שבקיבוץ</a:t>
            </a:r>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8895" y="473242"/>
            <a:ext cx="5659558" cy="4330672"/>
          </a:xfrm>
        </p:spPr>
      </p:pic>
    </p:spTree>
    <p:extLst>
      <p:ext uri="{BB962C8B-B14F-4D97-AF65-F5344CB8AC3E}">
        <p14:creationId xmlns:p14="http://schemas.microsoft.com/office/powerpoint/2010/main" val="299454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40568" y="0"/>
            <a:ext cx="9684568" cy="6857148"/>
          </a:xfrm>
        </p:spPr>
        <p:txBody>
          <a:bodyPr>
            <a:normAutofit/>
          </a:bodyPr>
          <a:lstStyle/>
          <a:p>
            <a:pPr algn="r"/>
            <a:r>
              <a:rPr lang="he-IL" dirty="0"/>
              <a:t/>
            </a:r>
            <a:br>
              <a:rPr lang="he-IL" dirty="0"/>
            </a:br>
            <a:r>
              <a:rPr lang="he-IL" dirty="0"/>
              <a:t/>
            </a:r>
            <a:br>
              <a:rPr lang="he-IL" dirty="0"/>
            </a:br>
            <a:r>
              <a:rPr lang="he-IL" dirty="0"/>
              <a:t/>
            </a:r>
            <a:br>
              <a:rPr lang="he-IL" dirty="0"/>
            </a:br>
            <a:endParaRPr lang="he-IL" b="1" dirty="0"/>
          </a:p>
        </p:txBody>
      </p:sp>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584" y="31738"/>
            <a:ext cx="2162001" cy="2695185"/>
          </a:xfrm>
        </p:spPr>
      </p:pic>
      <p:pic>
        <p:nvPicPr>
          <p:cNvPr id="4" name="תמונה 3">
            <a:extLst>
              <a:ext uri="{FF2B5EF4-FFF2-40B4-BE49-F238E27FC236}">
                <a16:creationId xmlns="" xmlns:a16="http://schemas.microsoft.com/office/drawing/2014/main" id="{ABE9C62F-B955-4B7D-ADEA-B42D554E4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263" y="3140968"/>
            <a:ext cx="5501593" cy="3510991"/>
          </a:xfrm>
          <a:prstGeom prst="rect">
            <a:avLst/>
          </a:prstGeom>
        </p:spPr>
      </p:pic>
      <p:sp>
        <p:nvSpPr>
          <p:cNvPr id="5" name="TextBox 4">
            <a:extLst>
              <a:ext uri="{FF2B5EF4-FFF2-40B4-BE49-F238E27FC236}">
                <a16:creationId xmlns="" xmlns:a16="http://schemas.microsoft.com/office/drawing/2014/main" id="{B45E0D9A-AE69-4F80-882E-21269D6259EB}"/>
              </a:ext>
            </a:extLst>
          </p:cNvPr>
          <p:cNvSpPr txBox="1"/>
          <p:nvPr/>
        </p:nvSpPr>
        <p:spPr>
          <a:xfrm>
            <a:off x="683568" y="218544"/>
            <a:ext cx="6768752" cy="707886"/>
          </a:xfrm>
          <a:prstGeom prst="rect">
            <a:avLst/>
          </a:prstGeom>
          <a:noFill/>
        </p:spPr>
        <p:txBody>
          <a:bodyPr wrap="square" rtlCol="1">
            <a:spAutoFit/>
          </a:bodyPr>
          <a:lstStyle/>
          <a:p>
            <a:pPr algn="r"/>
            <a:r>
              <a:rPr lang="he-IL" sz="4000" b="1" dirty="0"/>
              <a:t>התגייסותי לפלמ"ח</a:t>
            </a:r>
          </a:p>
        </p:txBody>
      </p:sp>
      <p:sp>
        <p:nvSpPr>
          <p:cNvPr id="3" name="TextBox 2"/>
          <p:cNvSpPr txBox="1"/>
          <p:nvPr/>
        </p:nvSpPr>
        <p:spPr>
          <a:xfrm>
            <a:off x="3419872" y="1772816"/>
            <a:ext cx="4464496" cy="954107"/>
          </a:xfrm>
          <a:prstGeom prst="rect">
            <a:avLst/>
          </a:prstGeom>
          <a:noFill/>
        </p:spPr>
        <p:txBody>
          <a:bodyPr wrap="square" rtlCol="1">
            <a:spAutoFit/>
          </a:bodyPr>
          <a:lstStyle/>
          <a:p>
            <a:pPr algn="ctr"/>
            <a:r>
              <a:rPr lang="he-IL" sz="2800" dirty="0"/>
              <a:t>בקיבוץ הכרתי את חברי לפלמ"ח והחלטתי להתגייס</a:t>
            </a:r>
          </a:p>
        </p:txBody>
      </p:sp>
    </p:spTree>
    <p:extLst>
      <p:ext uri="{BB962C8B-B14F-4D97-AF65-F5344CB8AC3E}">
        <p14:creationId xmlns:p14="http://schemas.microsoft.com/office/powerpoint/2010/main" val="271753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DD61401D-45F6-4AAE-8678-05607FAC4CE2}"/>
              </a:ext>
            </a:extLst>
          </p:cNvPr>
          <p:cNvSpPr>
            <a:spLocks noGrp="1"/>
          </p:cNvSpPr>
          <p:nvPr>
            <p:ph type="title"/>
          </p:nvPr>
        </p:nvSpPr>
        <p:spPr>
          <a:xfrm rot="10800000" flipV="1">
            <a:off x="92507" y="-171400"/>
            <a:ext cx="9051492" cy="7029400"/>
          </a:xfrm>
        </p:spPr>
        <p:txBody>
          <a:bodyPr>
            <a:normAutofit fontScale="90000"/>
          </a:bodyPr>
          <a:lstStyle/>
          <a:p>
            <a:pPr algn="r"/>
            <a:r>
              <a:rPr lang="he-IL" sz="4400" b="1" dirty="0"/>
              <a:t>ה"שבת השחורה"</a:t>
            </a:r>
            <a:br>
              <a:rPr lang="he-IL" sz="4400" b="1" dirty="0"/>
            </a:br>
            <a:r>
              <a:rPr lang="he-IL" sz="4400" b="1" dirty="0"/>
              <a:t/>
            </a:r>
            <a:br>
              <a:rPr lang="he-IL" sz="4400" b="1" dirty="0"/>
            </a:br>
            <a:r>
              <a:rPr lang="he-IL" sz="4400" b="1" dirty="0"/>
              <a:t/>
            </a:r>
            <a:br>
              <a:rPr lang="he-IL" sz="4400" b="1" dirty="0"/>
            </a:br>
            <a:r>
              <a:rPr lang="he-IL" sz="4400" b="1" dirty="0"/>
              <a:t> ה"שבת השחורה" ומחנה מעצר ברפיח</a:t>
            </a:r>
            <a:br>
              <a:rPr lang="he-IL" sz="4400" b="1" dirty="0"/>
            </a:br>
            <a:r>
              <a:rPr lang="he-IL" sz="4400" b="1" dirty="0"/>
              <a:t/>
            </a:r>
            <a:br>
              <a:rPr lang="he-IL" sz="4400" b="1" dirty="0"/>
            </a:br>
            <a:r>
              <a:rPr lang="he-IL" sz="3100" b="1" dirty="0"/>
              <a:t>כשהייתי בקיבוץ יגור בפלמ"ח, נעצרתי בשבת השחורה כשהאנגלים מצאו אצלנו נשק. הועברתי לכלא רפיח.</a:t>
            </a:r>
            <a:br>
              <a:rPr lang="he-IL" sz="3100" b="1" dirty="0"/>
            </a:br>
            <a:r>
              <a:rPr lang="he-IL" sz="3100" b="1" dirty="0"/>
              <a:t/>
            </a:r>
            <a:br>
              <a:rPr lang="he-IL" sz="3100" b="1" dirty="0"/>
            </a:br>
            <a:r>
              <a:rPr lang="he-IL" sz="4400" b="1" dirty="0"/>
              <a:t/>
            </a:r>
            <a:br>
              <a:rPr lang="he-IL" sz="4400" b="1" dirty="0"/>
            </a:br>
            <a:r>
              <a:rPr lang="he-IL" sz="4400" b="1" dirty="0"/>
              <a:t/>
            </a:r>
            <a:br>
              <a:rPr lang="he-IL" sz="4400" b="1" dirty="0"/>
            </a:br>
            <a:r>
              <a:rPr lang="he-IL" sz="4400" b="1" dirty="0"/>
              <a:t/>
            </a:r>
            <a:br>
              <a:rPr lang="he-IL" sz="4400" b="1" dirty="0"/>
            </a:br>
            <a:r>
              <a:rPr lang="he-IL" sz="4400" b="1" dirty="0"/>
              <a:t/>
            </a:r>
            <a:br>
              <a:rPr lang="he-IL" sz="4400" b="1" dirty="0"/>
            </a:br>
            <a:r>
              <a:rPr lang="he-IL" sz="4400" b="1" dirty="0"/>
              <a:t/>
            </a:r>
            <a:br>
              <a:rPr lang="he-IL" sz="4400" b="1" dirty="0"/>
            </a:br>
            <a:endParaRPr lang="he-IL" sz="4400" b="1" dirty="0"/>
          </a:p>
        </p:txBody>
      </p:sp>
      <p:pic>
        <p:nvPicPr>
          <p:cNvPr id="5" name="מציין מיקום תוכן 4">
            <a:extLst>
              <a:ext uri="{FF2B5EF4-FFF2-40B4-BE49-F238E27FC236}">
                <a16:creationId xmlns="" xmlns:a16="http://schemas.microsoft.com/office/drawing/2014/main" id="{577E4444-5DA1-4B0F-9B55-37A4D94C02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6456" y="3882888"/>
            <a:ext cx="4221792" cy="2664819"/>
          </a:xfrm>
        </p:spPr>
      </p:pic>
      <p:pic>
        <p:nvPicPr>
          <p:cNvPr id="7" name="תמונה 6">
            <a:extLst>
              <a:ext uri="{FF2B5EF4-FFF2-40B4-BE49-F238E27FC236}">
                <a16:creationId xmlns="" xmlns:a16="http://schemas.microsoft.com/office/drawing/2014/main" id="{ED10327C-595D-42C8-A1F0-38CEAF7E6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827" y="3990468"/>
            <a:ext cx="3933851" cy="2665796"/>
          </a:xfrm>
          <a:prstGeom prst="rect">
            <a:avLst/>
          </a:prstGeom>
        </p:spPr>
      </p:pic>
    </p:spTree>
    <p:extLst>
      <p:ext uri="{BB962C8B-B14F-4D97-AF65-F5344CB8AC3E}">
        <p14:creationId xmlns:p14="http://schemas.microsoft.com/office/powerpoint/2010/main" val="364493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148962" y="149357"/>
            <a:ext cx="6252916" cy="6408712"/>
          </a:xfrm>
        </p:spPr>
        <p:txBody>
          <a:bodyPr>
            <a:normAutofit fontScale="90000"/>
          </a:bodyPr>
          <a:lstStyle/>
          <a:p>
            <a:pPr algn="ctr"/>
            <a:r>
              <a:rPr lang="he-IL" sz="4400" b="1" dirty="0"/>
              <a:t/>
            </a:r>
            <a:br>
              <a:rPr lang="he-IL" sz="4400" b="1" dirty="0"/>
            </a:br>
            <a:r>
              <a:rPr lang="he-IL" sz="4400" b="1" dirty="0"/>
              <a:t/>
            </a:r>
            <a:br>
              <a:rPr lang="he-IL" sz="4400" b="1" dirty="0"/>
            </a:br>
            <a:r>
              <a:rPr lang="he-IL" sz="4400" b="1" dirty="0"/>
              <a:t/>
            </a:r>
            <a:br>
              <a:rPr lang="he-IL" sz="4400" b="1" dirty="0"/>
            </a:br>
            <a:r>
              <a:rPr lang="he-IL" sz="4400" b="1" dirty="0"/>
              <a:t/>
            </a:r>
            <a:br>
              <a:rPr lang="he-IL" sz="4400" b="1" dirty="0"/>
            </a:br>
            <a:r>
              <a:rPr lang="he-IL" sz="4400" b="1" dirty="0"/>
              <a:t>התחלת חיים משותפים</a:t>
            </a:r>
            <a:br>
              <a:rPr lang="he-IL" sz="4400" b="1" dirty="0"/>
            </a:br>
            <a:r>
              <a:rPr lang="he-IL" sz="4400" b="1" dirty="0"/>
              <a:t/>
            </a:r>
            <a:br>
              <a:rPr lang="he-IL" sz="4400" b="1" dirty="0"/>
            </a:br>
            <a:r>
              <a:rPr lang="he-IL" b="1" dirty="0"/>
              <a:t>השתחררתי מהכלא וחזרתי לפעילות בפלמ"ח. לימים הכרתי את מרים שהייתה לאשתי כשהגיעה מהשואה, עם בנה זאב.</a:t>
            </a:r>
            <a:br>
              <a:rPr lang="he-IL" b="1" dirty="0"/>
            </a:br>
            <a:r>
              <a:rPr lang="he-IL" dirty="0"/>
              <a:t/>
            </a:r>
            <a:br>
              <a:rPr lang="he-IL" dirty="0"/>
            </a:br>
            <a:r>
              <a:rPr lang="he-IL" dirty="0"/>
              <a:t/>
            </a:r>
            <a:br>
              <a:rPr lang="he-IL" dirty="0"/>
            </a:br>
            <a:r>
              <a:rPr lang="he-IL" dirty="0"/>
              <a:t/>
            </a:r>
            <a:br>
              <a:rPr lang="he-IL" dirty="0"/>
            </a:br>
            <a:r>
              <a:rPr lang="he-IL" dirty="0"/>
              <a:t/>
            </a:r>
            <a:br>
              <a:rPr lang="he-IL" dirty="0"/>
            </a:br>
            <a:r>
              <a:rPr lang="he-IL" dirty="0"/>
              <a:t/>
            </a:r>
            <a:br>
              <a:rPr lang="he-IL" dirty="0"/>
            </a:br>
            <a:r>
              <a:rPr lang="he-IL" dirty="0"/>
              <a:t/>
            </a:r>
            <a:br>
              <a:rPr lang="he-IL" dirty="0"/>
            </a:br>
            <a:r>
              <a:rPr lang="he-IL" dirty="0"/>
              <a:t/>
            </a:r>
            <a:br>
              <a:rPr lang="he-IL" dirty="0"/>
            </a:br>
            <a:r>
              <a:rPr lang="he-IL" dirty="0"/>
              <a:t/>
            </a:r>
            <a:br>
              <a:rPr lang="he-IL" dirty="0"/>
            </a:br>
            <a:r>
              <a:rPr lang="he-IL" dirty="0"/>
              <a:t/>
            </a:r>
            <a:br>
              <a:rPr lang="he-IL" dirty="0"/>
            </a:br>
            <a:r>
              <a:rPr lang="he-IL" dirty="0"/>
              <a:t/>
            </a:r>
            <a:br>
              <a:rPr lang="he-IL" dirty="0"/>
            </a:br>
            <a:r>
              <a:rPr lang="he-IL" dirty="0"/>
              <a:t/>
            </a:r>
            <a:br>
              <a:rPr lang="he-IL" dirty="0"/>
            </a:br>
            <a:r>
              <a:rPr lang="he-IL" dirty="0"/>
              <a:t/>
            </a:r>
            <a:br>
              <a:rPr lang="he-IL" dirty="0"/>
            </a:br>
            <a:endParaRPr lang="he-IL" dirty="0"/>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1153994" y="3332921"/>
            <a:ext cx="4121426" cy="3525079"/>
          </a:xfrm>
        </p:spPr>
      </p:pic>
    </p:spTree>
    <p:extLst>
      <p:ext uri="{BB962C8B-B14F-4D97-AF65-F5344CB8AC3E}">
        <p14:creationId xmlns:p14="http://schemas.microsoft.com/office/powerpoint/2010/main" val="27923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87624" y="4495800"/>
            <a:ext cx="5900643" cy="1524000"/>
          </a:xfrm>
        </p:spPr>
        <p:txBody>
          <a:bodyPr/>
          <a:lstStyle/>
          <a:p>
            <a:r>
              <a:rPr lang="he-IL"/>
              <a:t/>
            </a:r>
            <a:br>
              <a:rPr lang="he-IL"/>
            </a:br>
            <a:endParaRPr lang="he-IL"/>
          </a:p>
        </p:txBody>
      </p:sp>
      <p:sp>
        <p:nvSpPr>
          <p:cNvPr id="3" name="מציין מיקום תוכן 2"/>
          <p:cNvSpPr>
            <a:spLocks noGrp="1"/>
          </p:cNvSpPr>
          <p:nvPr>
            <p:ph idx="1"/>
          </p:nvPr>
        </p:nvSpPr>
        <p:spPr>
          <a:xfrm>
            <a:off x="1359015" y="887343"/>
            <a:ext cx="7075015" cy="3767670"/>
          </a:xfrm>
        </p:spPr>
        <p:txBody>
          <a:bodyPr/>
          <a:lstStyle/>
          <a:p>
            <a:pPr marL="0" indent="0">
              <a:buNone/>
            </a:pPr>
            <a:r>
              <a:rPr lang="he-IL" sz="2800" b="1" cap="all" dirty="0">
                <a:ln w="3175" cmpd="sng">
                  <a:noFill/>
                </a:ln>
                <a:solidFill>
                  <a:schemeClr val="tx1"/>
                </a:solidFill>
                <a:latin typeface="+mj-lt"/>
                <a:ea typeface="+mj-ea"/>
                <a:cs typeface="+mj-cs"/>
              </a:rPr>
              <a:t>נתבקשתי להתחיל בקורס חובלים, כדי להיות חלק מאנשי </a:t>
            </a:r>
            <a:r>
              <a:rPr lang="he-IL" sz="2800" b="1" cap="all" dirty="0" err="1">
                <a:ln w="3175" cmpd="sng">
                  <a:noFill/>
                </a:ln>
                <a:solidFill>
                  <a:schemeClr val="tx1"/>
                </a:solidFill>
                <a:latin typeface="+mj-lt"/>
                <a:ea typeface="+mj-ea"/>
                <a:cs typeface="+mj-cs"/>
              </a:rPr>
              <a:t>הפלי"ם</a:t>
            </a:r>
            <a:r>
              <a:rPr lang="he-IL" sz="2800" b="1" cap="all" dirty="0">
                <a:ln w="3175" cmpd="sng">
                  <a:noFill/>
                </a:ln>
                <a:solidFill>
                  <a:schemeClr val="tx1"/>
                </a:solidFill>
                <a:latin typeface="+mj-lt"/>
                <a:ea typeface="+mj-ea"/>
                <a:cs typeface="+mj-cs"/>
              </a:rPr>
              <a:t> </a:t>
            </a:r>
            <a:r>
              <a:rPr lang="he-IL" sz="2800" b="1" cap="all" dirty="0" err="1">
                <a:ln w="3175" cmpd="sng">
                  <a:noFill/>
                </a:ln>
                <a:solidFill>
                  <a:schemeClr val="tx1"/>
                </a:solidFill>
                <a:latin typeface="+mj-lt"/>
                <a:ea typeface="+mj-ea"/>
                <a:cs typeface="+mj-cs"/>
              </a:rPr>
              <a:t>שגוייסו</a:t>
            </a:r>
            <a:r>
              <a:rPr lang="he-IL" sz="2800" b="1" cap="all" dirty="0">
                <a:ln w="3175" cmpd="sng">
                  <a:noFill/>
                </a:ln>
                <a:solidFill>
                  <a:schemeClr val="tx1"/>
                </a:solidFill>
                <a:latin typeface="+mj-lt"/>
                <a:ea typeface="+mj-ea"/>
                <a:cs typeface="+mj-cs"/>
              </a:rPr>
              <a:t> כדי להביא לארץ אניות מעפילים, ניצולי שואה </a:t>
            </a:r>
            <a:r>
              <a:rPr lang="he-IL" dirty="0"/>
              <a:t>.</a:t>
            </a:r>
          </a:p>
        </p:txBody>
      </p:sp>
      <p:sp>
        <p:nvSpPr>
          <p:cNvPr id="4" name="TextBox 3"/>
          <p:cNvSpPr txBox="1"/>
          <p:nvPr/>
        </p:nvSpPr>
        <p:spPr>
          <a:xfrm>
            <a:off x="2704778" y="533400"/>
            <a:ext cx="5180563" cy="707886"/>
          </a:xfrm>
          <a:prstGeom prst="rect">
            <a:avLst/>
          </a:prstGeom>
          <a:noFill/>
        </p:spPr>
        <p:txBody>
          <a:bodyPr wrap="square" rtlCol="1">
            <a:spAutoFit/>
          </a:bodyPr>
          <a:lstStyle/>
          <a:p>
            <a:r>
              <a:rPr lang="he-IL" sz="4000" b="1" dirty="0"/>
              <a:t>התגייסותי </a:t>
            </a:r>
            <a:r>
              <a:rPr lang="he-IL" sz="4000" b="1" dirty="0" err="1"/>
              <a:t>לפלי"ם</a:t>
            </a:r>
            <a:endParaRPr lang="he-IL" sz="4000" b="1" dirty="0"/>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284984"/>
            <a:ext cx="2381250" cy="3200400"/>
          </a:xfrm>
          <a:prstGeom prst="rect">
            <a:avLst/>
          </a:prstGeom>
        </p:spPr>
      </p:pic>
    </p:spTree>
    <p:extLst>
      <p:ext uri="{BB962C8B-B14F-4D97-AF65-F5344CB8AC3E}">
        <p14:creationId xmlns:p14="http://schemas.microsoft.com/office/powerpoint/2010/main" val="3801469090"/>
      </p:ext>
    </p:extLst>
  </p:cSld>
  <p:clrMapOvr>
    <a:masterClrMapping/>
  </p:clrMapOvr>
</p:sld>
</file>

<file path=ppt/theme/theme1.xml><?xml version="1.0" encoding="utf-8"?>
<a:theme xmlns:a="http://schemas.openxmlformats.org/drawingml/2006/main" name="פרוסה">
  <a:themeElements>
    <a:clrScheme name="פרוסה">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פרוסה">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פרוסה">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B287FC55D4544A9931D30D383C298" ma:contentTypeVersion="7" ma:contentTypeDescription="Create a new document." ma:contentTypeScope="" ma:versionID="dde48a6f3051d0b96144bf4368db8a35">
  <xsd:schema xmlns:xsd="http://www.w3.org/2001/XMLSchema" xmlns:xs="http://www.w3.org/2001/XMLSchema" xmlns:p="http://schemas.microsoft.com/office/2006/metadata/properties" xmlns:ns2="fe88118e-e038-43b2-b0d2-e8dbb00fec61" xmlns:ns3="87ee52e5-6819-4a2c-914a-6f6c7790bb9b" targetNamespace="http://schemas.microsoft.com/office/2006/metadata/properties" ma:root="true" ma:fieldsID="56e80e15bb2ae94c3edd847bcf86fd48" ns2:_="" ns3:_="">
    <xsd:import namespace="fe88118e-e038-43b2-b0d2-e8dbb00fec61"/>
    <xsd:import namespace="87ee52e5-6819-4a2c-914a-6f6c7790bb9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88118e-e038-43b2-b0d2-e8dbb00fec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ee52e5-6819-4a2c-914a-6f6c7790bb9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1D6D4B-6AB3-42E8-9450-CC37BE78D053}">
  <ds:schemaRefs>
    <ds:schemaRef ds:uri="87ee52e5-6819-4a2c-914a-6f6c7790bb9b"/>
    <ds:schemaRef ds:uri="fe88118e-e038-43b2-b0d2-e8dbb00fec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76752D-02AE-40C7-8ADA-7D0116B8DE28}">
  <ds:schemaRefs>
    <ds:schemaRef ds:uri="http://schemas.microsoft.com/sharepoint/v3/contenttype/forms"/>
  </ds:schemaRefs>
</ds:datastoreItem>
</file>

<file path=customXml/itemProps3.xml><?xml version="1.0" encoding="utf-8"?>
<ds:datastoreItem xmlns:ds="http://schemas.openxmlformats.org/officeDocument/2006/customXml" ds:itemID="{B59B8FF1-07BA-47A0-9257-0FDA4CB27DB3}">
  <ds:schemaRefs>
    <ds:schemaRef ds:uri="87ee52e5-6819-4a2c-914a-6f6c7790bb9b"/>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fe88118e-e038-43b2-b0d2-e8dbb00fec6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106</TotalTime>
  <Words>535</Words>
  <Application>Microsoft Office PowerPoint</Application>
  <PresentationFormat>‫הצגה על המסך (4:3)</PresentationFormat>
  <Paragraphs>80</Paragraphs>
  <Slides>21</Slides>
  <Notes>2</Notes>
  <HiddenSlides>0</HiddenSlides>
  <MMClips>1</MMClips>
  <ScaleCrop>false</ScaleCrop>
  <HeadingPairs>
    <vt:vector size="4" baseType="variant">
      <vt:variant>
        <vt:lpstr>ערכת נושא</vt:lpstr>
      </vt:variant>
      <vt:variant>
        <vt:i4>1</vt:i4>
      </vt:variant>
      <vt:variant>
        <vt:lpstr>כותרות שקופיות</vt:lpstr>
      </vt:variant>
      <vt:variant>
        <vt:i4>21</vt:i4>
      </vt:variant>
    </vt:vector>
  </HeadingPairs>
  <TitlesOfParts>
    <vt:vector size="22" baseType="lpstr">
      <vt:lpstr>פרוסה</vt:lpstr>
      <vt:lpstr>סיפורו של סבא רבא יחזקאל מעוז  ערכו זהר שטיין  וסבתא גליה אריעם  בית ספר ויצמן 2018</vt:lpstr>
      <vt:lpstr>     נולדתי בגרמניה ב1923 למשפחה חמה ואוהבת. אחי ואני הלכנו לבית ספר. לא קיבלנו חינוך יהודי ולא ייחסנו כל חשיבות ליהדות, אבא שלנו נלחם עם הצבא הגרמני במלחמת העולם הראשונה והוא החשיב את עצמו לגרמני. בשנים האלה שסיפורי מתחיל, הנאצים עלו לשלטון. לאחר ארוע אנטישמי קשה, הורי ליוו אותי ואת אחי לתחנת הרכבת.           </vt:lpstr>
      <vt:lpstr>                                  השנה שנת 1938  באותו לילה, חזרנו מבוהלים ומבולבלים הביתה, ההורים הסתודדו ביניהם, ואימא החלה לארוז לנו מזוודה.  לפנות בוקר, מצאנו עצמינו בתחנת רכבת. נפרדנו מאימא בדמעות ובתקוה שנתראה בקרוב, בסוף המלחמה. לתחנה הגיעו עוד ילדים יהודים וכולם היו מאורגנים בתנועת "עליית הנוער ".    </vt:lpstr>
      <vt:lpstr>מצגת של PowerPoint</vt:lpstr>
      <vt:lpstr>השתלבתי בקיבוץ למרות שלא ידעתי את השפה, הייתי נחוש לקחת חלק בכל האתגרים  שבקיבוץ</vt:lpstr>
      <vt:lpstr>   </vt:lpstr>
      <vt:lpstr>ה"שבת השחורה"    ה"שבת השחורה" ומחנה מעצר ברפיח  כשהייתי בקיבוץ יגור בפלמ"ח, נעצרתי בשבת השחורה כשהאנגלים מצאו אצלנו נשק. הועברתי לכלא רפיח.       </vt:lpstr>
      <vt:lpstr>    התחלת חיים משותפים  השתחררתי מהכלא וחזרתי לפעילות בפלמ"ח. לימים הכרתי את מרים שהייתה לאשתי כשהגיעה מהשואה, עם בנה זאב.             </vt:lpstr>
      <vt:lpstr> </vt:lpstr>
      <vt:lpstr>       באחד הלילות, כשהייתי בחופשה קצרה, הגיע שליח רכוב על אופנוע ובידו צו פקודה. עלי היה להתייצב בנמל חיפה ולצאת למשימה סודית. נפרדתי ויצאתי לדרך...          </vt:lpstr>
      <vt:lpstr>       </vt:lpstr>
      <vt:lpstr>      .  </vt:lpstr>
      <vt:lpstr>מצגת של PowerPoint</vt:lpstr>
      <vt:lpstr>הזהב הגיע ליעדו, נקנתה אנייה ועולים שהיו במחנה מעבר ב"לה ספציה" שבאיטליה, עלו עליה . הייתה צפיפות קשה ותנאים גרועים, אך הניצולים התרגשו להגיע לארץ ולכן התגברו.</vt:lpstr>
      <vt:lpstr>בזמן ההפלגה ביקשתי מאחת החברות לשלוח למרים  מכתב בשמי, שהרי אסור היה לי להזדהות במכתב נכתב שיר...</vt:lpstr>
      <vt:lpstr>את חכי לי ואחזור</vt:lpstr>
      <vt:lpstr>    </vt:lpstr>
      <vt:lpstr>אני הגעתי לארץ בדרכים חשאיות, חזרתי לפעולות נועזות נוספות  בפלי"ם ובפלמ"ח, פעולות שלקחתי בהם חלק, נרשמו  בדפי ההיסטוריה של תקומת העם במולדת.</vt:lpstr>
      <vt:lpstr>מצגת של PowerPoint</vt:lpstr>
      <vt:lpstr>לללל</vt:lpstr>
      <vt:lpstr>זהר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סיפורו של יחזקאל מעוז סבא רבא   מספרת זהר שטיין</dc:title>
  <dc:creator>Student</dc:creator>
  <cp:lastModifiedBy>Tami</cp:lastModifiedBy>
  <cp:revision>40</cp:revision>
  <dcterms:modified xsi:type="dcterms:W3CDTF">2018-02-16T21:37:47Z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0x010100688B287FC55D4544A9931D30D383C298</vt:lpwstr>
  </property>
</Properties>
</file>