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2" r:id="rId4"/>
    <p:sldId id="258" r:id="rId5"/>
    <p:sldId id="259" r:id="rId6"/>
    <p:sldId id="260" r:id="rId7"/>
    <p:sldId id="263" r:id="rId8"/>
    <p:sldId id="264" r:id="rId9"/>
    <p:sldId id="265"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104" d="100"/>
          <a:sy n="104" d="100"/>
        </p:scale>
        <p:origin x="12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B3D8E26-9F66-456C-9EB1-E7B8EB6E065E}" type="datetimeFigureOut">
              <a:rPr lang="he-IL" smtClean="0"/>
              <a:t>ב'/ניסן/תשע"ח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17CD3A8-A7A1-435F-B5BF-81FE0DEF4AD1}" type="slidenum">
              <a:rPr lang="he-IL" smtClean="0"/>
              <a:t>‹#›</a:t>
            </a:fld>
            <a:endParaRPr lang="he-IL"/>
          </a:p>
        </p:txBody>
      </p:sp>
    </p:spTree>
    <p:extLst>
      <p:ext uri="{BB962C8B-B14F-4D97-AF65-F5344CB8AC3E}">
        <p14:creationId xmlns:p14="http://schemas.microsoft.com/office/powerpoint/2010/main" val="367946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B3D8E26-9F66-456C-9EB1-E7B8EB6E065E}" type="datetimeFigureOut">
              <a:rPr lang="he-IL" smtClean="0"/>
              <a:t>ב'/ניסן/תשע"ח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17CD3A8-A7A1-435F-B5BF-81FE0DEF4AD1}" type="slidenum">
              <a:rPr lang="he-IL" smtClean="0"/>
              <a:t>‹#›</a:t>
            </a:fld>
            <a:endParaRPr lang="he-IL"/>
          </a:p>
        </p:txBody>
      </p:sp>
    </p:spTree>
    <p:extLst>
      <p:ext uri="{BB962C8B-B14F-4D97-AF65-F5344CB8AC3E}">
        <p14:creationId xmlns:p14="http://schemas.microsoft.com/office/powerpoint/2010/main" val="12321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B3D8E26-9F66-456C-9EB1-E7B8EB6E065E}" type="datetimeFigureOut">
              <a:rPr lang="he-IL" smtClean="0"/>
              <a:t>ב'/ניסן/תשע"ח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17CD3A8-A7A1-435F-B5BF-81FE0DEF4AD1}" type="slidenum">
              <a:rPr lang="he-IL" smtClean="0"/>
              <a:t>‹#›</a:t>
            </a:fld>
            <a:endParaRPr lang="he-IL"/>
          </a:p>
        </p:txBody>
      </p:sp>
    </p:spTree>
    <p:extLst>
      <p:ext uri="{BB962C8B-B14F-4D97-AF65-F5344CB8AC3E}">
        <p14:creationId xmlns:p14="http://schemas.microsoft.com/office/powerpoint/2010/main" val="201999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B3D8E26-9F66-456C-9EB1-E7B8EB6E065E}" type="datetimeFigureOut">
              <a:rPr lang="he-IL" smtClean="0"/>
              <a:t>ב'/ניסן/תשע"ח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17CD3A8-A7A1-435F-B5BF-81FE0DEF4AD1}" type="slidenum">
              <a:rPr lang="he-IL" smtClean="0"/>
              <a:t>‹#›</a:t>
            </a:fld>
            <a:endParaRPr lang="he-IL"/>
          </a:p>
        </p:txBody>
      </p:sp>
    </p:spTree>
    <p:extLst>
      <p:ext uri="{BB962C8B-B14F-4D97-AF65-F5344CB8AC3E}">
        <p14:creationId xmlns:p14="http://schemas.microsoft.com/office/powerpoint/2010/main" val="32396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4B3D8E26-9F66-456C-9EB1-E7B8EB6E065E}" type="datetimeFigureOut">
              <a:rPr lang="he-IL" smtClean="0"/>
              <a:t>ב'/ניסן/תשע"ח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17CD3A8-A7A1-435F-B5BF-81FE0DEF4AD1}" type="slidenum">
              <a:rPr lang="he-IL" smtClean="0"/>
              <a:t>‹#›</a:t>
            </a:fld>
            <a:endParaRPr lang="he-IL"/>
          </a:p>
        </p:txBody>
      </p:sp>
    </p:spTree>
    <p:extLst>
      <p:ext uri="{BB962C8B-B14F-4D97-AF65-F5344CB8AC3E}">
        <p14:creationId xmlns:p14="http://schemas.microsoft.com/office/powerpoint/2010/main" val="119209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B3D8E26-9F66-456C-9EB1-E7B8EB6E065E}" type="datetimeFigureOut">
              <a:rPr lang="he-IL" smtClean="0"/>
              <a:t>ב'/ניסן/תשע"ח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17CD3A8-A7A1-435F-B5BF-81FE0DEF4AD1}" type="slidenum">
              <a:rPr lang="he-IL" smtClean="0"/>
              <a:t>‹#›</a:t>
            </a:fld>
            <a:endParaRPr lang="he-IL"/>
          </a:p>
        </p:txBody>
      </p:sp>
    </p:spTree>
    <p:extLst>
      <p:ext uri="{BB962C8B-B14F-4D97-AF65-F5344CB8AC3E}">
        <p14:creationId xmlns:p14="http://schemas.microsoft.com/office/powerpoint/2010/main" val="318091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B3D8E26-9F66-456C-9EB1-E7B8EB6E065E}" type="datetimeFigureOut">
              <a:rPr lang="he-IL" smtClean="0"/>
              <a:t>ב'/ניסן/תשע"ח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17CD3A8-A7A1-435F-B5BF-81FE0DEF4AD1}" type="slidenum">
              <a:rPr lang="he-IL" smtClean="0"/>
              <a:t>‹#›</a:t>
            </a:fld>
            <a:endParaRPr lang="he-IL"/>
          </a:p>
        </p:txBody>
      </p:sp>
    </p:spTree>
    <p:extLst>
      <p:ext uri="{BB962C8B-B14F-4D97-AF65-F5344CB8AC3E}">
        <p14:creationId xmlns:p14="http://schemas.microsoft.com/office/powerpoint/2010/main" val="72577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B3D8E26-9F66-456C-9EB1-E7B8EB6E065E}" type="datetimeFigureOut">
              <a:rPr lang="he-IL" smtClean="0"/>
              <a:t>ב'/ניסן/תשע"ח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17CD3A8-A7A1-435F-B5BF-81FE0DEF4AD1}" type="slidenum">
              <a:rPr lang="he-IL" smtClean="0"/>
              <a:t>‹#›</a:t>
            </a:fld>
            <a:endParaRPr lang="he-IL"/>
          </a:p>
        </p:txBody>
      </p:sp>
    </p:spTree>
    <p:extLst>
      <p:ext uri="{BB962C8B-B14F-4D97-AF65-F5344CB8AC3E}">
        <p14:creationId xmlns:p14="http://schemas.microsoft.com/office/powerpoint/2010/main" val="3173963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B3D8E26-9F66-456C-9EB1-E7B8EB6E065E}" type="datetimeFigureOut">
              <a:rPr lang="he-IL" smtClean="0"/>
              <a:t>ב'/ניסן/תשע"ח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17CD3A8-A7A1-435F-B5BF-81FE0DEF4AD1}" type="slidenum">
              <a:rPr lang="he-IL" smtClean="0"/>
              <a:t>‹#›</a:t>
            </a:fld>
            <a:endParaRPr lang="he-IL"/>
          </a:p>
        </p:txBody>
      </p:sp>
    </p:spTree>
    <p:extLst>
      <p:ext uri="{BB962C8B-B14F-4D97-AF65-F5344CB8AC3E}">
        <p14:creationId xmlns:p14="http://schemas.microsoft.com/office/powerpoint/2010/main" val="289011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4B3D8E26-9F66-456C-9EB1-E7B8EB6E065E}" type="datetimeFigureOut">
              <a:rPr lang="he-IL" smtClean="0"/>
              <a:t>ב'/ניסן/תשע"ח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17CD3A8-A7A1-435F-B5BF-81FE0DEF4AD1}" type="slidenum">
              <a:rPr lang="he-IL" smtClean="0"/>
              <a:t>‹#›</a:t>
            </a:fld>
            <a:endParaRPr lang="he-IL"/>
          </a:p>
        </p:txBody>
      </p:sp>
    </p:spTree>
    <p:extLst>
      <p:ext uri="{BB962C8B-B14F-4D97-AF65-F5344CB8AC3E}">
        <p14:creationId xmlns:p14="http://schemas.microsoft.com/office/powerpoint/2010/main" val="424863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4B3D8E26-9F66-456C-9EB1-E7B8EB6E065E}" type="datetimeFigureOut">
              <a:rPr lang="he-IL" smtClean="0"/>
              <a:t>ב'/ניסן/תשע"ח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17CD3A8-A7A1-435F-B5BF-81FE0DEF4AD1}" type="slidenum">
              <a:rPr lang="he-IL" smtClean="0"/>
              <a:t>‹#›</a:t>
            </a:fld>
            <a:endParaRPr lang="he-IL"/>
          </a:p>
        </p:txBody>
      </p:sp>
    </p:spTree>
    <p:extLst>
      <p:ext uri="{BB962C8B-B14F-4D97-AF65-F5344CB8AC3E}">
        <p14:creationId xmlns:p14="http://schemas.microsoft.com/office/powerpoint/2010/main" val="121333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B3D8E26-9F66-456C-9EB1-E7B8EB6E065E}" type="datetimeFigureOut">
              <a:rPr lang="he-IL" smtClean="0"/>
              <a:t>ב'/ניסן/תשע"ח</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17CD3A8-A7A1-435F-B5BF-81FE0DEF4AD1}" type="slidenum">
              <a:rPr lang="he-IL" smtClean="0"/>
              <a:t>‹#›</a:t>
            </a:fld>
            <a:endParaRPr lang="he-IL"/>
          </a:p>
        </p:txBody>
      </p:sp>
    </p:spTree>
    <p:extLst>
      <p:ext uri="{BB962C8B-B14F-4D97-AF65-F5344CB8AC3E}">
        <p14:creationId xmlns:p14="http://schemas.microsoft.com/office/powerpoint/2010/main" val="975931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ravdori.co.il/wp-content/uploads/2018/02/d.jpg"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b="1" dirty="0">
                <a:solidFill>
                  <a:srgbClr val="7030A0"/>
                </a:solidFill>
                <a:latin typeface="Aharoni" panose="02010803020104030203" pitchFamily="2" charset="-79"/>
                <a:cs typeface="Aharoni" panose="02010803020104030203" pitchFamily="2" charset="-79"/>
              </a:rPr>
              <a:t>הסיפור על ילדה שאיבדה את </a:t>
            </a:r>
            <a:r>
              <a:rPr lang="he-IL" b="1" dirty="0" err="1">
                <a:solidFill>
                  <a:srgbClr val="7030A0"/>
                </a:solidFill>
                <a:latin typeface="Aharoni" panose="02010803020104030203" pitchFamily="2" charset="-79"/>
                <a:cs typeface="Aharoni" panose="02010803020104030203" pitchFamily="2" charset="-79"/>
              </a:rPr>
              <a:t>אמא</a:t>
            </a:r>
            <a:r>
              <a:rPr lang="he-IL" b="1" dirty="0">
                <a:solidFill>
                  <a:srgbClr val="7030A0"/>
                </a:solidFill>
                <a:latin typeface="Aharoni" panose="02010803020104030203" pitchFamily="2" charset="-79"/>
                <a:cs typeface="Aharoni" panose="02010803020104030203" pitchFamily="2" charset="-79"/>
              </a:rPr>
              <a:t> בדרכה לישראל</a:t>
            </a:r>
            <a:endParaRPr lang="he-IL" dirty="0">
              <a:solidFill>
                <a:srgbClr val="7030A0"/>
              </a:solidFill>
              <a:latin typeface="Aharoni" panose="02010803020104030203" pitchFamily="2" charset="-79"/>
              <a:cs typeface="Aharoni" panose="02010803020104030203" pitchFamily="2" charset="-79"/>
            </a:endParaRPr>
          </a:p>
        </p:txBody>
      </p:sp>
      <p:pic>
        <p:nvPicPr>
          <p:cNvPr id="5" name="תמונה 4"/>
          <p:cNvPicPr>
            <a:picLocks noChangeAspect="1"/>
          </p:cNvPicPr>
          <p:nvPr/>
        </p:nvPicPr>
        <p:blipFill rotWithShape="1">
          <a:blip r:embed="rId2" cstate="print">
            <a:extLst>
              <a:ext uri="{28A0092B-C50C-407E-A947-70E740481C1C}">
                <a14:useLocalDpi xmlns:a14="http://schemas.microsoft.com/office/drawing/2010/main" val="0"/>
              </a:ext>
            </a:extLst>
          </a:blip>
          <a:srcRect l="14606" t="6302" r="-181" b="-727"/>
          <a:stretch/>
        </p:blipFill>
        <p:spPr>
          <a:xfrm rot="5400000">
            <a:off x="209896" y="4349731"/>
            <a:ext cx="2628206" cy="2174971"/>
          </a:xfrm>
          <a:prstGeom prst="rect">
            <a:avLst/>
          </a:prstGeom>
        </p:spPr>
      </p:pic>
      <p:sp>
        <p:nvSpPr>
          <p:cNvPr id="3" name="כותרת משנה 2"/>
          <p:cNvSpPr>
            <a:spLocks noGrp="1"/>
          </p:cNvSpPr>
          <p:nvPr>
            <p:ph type="subTitle" idx="1"/>
          </p:nvPr>
        </p:nvSpPr>
        <p:spPr/>
        <p:txBody>
          <a:bodyPr/>
          <a:lstStyle/>
          <a:p>
            <a:endParaRPr lang="he-IL" b="1" dirty="0">
              <a:solidFill>
                <a:schemeClr val="accent1">
                  <a:lumMod val="50000"/>
                </a:schemeClr>
              </a:solidFill>
            </a:endParaRPr>
          </a:p>
          <a:p>
            <a:r>
              <a:rPr lang="he-IL" b="1" dirty="0">
                <a:solidFill>
                  <a:schemeClr val="accent1">
                    <a:lumMod val="50000"/>
                  </a:schemeClr>
                </a:solidFill>
              </a:rPr>
              <a:t>מאיה רפפורט מספרת את סיפורה של סבתה בלה רפפורט (וסרמן)</a:t>
            </a: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5069" y="4566246"/>
            <a:ext cx="2577811" cy="1935259"/>
          </a:xfrm>
          <a:prstGeom prst="rect">
            <a:avLst/>
          </a:prstGeom>
        </p:spPr>
      </p:pic>
    </p:spTree>
    <p:extLst>
      <p:ext uri="{BB962C8B-B14F-4D97-AF65-F5344CB8AC3E}">
        <p14:creationId xmlns:p14="http://schemas.microsoft.com/office/powerpoint/2010/main" val="80755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l="16243" t="14182" r="23303" b="17818"/>
          <a:stretch/>
        </p:blipFill>
        <p:spPr>
          <a:xfrm rot="5400000">
            <a:off x="-84002" y="3839459"/>
            <a:ext cx="3094082" cy="2610197"/>
          </a:xfrm>
          <a:prstGeom prst="rect">
            <a:avLst/>
          </a:prstGeom>
        </p:spPr>
      </p:pic>
      <p:sp>
        <p:nvSpPr>
          <p:cNvPr id="2" name="TextBox 1"/>
          <p:cNvSpPr txBox="1"/>
          <p:nvPr/>
        </p:nvSpPr>
        <p:spPr>
          <a:xfrm>
            <a:off x="814647" y="689956"/>
            <a:ext cx="10698480" cy="3416320"/>
          </a:xfrm>
          <a:prstGeom prst="rect">
            <a:avLst/>
          </a:prstGeom>
          <a:noFill/>
        </p:spPr>
        <p:txBody>
          <a:bodyPr wrap="square" rtlCol="1">
            <a:spAutoFit/>
          </a:bodyPr>
          <a:lstStyle/>
          <a:p>
            <a:r>
              <a:rPr lang="he-IL" sz="2400" dirty="0">
                <a:solidFill>
                  <a:schemeClr val="accent1">
                    <a:lumMod val="50000"/>
                  </a:schemeClr>
                </a:solidFill>
              </a:rPr>
              <a:t>השנה היא 1957 תחילת ספטמבר. כמו בכל יום חזרתי הביתה מבית הספר. </a:t>
            </a:r>
          </a:p>
          <a:p>
            <a:r>
              <a:rPr lang="he-IL" sz="2400" dirty="0" err="1">
                <a:solidFill>
                  <a:schemeClr val="accent1">
                    <a:lumMod val="50000"/>
                  </a:schemeClr>
                </a:solidFill>
              </a:rPr>
              <a:t>הכל</a:t>
            </a:r>
            <a:r>
              <a:rPr lang="he-IL" sz="2400" dirty="0">
                <a:solidFill>
                  <a:schemeClr val="accent1">
                    <a:lumMod val="50000"/>
                  </a:schemeClr>
                </a:solidFill>
              </a:rPr>
              <a:t> נראה רגיל אך כשהצצתי </a:t>
            </a:r>
            <a:r>
              <a:rPr lang="he-IL" sz="2400" dirty="0" err="1">
                <a:solidFill>
                  <a:schemeClr val="accent1">
                    <a:lumMod val="50000"/>
                  </a:schemeClr>
                </a:solidFill>
              </a:rPr>
              <a:t>באימי</a:t>
            </a:r>
            <a:r>
              <a:rPr lang="he-IL" sz="2400" dirty="0">
                <a:solidFill>
                  <a:schemeClr val="accent1">
                    <a:lumMod val="50000"/>
                  </a:schemeClr>
                </a:solidFill>
              </a:rPr>
              <a:t> ראיתי שפניה שונות, קצת יותר שמחות מאשר בכל יום. היא הושיבה אותי לידה ובקול חרישי אמרה לי שאנחנו עוזבים את רוסיה ומתחילים בנסיעה לכוון ארץ שבה חיים בעיקר יהודים.</a:t>
            </a:r>
          </a:p>
          <a:p>
            <a:r>
              <a:rPr lang="he-IL" sz="2400" dirty="0">
                <a:solidFill>
                  <a:schemeClr val="accent1">
                    <a:lumMod val="50000"/>
                  </a:schemeClr>
                </a:solidFill>
              </a:rPr>
              <a:t>לא כל כך הבנתי למה </a:t>
            </a:r>
            <a:r>
              <a:rPr lang="he-IL" sz="2400" dirty="0" err="1">
                <a:solidFill>
                  <a:schemeClr val="accent1">
                    <a:lumMod val="50000"/>
                  </a:schemeClr>
                </a:solidFill>
              </a:rPr>
              <a:t>אמא</a:t>
            </a:r>
            <a:r>
              <a:rPr lang="he-IL" sz="2400" dirty="0">
                <a:solidFill>
                  <a:schemeClr val="accent1">
                    <a:lumMod val="50000"/>
                  </a:schemeClr>
                </a:solidFill>
              </a:rPr>
              <a:t> התכוונה וגם לא ידעתי אם אני רוצה לנסוע למקום כל כך רחוק. אך </a:t>
            </a:r>
            <a:r>
              <a:rPr lang="he-IL" sz="2400" dirty="0" err="1">
                <a:solidFill>
                  <a:schemeClr val="accent1">
                    <a:lumMod val="50000"/>
                  </a:schemeClr>
                </a:solidFill>
              </a:rPr>
              <a:t>אמא</a:t>
            </a:r>
            <a:r>
              <a:rPr lang="he-IL" sz="2400" dirty="0">
                <a:solidFill>
                  <a:schemeClr val="accent1">
                    <a:lumMod val="50000"/>
                  </a:schemeClr>
                </a:solidFill>
              </a:rPr>
              <a:t> הסבירה שלארץ החדשה קוראים ישראל ויהיה לנו טוב שם. הייתי מבולבלת אך איפה שהוא בתוכי שמחתי כי אם גרים שם בעיקר יהודים אולי כבר לא אצטרך להתבייש בכל מקום כשישאלו אותי לשמי ולאיזו דת אני שייכת.</a:t>
            </a:r>
          </a:p>
          <a:p>
            <a:endParaRPr lang="he-IL" sz="2400" dirty="0">
              <a:solidFill>
                <a:schemeClr val="accent1">
                  <a:lumMod val="50000"/>
                </a:schemeClr>
              </a:solidFill>
            </a:endParaRPr>
          </a:p>
        </p:txBody>
      </p:sp>
      <p:pic>
        <p:nvPicPr>
          <p:cNvPr id="4" name="Picture 3" descr="http://www.ravdori.co.il/wp-content/uploads/2018/02/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588" y="3748145"/>
            <a:ext cx="2286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887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8269" y="-3"/>
            <a:ext cx="11321935" cy="4924425"/>
          </a:xfrm>
          <a:prstGeom prst="rect">
            <a:avLst/>
          </a:prstGeom>
          <a:noFill/>
        </p:spPr>
        <p:txBody>
          <a:bodyPr wrap="square" rtlCol="1">
            <a:spAutoFit/>
          </a:bodyPr>
          <a:lstStyle/>
          <a:p>
            <a:r>
              <a:rPr lang="he-IL" sz="2000" dirty="0">
                <a:solidFill>
                  <a:schemeClr val="accent1">
                    <a:lumMod val="50000"/>
                  </a:schemeClr>
                </a:solidFill>
              </a:rPr>
              <a:t>המשפחה כולה </a:t>
            </a:r>
            <a:r>
              <a:rPr lang="he-IL" sz="2000" dirty="0" err="1">
                <a:solidFill>
                  <a:schemeClr val="accent1">
                    <a:lumMod val="50000"/>
                  </a:schemeClr>
                </a:solidFill>
              </a:rPr>
              <a:t>אמא</a:t>
            </a:r>
            <a:r>
              <a:rPr lang="he-IL" sz="2000" dirty="0">
                <a:solidFill>
                  <a:schemeClr val="accent1">
                    <a:lumMod val="50000"/>
                  </a:schemeClr>
                </a:solidFill>
              </a:rPr>
              <a:t>, אבא, אחי הגדול ואחותי ארזנו את כל </a:t>
            </a:r>
            <a:r>
              <a:rPr lang="he-IL" sz="2000" dirty="0" err="1">
                <a:solidFill>
                  <a:schemeClr val="accent1">
                    <a:lumMod val="50000"/>
                  </a:schemeClr>
                </a:solidFill>
              </a:rPr>
              <a:t>המטלטלין</a:t>
            </a:r>
            <a:r>
              <a:rPr lang="he-IL" sz="2000" dirty="0">
                <a:solidFill>
                  <a:schemeClr val="accent1">
                    <a:lumMod val="50000"/>
                  </a:schemeClr>
                </a:solidFill>
              </a:rPr>
              <a:t> שהיו לנו בארגזים ענקיים </a:t>
            </a:r>
          </a:p>
          <a:p>
            <a:r>
              <a:rPr lang="he-IL" sz="2000" dirty="0">
                <a:solidFill>
                  <a:schemeClr val="accent1">
                    <a:lumMod val="50000"/>
                  </a:schemeClr>
                </a:solidFill>
              </a:rPr>
              <a:t> אבא העביר את </a:t>
            </a:r>
            <a:r>
              <a:rPr lang="he-IL" sz="2000" dirty="0" err="1">
                <a:solidFill>
                  <a:schemeClr val="accent1">
                    <a:lumMod val="50000"/>
                  </a:schemeClr>
                </a:solidFill>
              </a:rPr>
              <a:t>הכל</a:t>
            </a:r>
            <a:r>
              <a:rPr lang="he-IL" sz="2000" dirty="0">
                <a:solidFill>
                  <a:schemeClr val="accent1">
                    <a:lumMod val="50000"/>
                  </a:schemeClr>
                </a:solidFill>
              </a:rPr>
              <a:t> </a:t>
            </a:r>
            <a:r>
              <a:rPr lang="he-IL" sz="2000" dirty="0" err="1">
                <a:solidFill>
                  <a:schemeClr val="accent1">
                    <a:lumMod val="50000"/>
                  </a:schemeClr>
                </a:solidFill>
              </a:rPr>
              <a:t>לרכבת,זו</a:t>
            </a:r>
            <a:r>
              <a:rPr lang="he-IL" sz="2000" dirty="0">
                <a:solidFill>
                  <a:schemeClr val="accent1">
                    <a:lumMod val="50000"/>
                  </a:schemeClr>
                </a:solidFill>
              </a:rPr>
              <a:t> הייתה רכבת משא שהיו מעבירים בה סחורות ובקר. אנחנו ועוד שלוש משפחות יהודים קיבלנו קרון משא דחוס וקטן ושם נסענו ברכבת כולם ביחד למעלה משבוע ימים ללא מים זורמים וללא שירותים. גם אוכל לא היה...</a:t>
            </a:r>
          </a:p>
          <a:p>
            <a:r>
              <a:rPr lang="he-IL" sz="2000" dirty="0">
                <a:solidFill>
                  <a:schemeClr val="accent1">
                    <a:lumMod val="50000"/>
                  </a:schemeClr>
                </a:solidFill>
              </a:rPr>
              <a:t> אחותי חלתה והיה לה חום גבוה אז כשהרכבת הגיעה לעיר גדולה אמי ירדה מהרכבת לנסות למצוא תרופה לאחותי, אך הרכבת לא חיכתה…. </a:t>
            </a:r>
            <a:r>
              <a:rPr lang="he-IL" sz="2000" dirty="0" err="1">
                <a:solidFill>
                  <a:schemeClr val="accent1">
                    <a:lumMod val="50000"/>
                  </a:schemeClr>
                </a:solidFill>
              </a:rPr>
              <a:t>ואמא</a:t>
            </a:r>
            <a:r>
              <a:rPr lang="he-IL" sz="2000" dirty="0">
                <a:solidFill>
                  <a:schemeClr val="accent1">
                    <a:lumMod val="50000"/>
                  </a:schemeClr>
                </a:solidFill>
              </a:rPr>
              <a:t> שלי נשארה בעיר. בכינו המון שהמשכנו בלי </a:t>
            </a:r>
            <a:r>
              <a:rPr lang="he-IL" sz="2000" dirty="0" err="1">
                <a:solidFill>
                  <a:schemeClr val="accent1">
                    <a:lumMod val="50000"/>
                  </a:schemeClr>
                </a:solidFill>
              </a:rPr>
              <a:t>אמא</a:t>
            </a:r>
            <a:r>
              <a:rPr lang="he-IL" sz="2000" dirty="0">
                <a:solidFill>
                  <a:schemeClr val="accent1">
                    <a:lumMod val="50000"/>
                  </a:schemeClr>
                </a:solidFill>
              </a:rPr>
              <a:t>.</a:t>
            </a:r>
          </a:p>
          <a:p>
            <a:endParaRPr lang="he-IL" sz="2000" dirty="0">
              <a:solidFill>
                <a:schemeClr val="accent1">
                  <a:lumMod val="50000"/>
                </a:schemeClr>
              </a:solidFill>
            </a:endParaRPr>
          </a:p>
          <a:p>
            <a:pPr lvl="0" rtl="0" eaLnBrk="0" fontAlgn="t" hangingPunct="0">
              <a:spcBef>
                <a:spcPct val="0"/>
              </a:spcBef>
              <a:spcAft>
                <a:spcPct val="0"/>
              </a:spcAft>
            </a:pPr>
            <a:r>
              <a:rPr lang="he-IL" altLang="he-IL" sz="2000" dirty="0">
                <a:solidFill>
                  <a:schemeClr val="accent1">
                    <a:lumMod val="50000"/>
                  </a:schemeClr>
                </a:solidFill>
                <a:latin typeface="Arial" panose="020B0604020202020204" pitchFamily="34" charset="0"/>
              </a:rPr>
              <a:t>לאחר ימים רבים, סוף סוף הרכבת הדחוסה הגיעה לגבול של רוסיה עם פולין וזאת הייתה התחנה האחרונה.</a:t>
            </a:r>
          </a:p>
          <a:p>
            <a:pPr lvl="0" rtl="0" eaLnBrk="0" fontAlgn="t" hangingPunct="0">
              <a:spcBef>
                <a:spcPct val="0"/>
              </a:spcBef>
              <a:spcAft>
                <a:spcPct val="0"/>
              </a:spcAft>
            </a:pPr>
            <a:r>
              <a:rPr lang="he-IL" altLang="he-IL" sz="2000" dirty="0" err="1">
                <a:solidFill>
                  <a:schemeClr val="accent1">
                    <a:lumMod val="50000"/>
                  </a:schemeClr>
                </a:solidFill>
                <a:latin typeface="Arial" panose="020B0604020202020204" pitchFamily="34" charset="0"/>
              </a:rPr>
              <a:t>בוכיה</a:t>
            </a:r>
            <a:r>
              <a:rPr lang="he-IL" altLang="he-IL" sz="2000" dirty="0">
                <a:solidFill>
                  <a:schemeClr val="accent1">
                    <a:lumMod val="50000"/>
                  </a:schemeClr>
                </a:solidFill>
                <a:latin typeface="Arial" panose="020B0604020202020204" pitchFamily="34" charset="0"/>
              </a:rPr>
              <a:t>, חיוורת וחולה ירדתי מהרכבת. תוהה וחושבת האם אראה את </a:t>
            </a:r>
            <a:r>
              <a:rPr lang="he-IL" altLang="he-IL" sz="2000" dirty="0" err="1">
                <a:solidFill>
                  <a:schemeClr val="accent1">
                    <a:lumMod val="50000"/>
                  </a:schemeClr>
                </a:solidFill>
                <a:latin typeface="Arial" panose="020B0604020202020204" pitchFamily="34" charset="0"/>
              </a:rPr>
              <a:t>אמא</a:t>
            </a:r>
            <a:r>
              <a:rPr lang="he-IL" altLang="he-IL" sz="2000" dirty="0">
                <a:solidFill>
                  <a:schemeClr val="accent1">
                    <a:lumMod val="50000"/>
                  </a:schemeClr>
                </a:solidFill>
                <a:latin typeface="Arial" panose="020B0604020202020204" pitchFamily="34" charset="0"/>
              </a:rPr>
              <a:t> שלי אי פעם?</a:t>
            </a:r>
            <a:endParaRPr kumimoji="0" lang="he-IL" altLang="he-IL" sz="2000" b="0" i="0" u="none" strike="noStrike" cap="none" normalizeH="0" baseline="0" dirty="0">
              <a:ln>
                <a:noFill/>
              </a:ln>
              <a:solidFill>
                <a:schemeClr val="accent1">
                  <a:lumMod val="50000"/>
                </a:schemeClr>
              </a:solidFill>
              <a:effectLst/>
              <a:latin typeface="Arial" panose="020B0604020202020204" pitchFamily="34" charset="0"/>
            </a:endParaRPr>
          </a:p>
          <a:p>
            <a:pPr lvl="0" rtl="0" eaLnBrk="0" fontAlgn="t" hangingPunct="0">
              <a:spcBef>
                <a:spcPct val="0"/>
              </a:spcBef>
              <a:spcAft>
                <a:spcPct val="0"/>
              </a:spcAft>
            </a:pPr>
            <a:r>
              <a:rPr lang="he-IL" altLang="he-IL" sz="2000" dirty="0">
                <a:solidFill>
                  <a:schemeClr val="accent1">
                    <a:lumMod val="50000"/>
                  </a:schemeClr>
                </a:solidFill>
                <a:latin typeface="Arial" panose="020B0604020202020204" pitchFamily="34" charset="0"/>
              </a:rPr>
              <a:t>ואז … כאילו </a:t>
            </a:r>
            <a:r>
              <a:rPr lang="he-IL" altLang="he-IL" sz="2000" dirty="0" err="1">
                <a:solidFill>
                  <a:schemeClr val="accent1">
                    <a:lumMod val="50000"/>
                  </a:schemeClr>
                </a:solidFill>
                <a:latin typeface="Arial" panose="020B0604020202020204" pitchFamily="34" charset="0"/>
              </a:rPr>
              <a:t>שאמא</a:t>
            </a:r>
            <a:r>
              <a:rPr lang="he-IL" altLang="he-IL" sz="2000" dirty="0">
                <a:solidFill>
                  <a:schemeClr val="accent1">
                    <a:lumMod val="50000"/>
                  </a:schemeClr>
                </a:solidFill>
                <a:latin typeface="Arial" panose="020B0604020202020204" pitchFamily="34" charset="0"/>
              </a:rPr>
              <a:t> שלי שמעה את בכיי מרחוק. פתאום ראיתי אותה. ראיתי את </a:t>
            </a:r>
            <a:r>
              <a:rPr lang="he-IL" altLang="he-IL" sz="2000" dirty="0" err="1">
                <a:solidFill>
                  <a:schemeClr val="accent1">
                    <a:lumMod val="50000"/>
                  </a:schemeClr>
                </a:solidFill>
                <a:latin typeface="Arial" panose="020B0604020202020204" pitchFamily="34" charset="0"/>
              </a:rPr>
              <a:t>אמא</a:t>
            </a:r>
            <a:r>
              <a:rPr lang="he-IL" altLang="he-IL" sz="2000" dirty="0">
                <a:solidFill>
                  <a:schemeClr val="accent1">
                    <a:lumMod val="50000"/>
                  </a:schemeClr>
                </a:solidFill>
                <a:latin typeface="Arial" panose="020B0604020202020204" pitchFamily="34" charset="0"/>
              </a:rPr>
              <a:t> שלי רצה לקראתי בוכה וצוחקת בו בזמן, ואני ידעתי שמעכשיו </a:t>
            </a:r>
            <a:r>
              <a:rPr lang="he-IL" altLang="he-IL" sz="2000" dirty="0" err="1">
                <a:solidFill>
                  <a:schemeClr val="accent1">
                    <a:lumMod val="50000"/>
                  </a:schemeClr>
                </a:solidFill>
                <a:latin typeface="Arial" panose="020B0604020202020204" pitchFamily="34" charset="0"/>
              </a:rPr>
              <a:t>הכל</a:t>
            </a:r>
            <a:r>
              <a:rPr lang="he-IL" altLang="he-IL" sz="2000" dirty="0">
                <a:solidFill>
                  <a:schemeClr val="accent1">
                    <a:lumMod val="50000"/>
                  </a:schemeClr>
                </a:solidFill>
                <a:latin typeface="Arial" panose="020B0604020202020204" pitchFamily="34" charset="0"/>
              </a:rPr>
              <a:t> יהיה בסדר. </a:t>
            </a:r>
            <a:r>
              <a:rPr lang="he-IL" altLang="he-IL" sz="2000" dirty="0" err="1">
                <a:solidFill>
                  <a:schemeClr val="accent1">
                    <a:lumMod val="50000"/>
                  </a:schemeClr>
                </a:solidFill>
                <a:latin typeface="Arial" panose="020B0604020202020204" pitchFamily="34" charset="0"/>
              </a:rPr>
              <a:t>אמא</a:t>
            </a:r>
            <a:r>
              <a:rPr lang="he-IL" altLang="he-IL" sz="2000" dirty="0">
                <a:solidFill>
                  <a:schemeClr val="accent1">
                    <a:lumMod val="50000"/>
                  </a:schemeClr>
                </a:solidFill>
                <a:latin typeface="Arial" panose="020B0604020202020204" pitchFamily="34" charset="0"/>
              </a:rPr>
              <a:t> שלי נמצאה! </a:t>
            </a:r>
            <a:r>
              <a:rPr lang="he-IL" altLang="he-IL" sz="2000" dirty="0" err="1">
                <a:solidFill>
                  <a:schemeClr val="accent1">
                    <a:lumMod val="50000"/>
                  </a:schemeClr>
                </a:solidFill>
                <a:latin typeface="Arial" panose="020B0604020202020204" pitchFamily="34" charset="0"/>
              </a:rPr>
              <a:t>אמא</a:t>
            </a:r>
            <a:r>
              <a:rPr lang="he-IL" altLang="he-IL" sz="2000" dirty="0">
                <a:solidFill>
                  <a:schemeClr val="accent1">
                    <a:lumMod val="50000"/>
                  </a:schemeClr>
                </a:solidFill>
                <a:latin typeface="Arial" panose="020B0604020202020204" pitchFamily="34" charset="0"/>
              </a:rPr>
              <a:t>  </a:t>
            </a:r>
            <a:r>
              <a:rPr lang="he-IL" altLang="he-IL" sz="2000" dirty="0" err="1">
                <a:solidFill>
                  <a:schemeClr val="accent1">
                    <a:lumMod val="50000"/>
                  </a:schemeClr>
                </a:solidFill>
                <a:latin typeface="Arial" panose="020B0604020202020204" pitchFamily="34" charset="0"/>
              </a:rPr>
              <a:t>איתנו</a:t>
            </a:r>
            <a:r>
              <a:rPr lang="he-IL" altLang="he-IL" sz="2000" dirty="0">
                <a:solidFill>
                  <a:schemeClr val="accent1">
                    <a:lumMod val="50000"/>
                  </a:schemeClr>
                </a:solidFill>
                <a:latin typeface="Arial" panose="020B0604020202020204" pitchFamily="34" charset="0"/>
              </a:rPr>
              <a:t>!!</a:t>
            </a:r>
            <a:endParaRPr kumimoji="0" lang="he-IL" altLang="he-IL" sz="2000" b="0" i="0" u="none" strike="noStrike" cap="none" normalizeH="0" baseline="0" dirty="0">
              <a:ln>
                <a:noFill/>
              </a:ln>
              <a:solidFill>
                <a:schemeClr val="accent1">
                  <a:lumMod val="50000"/>
                </a:schemeClr>
              </a:solidFill>
              <a:effectLst/>
              <a:latin typeface="Arial" panose="020B0604020202020204" pitchFamily="34" charset="0"/>
            </a:endParaRPr>
          </a:p>
          <a:p>
            <a:pPr lvl="0" rtl="0" eaLnBrk="0" fontAlgn="t" hangingPunct="0">
              <a:spcBef>
                <a:spcPct val="0"/>
              </a:spcBef>
              <a:spcAft>
                <a:spcPct val="0"/>
              </a:spcAft>
            </a:pPr>
            <a:r>
              <a:rPr lang="he-IL" altLang="he-IL" sz="2000" dirty="0">
                <a:solidFill>
                  <a:schemeClr val="accent1">
                    <a:lumMod val="50000"/>
                  </a:schemeClr>
                </a:solidFill>
                <a:latin typeface="Arial" panose="020B0604020202020204" pitchFamily="34" charset="0"/>
              </a:rPr>
              <a:t>היינו משפחה חדשה בארץ זרה פולין בעיר </a:t>
            </a:r>
            <a:r>
              <a:rPr lang="he-IL" altLang="he-IL" sz="2000" dirty="0" err="1">
                <a:solidFill>
                  <a:schemeClr val="accent1">
                    <a:lumMod val="50000"/>
                  </a:schemeClr>
                </a:solidFill>
                <a:latin typeface="Arial" panose="020B0604020202020204" pitchFamily="34" charset="0"/>
              </a:rPr>
              <a:t>לגניצה</a:t>
            </a:r>
            <a:r>
              <a:rPr lang="he-IL" altLang="he-IL" sz="2000" dirty="0">
                <a:solidFill>
                  <a:schemeClr val="accent1">
                    <a:lumMod val="50000"/>
                  </a:schemeClr>
                </a:solidFill>
                <a:latin typeface="Arial" panose="020B0604020202020204" pitchFamily="34" charset="0"/>
              </a:rPr>
              <a:t>. לא היה לנו בית אז עברנו לגור עם משפחה נוספת בדירה קטנה וצפופה. אני הלכתי לבית ספר יהודי ושם למדתי גם את השפה הפולנית וגם את שפת האידיש.</a:t>
            </a:r>
            <a:endParaRPr kumimoji="0" lang="he-IL" altLang="he-IL" sz="2000" b="0" i="0" u="none" strike="noStrike" cap="none" normalizeH="0" baseline="0" dirty="0">
              <a:ln>
                <a:noFill/>
              </a:ln>
              <a:solidFill>
                <a:schemeClr val="accent1">
                  <a:lumMod val="50000"/>
                </a:schemeClr>
              </a:solidFill>
              <a:effectLst/>
              <a:latin typeface="Arial" panose="020B0604020202020204" pitchFamily="34" charset="0"/>
            </a:endParaRPr>
          </a:p>
          <a:p>
            <a:pPr lvl="0" algn="l" rtl="0" eaLnBrk="0" fontAlgn="base" hangingPunct="0">
              <a:spcBef>
                <a:spcPct val="0"/>
              </a:spcBef>
              <a:spcAft>
                <a:spcPct val="0"/>
              </a:spcAft>
            </a:pPr>
            <a:endParaRPr lang="he-IL" altLang="he-IL" dirty="0">
              <a:latin typeface="Arial" panose="020B0604020202020204" pitchFamily="34" charset="0"/>
            </a:endParaRPr>
          </a:p>
          <a:p>
            <a:endParaRPr lang="he-IL" dirty="0">
              <a:solidFill>
                <a:schemeClr val="accent1">
                  <a:lumMod val="50000"/>
                </a:schemeClr>
              </a:solidFill>
            </a:endParaRPr>
          </a:p>
          <a:p>
            <a:endParaRPr lang="he-IL" dirty="0"/>
          </a:p>
        </p:txBody>
      </p:sp>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l="41363" t="2181"/>
          <a:stretch/>
        </p:blipFill>
        <p:spPr>
          <a:xfrm rot="5400000">
            <a:off x="1716006" y="3964745"/>
            <a:ext cx="2345334" cy="2934394"/>
          </a:xfrm>
          <a:prstGeom prst="rect">
            <a:avLst/>
          </a:prstGeom>
        </p:spPr>
      </p:pic>
      <p:pic>
        <p:nvPicPr>
          <p:cNvPr id="4" name="תמונה 3"/>
          <p:cNvPicPr>
            <a:picLocks noChangeAspect="1"/>
          </p:cNvPicPr>
          <p:nvPr/>
        </p:nvPicPr>
        <p:blipFill rotWithShape="1">
          <a:blip r:embed="rId3">
            <a:extLst>
              <a:ext uri="{28A0092B-C50C-407E-A947-70E740481C1C}">
                <a14:useLocalDpi xmlns:a14="http://schemas.microsoft.com/office/drawing/2010/main" val="0"/>
              </a:ext>
            </a:extLst>
          </a:blip>
          <a:srcRect t="12605" b="27758"/>
          <a:stretch/>
        </p:blipFill>
        <p:spPr>
          <a:xfrm>
            <a:off x="8379774" y="4169831"/>
            <a:ext cx="3060971" cy="2434778"/>
          </a:xfrm>
          <a:prstGeom prst="rect">
            <a:avLst/>
          </a:prstGeom>
        </p:spPr>
      </p:pic>
    </p:spTree>
    <p:extLst>
      <p:ext uri="{BB962C8B-B14F-4D97-AF65-F5344CB8AC3E}">
        <p14:creationId xmlns:p14="http://schemas.microsoft.com/office/powerpoint/2010/main" val="168155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rotWithShape="1">
          <a:blip r:embed="rId2" cstate="print">
            <a:extLst>
              <a:ext uri="{28A0092B-C50C-407E-A947-70E740481C1C}">
                <a14:useLocalDpi xmlns:a14="http://schemas.microsoft.com/office/drawing/2010/main" val="0"/>
              </a:ext>
            </a:extLst>
          </a:blip>
          <a:srcRect l="21842" t="2963"/>
          <a:stretch/>
        </p:blipFill>
        <p:spPr>
          <a:xfrm>
            <a:off x="9838266" y="3594636"/>
            <a:ext cx="1913467" cy="3168653"/>
          </a:xfrm>
          <a:prstGeom prst="rect">
            <a:avLst/>
          </a:prstGeom>
        </p:spPr>
      </p:pic>
      <p:sp>
        <p:nvSpPr>
          <p:cNvPr id="5" name="TextBox 4"/>
          <p:cNvSpPr txBox="1"/>
          <p:nvPr/>
        </p:nvSpPr>
        <p:spPr>
          <a:xfrm>
            <a:off x="3172077" y="150055"/>
            <a:ext cx="8280398" cy="2215991"/>
          </a:xfrm>
          <a:prstGeom prst="rect">
            <a:avLst/>
          </a:prstGeom>
          <a:noFill/>
        </p:spPr>
        <p:txBody>
          <a:bodyPr wrap="square" rtlCol="1">
            <a:spAutoFit/>
          </a:bodyPr>
          <a:lstStyle/>
          <a:p>
            <a:r>
              <a:rPr lang="he-IL" sz="2000" dirty="0">
                <a:solidFill>
                  <a:schemeClr val="accent1">
                    <a:lumMod val="50000"/>
                  </a:schemeClr>
                </a:solidFill>
              </a:rPr>
              <a:t>לאחר שנתיים קיבלנו את הבשורה שיש אישור עלייה לישראל!!!</a:t>
            </a:r>
          </a:p>
          <a:p>
            <a:r>
              <a:rPr lang="he-IL" sz="2000" dirty="0">
                <a:solidFill>
                  <a:schemeClr val="accent1">
                    <a:lumMod val="50000"/>
                  </a:schemeClr>
                </a:solidFill>
              </a:rPr>
              <a:t>שוב אספנו את כל </a:t>
            </a:r>
            <a:r>
              <a:rPr lang="he-IL" sz="2000" dirty="0" err="1">
                <a:solidFill>
                  <a:schemeClr val="accent1">
                    <a:lumMod val="50000"/>
                  </a:schemeClr>
                </a:solidFill>
              </a:rPr>
              <a:t>המטלטלין</a:t>
            </a:r>
            <a:r>
              <a:rPr lang="he-IL" sz="2000" dirty="0">
                <a:solidFill>
                  <a:schemeClr val="accent1">
                    <a:lumMod val="50000"/>
                  </a:schemeClr>
                </a:solidFill>
              </a:rPr>
              <a:t> שהיו לנו, שוב אבא </a:t>
            </a:r>
            <a:r>
              <a:rPr lang="he-IL" sz="2000" dirty="0" err="1">
                <a:solidFill>
                  <a:schemeClr val="accent1">
                    <a:lumMod val="50000"/>
                  </a:schemeClr>
                </a:solidFill>
              </a:rPr>
              <a:t>ואמא</a:t>
            </a:r>
            <a:r>
              <a:rPr lang="he-IL" sz="2000" dirty="0">
                <a:solidFill>
                  <a:schemeClr val="accent1">
                    <a:lumMod val="50000"/>
                  </a:schemeClr>
                </a:solidFill>
              </a:rPr>
              <a:t> אחסנו את </a:t>
            </a:r>
            <a:r>
              <a:rPr lang="he-IL" sz="2000" dirty="0" err="1">
                <a:solidFill>
                  <a:schemeClr val="accent1">
                    <a:lumMod val="50000"/>
                  </a:schemeClr>
                </a:solidFill>
              </a:rPr>
              <a:t>הכל</a:t>
            </a:r>
            <a:r>
              <a:rPr lang="he-IL" sz="2000" dirty="0">
                <a:solidFill>
                  <a:schemeClr val="accent1">
                    <a:lumMod val="50000"/>
                  </a:schemeClr>
                </a:solidFill>
              </a:rPr>
              <a:t> בארגזים ענקיים ועזבנו את פולין כדי לעלות לישראל!! </a:t>
            </a:r>
          </a:p>
          <a:p>
            <a:r>
              <a:rPr lang="he-IL" sz="2000" dirty="0">
                <a:solidFill>
                  <a:schemeClr val="accent1">
                    <a:lumMod val="50000"/>
                  </a:schemeClr>
                </a:solidFill>
              </a:rPr>
              <a:t>עברנו מפולין לאוסטריה ברכבת – שם היינו כשבועיים במחנה פליטים. אני כילדה די אהבתי את המקום כי היו שם המון ילדים כמוני ונהגנו לשחק ביחד ולחלום על היום בו נגיע לישראל.</a:t>
            </a:r>
          </a:p>
          <a:p>
            <a:endParaRPr lang="he-IL" dirty="0"/>
          </a:p>
        </p:txBody>
      </p:sp>
      <p:sp>
        <p:nvSpPr>
          <p:cNvPr id="7" name="TextBox 6"/>
          <p:cNvSpPr txBox="1"/>
          <p:nvPr/>
        </p:nvSpPr>
        <p:spPr>
          <a:xfrm>
            <a:off x="3449782" y="1978786"/>
            <a:ext cx="6791037" cy="1631216"/>
          </a:xfrm>
          <a:prstGeom prst="rect">
            <a:avLst/>
          </a:prstGeom>
          <a:noFill/>
        </p:spPr>
        <p:txBody>
          <a:bodyPr wrap="square" rtlCol="1">
            <a:spAutoFit/>
          </a:bodyPr>
          <a:lstStyle/>
          <a:p>
            <a:r>
              <a:rPr lang="he-IL" sz="2000" b="1" dirty="0">
                <a:solidFill>
                  <a:schemeClr val="accent1">
                    <a:lumMod val="75000"/>
                  </a:schemeClr>
                </a:solidFill>
              </a:rPr>
              <a:t>בתאריך </a:t>
            </a:r>
            <a:r>
              <a:rPr lang="he-IL" sz="2000" b="1" dirty="0">
                <a:solidFill>
                  <a:srgbClr val="FF0000"/>
                </a:solidFill>
              </a:rPr>
              <a:t>24/3/1960 </a:t>
            </a:r>
            <a:r>
              <a:rPr lang="he-IL" sz="2000" b="1" dirty="0">
                <a:solidFill>
                  <a:schemeClr val="accent1">
                    <a:lumMod val="75000"/>
                  </a:schemeClr>
                </a:solidFill>
              </a:rPr>
              <a:t>הגענו לנמל חיפה שנראה לי המקום הכי יפה בעולם!! משם במשאית העבירו אותנו לעיירת עולים בשם קריית גת. המשפחה נאלצה להיפרד שוב. אבי נסע לחפש עבודה בהרצליה, אחותי ואחי נסעו לאולפן ואני נשלחתי לקיבוץ דליה במסגרת עליית הנוער.</a:t>
            </a:r>
          </a:p>
        </p:txBody>
      </p:sp>
      <p:pic>
        <p:nvPicPr>
          <p:cNvPr id="8" name="תמונה 7"/>
          <p:cNvPicPr>
            <a:picLocks noChangeAspect="1"/>
          </p:cNvPicPr>
          <p:nvPr/>
        </p:nvPicPr>
        <p:blipFill rotWithShape="1">
          <a:blip r:embed="rId3">
            <a:extLst>
              <a:ext uri="{28A0092B-C50C-407E-A947-70E740481C1C}">
                <a14:useLocalDpi xmlns:a14="http://schemas.microsoft.com/office/drawing/2010/main" val="0"/>
              </a:ext>
            </a:extLst>
          </a:blip>
          <a:srcRect l="8073" t="13091" r="744" b="38061"/>
          <a:stretch/>
        </p:blipFill>
        <p:spPr>
          <a:xfrm>
            <a:off x="5403278" y="4127268"/>
            <a:ext cx="3491345" cy="2494703"/>
          </a:xfrm>
          <a:prstGeom prst="rect">
            <a:avLst/>
          </a:prstGeom>
        </p:spPr>
      </p:pic>
      <p:pic>
        <p:nvPicPr>
          <p:cNvPr id="9" name="תמונה 8"/>
          <p:cNvPicPr>
            <a:picLocks noChangeAspect="1"/>
          </p:cNvPicPr>
          <p:nvPr/>
        </p:nvPicPr>
        <p:blipFill rotWithShape="1">
          <a:blip r:embed="rId4">
            <a:extLst>
              <a:ext uri="{28A0092B-C50C-407E-A947-70E740481C1C}">
                <a14:useLocalDpi xmlns:a14="http://schemas.microsoft.com/office/drawing/2010/main" val="0"/>
              </a:ext>
            </a:extLst>
          </a:blip>
          <a:srcRect l="33333" t="1212" r="6667" b="2909"/>
          <a:stretch/>
        </p:blipFill>
        <p:spPr>
          <a:xfrm rot="5400000">
            <a:off x="839585" y="3054089"/>
            <a:ext cx="3491345" cy="4184325"/>
          </a:xfrm>
          <a:prstGeom prst="rect">
            <a:avLst/>
          </a:prstGeom>
        </p:spPr>
      </p:pic>
    </p:spTree>
    <p:extLst>
      <p:ext uri="{BB962C8B-B14F-4D97-AF65-F5344CB8AC3E}">
        <p14:creationId xmlns:p14="http://schemas.microsoft.com/office/powerpoint/2010/main" val="111572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1111" y="19335"/>
            <a:ext cx="10014402" cy="1938992"/>
          </a:xfrm>
          <a:prstGeom prst="rect">
            <a:avLst/>
          </a:prstGeom>
          <a:noFill/>
        </p:spPr>
        <p:txBody>
          <a:bodyPr wrap="square" rtlCol="1">
            <a:spAutoFit/>
          </a:bodyPr>
          <a:lstStyle/>
          <a:p>
            <a:r>
              <a:rPr lang="he-IL" sz="2000" dirty="0">
                <a:solidFill>
                  <a:schemeClr val="accent1">
                    <a:lumMod val="50000"/>
                  </a:schemeClr>
                </a:solidFill>
              </a:rPr>
              <a:t>למרות מחאות הורי. בתאריך  10.3.1968 התגייסתי לצה"ל, ארזתי תיק ונסעתי ללשכת הגיוס.</a:t>
            </a:r>
          </a:p>
          <a:p>
            <a:r>
              <a:rPr lang="he-IL" sz="2000" dirty="0">
                <a:solidFill>
                  <a:schemeClr val="accent1">
                    <a:lumMod val="50000"/>
                  </a:schemeClr>
                </a:solidFill>
              </a:rPr>
              <a:t> די חששתי, איך יהיה בצבא? אחרי שקיבלתי את המדים ואת הנשק והגעתי לטירונות הרגשתי שעשיתי את זה! הרגשתי שאני שייכת למדינה הזאת הרגשתי שאני כמו כולם! </a:t>
            </a:r>
          </a:p>
          <a:p>
            <a:r>
              <a:rPr lang="he-IL" sz="2000" dirty="0">
                <a:solidFill>
                  <a:schemeClr val="accent1">
                    <a:lumMod val="50000"/>
                  </a:schemeClr>
                </a:solidFill>
              </a:rPr>
              <a:t>בצבא </a:t>
            </a:r>
            <a:r>
              <a:rPr lang="he-IL" sz="2000" dirty="0" err="1">
                <a:solidFill>
                  <a:schemeClr val="accent1">
                    <a:lumMod val="50000"/>
                  </a:schemeClr>
                </a:solidFill>
              </a:rPr>
              <a:t>שרתתי</a:t>
            </a:r>
            <a:r>
              <a:rPr lang="he-IL" sz="2000" dirty="0">
                <a:solidFill>
                  <a:schemeClr val="accent1">
                    <a:lumMod val="50000"/>
                  </a:schemeClr>
                </a:solidFill>
              </a:rPr>
              <a:t> שנתיים בחיל האוויר ביחידת הבקרה.</a:t>
            </a:r>
          </a:p>
          <a:p>
            <a:r>
              <a:rPr lang="he-IL" sz="2000" dirty="0">
                <a:solidFill>
                  <a:schemeClr val="accent1">
                    <a:lumMod val="50000"/>
                  </a:schemeClr>
                </a:solidFill>
              </a:rPr>
              <a:t>זאת גאותי האישית שתרמתי כמו כל בנות ישראל.</a:t>
            </a:r>
          </a:p>
          <a:p>
            <a:endParaRPr lang="he-IL" sz="2000" dirty="0">
              <a:solidFill>
                <a:schemeClr val="accent1">
                  <a:lumMod val="50000"/>
                </a:schemeClr>
              </a:solidFill>
            </a:endParaRPr>
          </a:p>
        </p:txBody>
      </p:sp>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t="18207" r="420" b="4906"/>
          <a:stretch/>
        </p:blipFill>
        <p:spPr>
          <a:xfrm>
            <a:off x="591155" y="1263535"/>
            <a:ext cx="5036561" cy="3507971"/>
          </a:xfrm>
          <a:prstGeom prst="rect">
            <a:avLst/>
          </a:prstGeom>
        </p:spPr>
      </p:pic>
      <p:pic>
        <p:nvPicPr>
          <p:cNvPr id="4" name="תמונה 3"/>
          <p:cNvPicPr>
            <a:picLocks noChangeAspect="1"/>
          </p:cNvPicPr>
          <p:nvPr/>
        </p:nvPicPr>
        <p:blipFill rotWithShape="1">
          <a:blip r:embed="rId3" cstate="print">
            <a:extLst>
              <a:ext uri="{28A0092B-C50C-407E-A947-70E740481C1C}">
                <a14:useLocalDpi xmlns:a14="http://schemas.microsoft.com/office/drawing/2010/main" val="0"/>
              </a:ext>
            </a:extLst>
          </a:blip>
          <a:srcRect l="22970" r="758" b="4606"/>
          <a:stretch/>
        </p:blipFill>
        <p:spPr>
          <a:xfrm rot="5400000">
            <a:off x="8668993" y="1872026"/>
            <a:ext cx="3174149" cy="2977420"/>
          </a:xfrm>
          <a:prstGeom prst="rect">
            <a:avLst/>
          </a:prstGeom>
        </p:spPr>
      </p:pic>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356166" y="3408218"/>
            <a:ext cx="3823855" cy="2867891"/>
          </a:xfrm>
          <a:prstGeom prst="rect">
            <a:avLst/>
          </a:prstGeom>
        </p:spPr>
      </p:pic>
    </p:spTree>
    <p:extLst>
      <p:ext uri="{BB962C8B-B14F-4D97-AF65-F5344CB8AC3E}">
        <p14:creationId xmlns:p14="http://schemas.microsoft.com/office/powerpoint/2010/main" val="275946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953" y="241069"/>
            <a:ext cx="11230495" cy="1384995"/>
          </a:xfrm>
          <a:prstGeom prst="rect">
            <a:avLst/>
          </a:prstGeom>
          <a:noFill/>
        </p:spPr>
        <p:txBody>
          <a:bodyPr wrap="square" rtlCol="1">
            <a:spAutoFit/>
          </a:bodyPr>
          <a:lstStyle/>
          <a:p>
            <a:pPr algn="ctr"/>
            <a:r>
              <a:rPr lang="he-IL" sz="2800" b="1" dirty="0">
                <a:solidFill>
                  <a:schemeClr val="accent1">
                    <a:lumMod val="50000"/>
                  </a:schemeClr>
                </a:solidFill>
              </a:rPr>
              <a:t>לימים נישאה סבתא בלה לסבא מיכאל וכיום משפחתנו –אבא שלי רן נשוי לשירי, דודה לימור וחזי ודודה </a:t>
            </a:r>
            <a:r>
              <a:rPr lang="he-IL" sz="2800" b="1">
                <a:solidFill>
                  <a:schemeClr val="accent1">
                    <a:lumMod val="50000"/>
                  </a:schemeClr>
                </a:solidFill>
              </a:rPr>
              <a:t>נתי ושרון</a:t>
            </a:r>
            <a:endParaRPr lang="he-IL" sz="2800" b="1" dirty="0">
              <a:solidFill>
                <a:schemeClr val="accent1">
                  <a:lumMod val="50000"/>
                </a:schemeClr>
              </a:solidFill>
            </a:endParaRPr>
          </a:p>
          <a:p>
            <a:pPr algn="ctr"/>
            <a:r>
              <a:rPr lang="he-IL" sz="2800" b="1" dirty="0">
                <a:solidFill>
                  <a:schemeClr val="accent1">
                    <a:lumMod val="50000"/>
                  </a:schemeClr>
                </a:solidFill>
              </a:rPr>
              <a:t>אנחנו 5 נכדים לסבתא בלה וסבא מיכאל וזה </a:t>
            </a:r>
            <a:r>
              <a:rPr lang="he-IL" sz="2800" b="1" dirty="0" err="1">
                <a:solidFill>
                  <a:schemeClr val="accent1">
                    <a:lumMod val="50000"/>
                  </a:schemeClr>
                </a:solidFill>
              </a:rPr>
              <a:t>הנצחון</a:t>
            </a:r>
            <a:r>
              <a:rPr lang="he-IL" sz="2800" b="1" dirty="0">
                <a:solidFill>
                  <a:schemeClr val="accent1">
                    <a:lumMod val="50000"/>
                  </a:schemeClr>
                </a:solidFill>
              </a:rPr>
              <a:t> </a:t>
            </a:r>
            <a:r>
              <a:rPr lang="he-IL" sz="2800" b="1" dirty="0" err="1">
                <a:solidFill>
                  <a:schemeClr val="accent1">
                    <a:lumMod val="50000"/>
                  </a:schemeClr>
                </a:solidFill>
              </a:rPr>
              <a:t>האמיתי</a:t>
            </a:r>
            <a:r>
              <a:rPr lang="he-IL" sz="2800" b="1" dirty="0">
                <a:solidFill>
                  <a:schemeClr val="accent1">
                    <a:lumMod val="50000"/>
                  </a:schemeClr>
                </a:solidFill>
              </a:rPr>
              <a:t>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43" y="2610197"/>
            <a:ext cx="6783186" cy="3815542"/>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762" y="1739260"/>
            <a:ext cx="3457551" cy="4611664"/>
          </a:xfrm>
          <a:prstGeom prst="rect">
            <a:avLst/>
          </a:prstGeom>
        </p:spPr>
      </p:pic>
      <p:sp>
        <p:nvSpPr>
          <p:cNvPr id="5" name="לב 4"/>
          <p:cNvSpPr/>
          <p:nvPr/>
        </p:nvSpPr>
        <p:spPr>
          <a:xfrm>
            <a:off x="1147156" y="1014153"/>
            <a:ext cx="698269" cy="448887"/>
          </a:xfrm>
          <a:prstGeom prst="hear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26361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 xmlns:a16="http://schemas.microsoft.com/office/drawing/2014/main" id="{FED6A816-04C2-407E-9F5B-3FEF6FEE8E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576" y="442609"/>
            <a:ext cx="3644560" cy="5140506"/>
          </a:xfrm>
          <a:prstGeom prst="rect">
            <a:avLst/>
          </a:prstGeom>
        </p:spPr>
      </p:pic>
      <p:pic>
        <p:nvPicPr>
          <p:cNvPr id="5" name="תמונה 4">
            <a:extLst>
              <a:ext uri="{FF2B5EF4-FFF2-40B4-BE49-F238E27FC236}">
                <a16:creationId xmlns="" xmlns:a16="http://schemas.microsoft.com/office/drawing/2014/main" id="{B2B4F498-F620-423D-B077-A775763B6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1892" y="442610"/>
            <a:ext cx="3644559" cy="5140506"/>
          </a:xfrm>
          <a:prstGeom prst="rect">
            <a:avLst/>
          </a:prstGeom>
        </p:spPr>
      </p:pic>
      <p:sp>
        <p:nvSpPr>
          <p:cNvPr id="2" name="TextBox 1">
            <a:extLst>
              <a:ext uri="{FF2B5EF4-FFF2-40B4-BE49-F238E27FC236}">
                <a16:creationId xmlns="" xmlns:a16="http://schemas.microsoft.com/office/drawing/2014/main" id="{4858E935-1336-4175-9434-6A45F5402BFC}"/>
              </a:ext>
            </a:extLst>
          </p:cNvPr>
          <p:cNvSpPr txBox="1"/>
          <p:nvPr/>
        </p:nvSpPr>
        <p:spPr>
          <a:xfrm>
            <a:off x="7508631" y="5671038"/>
            <a:ext cx="4038505" cy="646331"/>
          </a:xfrm>
          <a:prstGeom prst="rect">
            <a:avLst/>
          </a:prstGeom>
          <a:noFill/>
        </p:spPr>
        <p:txBody>
          <a:bodyPr wrap="square" rtlCol="1">
            <a:spAutoFit/>
          </a:bodyPr>
          <a:lstStyle/>
          <a:p>
            <a:r>
              <a:rPr lang="he-IL" dirty="0"/>
              <a:t>מאיה בפורים בתחפושת דובוני אכפת לי</a:t>
            </a:r>
          </a:p>
          <a:p>
            <a:endParaRPr lang="he-IL" dirty="0"/>
          </a:p>
        </p:txBody>
      </p:sp>
      <p:sp>
        <p:nvSpPr>
          <p:cNvPr id="4" name="TextBox 3">
            <a:extLst>
              <a:ext uri="{FF2B5EF4-FFF2-40B4-BE49-F238E27FC236}">
                <a16:creationId xmlns="" xmlns:a16="http://schemas.microsoft.com/office/drawing/2014/main" id="{43706C1D-9E96-4248-BEA5-59E067FEF376}"/>
              </a:ext>
            </a:extLst>
          </p:cNvPr>
          <p:cNvSpPr txBox="1"/>
          <p:nvPr/>
        </p:nvSpPr>
        <p:spPr>
          <a:xfrm>
            <a:off x="2118946" y="5758962"/>
            <a:ext cx="3477505" cy="369332"/>
          </a:xfrm>
          <a:prstGeom prst="rect">
            <a:avLst/>
          </a:prstGeom>
          <a:noFill/>
        </p:spPr>
        <p:txBody>
          <a:bodyPr wrap="square" rtlCol="1">
            <a:spAutoFit/>
          </a:bodyPr>
          <a:lstStyle/>
          <a:p>
            <a:r>
              <a:rPr lang="he-IL" dirty="0"/>
              <a:t>משפחת רפופורט בטיול משפחתי</a:t>
            </a:r>
          </a:p>
        </p:txBody>
      </p:sp>
    </p:spTree>
    <p:extLst>
      <p:ext uri="{BB962C8B-B14F-4D97-AF65-F5344CB8AC3E}">
        <p14:creationId xmlns:p14="http://schemas.microsoft.com/office/powerpoint/2010/main" val="198936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 xmlns:a16="http://schemas.microsoft.com/office/drawing/2014/main" id="{400750C9-ADD9-4D4F-A65A-2B2519CEB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791" y="622570"/>
            <a:ext cx="9386316" cy="5943600"/>
          </a:xfrm>
          <a:prstGeom prst="rect">
            <a:avLst/>
          </a:prstGeom>
        </p:spPr>
      </p:pic>
    </p:spTree>
    <p:extLst>
      <p:ext uri="{BB962C8B-B14F-4D97-AF65-F5344CB8AC3E}">
        <p14:creationId xmlns:p14="http://schemas.microsoft.com/office/powerpoint/2010/main" val="388313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 xmlns:a16="http://schemas.microsoft.com/office/drawing/2014/main" id="{7707073A-C6D2-4152-9350-AA8667947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231" y="545122"/>
            <a:ext cx="8743315" cy="5292969"/>
          </a:xfrm>
          <a:prstGeom prst="rect">
            <a:avLst/>
          </a:prstGeom>
        </p:spPr>
      </p:pic>
      <p:sp>
        <p:nvSpPr>
          <p:cNvPr id="2" name="TextBox 1">
            <a:extLst>
              <a:ext uri="{FF2B5EF4-FFF2-40B4-BE49-F238E27FC236}">
                <a16:creationId xmlns="" xmlns:a16="http://schemas.microsoft.com/office/drawing/2014/main" id="{D87DC098-A408-4400-86A5-9D019B2AFA26}"/>
              </a:ext>
            </a:extLst>
          </p:cNvPr>
          <p:cNvSpPr txBox="1"/>
          <p:nvPr/>
        </p:nvSpPr>
        <p:spPr>
          <a:xfrm>
            <a:off x="2189285" y="6084277"/>
            <a:ext cx="8576261" cy="369332"/>
          </a:xfrm>
          <a:prstGeom prst="rect">
            <a:avLst/>
          </a:prstGeom>
          <a:noFill/>
        </p:spPr>
        <p:txBody>
          <a:bodyPr wrap="square" rtlCol="1">
            <a:spAutoFit/>
          </a:bodyPr>
          <a:lstStyle/>
          <a:p>
            <a:pPr algn="ctr"/>
            <a:r>
              <a:rPr lang="he-IL" b="1" dirty="0"/>
              <a:t>משפחת רפופורט המורחבת בביתנו בשדה </a:t>
            </a:r>
            <a:r>
              <a:rPr lang="he-IL" b="1" dirty="0" err="1"/>
              <a:t>ורבורג</a:t>
            </a:r>
            <a:endParaRPr lang="he-IL" b="1" dirty="0"/>
          </a:p>
        </p:txBody>
      </p:sp>
    </p:spTree>
    <p:extLst>
      <p:ext uri="{BB962C8B-B14F-4D97-AF65-F5344CB8AC3E}">
        <p14:creationId xmlns:p14="http://schemas.microsoft.com/office/powerpoint/2010/main" val="354304352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217</Words>
  <Application>Microsoft Office PowerPoint</Application>
  <PresentationFormat>מסך רחב</PresentationFormat>
  <Paragraphs>28</Paragraphs>
  <Slides>9</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9</vt:i4>
      </vt:variant>
    </vt:vector>
  </HeadingPairs>
  <TitlesOfParts>
    <vt:vector size="15" baseType="lpstr">
      <vt:lpstr>Aharoni</vt:lpstr>
      <vt:lpstr>Arial</vt:lpstr>
      <vt:lpstr>Calibri</vt:lpstr>
      <vt:lpstr>Calibri Light</vt:lpstr>
      <vt:lpstr>Times New Roman</vt:lpstr>
      <vt:lpstr>ערכת נושא Office</vt:lpstr>
      <vt:lpstr>הסיפור על ילדה שאיבדה את אמא בדרכה לישראל</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הסיפור על ילדה שאיבדה את אמא בדרכה לישראל</dc:title>
  <dc:creator>TanusTzaharon</dc:creator>
  <cp:lastModifiedBy>User</cp:lastModifiedBy>
  <cp:revision>12</cp:revision>
  <dcterms:created xsi:type="dcterms:W3CDTF">2018-02-25T08:48:05Z</dcterms:created>
  <dcterms:modified xsi:type="dcterms:W3CDTF">2018-03-18T07:40:47Z</dcterms:modified>
</cp:coreProperties>
</file>