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1" r:id="rId2"/>
    <p:sldId id="265" r:id="rId3"/>
    <p:sldId id="256" r:id="rId4"/>
    <p:sldId id="257" r:id="rId5"/>
    <p:sldId id="258" r:id="rId6"/>
    <p:sldId id="266" r:id="rId7"/>
    <p:sldId id="260" r:id="rId8"/>
    <p:sldId id="259" r:id="rId9"/>
    <p:sldId id="262" r:id="rId10"/>
    <p:sldId id="263" r:id="rId11"/>
    <p:sldId id="264"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81" d="100"/>
          <a:sy n="81" d="100"/>
        </p:scale>
        <p:origin x="-2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286872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9579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224062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166031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52855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425301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60729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396808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399179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419951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95D1BD2E-0E7A-480C-8734-0A2AA17EDABA}" type="datetimeFigureOut">
              <a:rPr lang="he-IL" smtClean="0"/>
              <a:t>א'/אדר/תשע"ח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EF9238B-F753-4CEC-8A24-AC1FD19F82C4}" type="slidenum">
              <a:rPr lang="he-IL" smtClean="0"/>
              <a:t>‹#›</a:t>
            </a:fld>
            <a:endParaRPr lang="he-IL"/>
          </a:p>
        </p:txBody>
      </p:sp>
    </p:spTree>
    <p:extLst>
      <p:ext uri="{BB962C8B-B14F-4D97-AF65-F5344CB8AC3E}">
        <p14:creationId xmlns:p14="http://schemas.microsoft.com/office/powerpoint/2010/main" val="350303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D1BD2E-0E7A-480C-8734-0A2AA17EDABA}" type="datetimeFigureOut">
              <a:rPr lang="he-IL" smtClean="0"/>
              <a:t>א'/אדר/תשע"ח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F9238B-F753-4CEC-8A24-AC1FD19F82C4}" type="slidenum">
              <a:rPr lang="he-IL" smtClean="0"/>
              <a:t>‹#›</a:t>
            </a:fld>
            <a:endParaRPr lang="he-IL"/>
          </a:p>
        </p:txBody>
      </p:sp>
    </p:spTree>
    <p:extLst>
      <p:ext uri="{BB962C8B-B14F-4D97-AF65-F5344CB8AC3E}">
        <p14:creationId xmlns:p14="http://schemas.microsoft.com/office/powerpoint/2010/main" val="268592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5856" y="879886"/>
            <a:ext cx="7485017" cy="4401205"/>
          </a:xfrm>
          <a:prstGeom prst="rect">
            <a:avLst/>
          </a:prstGeom>
          <a:noFill/>
        </p:spPr>
        <p:txBody>
          <a:bodyPr wrap="square" rtlCol="1">
            <a:spAutoFit/>
          </a:bodyPr>
          <a:lstStyle/>
          <a:p>
            <a:pPr algn="ctr"/>
            <a:r>
              <a:rPr lang="he-I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ילדותי ברומניה</a:t>
            </a:r>
          </a:p>
          <a:p>
            <a:endParaRPr lang="he-I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מציגות: נגה ודניאלה.</a:t>
            </a:r>
          </a:p>
          <a:p>
            <a:pPr algn="ctr"/>
            <a:r>
              <a:rPr lang="he-IL"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הקשר הרב דורי</a:t>
            </a:r>
          </a:p>
          <a:p>
            <a:pPr algn="ctr"/>
            <a:endPar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בית ספר ויצמן 2018</a:t>
            </a:r>
            <a:endParaRPr lang="he-IL"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020" y="5397539"/>
            <a:ext cx="8061960" cy="1267968"/>
          </a:xfrm>
          <a:prstGeom prst="rect">
            <a:avLst/>
          </a:prstGeom>
        </p:spPr>
      </p:pic>
    </p:spTree>
    <p:extLst>
      <p:ext uri="{BB962C8B-B14F-4D97-AF65-F5344CB8AC3E}">
        <p14:creationId xmlns:p14="http://schemas.microsoft.com/office/powerpoint/2010/main" val="360290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322948" y="1586559"/>
            <a:ext cx="4442847"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3600" dirty="0"/>
              <a:t>היום אני </a:t>
            </a:r>
            <a:r>
              <a:rPr lang="he-IL" sz="3600" dirty="0" err="1"/>
              <a:t>אמא</a:t>
            </a:r>
            <a:r>
              <a:rPr lang="he-IL" sz="3600" dirty="0"/>
              <a:t> לשני ילדים ששמם אביב ואורית. סבתא לחמישה נכדים. אני גרה באחוזת פולג.</a:t>
            </a:r>
            <a:r>
              <a:rPr lang="he-IL" sz="3600" b="1" i="1" dirty="0">
                <a:latin typeface="Calibri" panose="020F0502020204030204" pitchFamily="34" charset="0"/>
                <a:ea typeface="Calibri" panose="020F0502020204030204" pitchFamily="34" charset="0"/>
              </a:rPr>
              <a:t> </a:t>
            </a:r>
            <a:r>
              <a:rPr lang="he-IL" sz="3600" dirty="0"/>
              <a:t>מאוד נהנית מהקרבה לנכדים שהם אור חיי</a:t>
            </a:r>
            <a:r>
              <a:rPr lang="en-US" sz="3600" dirty="0"/>
              <a:t>!!!</a:t>
            </a:r>
          </a:p>
          <a:p>
            <a:endParaRPr lang="he-IL" sz="3600" dirty="0"/>
          </a:p>
        </p:txBody>
      </p:sp>
      <p:sp>
        <p:nvSpPr>
          <p:cNvPr id="4" name="TextBox 3"/>
          <p:cNvSpPr txBox="1"/>
          <p:nvPr/>
        </p:nvSpPr>
        <p:spPr>
          <a:xfrm>
            <a:off x="6096000" y="535577"/>
            <a:ext cx="5882640" cy="769441"/>
          </a:xfrm>
          <a:prstGeom prst="rect">
            <a:avLst/>
          </a:prstGeom>
          <a:noFill/>
        </p:spPr>
        <p:txBody>
          <a:bodyPr wrap="square" rtlCol="1">
            <a:spAutoFit/>
          </a:bodyPr>
          <a:lstStyle/>
          <a:p>
            <a:r>
              <a:rPr lang="he-IL" sz="4400" b="1" dirty="0">
                <a:solidFill>
                  <a:srgbClr val="7030A0"/>
                </a:solidFill>
              </a:rPr>
              <a:t>7. סוף סיפור חיי!</a:t>
            </a:r>
          </a:p>
        </p:txBody>
      </p:sp>
      <p:pic>
        <p:nvPicPr>
          <p:cNvPr id="6" name="תמונה 5">
            <a:extLst>
              <a:ext uri="{FF2B5EF4-FFF2-40B4-BE49-F238E27FC236}">
                <a16:creationId xmlns:a16="http://schemas.microsoft.com/office/drawing/2014/main" xmlns="" id="{6091FAB7-FEBA-400C-ADB8-B7D1360DA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302" y="1586559"/>
            <a:ext cx="6032420" cy="4524315"/>
          </a:xfrm>
          <a:prstGeom prst="rect">
            <a:avLst/>
          </a:prstGeom>
        </p:spPr>
      </p:pic>
    </p:spTree>
    <p:extLst>
      <p:ext uri="{BB962C8B-B14F-4D97-AF65-F5344CB8AC3E}">
        <p14:creationId xmlns:p14="http://schemas.microsoft.com/office/powerpoint/2010/main" val="414621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8400" y="112821"/>
            <a:ext cx="5882493" cy="674030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he-IL" sz="3600" dirty="0"/>
              <a:t>משוב</a:t>
            </a:r>
          </a:p>
          <a:p>
            <a:r>
              <a:rPr lang="he-IL" sz="3600" dirty="0"/>
              <a:t> נגה: נהניתי בעבודה והכרתי את סבתא הרבה יותר לעומק. למדתי יותר טוב מחשב כלומר להשתמש במייל ובקבצים מסוימים. הבנתי שלכל אחד יש עבר גדול ומעניין! היה קשה לי בהתחלה כי לא ידעתי איך לעשות מצגת ולהעתיק תמונות. בסוף הבנתי את הקטע. אני מאוד שמחה שלקחתי חלק בקשר הרב דורי!!!</a:t>
            </a:r>
          </a:p>
        </p:txBody>
      </p:sp>
      <p:sp>
        <p:nvSpPr>
          <p:cNvPr id="3" name="AutoShape 2" descr="blob:https://www.icloud.com/26e1a561-67cf-4df9-b65f-650a35503cd3">
            <a:extLst>
              <a:ext uri="{FF2B5EF4-FFF2-40B4-BE49-F238E27FC236}">
                <a16:creationId xmlns:a16="http://schemas.microsoft.com/office/drawing/2014/main" xmlns="" id="{F4A3D5FE-8054-42F0-B04E-96B7BCA30D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7" name="תמונה 6">
            <a:extLst>
              <a:ext uri="{FF2B5EF4-FFF2-40B4-BE49-F238E27FC236}">
                <a16:creationId xmlns:a16="http://schemas.microsoft.com/office/drawing/2014/main" xmlns="" id="{2780E5E8-4AF9-4077-BE11-1D1B750B18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1700" y="2526224"/>
            <a:ext cx="4779479" cy="4045057"/>
          </a:xfrm>
          <a:prstGeom prst="rect">
            <a:avLst/>
          </a:prstGeom>
        </p:spPr>
      </p:pic>
    </p:spTree>
    <p:extLst>
      <p:ext uri="{BB962C8B-B14F-4D97-AF65-F5344CB8AC3E}">
        <p14:creationId xmlns:p14="http://schemas.microsoft.com/office/powerpoint/2010/main" val="105836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9B3C85-07BB-4F5D-808A-5A2B53857A12}"/>
              </a:ext>
            </a:extLst>
          </p:cNvPr>
          <p:cNvSpPr txBox="1"/>
          <p:nvPr/>
        </p:nvSpPr>
        <p:spPr>
          <a:xfrm>
            <a:off x="1203701" y="667292"/>
            <a:ext cx="10988299" cy="4062651"/>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r>
              <a:rPr lang="he-IL" sz="4000" b="1" dirty="0"/>
              <a:t>נולדתי ברומניה למשפחת כהן בעיר הבירה </a:t>
            </a:r>
            <a:r>
              <a:rPr lang="he-IL" sz="4000" b="1" dirty="0" err="1"/>
              <a:t>בוקרסט</a:t>
            </a:r>
            <a:r>
              <a:rPr lang="he-IL" sz="4000" b="1" dirty="0"/>
              <a:t> ב:17.12.46 </a:t>
            </a:r>
          </a:p>
          <a:p>
            <a:r>
              <a:rPr lang="he-IL" sz="4000" dirty="0"/>
              <a:t>שמות הורי הם: אבא ראובן, אמא זהבה</a:t>
            </a:r>
            <a:r>
              <a:rPr lang="en-US" sz="4000" dirty="0"/>
              <a:t>.</a:t>
            </a:r>
            <a:r>
              <a:rPr lang="he-IL" sz="4000" dirty="0"/>
              <a:t>רומניה הייתה ארץ </a:t>
            </a:r>
            <a:r>
              <a:rPr lang="he-IL" sz="4000" b="1" dirty="0"/>
              <a:t>קומוניסטית ואנטישמית</a:t>
            </a:r>
            <a:r>
              <a:rPr lang="he-IL" sz="4000" dirty="0"/>
              <a:t> כלפי היהודים. הרבה משפחות יהודיות ניסו לעבור את גבולות רומניה ולהגיע </a:t>
            </a:r>
            <a:r>
              <a:rPr lang="he-IL" sz="4000" dirty="0" err="1"/>
              <a:t>לפלסטינה</a:t>
            </a:r>
            <a:r>
              <a:rPr lang="he-IL" sz="4000" dirty="0"/>
              <a:t>  בשנת 1947</a:t>
            </a:r>
            <a:r>
              <a:rPr lang="en-US" sz="4000" dirty="0"/>
              <a:t> .</a:t>
            </a:r>
          </a:p>
          <a:p>
            <a:endParaRPr lang="he-IL" dirty="0"/>
          </a:p>
        </p:txBody>
      </p:sp>
      <p:sp>
        <p:nvSpPr>
          <p:cNvPr id="3" name="TextBox 2">
            <a:extLst>
              <a:ext uri="{FF2B5EF4-FFF2-40B4-BE49-F238E27FC236}">
                <a16:creationId xmlns:a16="http://schemas.microsoft.com/office/drawing/2014/main" xmlns="" id="{1C2D79D9-B024-4AD5-A55B-B43288611615}"/>
              </a:ext>
            </a:extLst>
          </p:cNvPr>
          <p:cNvSpPr txBox="1"/>
          <p:nvPr/>
        </p:nvSpPr>
        <p:spPr>
          <a:xfrm>
            <a:off x="7834745" y="-102149"/>
            <a:ext cx="4357255" cy="769441"/>
          </a:xfrm>
          <a:prstGeom prst="rect">
            <a:avLst/>
          </a:prstGeom>
          <a:noFill/>
        </p:spPr>
        <p:txBody>
          <a:bodyPr wrap="square" rtlCol="1">
            <a:spAutoFit/>
          </a:bodyPr>
          <a:lstStyle/>
          <a:p>
            <a:r>
              <a:rPr lang="he-IL" sz="4400" b="1" dirty="0">
                <a:solidFill>
                  <a:srgbClr val="7030A0"/>
                </a:solidFill>
              </a:rPr>
              <a:t>הקדמה</a:t>
            </a:r>
            <a:endParaRPr lang="he-IL" sz="5400" b="1" dirty="0">
              <a:solidFill>
                <a:srgbClr val="7030A0"/>
              </a:solidFill>
            </a:endParaRPr>
          </a:p>
        </p:txBody>
      </p:sp>
      <p:pic>
        <p:nvPicPr>
          <p:cNvPr id="1026" name="Picture 2" descr="תוצאת תמונה עבור רומניה העתיקה">
            <a:extLst>
              <a:ext uri="{FF2B5EF4-FFF2-40B4-BE49-F238E27FC236}">
                <a16:creationId xmlns:a16="http://schemas.microsoft.com/office/drawing/2014/main" xmlns="" id="{4D7EC8D4-9D58-4319-8E00-17A692B62A85}"/>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3928820"/>
            <a:ext cx="6544887" cy="292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1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597" y="182097"/>
            <a:ext cx="6083196" cy="674030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he-IL" sz="3600" dirty="0"/>
              <a:t>כשהייתי בת שלושה חודשים הורי עם קבוצה של צעירים וצעירות  ניסו לעבור את גבולות רומניה להונגריה. משם </a:t>
            </a:r>
            <a:r>
              <a:rPr lang="he-IL" sz="3600" dirty="0" err="1"/>
              <a:t>תיכננו</a:t>
            </a:r>
            <a:r>
              <a:rPr lang="he-IL" sz="3600" dirty="0"/>
              <a:t> להגיע לנמל ולעלות </a:t>
            </a:r>
            <a:r>
              <a:rPr lang="he-IL" sz="3600" dirty="0" err="1"/>
              <a:t>לאוניה</a:t>
            </a:r>
            <a:r>
              <a:rPr lang="he-IL" sz="3600" dirty="0"/>
              <a:t> לארץ. בגבול עם הונגריה אני בכיתי וכתוצאה מזה תפסו את הורי, יחד איתי ועם הקבוצה. השוטרים ההונגרים כלאו אותנו בבית הכלא למשך שלושה ימים. לאחר שלושת ימי הזוועה בבית הכלא ההונגרי גורשנו חזרה לרומניה. </a:t>
            </a:r>
            <a:endParaRPr lang="he-IL" sz="3600" b="1" dirty="0"/>
          </a:p>
        </p:txBody>
      </p:sp>
      <p:sp>
        <p:nvSpPr>
          <p:cNvPr id="5" name="TextBox 4"/>
          <p:cNvSpPr txBox="1"/>
          <p:nvPr/>
        </p:nvSpPr>
        <p:spPr>
          <a:xfrm>
            <a:off x="1061634" y="254313"/>
            <a:ext cx="4357255" cy="923330"/>
          </a:xfrm>
          <a:prstGeom prst="rect">
            <a:avLst/>
          </a:prstGeom>
          <a:noFill/>
        </p:spPr>
        <p:txBody>
          <a:bodyPr wrap="square" rtlCol="1">
            <a:spAutoFit/>
          </a:bodyPr>
          <a:lstStyle/>
          <a:p>
            <a:r>
              <a:rPr lang="he-IL" sz="4400" b="1" dirty="0">
                <a:solidFill>
                  <a:srgbClr val="7030A0"/>
                </a:solidFill>
              </a:rPr>
              <a:t>1. </a:t>
            </a:r>
            <a:r>
              <a:rPr lang="he-IL" sz="5400" b="1" dirty="0">
                <a:solidFill>
                  <a:srgbClr val="7030A0"/>
                </a:solidFill>
              </a:rPr>
              <a:t>התחלת חיי</a:t>
            </a:r>
          </a:p>
        </p:txBody>
      </p:sp>
      <p:pic>
        <p:nvPicPr>
          <p:cNvPr id="8" name="תמונה 7"/>
          <p:cNvPicPr/>
          <p:nvPr/>
        </p:nvPicPr>
        <p:blipFill>
          <a:blip r:embed="rId2" cstate="print">
            <a:extLst>
              <a:ext uri="{28A0092B-C50C-407E-A947-70E740481C1C}">
                <a14:useLocalDpi xmlns:a14="http://schemas.microsoft.com/office/drawing/2010/main" val="0"/>
              </a:ext>
            </a:extLst>
          </a:blip>
          <a:stretch>
            <a:fillRect/>
          </a:stretch>
        </p:blipFill>
        <p:spPr>
          <a:xfrm>
            <a:off x="643180" y="1402596"/>
            <a:ext cx="4959458" cy="5269424"/>
          </a:xfrm>
          <a:prstGeom prst="rect">
            <a:avLst/>
          </a:prstGeom>
        </p:spPr>
      </p:pic>
    </p:spTree>
    <p:extLst>
      <p:ext uri="{BB962C8B-B14F-4D97-AF65-F5344CB8AC3E}">
        <p14:creationId xmlns:p14="http://schemas.microsoft.com/office/powerpoint/2010/main" val="225871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47509" y="415635"/>
            <a:ext cx="5860473" cy="769441"/>
          </a:xfrm>
          <a:prstGeom prst="rect">
            <a:avLst/>
          </a:prstGeom>
          <a:noFill/>
        </p:spPr>
        <p:txBody>
          <a:bodyPr wrap="square" rtlCol="1">
            <a:spAutoFit/>
          </a:bodyPr>
          <a:lstStyle/>
          <a:p>
            <a:r>
              <a:rPr lang="he-IL" sz="4400" b="1" dirty="0">
                <a:solidFill>
                  <a:srgbClr val="7030A0"/>
                </a:solidFill>
              </a:rPr>
              <a:t>2. </a:t>
            </a:r>
            <a:r>
              <a:rPr lang="he-IL" sz="4400" b="1" dirty="0" err="1">
                <a:solidFill>
                  <a:srgbClr val="7030A0"/>
                </a:solidFill>
              </a:rPr>
              <a:t>סיגט</a:t>
            </a:r>
            <a:r>
              <a:rPr lang="he-IL" sz="4400" b="1" dirty="0">
                <a:solidFill>
                  <a:srgbClr val="7030A0"/>
                </a:solidFill>
              </a:rPr>
              <a:t> עיר ילדותי</a:t>
            </a:r>
          </a:p>
        </p:txBody>
      </p:sp>
      <p:sp>
        <p:nvSpPr>
          <p:cNvPr id="6" name="מלבן 5"/>
          <p:cNvSpPr/>
          <p:nvPr/>
        </p:nvSpPr>
        <p:spPr>
          <a:xfrm>
            <a:off x="6610027" y="1185076"/>
            <a:ext cx="5450259"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3600" dirty="0"/>
              <a:t>הורי לא חזרו </a:t>
            </a:r>
            <a:r>
              <a:rPr lang="he-IL" sz="3600" dirty="0" err="1"/>
              <a:t>לבוקרסט</a:t>
            </a:r>
            <a:r>
              <a:rPr lang="he-IL" sz="3600" dirty="0"/>
              <a:t> אלה נשארו  במקום אליו גורשנו, </a:t>
            </a:r>
            <a:r>
              <a:rPr lang="he-IL" sz="3600" dirty="0" err="1"/>
              <a:t>סיגט</a:t>
            </a:r>
            <a:r>
              <a:rPr lang="he-IL" sz="3600" dirty="0"/>
              <a:t> בטרנסילבניה. לאחר שנתיים נולד לי אח והורי בחרו לו בשם רוני, התאריך שהוא נולד היה 8.12.1948</a:t>
            </a:r>
            <a:r>
              <a:rPr lang="en-US" sz="3600" dirty="0"/>
              <a:t>. </a:t>
            </a:r>
          </a:p>
          <a:p>
            <a:r>
              <a:rPr lang="he-IL" sz="3600" dirty="0" err="1"/>
              <a:t>סיגט</a:t>
            </a:r>
            <a:r>
              <a:rPr lang="he-IL" sz="3600" dirty="0"/>
              <a:t> היא עיירה בצפון רומניה בגבול המערבי עם הונגריה ובגבול הצפוני אוקרינה שאז הייתה שייכת לגוש הרוסי</a:t>
            </a:r>
            <a:r>
              <a:rPr lang="en-US" sz="3600" dirty="0"/>
              <a:t>.</a:t>
            </a:r>
            <a:endParaRPr lang="he-IL" sz="3600" dirty="0"/>
          </a:p>
        </p:txBody>
      </p:sp>
      <p:pic>
        <p:nvPicPr>
          <p:cNvPr id="7" name="תמונה 6"/>
          <p:cNvPicPr/>
          <p:nvPr/>
        </p:nvPicPr>
        <p:blipFill>
          <a:blip r:embed="rId2">
            <a:extLst>
              <a:ext uri="{28A0092B-C50C-407E-A947-70E740481C1C}">
                <a14:useLocalDpi xmlns:a14="http://schemas.microsoft.com/office/drawing/2010/main" val="0"/>
              </a:ext>
            </a:extLst>
          </a:blip>
          <a:stretch>
            <a:fillRect/>
          </a:stretch>
        </p:blipFill>
        <p:spPr>
          <a:xfrm>
            <a:off x="1214402" y="1549831"/>
            <a:ext cx="4179007" cy="4582624"/>
          </a:xfrm>
          <a:prstGeom prst="rect">
            <a:avLst/>
          </a:prstGeom>
          <a:solidFill>
            <a:schemeClr val="accent1">
              <a:lumMod val="60000"/>
              <a:lumOff val="40000"/>
            </a:schemeClr>
          </a:solidFill>
        </p:spPr>
      </p:pic>
    </p:spTree>
    <p:extLst>
      <p:ext uri="{BB962C8B-B14F-4D97-AF65-F5344CB8AC3E}">
        <p14:creationId xmlns:p14="http://schemas.microsoft.com/office/powerpoint/2010/main" val="351512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754215" y="1545247"/>
            <a:ext cx="6096000" cy="42119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07000"/>
              </a:lnSpc>
              <a:spcAft>
                <a:spcPts val="800"/>
              </a:spcAft>
            </a:pPr>
            <a:r>
              <a:rPr lang="he-IL" sz="3600" dirty="0"/>
              <a:t>הייתי תלמידה מאוד טובה בעיקר בחשבון. כאשר אחד התלמידים בכיתות הגבוהות לא ידעו לפתור בעיה בחשבון היו מביאים אותי לפתור את הבעיה על הלוח, ובגלל שהייתי נמוכה היו שמים לי כיסא ליד הלוח כדי שאני אגיע אליו</a:t>
            </a:r>
            <a:r>
              <a:rPr lang="en-US" sz="3600" dirty="0"/>
              <a:t>. </a:t>
            </a:r>
          </a:p>
        </p:txBody>
      </p:sp>
      <p:sp>
        <p:nvSpPr>
          <p:cNvPr id="4" name="TextBox 3"/>
          <p:cNvSpPr txBox="1"/>
          <p:nvPr/>
        </p:nvSpPr>
        <p:spPr>
          <a:xfrm>
            <a:off x="6858000" y="394855"/>
            <a:ext cx="5153891" cy="769441"/>
          </a:xfrm>
          <a:prstGeom prst="rect">
            <a:avLst/>
          </a:prstGeom>
          <a:noFill/>
        </p:spPr>
        <p:txBody>
          <a:bodyPr wrap="square" rtlCol="1">
            <a:spAutoFit/>
          </a:bodyPr>
          <a:lstStyle/>
          <a:p>
            <a:r>
              <a:rPr lang="he-IL" sz="4400" b="1" dirty="0">
                <a:solidFill>
                  <a:srgbClr val="7030A0"/>
                </a:solidFill>
              </a:rPr>
              <a:t>3. בית הספר היסודי</a:t>
            </a:r>
          </a:p>
        </p:txBody>
      </p:sp>
      <p:pic>
        <p:nvPicPr>
          <p:cNvPr id="5" name="תמונה 4"/>
          <p:cNvPicPr/>
          <p:nvPr/>
        </p:nvPicPr>
        <p:blipFill>
          <a:blip r:embed="rId2">
            <a:extLst>
              <a:ext uri="{28A0092B-C50C-407E-A947-70E740481C1C}">
                <a14:useLocalDpi xmlns:a14="http://schemas.microsoft.com/office/drawing/2010/main" val="0"/>
              </a:ext>
            </a:extLst>
          </a:blip>
          <a:stretch>
            <a:fillRect/>
          </a:stretch>
        </p:blipFill>
        <p:spPr>
          <a:xfrm>
            <a:off x="356461" y="863664"/>
            <a:ext cx="4788975" cy="4893569"/>
          </a:xfrm>
          <a:prstGeom prst="rect">
            <a:avLst/>
          </a:prstGeom>
        </p:spPr>
      </p:pic>
    </p:spTree>
    <p:extLst>
      <p:ext uri="{BB962C8B-B14F-4D97-AF65-F5344CB8AC3E}">
        <p14:creationId xmlns:p14="http://schemas.microsoft.com/office/powerpoint/2010/main" val="344122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EF91C32-877A-4039-9EE4-A1D1EC355D6E}"/>
              </a:ext>
            </a:extLst>
          </p:cNvPr>
          <p:cNvSpPr txBox="1"/>
          <p:nvPr/>
        </p:nvSpPr>
        <p:spPr>
          <a:xfrm>
            <a:off x="5168686" y="604434"/>
            <a:ext cx="7023314" cy="5355312"/>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r>
              <a:rPr lang="he-IL" sz="3600" dirty="0"/>
              <a:t>באחד הימים בחזרה מבית הספר פגשתי כמה בנים שהתחילו לקרוא לי יהודייה מסריחה ומשכו לי בצמות. הגעתי הביתה בוכה וכאשר אבי שאל אותי מה קרה סיפרתי. לאחר מכן הוא לקח את ידי ואמר:" יש לך אגרופים? אם כן תשתמשי בהם"!!! מאז כולם ידעו שלא מתעסקים איתי! חוש הצדק היה מאוד חזק ולא פעם גוננתי על החלשים</a:t>
            </a:r>
            <a:r>
              <a:rPr lang="en-US" dirty="0"/>
              <a:t>. </a:t>
            </a:r>
          </a:p>
          <a:p>
            <a:endParaRPr lang="he-IL" dirty="0"/>
          </a:p>
        </p:txBody>
      </p:sp>
      <p:pic>
        <p:nvPicPr>
          <p:cNvPr id="6" name="תמונה 5">
            <a:extLst>
              <a:ext uri="{FF2B5EF4-FFF2-40B4-BE49-F238E27FC236}">
                <a16:creationId xmlns:a16="http://schemas.microsoft.com/office/drawing/2014/main" xmlns="" id="{3C2DC4FD-4CE4-4205-A60D-3CDDF1707F3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7200" y="604434"/>
            <a:ext cx="4074603" cy="5432804"/>
          </a:xfrm>
          <a:prstGeom prst="rect">
            <a:avLst/>
          </a:prstGeom>
        </p:spPr>
      </p:pic>
    </p:spTree>
    <p:extLst>
      <p:ext uri="{BB962C8B-B14F-4D97-AF65-F5344CB8AC3E}">
        <p14:creationId xmlns:p14="http://schemas.microsoft.com/office/powerpoint/2010/main" val="162070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5484" y="0"/>
            <a:ext cx="4364182" cy="769441"/>
          </a:xfrm>
          <a:prstGeom prst="rect">
            <a:avLst/>
          </a:prstGeom>
          <a:noFill/>
        </p:spPr>
        <p:txBody>
          <a:bodyPr wrap="square" rtlCol="1">
            <a:spAutoFit/>
          </a:bodyPr>
          <a:lstStyle/>
          <a:p>
            <a:r>
              <a:rPr lang="he-IL" sz="4400" b="1" dirty="0">
                <a:solidFill>
                  <a:srgbClr val="7030A0"/>
                </a:solidFill>
              </a:rPr>
              <a:t>4. בית ספר תיכון</a:t>
            </a:r>
          </a:p>
        </p:txBody>
      </p:sp>
      <p:sp>
        <p:nvSpPr>
          <p:cNvPr id="4" name="מלבן 3"/>
          <p:cNvSpPr/>
          <p:nvPr/>
        </p:nvSpPr>
        <p:spPr>
          <a:xfrm>
            <a:off x="4510008" y="769441"/>
            <a:ext cx="7619882" cy="61863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3600" dirty="0"/>
              <a:t>הייתי במגמה </a:t>
            </a:r>
            <a:r>
              <a:rPr lang="he-IL" sz="3600" dirty="0" err="1"/>
              <a:t>מתמתיקה</a:t>
            </a:r>
            <a:r>
              <a:rPr lang="he-IL" sz="3600" dirty="0"/>
              <a:t> פיזיקה, הכיתה הייתה ברובה בנים גם רומנים וגם יהודים! השתלבתי טוב מאוד. חוץ מהלימודים היה לי עם מי ללכת מכות בהפסקות. היה מנהג בבית ספר שבכל סוף שבוע העמידו את כל תלמידי הבית ספר בח' גדול </a:t>
            </a:r>
            <a:r>
              <a:rPr lang="he-IL" sz="3600" dirty="0" err="1"/>
              <a:t>מאוווד</a:t>
            </a:r>
            <a:r>
              <a:rPr lang="he-IL" sz="3600" dirty="0"/>
              <a:t>!!! מנהל בית הספר דיבר על הישגי התלמידים ובהמשך ביקש שהתלמידים שיקרא בשמם יעשו צעד קדימה! אלו היו תלמידים שקיבלו ציון נמוך בהתנהגות. בין רוב הבנים הייתה ילדה בשם דניאלה כהן</a:t>
            </a:r>
            <a:r>
              <a:rPr lang="he-IL" sz="3600" b="1" dirty="0"/>
              <a:t> אני</a:t>
            </a:r>
            <a:r>
              <a:rPr lang="en-US" sz="3600" b="1" dirty="0"/>
              <a:t>!!! </a:t>
            </a:r>
            <a:endParaRPr lang="he-IL" sz="3600" dirty="0"/>
          </a:p>
        </p:txBody>
      </p:sp>
      <p:pic>
        <p:nvPicPr>
          <p:cNvPr id="3074" name="Picture 2" descr="תוצאת תמונה עבור נוסטלגיה בבית ספר">
            <a:extLst>
              <a:ext uri="{FF2B5EF4-FFF2-40B4-BE49-F238E27FC236}">
                <a16:creationId xmlns:a16="http://schemas.microsoft.com/office/drawing/2014/main" xmlns="" id="{61ECA73B-002D-4776-8819-8BFC770FA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4936"/>
            <a:ext cx="4227095" cy="259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1146" y="138428"/>
            <a:ext cx="3449782" cy="769441"/>
          </a:xfrm>
          <a:prstGeom prst="rect">
            <a:avLst/>
          </a:prstGeom>
          <a:noFill/>
        </p:spPr>
        <p:txBody>
          <a:bodyPr wrap="square" rtlCol="1">
            <a:spAutoFit/>
          </a:bodyPr>
          <a:lstStyle/>
          <a:p>
            <a:r>
              <a:rPr lang="he-IL" sz="4400" b="1" dirty="0">
                <a:solidFill>
                  <a:srgbClr val="7030A0"/>
                </a:solidFill>
              </a:rPr>
              <a:t>5. עליה לארץ</a:t>
            </a:r>
          </a:p>
        </p:txBody>
      </p:sp>
      <p:sp>
        <p:nvSpPr>
          <p:cNvPr id="4" name="מלבן 3"/>
          <p:cNvSpPr/>
          <p:nvPr/>
        </p:nvSpPr>
        <p:spPr>
          <a:xfrm>
            <a:off x="5974597" y="821219"/>
            <a:ext cx="6319433" cy="56323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3600" dirty="0"/>
              <a:t>ב6.8.1963 שטנו </a:t>
            </a:r>
            <a:r>
              <a:rPr lang="he-IL" sz="3600" dirty="0" err="1"/>
              <a:t>באוניית</a:t>
            </a:r>
            <a:r>
              <a:rPr lang="he-IL" sz="3600" dirty="0"/>
              <a:t> ששמה איזמיר והגענו לחיפה! על </a:t>
            </a:r>
            <a:r>
              <a:rPr lang="he-IL" sz="3600" dirty="0" err="1"/>
              <a:t>האונייה</a:t>
            </a:r>
            <a:r>
              <a:rPr lang="he-IL" sz="3600" dirty="0"/>
              <a:t> היו צעירים וצעירות. ארגנו אותנו בקבוצות שהיו אמורים לשלוח אותם לקיבוצים לצורך לימוד השפה העברית. אני נשלחתי לקיבוץ כפר </a:t>
            </a:r>
            <a:r>
              <a:rPr lang="he-IL" sz="3600" dirty="0" err="1"/>
              <a:t>מסריק</a:t>
            </a:r>
            <a:r>
              <a:rPr lang="he-IL" sz="3600" dirty="0"/>
              <a:t> עם עוד כמה </a:t>
            </a:r>
            <a:r>
              <a:rPr lang="he-IL" sz="3600" dirty="0" err="1"/>
              <a:t>ח'ברה</a:t>
            </a:r>
            <a:r>
              <a:rPr lang="he-IL" sz="3600" dirty="0"/>
              <a:t> </a:t>
            </a:r>
            <a:r>
              <a:rPr lang="he-IL" sz="3600" dirty="0" err="1"/>
              <a:t>מהאוניה</a:t>
            </a:r>
            <a:r>
              <a:rPr lang="he-IL" sz="3600" dirty="0"/>
              <a:t>. בקבוץ למדתי עברית. לאחר חצי שנה בקיבוץ חזרתי הביתה לנצרת </a:t>
            </a:r>
            <a:r>
              <a:rPr lang="he-IL" sz="3600" dirty="0" err="1"/>
              <a:t>אלית</a:t>
            </a:r>
            <a:r>
              <a:rPr lang="he-IL" sz="3600" dirty="0"/>
              <a:t> ששם גרו הורי. </a:t>
            </a:r>
          </a:p>
        </p:txBody>
      </p:sp>
      <p:pic>
        <p:nvPicPr>
          <p:cNvPr id="6" name="picture"/>
          <p:cNvPicPr/>
          <p:nvPr/>
        </p:nvPicPr>
        <p:blipFill>
          <a:blip r:embed="rId2">
            <a:extLst>
              <a:ext uri="{28A0092B-C50C-407E-A947-70E740481C1C}">
                <a14:useLocalDpi xmlns:a14="http://schemas.microsoft.com/office/drawing/2010/main" val="0"/>
              </a:ext>
            </a:extLst>
          </a:blip>
          <a:stretch>
            <a:fillRect/>
          </a:stretch>
        </p:blipFill>
        <p:spPr>
          <a:xfrm>
            <a:off x="426204" y="1635071"/>
            <a:ext cx="5548393" cy="4285281"/>
          </a:xfrm>
          <a:prstGeom prst="rect">
            <a:avLst/>
          </a:prstGeom>
        </p:spPr>
      </p:pic>
    </p:spTree>
    <p:extLst>
      <p:ext uri="{BB962C8B-B14F-4D97-AF65-F5344CB8AC3E}">
        <p14:creationId xmlns:p14="http://schemas.microsoft.com/office/powerpoint/2010/main" val="429406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rot="10800000" flipV="1">
            <a:off x="6001607" y="2235653"/>
            <a:ext cx="5957431"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e-IL" sz="3600" dirty="0"/>
              <a:t>שנה לאחר שחזרתי מהקיבוץ הכרתי את שמואל. ב17.6.1969 התחתנו במקום יפיפה מדהים עם נשיקות.</a:t>
            </a:r>
            <a:r>
              <a:rPr lang="he-IL" dirty="0"/>
              <a:t> </a:t>
            </a:r>
            <a:r>
              <a:rPr lang="he-IL" sz="3600" dirty="0"/>
              <a:t>שמואל התגייס לצבא ושירת 25 שנה והגיע לדרגת התת אלוף-קצין תותחנים ראשי</a:t>
            </a:r>
            <a:r>
              <a:rPr lang="en-US" sz="3600" dirty="0"/>
              <a:t>.</a:t>
            </a:r>
            <a:endParaRPr lang="he-IL" sz="3600" dirty="0"/>
          </a:p>
          <a:p>
            <a:r>
              <a:rPr lang="he-IL" sz="3600" dirty="0"/>
              <a:t> </a:t>
            </a:r>
          </a:p>
        </p:txBody>
      </p:sp>
      <p:sp>
        <p:nvSpPr>
          <p:cNvPr id="4" name="TextBox 3"/>
          <p:cNvSpPr txBox="1"/>
          <p:nvPr/>
        </p:nvSpPr>
        <p:spPr>
          <a:xfrm>
            <a:off x="5258575" y="0"/>
            <a:ext cx="6551470" cy="769441"/>
          </a:xfrm>
          <a:prstGeom prst="rect">
            <a:avLst/>
          </a:prstGeom>
          <a:noFill/>
        </p:spPr>
        <p:txBody>
          <a:bodyPr wrap="square" rtlCol="1">
            <a:spAutoFit/>
          </a:bodyPr>
          <a:lstStyle/>
          <a:p>
            <a:r>
              <a:rPr lang="he-IL" sz="4400" b="1" dirty="0">
                <a:solidFill>
                  <a:srgbClr val="7030A0"/>
                </a:solidFill>
              </a:rPr>
              <a:t>6. הכרות עם בעלי לעתיד</a:t>
            </a:r>
            <a:endParaRPr lang="he-IL" sz="4400" dirty="0">
              <a:solidFill>
                <a:srgbClr val="7030A0"/>
              </a:solidFill>
            </a:endParaRPr>
          </a:p>
        </p:txBody>
      </p:sp>
      <p:pic>
        <p:nvPicPr>
          <p:cNvPr id="6" name="תמונה 5">
            <a:extLst>
              <a:ext uri="{FF2B5EF4-FFF2-40B4-BE49-F238E27FC236}">
                <a16:creationId xmlns:a16="http://schemas.microsoft.com/office/drawing/2014/main" xmlns="" id="{C1BB1950-E9D7-4EF6-8645-AF1B96F3FA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16200000">
            <a:off x="-181174" y="1232325"/>
            <a:ext cx="6183823" cy="4488616"/>
          </a:xfrm>
          <a:prstGeom prst="rect">
            <a:avLst/>
          </a:prstGeom>
        </p:spPr>
      </p:pic>
    </p:spTree>
    <p:extLst>
      <p:ext uri="{BB962C8B-B14F-4D97-AF65-F5344CB8AC3E}">
        <p14:creationId xmlns:p14="http://schemas.microsoft.com/office/powerpoint/2010/main" val="183701634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550</Words>
  <Application>Microsoft Office PowerPoint</Application>
  <PresentationFormat>מותאם אישית</PresentationFormat>
  <Paragraphs>28</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נגה פינקלשטיין</dc:creator>
  <cp:lastModifiedBy>Tami</cp:lastModifiedBy>
  <cp:revision>31</cp:revision>
  <dcterms:created xsi:type="dcterms:W3CDTF">2018-01-25T11:29:19Z</dcterms:created>
  <dcterms:modified xsi:type="dcterms:W3CDTF">2018-02-16T06:49:07Z</dcterms:modified>
</cp:coreProperties>
</file>