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6" r:id="rId2"/>
    <p:sldId id="257" r:id="rId3"/>
    <p:sldId id="258" r:id="rId4"/>
    <p:sldId id="261" r:id="rId5"/>
    <p:sldId id="262" r:id="rId6"/>
    <p:sldId id="264" r:id="rId7"/>
    <p:sldId id="265" r:id="rId8"/>
    <p:sldId id="267" r:id="rId9"/>
    <p:sldId id="268" r:id="rId10"/>
    <p:sldId id="269" r:id="rId11"/>
    <p:sldId id="271" r:id="rId12"/>
    <p:sldId id="273" r:id="rId13"/>
    <p:sldId id="285" r:id="rId14"/>
    <p:sldId id="286" r:id="rId15"/>
    <p:sldId id="287" r:id="rId1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638" autoAdjust="0"/>
    <p:restoredTop sz="94660"/>
  </p:normalViewPr>
  <p:slideViewPr>
    <p:cSldViewPr snapToGrid="0">
      <p:cViewPr>
        <p:scale>
          <a:sx n="81" d="100"/>
          <a:sy n="81" d="100"/>
        </p:scale>
        <p:origin x="-534"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44A3F861-3656-47D7-AC0C-D8A55D8D8EEA}" type="datetimeFigureOut">
              <a:rPr lang="he-IL" smtClean="0"/>
              <a:t>א'/אדר/תשע"ח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DFDF620-1560-4BB2-BA22-D1E49106B2F0}" type="slidenum">
              <a:rPr lang="he-IL" smtClean="0"/>
              <a:t>‹#›</a:t>
            </a:fld>
            <a:endParaRPr lang="he-IL"/>
          </a:p>
        </p:txBody>
      </p:sp>
    </p:spTree>
    <p:extLst>
      <p:ext uri="{BB962C8B-B14F-4D97-AF65-F5344CB8AC3E}">
        <p14:creationId xmlns:p14="http://schemas.microsoft.com/office/powerpoint/2010/main" val="441736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4A3F861-3656-47D7-AC0C-D8A55D8D8EEA}" type="datetimeFigureOut">
              <a:rPr lang="he-IL" smtClean="0"/>
              <a:t>א'/אדר/תשע"ח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DFDF620-1560-4BB2-BA22-D1E49106B2F0}" type="slidenum">
              <a:rPr lang="he-IL" smtClean="0"/>
              <a:t>‹#›</a:t>
            </a:fld>
            <a:endParaRPr lang="he-IL"/>
          </a:p>
        </p:txBody>
      </p:sp>
    </p:spTree>
    <p:extLst>
      <p:ext uri="{BB962C8B-B14F-4D97-AF65-F5344CB8AC3E}">
        <p14:creationId xmlns:p14="http://schemas.microsoft.com/office/powerpoint/2010/main" val="2953513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4A3F861-3656-47D7-AC0C-D8A55D8D8EEA}" type="datetimeFigureOut">
              <a:rPr lang="he-IL" smtClean="0"/>
              <a:t>א'/אדר/תשע"ח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DFDF620-1560-4BB2-BA22-D1E49106B2F0}" type="slidenum">
              <a:rPr lang="he-IL" smtClean="0"/>
              <a:t>‹#›</a:t>
            </a:fld>
            <a:endParaRPr lang="he-IL"/>
          </a:p>
        </p:txBody>
      </p:sp>
    </p:spTree>
    <p:extLst>
      <p:ext uri="{BB962C8B-B14F-4D97-AF65-F5344CB8AC3E}">
        <p14:creationId xmlns:p14="http://schemas.microsoft.com/office/powerpoint/2010/main" val="341698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44A3F861-3656-47D7-AC0C-D8A55D8D8EEA}" type="datetimeFigureOut">
              <a:rPr lang="he-IL" smtClean="0"/>
              <a:t>א'/אדר/תשע"ח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DFDF620-1560-4BB2-BA22-D1E49106B2F0}" type="slidenum">
              <a:rPr lang="he-IL" smtClean="0"/>
              <a:t>‹#›</a:t>
            </a:fld>
            <a:endParaRPr lang="he-IL"/>
          </a:p>
        </p:txBody>
      </p:sp>
    </p:spTree>
    <p:extLst>
      <p:ext uri="{BB962C8B-B14F-4D97-AF65-F5344CB8AC3E}">
        <p14:creationId xmlns:p14="http://schemas.microsoft.com/office/powerpoint/2010/main" val="4255867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p:cNvSpPr>
            <a:spLocks noGrp="1"/>
          </p:cNvSpPr>
          <p:nvPr>
            <p:ph type="dt" sz="half" idx="10"/>
          </p:nvPr>
        </p:nvSpPr>
        <p:spPr/>
        <p:txBody>
          <a:bodyPr/>
          <a:lstStyle/>
          <a:p>
            <a:fld id="{44A3F861-3656-47D7-AC0C-D8A55D8D8EEA}" type="datetimeFigureOut">
              <a:rPr lang="he-IL" smtClean="0"/>
              <a:t>א'/אדר/תשע"ח</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DFDF620-1560-4BB2-BA22-D1E49106B2F0}" type="slidenum">
              <a:rPr lang="he-IL" smtClean="0"/>
              <a:t>‹#›</a:t>
            </a:fld>
            <a:endParaRPr lang="he-IL"/>
          </a:p>
        </p:txBody>
      </p:sp>
    </p:spTree>
    <p:extLst>
      <p:ext uri="{BB962C8B-B14F-4D97-AF65-F5344CB8AC3E}">
        <p14:creationId xmlns:p14="http://schemas.microsoft.com/office/powerpoint/2010/main" val="2932980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44A3F861-3656-47D7-AC0C-D8A55D8D8EEA}" type="datetimeFigureOut">
              <a:rPr lang="he-IL" smtClean="0"/>
              <a:t>א'/אדר/תשע"ח</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DFDF620-1560-4BB2-BA22-D1E49106B2F0}" type="slidenum">
              <a:rPr lang="he-IL" smtClean="0"/>
              <a:t>‹#›</a:t>
            </a:fld>
            <a:endParaRPr lang="he-IL"/>
          </a:p>
        </p:txBody>
      </p:sp>
    </p:spTree>
    <p:extLst>
      <p:ext uri="{BB962C8B-B14F-4D97-AF65-F5344CB8AC3E}">
        <p14:creationId xmlns:p14="http://schemas.microsoft.com/office/powerpoint/2010/main" val="364391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44A3F861-3656-47D7-AC0C-D8A55D8D8EEA}" type="datetimeFigureOut">
              <a:rPr lang="he-IL" smtClean="0"/>
              <a:t>א'/אדר/תשע"ח</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CDFDF620-1560-4BB2-BA22-D1E49106B2F0}" type="slidenum">
              <a:rPr lang="he-IL" smtClean="0"/>
              <a:t>‹#›</a:t>
            </a:fld>
            <a:endParaRPr lang="he-IL"/>
          </a:p>
        </p:txBody>
      </p:sp>
    </p:spTree>
    <p:extLst>
      <p:ext uri="{BB962C8B-B14F-4D97-AF65-F5344CB8AC3E}">
        <p14:creationId xmlns:p14="http://schemas.microsoft.com/office/powerpoint/2010/main" val="3568856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44A3F861-3656-47D7-AC0C-D8A55D8D8EEA}" type="datetimeFigureOut">
              <a:rPr lang="he-IL" smtClean="0"/>
              <a:t>א'/אדר/תשע"ח</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CDFDF620-1560-4BB2-BA22-D1E49106B2F0}" type="slidenum">
              <a:rPr lang="he-IL" smtClean="0"/>
              <a:t>‹#›</a:t>
            </a:fld>
            <a:endParaRPr lang="he-IL"/>
          </a:p>
        </p:txBody>
      </p:sp>
    </p:spTree>
    <p:extLst>
      <p:ext uri="{BB962C8B-B14F-4D97-AF65-F5344CB8AC3E}">
        <p14:creationId xmlns:p14="http://schemas.microsoft.com/office/powerpoint/2010/main" val="1094687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44A3F861-3656-47D7-AC0C-D8A55D8D8EEA}" type="datetimeFigureOut">
              <a:rPr lang="he-IL" smtClean="0"/>
              <a:t>א'/אדר/תשע"ח</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CDFDF620-1560-4BB2-BA22-D1E49106B2F0}" type="slidenum">
              <a:rPr lang="he-IL" smtClean="0"/>
              <a:t>‹#›</a:t>
            </a:fld>
            <a:endParaRPr lang="he-IL"/>
          </a:p>
        </p:txBody>
      </p:sp>
    </p:spTree>
    <p:extLst>
      <p:ext uri="{BB962C8B-B14F-4D97-AF65-F5344CB8AC3E}">
        <p14:creationId xmlns:p14="http://schemas.microsoft.com/office/powerpoint/2010/main" val="284706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fld id="{44A3F861-3656-47D7-AC0C-D8A55D8D8EEA}" type="datetimeFigureOut">
              <a:rPr lang="he-IL" smtClean="0"/>
              <a:t>א'/אדר/תשע"ח</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DFDF620-1560-4BB2-BA22-D1E49106B2F0}" type="slidenum">
              <a:rPr lang="he-IL" smtClean="0"/>
              <a:t>‹#›</a:t>
            </a:fld>
            <a:endParaRPr lang="he-IL"/>
          </a:p>
        </p:txBody>
      </p:sp>
    </p:spTree>
    <p:extLst>
      <p:ext uri="{BB962C8B-B14F-4D97-AF65-F5344CB8AC3E}">
        <p14:creationId xmlns:p14="http://schemas.microsoft.com/office/powerpoint/2010/main" val="1958713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p:cNvSpPr>
            <a:spLocks noGrp="1"/>
          </p:cNvSpPr>
          <p:nvPr>
            <p:ph type="dt" sz="half" idx="10"/>
          </p:nvPr>
        </p:nvSpPr>
        <p:spPr/>
        <p:txBody>
          <a:bodyPr/>
          <a:lstStyle/>
          <a:p>
            <a:fld id="{44A3F861-3656-47D7-AC0C-D8A55D8D8EEA}" type="datetimeFigureOut">
              <a:rPr lang="he-IL" smtClean="0"/>
              <a:t>א'/אדר/תשע"ח</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DFDF620-1560-4BB2-BA22-D1E49106B2F0}" type="slidenum">
              <a:rPr lang="he-IL" smtClean="0"/>
              <a:t>‹#›</a:t>
            </a:fld>
            <a:endParaRPr lang="he-IL"/>
          </a:p>
        </p:txBody>
      </p:sp>
    </p:spTree>
    <p:extLst>
      <p:ext uri="{BB962C8B-B14F-4D97-AF65-F5344CB8AC3E}">
        <p14:creationId xmlns:p14="http://schemas.microsoft.com/office/powerpoint/2010/main" val="4123816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4A3F861-3656-47D7-AC0C-D8A55D8D8EEA}" type="datetimeFigureOut">
              <a:rPr lang="he-IL" smtClean="0"/>
              <a:t>א'/אדר/תשע"ח</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DFDF620-1560-4BB2-BA22-D1E49106B2F0}" type="slidenum">
              <a:rPr lang="he-IL" smtClean="0"/>
              <a:t>‹#›</a:t>
            </a:fld>
            <a:endParaRPr lang="he-IL"/>
          </a:p>
        </p:txBody>
      </p:sp>
    </p:spTree>
    <p:extLst>
      <p:ext uri="{BB962C8B-B14F-4D97-AF65-F5344CB8AC3E}">
        <p14:creationId xmlns:p14="http://schemas.microsoft.com/office/powerpoint/2010/main" val="2924606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01523" y="-65279"/>
            <a:ext cx="8568744" cy="1754326"/>
          </a:xfrm>
          <a:prstGeom prst="rect">
            <a:avLst/>
          </a:prstGeom>
          <a:noFill/>
        </p:spPr>
        <p:txBody>
          <a:bodyPr wrap="square" rtlCol="1">
            <a:spAutoFit/>
          </a:bodyPr>
          <a:lstStyle/>
          <a:p>
            <a:r>
              <a:rPr lang="he-IL" sz="5400" dirty="0"/>
              <a:t>סיפורו של הסבא הגיאולוג המגניב והמצחיק</a:t>
            </a:r>
          </a:p>
        </p:txBody>
      </p:sp>
      <p:pic>
        <p:nvPicPr>
          <p:cNvPr id="2" name="תמונה 1">
            <a:extLst>
              <a:ext uri="{FF2B5EF4-FFF2-40B4-BE49-F238E27FC236}">
                <a16:creationId xmlns:a16="http://schemas.microsoft.com/office/drawing/2014/main" xmlns="" id="{C6FB1280-016B-4735-B88A-FFBB83BB18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504267" cy="4879137"/>
          </a:xfrm>
          <a:prstGeom prst="rect">
            <a:avLst/>
          </a:prstGeom>
        </p:spPr>
      </p:pic>
      <p:sp>
        <p:nvSpPr>
          <p:cNvPr id="3" name="TextBox 2">
            <a:extLst>
              <a:ext uri="{FF2B5EF4-FFF2-40B4-BE49-F238E27FC236}">
                <a16:creationId xmlns:a16="http://schemas.microsoft.com/office/drawing/2014/main" xmlns="" id="{32ADB7EC-84A2-4BB0-B19A-02956872B523}"/>
              </a:ext>
            </a:extLst>
          </p:cNvPr>
          <p:cNvSpPr txBox="1"/>
          <p:nvPr/>
        </p:nvSpPr>
        <p:spPr>
          <a:xfrm>
            <a:off x="6851677" y="4815349"/>
            <a:ext cx="4736651" cy="1077218"/>
          </a:xfrm>
          <a:prstGeom prst="rect">
            <a:avLst/>
          </a:prstGeom>
          <a:noFill/>
        </p:spPr>
        <p:txBody>
          <a:bodyPr wrap="square" rtlCol="0">
            <a:spAutoFit/>
          </a:bodyPr>
          <a:lstStyle/>
          <a:p>
            <a:r>
              <a:rPr lang="he-IL" sz="3200" b="1" dirty="0">
                <a:cs typeface="iGoni" pitchFamily="2" charset="-79"/>
              </a:rPr>
              <a:t>כותבים ומציגים</a:t>
            </a:r>
            <a:r>
              <a:rPr lang="he-IL" sz="3200" b="1">
                <a:cs typeface="iGoni" pitchFamily="2" charset="-79"/>
              </a:rPr>
              <a:t>: אלון</a:t>
            </a:r>
          </a:p>
          <a:p>
            <a:r>
              <a:rPr lang="he-IL" sz="3200" b="1">
                <a:cs typeface="iGoni" pitchFamily="2" charset="-79"/>
              </a:rPr>
              <a:t> </a:t>
            </a:r>
            <a:r>
              <a:rPr lang="he-IL" sz="3200" b="1" dirty="0">
                <a:cs typeface="iGoni" pitchFamily="2" charset="-79"/>
              </a:rPr>
              <a:t>ואורי וולף</a:t>
            </a:r>
            <a:endParaRPr lang="en-US" sz="3200" b="1" dirty="0">
              <a:cs typeface="iGoni" pitchFamily="2" charset="-79"/>
            </a:endParaRPr>
          </a:p>
        </p:txBody>
      </p:sp>
      <p:pic>
        <p:nvPicPr>
          <p:cNvPr id="5122" name="Picture 2" descr="https://lh3.googleusercontent.com/G1TDkGWig8uZpbz3xjOoKmE4UfhPTEUZoYCqFqzaet9eTk9O2VCg9ymvoH818hv317GFay-mmxjy0YkCa5s7Y9sd2axJcDiyeE6MpgKKWxOuvFDJw5Zli8kFrrhYEk5LzHBU_TlEcQV_tcgVsmBhcGs1_nbEoRldX0QmVgkscQDlJo1rOGOKvHOKdKG8YUdm7TQjHVVfCN3tRW13Hhfg9L9ILI0LPStw3lSUY7FfRPHGjRk4iT9I3Rw0l0cYLthUohjgZHailcw3pkag8XvL85_o7yW3SvJFAhUui4VyA2WAF2MgsFFR5ZDRVNGyPD7Qbz3bXNAkD5TqT9komERG3uDexsQhve02z29SRVQjNrf_lsiTSAy44wGHye--VBGMgcax3AakSS1DQ0473VA94pVZhDhZUpcYpCYFzp66T0fbHv31_ZMctbPrqoNKqpZQmXMSwSC1mrywuJ2bEDdsDL4mpOTyftEMZJlsZncRt1sxVQmUNS_wp0A9QAEK-0CYI-mBYhucN3QnLORJ_DYC44RuIDVrKc-GE-_DAegjKGJ7iWvbsjG7KpSo4ZK_N2nHO4Q-Dd17Wqfex_CNuXn9gNQas8J-efAHJrVz8dMM=w655-h873-no">
            <a:extLst>
              <a:ext uri="{FF2B5EF4-FFF2-40B4-BE49-F238E27FC236}">
                <a16:creationId xmlns:a16="http://schemas.microsoft.com/office/drawing/2014/main" xmlns="" id="{FC89119A-457F-490A-85B7-6897493F73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4138" y="1429199"/>
            <a:ext cx="2588252" cy="34499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92571" y="2353650"/>
            <a:ext cx="4177696" cy="1569660"/>
          </a:xfrm>
          <a:prstGeom prst="rect">
            <a:avLst/>
          </a:prstGeom>
          <a:noFill/>
        </p:spPr>
        <p:txBody>
          <a:bodyPr wrap="square" rtlCol="1">
            <a:spAutoFit/>
          </a:bodyPr>
          <a:lstStyle/>
          <a:p>
            <a:r>
              <a:rPr lang="he-IL" sz="3200" dirty="0"/>
              <a:t>הקשר-הרב-דורי</a:t>
            </a:r>
          </a:p>
          <a:p>
            <a:endParaRPr lang="he-IL" sz="3200" dirty="0"/>
          </a:p>
          <a:p>
            <a:r>
              <a:rPr lang="he-IL" sz="3200" dirty="0"/>
              <a:t>בית-ספר ויצמן 2018</a:t>
            </a:r>
          </a:p>
        </p:txBody>
      </p:sp>
    </p:spTree>
    <p:extLst>
      <p:ext uri="{BB962C8B-B14F-4D97-AF65-F5344CB8AC3E}">
        <p14:creationId xmlns:p14="http://schemas.microsoft.com/office/powerpoint/2010/main" val="2131676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9587260" y="2173197"/>
            <a:ext cx="1965277" cy="4524315"/>
          </a:xfrm>
          <a:prstGeom prst="rect">
            <a:avLst/>
          </a:prstGeom>
        </p:spPr>
        <p:txBody>
          <a:bodyPr wrap="square">
            <a:spAutoFit/>
          </a:bodyPr>
          <a:lstStyle/>
          <a:p>
            <a:r>
              <a:rPr lang="he-IL" sz="2400" dirty="0">
                <a:latin typeface="Calibri" panose="020F0502020204030204" pitchFamily="34" charset="0"/>
                <a:ea typeface="Calibri" panose="020F0502020204030204" pitchFamily="34" charset="0"/>
              </a:rPr>
              <a:t>את עבודת הגמר לקבלת תואר שני עשיתי בגליל המערבי במיפוי גיאולוגי של נחל כזיב בין מבצר ה"מונפורט" לשפלת החוף</a:t>
            </a:r>
          </a:p>
          <a:p>
            <a:r>
              <a:rPr lang="he-IL" sz="2400" dirty="0">
                <a:latin typeface="Calibri" panose="020F0502020204030204" pitchFamily="34" charset="0"/>
                <a:ea typeface="Calibri" panose="020F0502020204030204" pitchFamily="34" charset="0"/>
              </a:rPr>
              <a:t> המיפוי נעשה ברגל</a:t>
            </a:r>
            <a:endParaRPr lang="he-IL" sz="2400" dirty="0"/>
          </a:p>
        </p:txBody>
      </p:sp>
      <p:pic>
        <p:nvPicPr>
          <p:cNvPr id="4" name="תמונה 3">
            <a:extLst>
              <a:ext uri="{FF2B5EF4-FFF2-40B4-BE49-F238E27FC236}">
                <a16:creationId xmlns:a16="http://schemas.microsoft.com/office/drawing/2014/main" xmlns="" id="{07152D67-5F1A-4B44-8D49-F8B3B88BCF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8355" y="1177670"/>
            <a:ext cx="8824912" cy="3904522"/>
          </a:xfrm>
          <a:prstGeom prst="rect">
            <a:avLst/>
          </a:prstGeom>
        </p:spPr>
      </p:pic>
      <p:pic>
        <p:nvPicPr>
          <p:cNvPr id="5" name="תמונה 4">
            <a:extLst>
              <a:ext uri="{FF2B5EF4-FFF2-40B4-BE49-F238E27FC236}">
                <a16:creationId xmlns:a16="http://schemas.microsoft.com/office/drawing/2014/main" xmlns="" id="{01658350-1667-4CB8-AB26-472344918499}"/>
              </a:ext>
            </a:extLst>
          </p:cNvPr>
          <p:cNvPicPr>
            <a:picLocks noChangeAspect="1"/>
          </p:cNvPicPr>
          <p:nvPr/>
        </p:nvPicPr>
        <p:blipFill>
          <a:blip r:embed="rId3"/>
          <a:stretch>
            <a:fillRect/>
          </a:stretch>
        </p:blipFill>
        <p:spPr>
          <a:xfrm>
            <a:off x="5484708" y="5123136"/>
            <a:ext cx="2607037" cy="1734864"/>
          </a:xfrm>
          <a:prstGeom prst="rect">
            <a:avLst/>
          </a:prstGeom>
        </p:spPr>
      </p:pic>
      <p:cxnSp>
        <p:nvCxnSpPr>
          <p:cNvPr id="7" name="מחבר חץ ישר 6">
            <a:extLst>
              <a:ext uri="{FF2B5EF4-FFF2-40B4-BE49-F238E27FC236}">
                <a16:creationId xmlns:a16="http://schemas.microsoft.com/office/drawing/2014/main" xmlns="" id="{95DE5062-4BFE-49D3-8AA5-D5D544FBBE1A}"/>
              </a:ext>
            </a:extLst>
          </p:cNvPr>
          <p:cNvCxnSpPr>
            <a:cxnSpLocks/>
            <a:stCxn id="5" idx="0"/>
          </p:cNvCxnSpPr>
          <p:nvPr/>
        </p:nvCxnSpPr>
        <p:spPr>
          <a:xfrm flipV="1">
            <a:off x="6788227" y="1888067"/>
            <a:ext cx="806373" cy="323506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xmlns="" id="{54E737A1-DC06-4D16-A85B-F31C2DBCFAE9}"/>
              </a:ext>
            </a:extLst>
          </p:cNvPr>
          <p:cNvSpPr txBox="1"/>
          <p:nvPr/>
        </p:nvSpPr>
        <p:spPr>
          <a:xfrm>
            <a:off x="4987563" y="2173197"/>
            <a:ext cx="2607037" cy="369332"/>
          </a:xfrm>
          <a:prstGeom prst="rect">
            <a:avLst/>
          </a:prstGeom>
          <a:noFill/>
        </p:spPr>
        <p:txBody>
          <a:bodyPr wrap="square" rtlCol="0">
            <a:spAutoFit/>
          </a:bodyPr>
          <a:lstStyle/>
          <a:p>
            <a:r>
              <a:rPr lang="he-IL" dirty="0"/>
              <a:t>מבצר </a:t>
            </a:r>
            <a:r>
              <a:rPr lang="he-IL" dirty="0" err="1"/>
              <a:t>המונפורט</a:t>
            </a:r>
            <a:endParaRPr lang="en-US" dirty="0"/>
          </a:p>
        </p:txBody>
      </p:sp>
      <p:sp>
        <p:nvSpPr>
          <p:cNvPr id="9" name="TextBox 8">
            <a:extLst>
              <a:ext uri="{FF2B5EF4-FFF2-40B4-BE49-F238E27FC236}">
                <a16:creationId xmlns:a16="http://schemas.microsoft.com/office/drawing/2014/main" xmlns="" id="{78DA2A29-2241-45B2-9371-9328136D7336}"/>
              </a:ext>
            </a:extLst>
          </p:cNvPr>
          <p:cNvSpPr txBox="1"/>
          <p:nvPr/>
        </p:nvSpPr>
        <p:spPr>
          <a:xfrm>
            <a:off x="5995096" y="1312334"/>
            <a:ext cx="1718038" cy="369332"/>
          </a:xfrm>
          <a:prstGeom prst="rect">
            <a:avLst/>
          </a:prstGeom>
          <a:noFill/>
        </p:spPr>
        <p:txBody>
          <a:bodyPr wrap="square" rtlCol="0">
            <a:spAutoFit/>
          </a:bodyPr>
          <a:lstStyle/>
          <a:p>
            <a:r>
              <a:rPr lang="he-IL" dirty="0"/>
              <a:t>נחל כזיב</a:t>
            </a:r>
            <a:endParaRPr lang="en-US" dirty="0"/>
          </a:p>
        </p:txBody>
      </p:sp>
      <p:sp>
        <p:nvSpPr>
          <p:cNvPr id="10" name="TextBox 9">
            <a:extLst>
              <a:ext uri="{FF2B5EF4-FFF2-40B4-BE49-F238E27FC236}">
                <a16:creationId xmlns:a16="http://schemas.microsoft.com/office/drawing/2014/main" xmlns="" id="{0584E8D2-ED42-4F3A-93CB-190791048312}"/>
              </a:ext>
            </a:extLst>
          </p:cNvPr>
          <p:cNvSpPr txBox="1"/>
          <p:nvPr/>
        </p:nvSpPr>
        <p:spPr>
          <a:xfrm>
            <a:off x="1964267" y="2175934"/>
            <a:ext cx="1100667" cy="369332"/>
          </a:xfrm>
          <a:prstGeom prst="rect">
            <a:avLst/>
          </a:prstGeom>
          <a:noFill/>
        </p:spPr>
        <p:txBody>
          <a:bodyPr wrap="square" rtlCol="0">
            <a:spAutoFit/>
          </a:bodyPr>
          <a:lstStyle/>
          <a:p>
            <a:r>
              <a:rPr lang="he-IL" dirty="0"/>
              <a:t>כברי</a:t>
            </a:r>
            <a:endParaRPr lang="en-US" dirty="0"/>
          </a:p>
        </p:txBody>
      </p:sp>
    </p:spTree>
    <p:extLst>
      <p:ext uri="{BB962C8B-B14F-4D97-AF65-F5344CB8AC3E}">
        <p14:creationId xmlns:p14="http://schemas.microsoft.com/office/powerpoint/2010/main" val="2390859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9242188" y="618067"/>
            <a:ext cx="2365612" cy="5324535"/>
          </a:xfrm>
          <a:prstGeom prst="rect">
            <a:avLst/>
          </a:prstGeom>
        </p:spPr>
        <p:txBody>
          <a:bodyPr wrap="square">
            <a:spAutoFit/>
          </a:bodyPr>
          <a:lstStyle/>
          <a:p>
            <a:r>
              <a:rPr lang="he-IL" sz="2000" dirty="0">
                <a:latin typeface="Calibri" panose="020F0502020204030204" pitchFamily="34" charset="0"/>
                <a:ea typeface="Calibri" panose="020F0502020204030204" pitchFamily="34" charset="0"/>
              </a:rPr>
              <a:t>במהלך העבודה התיידדתי עם משפחה ערבית נוצרית בשם </a:t>
            </a:r>
            <a:r>
              <a:rPr lang="he-IL" sz="2000" dirty="0" err="1">
                <a:latin typeface="Calibri" panose="020F0502020204030204" pitchFamily="34" charset="0"/>
                <a:ea typeface="Calibri" panose="020F0502020204030204" pitchFamily="34" charset="0"/>
              </a:rPr>
              <a:t>שופאני</a:t>
            </a:r>
            <a:r>
              <a:rPr lang="he-IL" sz="2000" dirty="0">
                <a:latin typeface="Calibri" panose="020F0502020204030204" pitchFamily="34" charset="0"/>
                <a:ea typeface="Calibri" panose="020F0502020204030204" pitchFamily="34" charset="0"/>
              </a:rPr>
              <a:t> מהכפר הסמוך מעיליה. למשפחה הייתה טחנת הקמח האחרונה והיחידה שעוד פעלה בנחל. </a:t>
            </a:r>
          </a:p>
          <a:p>
            <a:endParaRPr lang="he-IL" sz="2000" dirty="0">
              <a:latin typeface="Calibri" panose="020F0502020204030204" pitchFamily="34" charset="0"/>
              <a:ea typeface="Calibri" panose="020F0502020204030204" pitchFamily="34" charset="0"/>
            </a:endParaRPr>
          </a:p>
          <a:p>
            <a:r>
              <a:rPr lang="he-IL" sz="2000" dirty="0">
                <a:latin typeface="Calibri" panose="020F0502020204030204" pitchFamily="34" charset="0"/>
                <a:ea typeface="Calibri" panose="020F0502020204030204" pitchFamily="34" charset="0"/>
              </a:rPr>
              <a:t>עם בן המשפחה בשם אליאס המשכתי להיות בקשר כאשר למד באוניברסיטה עד שעזב לארה"ב משם עבר לסוריה ונעשה אחד מראשי ארגון הטרור של </a:t>
            </a:r>
            <a:r>
              <a:rPr lang="he-IL" sz="2000" dirty="0" err="1">
                <a:latin typeface="Calibri" panose="020F0502020204030204" pitchFamily="34" charset="0"/>
                <a:ea typeface="Calibri" panose="020F0502020204030204" pitchFamily="34" charset="0"/>
              </a:rPr>
              <a:t>אש"פ</a:t>
            </a:r>
            <a:r>
              <a:rPr lang="he-IL" sz="2000" dirty="0">
                <a:latin typeface="Calibri" panose="020F0502020204030204" pitchFamily="34" charset="0"/>
                <a:ea typeface="Calibri" panose="020F0502020204030204" pitchFamily="34" charset="0"/>
              </a:rPr>
              <a:t> </a:t>
            </a:r>
            <a:endParaRPr lang="he-IL" sz="2000" dirty="0"/>
          </a:p>
        </p:txBody>
      </p:sp>
      <p:pic>
        <p:nvPicPr>
          <p:cNvPr id="3" name="תמונה 2">
            <a:extLst>
              <a:ext uri="{FF2B5EF4-FFF2-40B4-BE49-F238E27FC236}">
                <a16:creationId xmlns:a16="http://schemas.microsoft.com/office/drawing/2014/main" xmlns="" id="{FD1E2A81-5749-45D8-9D22-EACC092BB8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049" y="0"/>
            <a:ext cx="3598333" cy="2698750"/>
          </a:xfrm>
          <a:prstGeom prst="rect">
            <a:avLst/>
          </a:prstGeom>
        </p:spPr>
      </p:pic>
      <p:pic>
        <p:nvPicPr>
          <p:cNvPr id="5" name="תמונה 4">
            <a:extLst>
              <a:ext uri="{FF2B5EF4-FFF2-40B4-BE49-F238E27FC236}">
                <a16:creationId xmlns:a16="http://schemas.microsoft.com/office/drawing/2014/main" xmlns="" id="{07579E80-BE17-4970-9D79-86D92DE18B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0333" y="3947502"/>
            <a:ext cx="2946400" cy="2209800"/>
          </a:xfrm>
          <a:prstGeom prst="rect">
            <a:avLst/>
          </a:prstGeom>
        </p:spPr>
      </p:pic>
      <p:pic>
        <p:nvPicPr>
          <p:cNvPr id="6" name="תמונה 5">
            <a:extLst>
              <a:ext uri="{FF2B5EF4-FFF2-40B4-BE49-F238E27FC236}">
                <a16:creationId xmlns:a16="http://schemas.microsoft.com/office/drawing/2014/main" xmlns="" id="{3A168BA5-4B2F-49EA-804E-ED6948507B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34873" y="488816"/>
            <a:ext cx="3827170" cy="2152783"/>
          </a:xfrm>
          <a:prstGeom prst="rect">
            <a:avLst/>
          </a:prstGeom>
        </p:spPr>
      </p:pic>
      <p:pic>
        <p:nvPicPr>
          <p:cNvPr id="7" name="תמונה 6">
            <a:extLst>
              <a:ext uri="{FF2B5EF4-FFF2-40B4-BE49-F238E27FC236}">
                <a16:creationId xmlns:a16="http://schemas.microsoft.com/office/drawing/2014/main" xmlns="" id="{BA9EAC2E-D408-4F77-AE39-3E450A736D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90852" y="2922977"/>
            <a:ext cx="5398724" cy="3488406"/>
          </a:xfrm>
          <a:prstGeom prst="rect">
            <a:avLst/>
          </a:prstGeom>
        </p:spPr>
      </p:pic>
      <p:sp>
        <p:nvSpPr>
          <p:cNvPr id="8" name="TextBox 7">
            <a:extLst>
              <a:ext uri="{FF2B5EF4-FFF2-40B4-BE49-F238E27FC236}">
                <a16:creationId xmlns:a16="http://schemas.microsoft.com/office/drawing/2014/main" xmlns="" id="{E1FE0FBE-927D-44AE-95FD-04324FDCAC5A}"/>
              </a:ext>
            </a:extLst>
          </p:cNvPr>
          <p:cNvSpPr txBox="1"/>
          <p:nvPr/>
        </p:nvSpPr>
        <p:spPr>
          <a:xfrm>
            <a:off x="4292363" y="6411383"/>
            <a:ext cx="4749800" cy="369332"/>
          </a:xfrm>
          <a:prstGeom prst="rect">
            <a:avLst/>
          </a:prstGeom>
          <a:noFill/>
        </p:spPr>
        <p:txBody>
          <a:bodyPr wrap="square" rtlCol="0">
            <a:spAutoFit/>
          </a:bodyPr>
          <a:lstStyle/>
          <a:p>
            <a:r>
              <a:rPr lang="he-IL" dirty="0"/>
              <a:t>אליאס </a:t>
            </a:r>
            <a:r>
              <a:rPr lang="he-IL" dirty="0" err="1"/>
              <a:t>שופאני</a:t>
            </a:r>
            <a:r>
              <a:rPr lang="he-IL" dirty="0"/>
              <a:t> ליד טחנת הקמח בנחל כזיב</a:t>
            </a:r>
            <a:endParaRPr lang="en-US" dirty="0"/>
          </a:p>
        </p:txBody>
      </p:sp>
    </p:spTree>
    <p:extLst>
      <p:ext uri="{BB962C8B-B14F-4D97-AF65-F5344CB8AC3E}">
        <p14:creationId xmlns:p14="http://schemas.microsoft.com/office/powerpoint/2010/main" val="1770915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8705123" y="279400"/>
            <a:ext cx="2784143" cy="5677901"/>
          </a:xfrm>
          <a:prstGeom prst="rect">
            <a:avLst/>
          </a:prstGeom>
        </p:spPr>
        <p:txBody>
          <a:bodyPr wrap="square">
            <a:spAutoFit/>
          </a:bodyPr>
          <a:lstStyle/>
          <a:p>
            <a:pPr>
              <a:lnSpc>
                <a:spcPct val="150000"/>
              </a:lnSpc>
              <a:spcAft>
                <a:spcPts val="800"/>
              </a:spcAft>
            </a:pPr>
            <a:r>
              <a:rPr lang="he-IL" sz="2000" dirty="0">
                <a:latin typeface="Calibri" panose="020F0502020204030204" pitchFamily="34" charset="0"/>
                <a:ea typeface="Calibri" panose="020F0502020204030204" pitchFamily="34" charset="0"/>
              </a:rPr>
              <a:t>עבודתי כגיאולוג:</a:t>
            </a:r>
          </a:p>
          <a:p>
            <a:pPr>
              <a:lnSpc>
                <a:spcPct val="150000"/>
              </a:lnSpc>
              <a:spcAft>
                <a:spcPts val="800"/>
              </a:spcAft>
            </a:pPr>
            <a:r>
              <a:rPr lang="he-IL" sz="2000" dirty="0">
                <a:latin typeface="Calibri" panose="020F0502020204030204" pitchFamily="34" charset="0"/>
                <a:ea typeface="Calibri" panose="020F0502020204030204" pitchFamily="34" charset="0"/>
              </a:rPr>
              <a:t>החל מ-1964 עבדתי  כגיאולוג בחברת חיפושי הנפט  "לפידות". קדחנו כדי למצוא נפט\גז בכל רחבי הארץ. לאחר מלחמת ששת הימים 1967 עבדנו בחיפושי נפט/גז בעיקר בצפון סיני ולראשונה מאז תגלית הגז בערד גילינו שדה-גז חדש ליד מושב שדות בצפון סיני.</a:t>
            </a:r>
            <a:endParaRPr lang="he-IL" sz="2000" dirty="0"/>
          </a:p>
        </p:txBody>
      </p:sp>
      <p:pic>
        <p:nvPicPr>
          <p:cNvPr id="3" name="תמונה 2">
            <a:extLst>
              <a:ext uri="{FF2B5EF4-FFF2-40B4-BE49-F238E27FC236}">
                <a16:creationId xmlns:a16="http://schemas.microsoft.com/office/drawing/2014/main" xmlns="" id="{3FEB0F62-F35C-48CA-A9DD-FF5F1724B70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593868" cy="4364727"/>
          </a:xfrm>
          <a:prstGeom prst="rect">
            <a:avLst/>
          </a:prstGeom>
        </p:spPr>
      </p:pic>
      <p:sp>
        <p:nvSpPr>
          <p:cNvPr id="4" name="TextBox 3">
            <a:extLst>
              <a:ext uri="{FF2B5EF4-FFF2-40B4-BE49-F238E27FC236}">
                <a16:creationId xmlns:a16="http://schemas.microsoft.com/office/drawing/2014/main" xmlns="" id="{EC9C8BAB-E850-43EA-AD61-A8FEE9A4A59C}"/>
              </a:ext>
            </a:extLst>
          </p:cNvPr>
          <p:cNvSpPr txBox="1"/>
          <p:nvPr/>
        </p:nvSpPr>
        <p:spPr>
          <a:xfrm>
            <a:off x="0" y="4512733"/>
            <a:ext cx="3649133" cy="369332"/>
          </a:xfrm>
          <a:prstGeom prst="rect">
            <a:avLst/>
          </a:prstGeom>
          <a:noFill/>
        </p:spPr>
        <p:txBody>
          <a:bodyPr wrap="square" rtlCol="0">
            <a:spAutoFit/>
          </a:bodyPr>
          <a:lstStyle/>
          <a:p>
            <a:r>
              <a:rPr lang="he-IL" dirty="0"/>
              <a:t>חיפושי גז בעמק החולה 1982</a:t>
            </a:r>
            <a:endParaRPr lang="en-US" dirty="0"/>
          </a:p>
        </p:txBody>
      </p:sp>
      <p:pic>
        <p:nvPicPr>
          <p:cNvPr id="6" name="תמונה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3868" y="23734"/>
            <a:ext cx="2822963" cy="3671520"/>
          </a:xfrm>
          <a:prstGeom prst="rect">
            <a:avLst/>
          </a:prstGeom>
        </p:spPr>
      </p:pic>
      <p:pic>
        <p:nvPicPr>
          <p:cNvPr id="7" name="תמונה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15678" y="3695254"/>
            <a:ext cx="2809399" cy="3057288"/>
          </a:xfrm>
          <a:prstGeom prst="rect">
            <a:avLst/>
          </a:prstGeom>
        </p:spPr>
      </p:pic>
      <p:sp>
        <p:nvSpPr>
          <p:cNvPr id="9" name="TextBox 8"/>
          <p:cNvSpPr txBox="1"/>
          <p:nvPr/>
        </p:nvSpPr>
        <p:spPr>
          <a:xfrm>
            <a:off x="709684" y="5431809"/>
            <a:ext cx="2884184" cy="369332"/>
          </a:xfrm>
          <a:prstGeom prst="rect">
            <a:avLst/>
          </a:prstGeom>
          <a:noFill/>
        </p:spPr>
        <p:txBody>
          <a:bodyPr wrap="square" rtlCol="1">
            <a:spAutoFit/>
          </a:bodyPr>
          <a:lstStyle/>
          <a:p>
            <a:r>
              <a:rPr lang="he-IL" dirty="0"/>
              <a:t>קידוח בעיר אשדוד 1975</a:t>
            </a:r>
          </a:p>
        </p:txBody>
      </p:sp>
      <p:sp>
        <p:nvSpPr>
          <p:cNvPr id="10" name="TextBox 9"/>
          <p:cNvSpPr txBox="1"/>
          <p:nvPr/>
        </p:nvSpPr>
        <p:spPr>
          <a:xfrm>
            <a:off x="6425077" y="279400"/>
            <a:ext cx="2896344" cy="369332"/>
          </a:xfrm>
          <a:prstGeom prst="rect">
            <a:avLst/>
          </a:prstGeom>
          <a:noFill/>
        </p:spPr>
        <p:txBody>
          <a:bodyPr wrap="square" rtlCol="1">
            <a:spAutoFit/>
          </a:bodyPr>
          <a:lstStyle/>
          <a:p>
            <a:r>
              <a:rPr lang="he-IL" dirty="0"/>
              <a:t>תגלית שדה-הגז בשדות 1978</a:t>
            </a:r>
          </a:p>
        </p:txBody>
      </p:sp>
    </p:spTree>
    <p:extLst>
      <p:ext uri="{BB962C8B-B14F-4D97-AF65-F5344CB8AC3E}">
        <p14:creationId xmlns:p14="http://schemas.microsoft.com/office/powerpoint/2010/main" val="3161523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146349F-94F3-49BB-8C87-533A9A892E9F}"/>
              </a:ext>
            </a:extLst>
          </p:cNvPr>
          <p:cNvSpPr txBox="1"/>
          <p:nvPr/>
        </p:nvSpPr>
        <p:spPr>
          <a:xfrm>
            <a:off x="8340695" y="347133"/>
            <a:ext cx="3707372" cy="5262979"/>
          </a:xfrm>
          <a:prstGeom prst="rect">
            <a:avLst/>
          </a:prstGeom>
          <a:noFill/>
        </p:spPr>
        <p:txBody>
          <a:bodyPr wrap="square" rtlCol="0">
            <a:spAutoFit/>
          </a:bodyPr>
          <a:lstStyle/>
          <a:p>
            <a:r>
              <a:rPr lang="he-IL" sz="2400" dirty="0"/>
              <a:t>ב-1993 התמניתי לחבר במועצת המנהלים של חברת "דלק חיפושי נפט"</a:t>
            </a:r>
          </a:p>
          <a:p>
            <a:endParaRPr lang="he-IL" sz="2400" dirty="0"/>
          </a:p>
          <a:p>
            <a:r>
              <a:rPr lang="he-IL" sz="2400" dirty="0"/>
              <a:t>ב-1999 התגלה שדה-הגז הראשון במימי הים-התיכון של ישראל.</a:t>
            </a:r>
          </a:p>
          <a:p>
            <a:endParaRPr lang="he-IL" sz="2400" dirty="0"/>
          </a:p>
          <a:p>
            <a:r>
              <a:rPr lang="he-IL" sz="2400" dirty="0"/>
              <a:t>לאחר-מכן התגלו שדות-גז נוספים כ-5,000 מ' מתחת לפני הים. שדות-הגז של תמר, כריש, תנין ולוויתן וכך הפכה מדינת ישראל למעצמת גז עולמית.</a:t>
            </a:r>
            <a:endParaRPr lang="en-US" sz="2400" dirty="0"/>
          </a:p>
        </p:txBody>
      </p:sp>
      <p:pic>
        <p:nvPicPr>
          <p:cNvPr id="3" name="תמונה 2">
            <a:extLst>
              <a:ext uri="{FF2B5EF4-FFF2-40B4-BE49-F238E27FC236}">
                <a16:creationId xmlns:a16="http://schemas.microsoft.com/office/drawing/2014/main" xmlns="" id="{AD789B4E-D1E8-44E5-BF4C-6FB990D046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3395133" cy="2539277"/>
          </a:xfrm>
          <a:prstGeom prst="rect">
            <a:avLst/>
          </a:prstGeom>
        </p:spPr>
      </p:pic>
      <p:pic>
        <p:nvPicPr>
          <p:cNvPr id="5" name="תמונה 4">
            <a:extLst>
              <a:ext uri="{FF2B5EF4-FFF2-40B4-BE49-F238E27FC236}">
                <a16:creationId xmlns:a16="http://schemas.microsoft.com/office/drawing/2014/main" xmlns="" id="{4C5006FB-1EAC-4BBD-8A9F-BC06317AD3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8857" y="3153397"/>
            <a:ext cx="2651411" cy="2491623"/>
          </a:xfrm>
          <a:prstGeom prst="rect">
            <a:avLst/>
          </a:prstGeom>
        </p:spPr>
      </p:pic>
      <p:pic>
        <p:nvPicPr>
          <p:cNvPr id="6" name="תמונה 5">
            <a:extLst>
              <a:ext uri="{FF2B5EF4-FFF2-40B4-BE49-F238E27FC236}">
                <a16:creationId xmlns:a16="http://schemas.microsoft.com/office/drawing/2014/main" xmlns="" id="{FD5FC09D-1B8F-49A8-A477-D0FFE1B52F9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90893" y="2892336"/>
            <a:ext cx="1923508" cy="2564677"/>
          </a:xfrm>
          <a:prstGeom prst="rect">
            <a:avLst/>
          </a:prstGeom>
        </p:spPr>
      </p:pic>
      <p:pic>
        <p:nvPicPr>
          <p:cNvPr id="7" name="תמונה 6">
            <a:extLst>
              <a:ext uri="{FF2B5EF4-FFF2-40B4-BE49-F238E27FC236}">
                <a16:creationId xmlns:a16="http://schemas.microsoft.com/office/drawing/2014/main" xmlns="" id="{C5C43268-8F16-4354-A649-A0C3BABA4A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25026" y="3153397"/>
            <a:ext cx="2895034" cy="1896310"/>
          </a:xfrm>
          <a:prstGeom prst="rect">
            <a:avLst/>
          </a:prstGeom>
        </p:spPr>
      </p:pic>
      <p:sp>
        <p:nvSpPr>
          <p:cNvPr id="8" name="TextBox 7">
            <a:extLst>
              <a:ext uri="{FF2B5EF4-FFF2-40B4-BE49-F238E27FC236}">
                <a16:creationId xmlns:a16="http://schemas.microsoft.com/office/drawing/2014/main" xmlns="" id="{7C0334FB-46C9-45B1-9373-2D0C83B663E8}"/>
              </a:ext>
            </a:extLst>
          </p:cNvPr>
          <p:cNvSpPr txBox="1"/>
          <p:nvPr/>
        </p:nvSpPr>
        <p:spPr>
          <a:xfrm>
            <a:off x="3507708" y="85458"/>
            <a:ext cx="2354707" cy="923330"/>
          </a:xfrm>
          <a:prstGeom prst="rect">
            <a:avLst/>
          </a:prstGeom>
          <a:noFill/>
        </p:spPr>
        <p:txBody>
          <a:bodyPr wrap="square" rtlCol="0">
            <a:spAutoFit/>
          </a:bodyPr>
          <a:lstStyle/>
          <a:p>
            <a:r>
              <a:rPr lang="he-IL" dirty="0"/>
              <a:t>צילומים שסבא אורי צילם מהטיסות במסוק לאסדת הגז</a:t>
            </a:r>
            <a:endParaRPr lang="en-US" dirty="0"/>
          </a:p>
        </p:txBody>
      </p:sp>
    </p:spTree>
    <p:extLst>
      <p:ext uri="{BB962C8B-B14F-4D97-AF65-F5344CB8AC3E}">
        <p14:creationId xmlns:p14="http://schemas.microsoft.com/office/powerpoint/2010/main" val="3379510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a:extLst>
              <a:ext uri="{FF2B5EF4-FFF2-40B4-BE49-F238E27FC236}">
                <a16:creationId xmlns:a16="http://schemas.microsoft.com/office/drawing/2014/main" xmlns="" id="{5F640749-3962-4D8A-BB84-60FACC6A55B6}"/>
              </a:ext>
            </a:extLst>
          </p:cNvPr>
          <p:cNvSpPr/>
          <p:nvPr/>
        </p:nvSpPr>
        <p:spPr>
          <a:xfrm>
            <a:off x="751180" y="5629842"/>
            <a:ext cx="3765847" cy="369332"/>
          </a:xfrm>
          <a:prstGeom prst="rect">
            <a:avLst/>
          </a:prstGeom>
        </p:spPr>
        <p:txBody>
          <a:bodyPr wrap="square">
            <a:spAutoFit/>
          </a:bodyPr>
          <a:lstStyle/>
          <a:p>
            <a:r>
              <a:rPr lang="he-IL" dirty="0"/>
              <a:t>המשפחה של סבא אורי ואלון וולף (שלנו)</a:t>
            </a:r>
            <a:endParaRPr lang="en-US" dirty="0"/>
          </a:p>
        </p:txBody>
      </p:sp>
      <p:sp>
        <p:nvSpPr>
          <p:cNvPr id="5" name="Rectangle 5">
            <a:extLst>
              <a:ext uri="{FF2B5EF4-FFF2-40B4-BE49-F238E27FC236}">
                <a16:creationId xmlns:a16="http://schemas.microsoft.com/office/drawing/2014/main" xmlns="" id="{8C647EEE-7163-4E81-8464-EE1366086356}"/>
              </a:ext>
            </a:extLst>
          </p:cNvPr>
          <p:cNvSpPr>
            <a:spLocks noChangeArrowheads="1"/>
          </p:cNvSpPr>
          <p:nvPr/>
        </p:nvSpPr>
        <p:spPr bwMode="auto">
          <a:xfrm>
            <a:off x="433740" y="6242447"/>
            <a:ext cx="1173527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he-IL" altLang="en-US" sz="1600" b="0" i="1" u="none" strike="noStrike" cap="none" normalizeH="0" baseline="0" dirty="0">
                <a:ln>
                  <a:noFill/>
                </a:ln>
                <a:solidFill>
                  <a:srgbClr val="5B9BD5"/>
                </a:solidFill>
                <a:effectLst/>
                <a:latin typeface="Calibri" panose="020F0502020204030204" pitchFamily="34" charset="0"/>
                <a:ea typeface="Calibri" panose="020F0502020204030204" pitchFamily="34" charset="0"/>
                <a:cs typeface="Arial" panose="020B0604020202020204" pitchFamily="34" charset="0"/>
              </a:rPr>
              <a:t>כותבים: אלון ואורי וולף</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3076" name="picture">
            <a:extLst>
              <a:ext uri="{FF2B5EF4-FFF2-40B4-BE49-F238E27FC236}">
                <a16:creationId xmlns:a16="http://schemas.microsoft.com/office/drawing/2014/main" xmlns="" id="{CBBD9D3D-89A7-4D21-982F-F51859ED7D3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7747" y="2061042"/>
            <a:ext cx="4727920" cy="35459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a:extLst>
              <a:ext uri="{FF2B5EF4-FFF2-40B4-BE49-F238E27FC236}">
                <a16:creationId xmlns:a16="http://schemas.microsoft.com/office/drawing/2014/main" xmlns="" id="{0780B15B-DF56-4D5C-B2AB-40607C370E00}"/>
              </a:ext>
            </a:extLst>
          </p:cNvPr>
          <p:cNvSpPr>
            <a:spLocks noChangeArrowheads="1"/>
          </p:cNvSpPr>
          <p:nvPr/>
        </p:nvSpPr>
        <p:spPr bwMode="auto">
          <a:xfrm flipV="1">
            <a:off x="719194" y="5584123"/>
            <a:ext cx="1173527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xmlns="" id="{1623599F-0886-40CC-B9CF-63D850DD0052}"/>
              </a:ext>
            </a:extLst>
          </p:cNvPr>
          <p:cNvSpPr txBox="1"/>
          <p:nvPr/>
        </p:nvSpPr>
        <p:spPr>
          <a:xfrm>
            <a:off x="9121140" y="468523"/>
            <a:ext cx="2293194" cy="4801314"/>
          </a:xfrm>
          <a:prstGeom prst="rect">
            <a:avLst/>
          </a:prstGeom>
          <a:noFill/>
        </p:spPr>
        <p:txBody>
          <a:bodyPr wrap="square" rtlCol="0">
            <a:spAutoFit/>
          </a:bodyPr>
          <a:lstStyle/>
          <a:p>
            <a:r>
              <a:rPr lang="he-IL" sz="2400" dirty="0"/>
              <a:t>סיכום: אהבתי מאוד לעסוק במקצועי כגיאולוג לחיפושי נפט וגז – </a:t>
            </a:r>
          </a:p>
          <a:p>
            <a:r>
              <a:rPr lang="he-IL" sz="2400" dirty="0"/>
              <a:t> היו בו אתגרים רבים, אכזבות, הפתעות טובות  –</a:t>
            </a:r>
          </a:p>
          <a:p>
            <a:endParaRPr lang="he-IL" sz="2400" dirty="0"/>
          </a:p>
          <a:p>
            <a:r>
              <a:rPr lang="he-IL" sz="2400" dirty="0"/>
              <a:t>ובסוף גם הייתי חלק מתגליות הגז ששינו את כלכלת ישראל</a:t>
            </a:r>
            <a:endParaRPr lang="en-US" sz="2400" dirty="0"/>
          </a:p>
          <a:p>
            <a:endParaRPr lang="en-US" dirty="0"/>
          </a:p>
        </p:txBody>
      </p:sp>
      <p:pic>
        <p:nvPicPr>
          <p:cNvPr id="8" name="תמונה 7">
            <a:extLst>
              <a:ext uri="{FF2B5EF4-FFF2-40B4-BE49-F238E27FC236}">
                <a16:creationId xmlns:a16="http://schemas.microsoft.com/office/drawing/2014/main" xmlns="" id="{1C87D9CE-5002-495D-BE43-643D8D52A9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98494" y="482837"/>
            <a:ext cx="3229426" cy="4328445"/>
          </a:xfrm>
          <a:prstGeom prst="rect">
            <a:avLst/>
          </a:prstGeom>
        </p:spPr>
      </p:pic>
      <p:sp>
        <p:nvSpPr>
          <p:cNvPr id="9" name="TextBox 8">
            <a:extLst>
              <a:ext uri="{FF2B5EF4-FFF2-40B4-BE49-F238E27FC236}">
                <a16:creationId xmlns:a16="http://schemas.microsoft.com/office/drawing/2014/main" xmlns="" id="{62B4F473-BF7A-4D04-8774-7EF3DF558C37}"/>
              </a:ext>
            </a:extLst>
          </p:cNvPr>
          <p:cNvSpPr txBox="1"/>
          <p:nvPr/>
        </p:nvSpPr>
        <p:spPr>
          <a:xfrm>
            <a:off x="5007837" y="4811282"/>
            <a:ext cx="2833144" cy="646331"/>
          </a:xfrm>
          <a:prstGeom prst="rect">
            <a:avLst/>
          </a:prstGeom>
          <a:noFill/>
        </p:spPr>
        <p:txBody>
          <a:bodyPr wrap="square" rtlCol="0">
            <a:spAutoFit/>
          </a:bodyPr>
          <a:lstStyle/>
          <a:p>
            <a:r>
              <a:rPr lang="he-IL" dirty="0"/>
              <a:t>אלון (מימין) ואחיו אמיר</a:t>
            </a:r>
          </a:p>
          <a:p>
            <a:r>
              <a:rPr lang="he-IL" dirty="0"/>
              <a:t> מבקרים בקידוח נפט</a:t>
            </a:r>
            <a:endParaRPr lang="en-US" dirty="0"/>
          </a:p>
        </p:txBody>
      </p:sp>
    </p:spTree>
    <p:extLst>
      <p:ext uri="{BB962C8B-B14F-4D97-AF65-F5344CB8AC3E}">
        <p14:creationId xmlns:p14="http://schemas.microsoft.com/office/powerpoint/2010/main" val="3630259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54056" y="145142"/>
            <a:ext cx="6037943" cy="2985433"/>
          </a:xfrm>
          <a:prstGeom prst="rect">
            <a:avLst/>
          </a:prstGeom>
          <a:noFill/>
        </p:spPr>
        <p:txBody>
          <a:bodyPr wrap="square" rtlCol="1">
            <a:spAutoFit/>
          </a:bodyPr>
          <a:lstStyle/>
          <a:p>
            <a:r>
              <a:rPr lang="he-IL" sz="4400" dirty="0"/>
              <a:t>משוב:</a:t>
            </a:r>
          </a:p>
          <a:p>
            <a:r>
              <a:rPr lang="he-IL" sz="3200" dirty="0">
                <a:solidFill>
                  <a:srgbClr val="FF0000"/>
                </a:solidFill>
              </a:rPr>
              <a:t>אלון </a:t>
            </a:r>
            <a:endParaRPr lang="he-IL" sz="3200" dirty="0">
              <a:solidFill>
                <a:schemeClr val="tx1">
                  <a:lumMod val="95000"/>
                  <a:lumOff val="5000"/>
                </a:schemeClr>
              </a:solidFill>
            </a:endParaRPr>
          </a:p>
          <a:p>
            <a:r>
              <a:rPr lang="he-IL" sz="2800" dirty="0">
                <a:solidFill>
                  <a:schemeClr val="tx1">
                    <a:lumMod val="95000"/>
                    <a:lumOff val="5000"/>
                  </a:schemeClr>
                </a:solidFill>
              </a:rPr>
              <a:t>אני נהניתי מאוד מהקשר-הרב-דורי. למדתי בו לכתוב מאוד מהר במחשב. אהבתי מאוד גם לעבוד עם סבא. בגלל שאני לא ילד יצירתי במיוחד, אני אסיים פה.</a:t>
            </a:r>
          </a:p>
        </p:txBody>
      </p:sp>
      <p:sp>
        <p:nvSpPr>
          <p:cNvPr id="4" name="מלבן 3"/>
          <p:cNvSpPr/>
          <p:nvPr/>
        </p:nvSpPr>
        <p:spPr>
          <a:xfrm>
            <a:off x="4400550" y="3654450"/>
            <a:ext cx="7791449" cy="3170099"/>
          </a:xfrm>
          <a:prstGeom prst="rect">
            <a:avLst/>
          </a:prstGeom>
        </p:spPr>
        <p:txBody>
          <a:bodyPr wrap="square">
            <a:spAutoFit/>
          </a:bodyPr>
          <a:lstStyle/>
          <a:p>
            <a:r>
              <a:rPr lang="he-IL" sz="3200" dirty="0">
                <a:solidFill>
                  <a:srgbClr val="FF0000"/>
                </a:solidFill>
              </a:rPr>
              <a:t>סבא</a:t>
            </a:r>
          </a:p>
          <a:p>
            <a:r>
              <a:rPr lang="he-IL" sz="2800" dirty="0">
                <a:solidFill>
                  <a:schemeClr val="tx1">
                    <a:lumMod val="95000"/>
                    <a:lumOff val="5000"/>
                  </a:schemeClr>
                </a:solidFill>
              </a:rPr>
              <a:t>נהניתי מאד מהעבודה המשותפת עם אלון. במשך מספר שבועות בילינו יחד במפגשים שוחחנו התלבטנו ולבסוף יצרנו מה שהוא משותף חוויה של ממש, שבעבר לא חוויתי אתו. אלון הראה יוזמה והבנה רבה בנושא כמו כן הראה בקיעות רבה בעבודה במחשב(טוב יותר ממני). המפגשים חזקו את הקשר הבין דורי בין אלון לביני.</a:t>
            </a:r>
          </a:p>
        </p:txBody>
      </p:sp>
      <p:pic>
        <p:nvPicPr>
          <p:cNvPr id="5" name="תמונה 4">
            <a:extLst>
              <a:ext uri="{FF2B5EF4-FFF2-40B4-BE49-F238E27FC236}">
                <a16:creationId xmlns:a16="http://schemas.microsoft.com/office/drawing/2014/main" xmlns="" id="{1D899DD5-B02E-4460-BBC0-36A270BB8F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210" y="967740"/>
            <a:ext cx="3726180" cy="4968240"/>
          </a:xfrm>
          <a:prstGeom prst="rect">
            <a:avLst/>
          </a:prstGeom>
        </p:spPr>
      </p:pic>
    </p:spTree>
    <p:extLst>
      <p:ext uri="{BB962C8B-B14F-4D97-AF65-F5344CB8AC3E}">
        <p14:creationId xmlns:p14="http://schemas.microsoft.com/office/powerpoint/2010/main" val="1104651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7596231" y="183507"/>
            <a:ext cx="3838575" cy="3755900"/>
          </a:xfrm>
          <a:prstGeom prst="rect">
            <a:avLst/>
          </a:prstGeom>
        </p:spPr>
        <p:txBody>
          <a:bodyPr wrap="square">
            <a:spAutoFit/>
          </a:bodyPr>
          <a:lstStyle/>
          <a:p>
            <a:pPr>
              <a:lnSpc>
                <a:spcPct val="107000"/>
              </a:lnSpc>
              <a:spcAft>
                <a:spcPts val="800"/>
              </a:spcAft>
            </a:pPr>
            <a:r>
              <a:rPr lang="he-IL" sz="2000" i="1" dirty="0">
                <a:solidFill>
                  <a:srgbClr val="7030A0"/>
                </a:solidFill>
                <a:latin typeface="Calibri" panose="020F0502020204030204" pitchFamily="34" charset="0"/>
                <a:ea typeface="Calibri" panose="020F0502020204030204" pitchFamily="34" charset="0"/>
              </a:rPr>
              <a:t>הקדמה</a:t>
            </a:r>
            <a:r>
              <a:rPr lang="en-US" sz="2000" i="1" dirty="0">
                <a:solidFill>
                  <a:srgbClr val="7030A0"/>
                </a:solidFill>
                <a:latin typeface="Calibri" panose="020F0502020204030204" pitchFamily="34" charset="0"/>
                <a:ea typeface="Calibri" panose="020F0502020204030204" pitchFamily="34" charset="0"/>
                <a:cs typeface="Arial" panose="020B0604020202020204" pitchFamily="34" charset="0"/>
              </a:rPr>
              <a:t>:</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pPr>
            <a:r>
              <a:rPr lang="he-IL" sz="2000" i="1" dirty="0">
                <a:solidFill>
                  <a:srgbClr val="7030A0"/>
                </a:solidFill>
                <a:latin typeface="Calibri" panose="020F0502020204030204" pitchFamily="34" charset="0"/>
                <a:ea typeface="Calibri" panose="020F0502020204030204" pitchFamily="34" charset="0"/>
              </a:rPr>
              <a:t>הסיבה להתמקדותי במצגת זאת העוסקת בפעילותי כגיאולוג נבעה מכך שבשנת </a:t>
            </a:r>
            <a:r>
              <a:rPr lang="en-US" sz="2000" i="1" dirty="0">
                <a:solidFill>
                  <a:srgbClr val="7030A0"/>
                </a:solidFill>
                <a:latin typeface="Calibri" panose="020F0502020204030204" pitchFamily="34" charset="0"/>
                <a:ea typeface="Calibri" panose="020F0502020204030204" pitchFamily="34" charset="0"/>
                <a:cs typeface="Arial" panose="020B0604020202020204" pitchFamily="34" charset="0"/>
              </a:rPr>
              <a:t>2016</a:t>
            </a:r>
            <a:r>
              <a:rPr lang="he-IL" sz="2000" i="1" dirty="0">
                <a:solidFill>
                  <a:srgbClr val="7030A0"/>
                </a:solidFill>
                <a:latin typeface="Calibri" panose="020F0502020204030204" pitchFamily="34" charset="0"/>
                <a:ea typeface="Calibri" panose="020F0502020204030204" pitchFamily="34" charset="0"/>
              </a:rPr>
              <a:t> הביא לי נכדי אלון וולף סלע מהרי ההימליה אותם חצה עם משפחתו ברגל עד למחנה הבסיס של המטפסים אל פסגת </a:t>
            </a:r>
            <a:r>
              <a:rPr lang="he-IL" sz="2000" i="1" dirty="0" err="1">
                <a:solidFill>
                  <a:srgbClr val="7030A0"/>
                </a:solidFill>
                <a:latin typeface="Calibri" panose="020F0502020204030204" pitchFamily="34" charset="0"/>
                <a:ea typeface="Calibri" panose="020F0502020204030204" pitchFamily="34" charset="0"/>
              </a:rPr>
              <a:t>האוורסט</a:t>
            </a:r>
            <a:r>
              <a:rPr lang="he-IL" sz="2000" i="1" dirty="0">
                <a:solidFill>
                  <a:srgbClr val="7030A0"/>
                </a:solidFill>
                <a:latin typeface="Calibri" panose="020F0502020204030204" pitchFamily="34" charset="0"/>
                <a:ea typeface="Calibri" panose="020F0502020204030204" pitchFamily="34" charset="0"/>
              </a:rPr>
              <a:t> בגובה </a:t>
            </a:r>
            <a:r>
              <a:rPr lang="en-US" sz="2000" i="1" dirty="0">
                <a:solidFill>
                  <a:srgbClr val="7030A0"/>
                </a:solidFill>
                <a:latin typeface="Calibri" panose="020F0502020204030204" pitchFamily="34" charset="0"/>
                <a:ea typeface="Calibri" panose="020F0502020204030204" pitchFamily="34" charset="0"/>
                <a:cs typeface="Arial" panose="020B0604020202020204" pitchFamily="34" charset="0"/>
              </a:rPr>
              <a:t>5667</a:t>
            </a:r>
            <a:r>
              <a:rPr lang="he-IL" sz="2000" i="1" dirty="0">
                <a:solidFill>
                  <a:srgbClr val="7030A0"/>
                </a:solidFill>
                <a:latin typeface="Calibri" panose="020F0502020204030204" pitchFamily="34" charset="0"/>
                <a:ea typeface="Calibri" panose="020F0502020204030204" pitchFamily="34" charset="0"/>
              </a:rPr>
              <a:t> מ'. </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p:cNvPicPr/>
          <p:nvPr/>
        </p:nvPicPr>
        <p:blipFill>
          <a:blip r:embed="rId2" cstate="print">
            <a:extLst>
              <a:ext uri="{28A0092B-C50C-407E-A947-70E740481C1C}">
                <a14:useLocalDpi xmlns:a14="http://schemas.microsoft.com/office/drawing/2010/main"/>
              </a:ext>
            </a:extLst>
          </a:blip>
          <a:stretch>
            <a:fillRect/>
          </a:stretch>
        </p:blipFill>
        <p:spPr>
          <a:xfrm>
            <a:off x="933449" y="866775"/>
            <a:ext cx="6372225" cy="5248275"/>
          </a:xfrm>
          <a:prstGeom prst="rect">
            <a:avLst/>
          </a:prstGeom>
        </p:spPr>
      </p:pic>
      <p:pic>
        <p:nvPicPr>
          <p:cNvPr id="4" name="תמונה 3">
            <a:extLst>
              <a:ext uri="{FF2B5EF4-FFF2-40B4-BE49-F238E27FC236}">
                <a16:creationId xmlns:a16="http://schemas.microsoft.com/office/drawing/2014/main" xmlns="" id="{86658567-3D37-4592-8EEE-A39AA9DCEB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7120" y="3985378"/>
            <a:ext cx="2034880" cy="2712138"/>
          </a:xfrm>
          <a:prstGeom prst="rect">
            <a:avLst/>
          </a:prstGeom>
        </p:spPr>
      </p:pic>
    </p:spTree>
    <p:extLst>
      <p:ext uri="{BB962C8B-B14F-4D97-AF65-F5344CB8AC3E}">
        <p14:creationId xmlns:p14="http://schemas.microsoft.com/office/powerpoint/2010/main" val="52461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6942549" y="1639901"/>
            <a:ext cx="4284252" cy="4708981"/>
          </a:xfrm>
          <a:prstGeom prst="rect">
            <a:avLst/>
          </a:prstGeom>
        </p:spPr>
        <p:txBody>
          <a:bodyPr wrap="square">
            <a:spAutoFit/>
          </a:bodyPr>
          <a:lstStyle/>
          <a:p>
            <a:r>
              <a:rPr lang="he-IL" sz="2400" dirty="0"/>
              <a:t>אורי וולף סבא של אלון וולף- </a:t>
            </a:r>
          </a:p>
          <a:p>
            <a:endParaRPr lang="he-IL" sz="2400" dirty="0"/>
          </a:p>
          <a:p>
            <a:r>
              <a:rPr lang="he-IL" sz="2400" dirty="0"/>
              <a:t>נולדתי בתאריך 25.1.1936, בתל-אביב להורי: ד"ר מלכה וד"ר נתן וולף ולאחותי מרגלית</a:t>
            </a:r>
          </a:p>
          <a:p>
            <a:endParaRPr lang="he-IL" dirty="0">
              <a:solidFill>
                <a:srgbClr val="FF0000"/>
              </a:solidFill>
            </a:endParaRPr>
          </a:p>
          <a:p>
            <a:r>
              <a:rPr lang="he-IL" sz="2400" dirty="0">
                <a:solidFill>
                  <a:schemeClr val="tx1">
                    <a:lumMod val="95000"/>
                    <a:lumOff val="5000"/>
                  </a:schemeClr>
                </a:solidFill>
              </a:rPr>
              <a:t>בהתחלה קראו לי מאיר על שם הסבא – אבל אחותי לא אהבה את השם – וחבר של ההורים שהיה סופר ומשורר ידוע (חנניה רייכמן) הציע להפוך את מאיר ל אורי (האור שלי)</a:t>
            </a:r>
            <a:endParaRPr lang="en-US" sz="2400" dirty="0">
              <a:solidFill>
                <a:schemeClr val="tx1">
                  <a:lumMod val="95000"/>
                  <a:lumOff val="5000"/>
                </a:schemeClr>
              </a:solidFill>
            </a:endParaRPr>
          </a:p>
          <a:p>
            <a:endParaRPr lang="he-IL" dirty="0"/>
          </a:p>
        </p:txBody>
      </p:sp>
      <p:pic>
        <p:nvPicPr>
          <p:cNvPr id="3" name="picture">
            <a:extLst>
              <a:ext uri="{FF2B5EF4-FFF2-40B4-BE49-F238E27FC236}">
                <a16:creationId xmlns:a16="http://schemas.microsoft.com/office/drawing/2014/main" xmlns="" id="{0DF27C6D-1208-450E-9766-B1C3E3CF9939}"/>
              </a:ext>
            </a:extLst>
          </p:cNvPr>
          <p:cNvPicPr/>
          <p:nvPr/>
        </p:nvPicPr>
        <p:blipFill>
          <a:blip r:embed="rId2" cstate="email">
            <a:extLst>
              <a:ext uri="{28A0092B-C50C-407E-A947-70E740481C1C}">
                <a14:useLocalDpi xmlns:a14="http://schemas.microsoft.com/office/drawing/2010/main"/>
              </a:ext>
            </a:extLst>
          </a:blip>
          <a:stretch>
            <a:fillRect/>
          </a:stretch>
        </p:blipFill>
        <p:spPr>
          <a:xfrm>
            <a:off x="1083733" y="1049868"/>
            <a:ext cx="5384801" cy="4038598"/>
          </a:xfrm>
          <a:prstGeom prst="rect">
            <a:avLst/>
          </a:prstGeom>
        </p:spPr>
      </p:pic>
      <p:sp>
        <p:nvSpPr>
          <p:cNvPr id="5" name="TextBox 4">
            <a:extLst>
              <a:ext uri="{FF2B5EF4-FFF2-40B4-BE49-F238E27FC236}">
                <a16:creationId xmlns:a16="http://schemas.microsoft.com/office/drawing/2014/main" xmlns="" id="{6E08D971-6B51-455B-AD94-20056B5C5D51}"/>
              </a:ext>
            </a:extLst>
          </p:cNvPr>
          <p:cNvSpPr txBox="1"/>
          <p:nvPr/>
        </p:nvSpPr>
        <p:spPr>
          <a:xfrm>
            <a:off x="1557867" y="5156200"/>
            <a:ext cx="4910667" cy="369332"/>
          </a:xfrm>
          <a:prstGeom prst="rect">
            <a:avLst/>
          </a:prstGeom>
          <a:noFill/>
        </p:spPr>
        <p:txBody>
          <a:bodyPr wrap="square" rtlCol="0">
            <a:spAutoFit/>
          </a:bodyPr>
          <a:lstStyle/>
          <a:p>
            <a:r>
              <a:rPr lang="he-IL" dirty="0"/>
              <a:t>1948 – גיל 12  - רחוב מאפו בתל אביב</a:t>
            </a:r>
            <a:r>
              <a:rPr lang="en-US" dirty="0"/>
              <a:t> </a:t>
            </a:r>
            <a:r>
              <a:rPr lang="he-IL" dirty="0"/>
              <a:t>(ליד הים...)</a:t>
            </a:r>
            <a:endParaRPr lang="en-US" dirty="0"/>
          </a:p>
        </p:txBody>
      </p:sp>
    </p:spTree>
    <p:extLst>
      <p:ext uri="{BB962C8B-B14F-4D97-AF65-F5344CB8AC3E}">
        <p14:creationId xmlns:p14="http://schemas.microsoft.com/office/powerpoint/2010/main" val="2312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8853864" y="54564"/>
            <a:ext cx="3000375" cy="3046988"/>
          </a:xfrm>
          <a:prstGeom prst="rect">
            <a:avLst/>
          </a:prstGeom>
        </p:spPr>
        <p:txBody>
          <a:bodyPr wrap="square">
            <a:spAutoFit/>
          </a:bodyPr>
          <a:lstStyle/>
          <a:p>
            <a:r>
              <a:rPr lang="he-IL" sz="2400" dirty="0">
                <a:solidFill>
                  <a:srgbClr val="000000"/>
                </a:solidFill>
                <a:latin typeface="Calibri" panose="020F0502020204030204" pitchFamily="34" charset="0"/>
                <a:ea typeface="Calibri" panose="020F0502020204030204" pitchFamily="34" charset="0"/>
              </a:rPr>
              <a:t>למדתי בבית-הספר "גימנסיה שלווה" ולאחר מכן סיימתי את בית-הספר העממי "תל-נורדאו", ומשם המשכתי ללמוד בבית הספר "תיכון חדש" אותו סיימתי בשנת 1954.</a:t>
            </a:r>
            <a:endParaRPr lang="he-IL" sz="2400" dirty="0"/>
          </a:p>
        </p:txBody>
      </p:sp>
      <p:pic>
        <p:nvPicPr>
          <p:cNvPr id="3" name="picture" title="מוסיף תמונה...">
            <a:extLst>
              <a:ext uri="{FF2B5EF4-FFF2-40B4-BE49-F238E27FC236}">
                <a16:creationId xmlns:a16="http://schemas.microsoft.com/office/drawing/2014/main" xmlns="" id="{558419A1-E895-4372-9998-BB2BE9EEF2D7}"/>
              </a:ext>
            </a:extLst>
          </p:cNvPr>
          <p:cNvPicPr/>
          <p:nvPr/>
        </p:nvPicPr>
        <p:blipFill>
          <a:blip r:embed="rId2" cstate="email">
            <a:extLst>
              <a:ext uri="{28A0092B-C50C-407E-A947-70E740481C1C}">
                <a14:useLocalDpi xmlns:a14="http://schemas.microsoft.com/office/drawing/2010/main"/>
              </a:ext>
            </a:extLst>
          </a:blip>
          <a:stretch>
            <a:fillRect/>
          </a:stretch>
        </p:blipFill>
        <p:spPr>
          <a:xfrm>
            <a:off x="0" y="0"/>
            <a:ext cx="3632200" cy="5376333"/>
          </a:xfrm>
          <a:prstGeom prst="rect">
            <a:avLst/>
          </a:prstGeom>
        </p:spPr>
      </p:pic>
      <p:pic>
        <p:nvPicPr>
          <p:cNvPr id="8" name="picture">
            <a:extLst>
              <a:ext uri="{FF2B5EF4-FFF2-40B4-BE49-F238E27FC236}">
                <a16:creationId xmlns:a16="http://schemas.microsoft.com/office/drawing/2014/main" xmlns="" id="{983FE708-9869-4A16-BF1E-77745499841A}"/>
              </a:ext>
            </a:extLst>
          </p:cNvPr>
          <p:cNvPicPr/>
          <p:nvPr/>
        </p:nvPicPr>
        <p:blipFill>
          <a:blip r:embed="rId3" cstate="email">
            <a:extLst>
              <a:ext uri="{28A0092B-C50C-407E-A947-70E740481C1C}">
                <a14:useLocalDpi xmlns:a14="http://schemas.microsoft.com/office/drawing/2010/main"/>
              </a:ext>
            </a:extLst>
          </a:blip>
          <a:stretch>
            <a:fillRect/>
          </a:stretch>
        </p:blipFill>
        <p:spPr>
          <a:xfrm>
            <a:off x="3732531" y="0"/>
            <a:ext cx="4572000" cy="2867025"/>
          </a:xfrm>
          <a:prstGeom prst="rect">
            <a:avLst/>
          </a:prstGeom>
        </p:spPr>
      </p:pic>
      <p:pic>
        <p:nvPicPr>
          <p:cNvPr id="9" name="picture">
            <a:extLst>
              <a:ext uri="{FF2B5EF4-FFF2-40B4-BE49-F238E27FC236}">
                <a16:creationId xmlns:a16="http://schemas.microsoft.com/office/drawing/2014/main" xmlns="" id="{03DB92D6-7EE3-4685-B390-CA5BB231D92E}"/>
              </a:ext>
            </a:extLst>
          </p:cNvPr>
          <p:cNvPicPr/>
          <p:nvPr/>
        </p:nvPicPr>
        <p:blipFill>
          <a:blip r:embed="rId4" cstate="email">
            <a:extLst>
              <a:ext uri="{28A0092B-C50C-407E-A947-70E740481C1C}">
                <a14:useLocalDpi xmlns:a14="http://schemas.microsoft.com/office/drawing/2010/main"/>
              </a:ext>
            </a:extLst>
          </a:blip>
          <a:stretch>
            <a:fillRect/>
          </a:stretch>
        </p:blipFill>
        <p:spPr>
          <a:xfrm>
            <a:off x="3732531" y="2867025"/>
            <a:ext cx="5266690" cy="3095625"/>
          </a:xfrm>
          <a:prstGeom prst="rect">
            <a:avLst/>
          </a:prstGeom>
        </p:spPr>
      </p:pic>
      <p:cxnSp>
        <p:nvCxnSpPr>
          <p:cNvPr id="10" name="מחבר חץ ישר 9">
            <a:extLst>
              <a:ext uri="{FF2B5EF4-FFF2-40B4-BE49-F238E27FC236}">
                <a16:creationId xmlns:a16="http://schemas.microsoft.com/office/drawing/2014/main" xmlns="" id="{BDD9FB4B-380D-44C4-AD29-6344921A5904}"/>
              </a:ext>
            </a:extLst>
          </p:cNvPr>
          <p:cNvCxnSpPr/>
          <p:nvPr/>
        </p:nvCxnSpPr>
        <p:spPr>
          <a:xfrm flipH="1">
            <a:off x="5554134" y="3101552"/>
            <a:ext cx="186267" cy="6180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מחבר חץ ישר 11">
            <a:extLst>
              <a:ext uri="{FF2B5EF4-FFF2-40B4-BE49-F238E27FC236}">
                <a16:creationId xmlns:a16="http://schemas.microsoft.com/office/drawing/2014/main" xmlns="" id="{9EC441C4-C572-49FF-8A77-E2FB5F91D867}"/>
              </a:ext>
            </a:extLst>
          </p:cNvPr>
          <p:cNvCxnSpPr/>
          <p:nvPr/>
        </p:nvCxnSpPr>
        <p:spPr>
          <a:xfrm flipH="1">
            <a:off x="7442201" y="383752"/>
            <a:ext cx="186267" cy="6180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087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53EB34F-8B3D-403A-A5D9-CA4BC10A1908}"/>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a:extLst>
              <a:ext uri="{FF2B5EF4-FFF2-40B4-BE49-F238E27FC236}">
                <a16:creationId xmlns:a16="http://schemas.microsoft.com/office/drawing/2014/main" xmlns="" id="{5F9B460A-BB92-4F90-8122-70CAD462310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6677" y="200274"/>
            <a:ext cx="4289989" cy="27080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3ECFEFD8-F2DF-43AC-9ED1-F69025B49811}"/>
              </a:ext>
            </a:extLst>
          </p:cNvPr>
          <p:cNvSpPr>
            <a:spLocks noChangeArrowheads="1"/>
          </p:cNvSpPr>
          <p:nvPr/>
        </p:nvSpPr>
        <p:spPr bwMode="auto">
          <a:xfrm>
            <a:off x="9568450" y="121860"/>
            <a:ext cx="2623550" cy="627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he-IL" sz="2400" dirty="0"/>
              <a:t>האהבה לטבע ולטיולים</a:t>
            </a:r>
            <a:r>
              <a:rPr lang="en-US" sz="2400" dirty="0"/>
              <a:t>:</a:t>
            </a:r>
            <a:endParaRPr lang="he-IL" sz="2400" dirty="0"/>
          </a:p>
          <a:p>
            <a:endParaRPr lang="en-US" sz="2400" dirty="0"/>
          </a:p>
          <a:p>
            <a:r>
              <a:rPr lang="he-IL" sz="2400" dirty="0"/>
              <a:t>בילדותי הצטרפתי לטיולים בארץ שערכו הורי חלקם נעשו בעזרת אמבולנס מד"א שהיה מסווה לפעילות אבי במחתרת "ההגנה".</a:t>
            </a:r>
            <a:r>
              <a:rPr lang="he-IL" sz="2400" dirty="0">
                <a:latin typeface="Calibri" panose="020F0502020204030204" pitchFamily="34" charset="0"/>
                <a:ea typeface="Calibri" panose="020F0502020204030204" pitchFamily="34" charset="0"/>
              </a:rPr>
              <a:t> הייתי חבר בתנועת הנוער "המחנות העולים" בה השתתפתי בטיולים ובמחנות עבודה ברחבי הארץ.</a:t>
            </a:r>
            <a:endParaRPr lang="en-US" sz="2400" dirty="0"/>
          </a:p>
          <a:p>
            <a:pPr marL="0" marR="0" lvl="0" indent="0" algn="r" defTabSz="914400" rtl="1"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picture">
            <a:extLst>
              <a:ext uri="{FF2B5EF4-FFF2-40B4-BE49-F238E27FC236}">
                <a16:creationId xmlns:a16="http://schemas.microsoft.com/office/drawing/2014/main" xmlns="" id="{023D980D-18B4-49B1-B765-3F4980AA3A3D}"/>
              </a:ext>
            </a:extLst>
          </p:cNvPr>
          <p:cNvPicPr/>
          <p:nvPr/>
        </p:nvPicPr>
        <p:blipFill>
          <a:blip r:embed="rId3">
            <a:extLst>
              <a:ext uri="{28A0092B-C50C-407E-A947-70E740481C1C}">
                <a14:useLocalDpi xmlns:a14="http://schemas.microsoft.com/office/drawing/2010/main"/>
              </a:ext>
            </a:extLst>
          </a:blip>
          <a:stretch>
            <a:fillRect/>
          </a:stretch>
        </p:blipFill>
        <p:spPr>
          <a:xfrm>
            <a:off x="0" y="3343275"/>
            <a:ext cx="4000500" cy="3057525"/>
          </a:xfrm>
          <a:prstGeom prst="rect">
            <a:avLst/>
          </a:prstGeom>
        </p:spPr>
      </p:pic>
      <p:pic>
        <p:nvPicPr>
          <p:cNvPr id="7" name="picture">
            <a:extLst>
              <a:ext uri="{FF2B5EF4-FFF2-40B4-BE49-F238E27FC236}">
                <a16:creationId xmlns:a16="http://schemas.microsoft.com/office/drawing/2014/main" xmlns="" id="{6941C884-A587-47E3-A40D-BCEAB5BFD86A}"/>
              </a:ext>
            </a:extLst>
          </p:cNvPr>
          <p:cNvPicPr/>
          <p:nvPr/>
        </p:nvPicPr>
        <p:blipFill>
          <a:blip r:embed="rId4">
            <a:extLst>
              <a:ext uri="{28A0092B-C50C-407E-A947-70E740481C1C}">
                <a14:useLocalDpi xmlns:a14="http://schemas.microsoft.com/office/drawing/2010/main"/>
              </a:ext>
            </a:extLst>
          </a:blip>
          <a:stretch>
            <a:fillRect/>
          </a:stretch>
        </p:blipFill>
        <p:spPr>
          <a:xfrm>
            <a:off x="4718347" y="3343275"/>
            <a:ext cx="3419475" cy="2428875"/>
          </a:xfrm>
          <a:prstGeom prst="rect">
            <a:avLst/>
          </a:prstGeom>
        </p:spPr>
      </p:pic>
      <p:sp>
        <p:nvSpPr>
          <p:cNvPr id="5" name="מלבן 4">
            <a:extLst>
              <a:ext uri="{FF2B5EF4-FFF2-40B4-BE49-F238E27FC236}">
                <a16:creationId xmlns:a16="http://schemas.microsoft.com/office/drawing/2014/main" xmlns="" id="{CB2034A1-5B81-429F-BCBB-A52A08F343C5}"/>
              </a:ext>
            </a:extLst>
          </p:cNvPr>
          <p:cNvSpPr/>
          <p:nvPr/>
        </p:nvSpPr>
        <p:spPr>
          <a:xfrm>
            <a:off x="0" y="6400800"/>
            <a:ext cx="4527200" cy="307777"/>
          </a:xfrm>
          <a:prstGeom prst="rect">
            <a:avLst/>
          </a:prstGeom>
        </p:spPr>
        <p:txBody>
          <a:bodyPr wrap="none">
            <a:spAutoFit/>
          </a:bodyPr>
          <a:lstStyle/>
          <a:p>
            <a:r>
              <a:rPr lang="he-IL" sz="1400" dirty="0"/>
              <a:t>סבא אורי שני מימין, טיול בתנועת הנוער המחנות העולים 1949</a:t>
            </a:r>
            <a:r>
              <a:rPr lang="en-US" sz="1400" dirty="0"/>
              <a:t>.</a:t>
            </a:r>
          </a:p>
        </p:txBody>
      </p:sp>
      <p:sp>
        <p:nvSpPr>
          <p:cNvPr id="8" name="TextBox 7">
            <a:extLst>
              <a:ext uri="{FF2B5EF4-FFF2-40B4-BE49-F238E27FC236}">
                <a16:creationId xmlns:a16="http://schemas.microsoft.com/office/drawing/2014/main" xmlns="" id="{3A813380-D704-4E94-9769-1E3B9BF9E94E}"/>
              </a:ext>
            </a:extLst>
          </p:cNvPr>
          <p:cNvSpPr txBox="1"/>
          <p:nvPr/>
        </p:nvSpPr>
        <p:spPr>
          <a:xfrm>
            <a:off x="4527200" y="5755968"/>
            <a:ext cx="3572142" cy="523220"/>
          </a:xfrm>
          <a:prstGeom prst="rect">
            <a:avLst/>
          </a:prstGeom>
          <a:noFill/>
        </p:spPr>
        <p:txBody>
          <a:bodyPr wrap="square" rtlCol="0">
            <a:spAutoFit/>
          </a:bodyPr>
          <a:lstStyle/>
          <a:p>
            <a:r>
              <a:rPr lang="he-IL" sz="1400" dirty="0"/>
              <a:t>סבא אורי שלישי משמאל, טיול בתנועת הנוער המחנות העולים 1949</a:t>
            </a:r>
            <a:r>
              <a:rPr lang="en-US" sz="1400" dirty="0"/>
              <a:t>.</a:t>
            </a:r>
            <a:r>
              <a:rPr lang="he-IL" sz="1400" dirty="0"/>
              <a:t> מעל גבעת המורה.</a:t>
            </a:r>
            <a:endParaRPr lang="en-US" dirty="0"/>
          </a:p>
        </p:txBody>
      </p:sp>
      <p:pic>
        <p:nvPicPr>
          <p:cNvPr id="10" name="picture">
            <a:extLst>
              <a:ext uri="{FF2B5EF4-FFF2-40B4-BE49-F238E27FC236}">
                <a16:creationId xmlns:a16="http://schemas.microsoft.com/office/drawing/2014/main" xmlns="" id="{99CB28F6-AF9A-4397-AF8C-4C574306AA93}"/>
              </a:ext>
            </a:extLst>
          </p:cNvPr>
          <p:cNvPicPr/>
          <p:nvPr/>
        </p:nvPicPr>
        <p:blipFill>
          <a:blip r:embed="rId5" cstate="email">
            <a:extLst>
              <a:ext uri="{28A0092B-C50C-407E-A947-70E740481C1C}">
                <a14:useLocalDpi xmlns:a14="http://schemas.microsoft.com/office/drawing/2010/main"/>
              </a:ext>
            </a:extLst>
          </a:blip>
          <a:stretch>
            <a:fillRect/>
          </a:stretch>
        </p:blipFill>
        <p:spPr>
          <a:xfrm>
            <a:off x="4718347" y="44597"/>
            <a:ext cx="4572000" cy="2724150"/>
          </a:xfrm>
          <a:prstGeom prst="rect">
            <a:avLst/>
          </a:prstGeom>
        </p:spPr>
      </p:pic>
      <p:sp>
        <p:nvSpPr>
          <p:cNvPr id="9" name="TextBox 8">
            <a:extLst>
              <a:ext uri="{FF2B5EF4-FFF2-40B4-BE49-F238E27FC236}">
                <a16:creationId xmlns:a16="http://schemas.microsoft.com/office/drawing/2014/main" xmlns="" id="{9CD7ECD6-023E-4C1A-A3CE-88472C5A8755}"/>
              </a:ext>
            </a:extLst>
          </p:cNvPr>
          <p:cNvSpPr txBox="1"/>
          <p:nvPr/>
        </p:nvSpPr>
        <p:spPr>
          <a:xfrm>
            <a:off x="4854009" y="2836237"/>
            <a:ext cx="4186371" cy="307777"/>
          </a:xfrm>
          <a:prstGeom prst="rect">
            <a:avLst/>
          </a:prstGeom>
          <a:noFill/>
        </p:spPr>
        <p:txBody>
          <a:bodyPr wrap="square" rtlCol="0">
            <a:spAutoFit/>
          </a:bodyPr>
          <a:lstStyle/>
          <a:p>
            <a:r>
              <a:rPr lang="he-IL" sz="1400" dirty="0"/>
              <a:t>טיול תנועה במכתש רמון עם לווי חיל האוויר </a:t>
            </a:r>
            <a:r>
              <a:rPr lang="en-US" sz="1400" dirty="0"/>
              <a:t>1952</a:t>
            </a:r>
            <a:r>
              <a:rPr lang="he-IL" sz="1400" dirty="0"/>
              <a:t>.</a:t>
            </a:r>
            <a:endParaRPr lang="en-US" sz="1400" dirty="0"/>
          </a:p>
        </p:txBody>
      </p:sp>
      <p:sp>
        <p:nvSpPr>
          <p:cNvPr id="12" name="TextBox 11">
            <a:extLst>
              <a:ext uri="{FF2B5EF4-FFF2-40B4-BE49-F238E27FC236}">
                <a16:creationId xmlns:a16="http://schemas.microsoft.com/office/drawing/2014/main" xmlns="" id="{8D820051-FB8B-4C48-84BB-7F0B82497981}"/>
              </a:ext>
            </a:extLst>
          </p:cNvPr>
          <p:cNvSpPr txBox="1"/>
          <p:nvPr/>
        </p:nvSpPr>
        <p:spPr>
          <a:xfrm>
            <a:off x="-360152" y="2908330"/>
            <a:ext cx="4188980" cy="307777"/>
          </a:xfrm>
          <a:prstGeom prst="rect">
            <a:avLst/>
          </a:prstGeom>
          <a:noFill/>
        </p:spPr>
        <p:txBody>
          <a:bodyPr wrap="square" rtlCol="0">
            <a:spAutoFit/>
          </a:bodyPr>
          <a:lstStyle/>
          <a:p>
            <a:r>
              <a:rPr lang="he-IL" sz="1400" dirty="0"/>
              <a:t>טיול עם האמבולנס </a:t>
            </a:r>
            <a:endParaRPr lang="en-US" sz="1400" dirty="0"/>
          </a:p>
        </p:txBody>
      </p:sp>
      <p:cxnSp>
        <p:nvCxnSpPr>
          <p:cNvPr id="13" name="מחבר חץ ישר 12">
            <a:extLst>
              <a:ext uri="{FF2B5EF4-FFF2-40B4-BE49-F238E27FC236}">
                <a16:creationId xmlns:a16="http://schemas.microsoft.com/office/drawing/2014/main" xmlns="" id="{FAAA8887-98F9-4029-A2AC-DB94BD1F2188}"/>
              </a:ext>
            </a:extLst>
          </p:cNvPr>
          <p:cNvCxnSpPr/>
          <p:nvPr/>
        </p:nvCxnSpPr>
        <p:spPr>
          <a:xfrm flipH="1">
            <a:off x="3451315" y="3793524"/>
            <a:ext cx="186267" cy="6180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מחבר חץ ישר 13">
            <a:extLst>
              <a:ext uri="{FF2B5EF4-FFF2-40B4-BE49-F238E27FC236}">
                <a16:creationId xmlns:a16="http://schemas.microsoft.com/office/drawing/2014/main" xmlns="" id="{F900905C-827F-4216-96DF-A7B8015A93C0}"/>
              </a:ext>
            </a:extLst>
          </p:cNvPr>
          <p:cNvCxnSpPr/>
          <p:nvPr/>
        </p:nvCxnSpPr>
        <p:spPr>
          <a:xfrm flipH="1">
            <a:off x="6220137" y="3444421"/>
            <a:ext cx="186267" cy="6180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397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8821256" y="448735"/>
            <a:ext cx="2270078" cy="5675272"/>
          </a:xfrm>
          <a:prstGeom prst="rect">
            <a:avLst/>
          </a:prstGeom>
        </p:spPr>
        <p:txBody>
          <a:bodyPr wrap="square">
            <a:spAutoFit/>
          </a:bodyPr>
          <a:lstStyle/>
          <a:p>
            <a:pPr>
              <a:lnSpc>
                <a:spcPct val="150000"/>
              </a:lnSpc>
              <a:spcAft>
                <a:spcPts val="800"/>
              </a:spcAft>
            </a:pPr>
            <a:r>
              <a:rPr lang="he-IL" sz="2400" dirty="0">
                <a:solidFill>
                  <a:srgbClr val="000000"/>
                </a:solidFill>
                <a:latin typeface="Calibri" panose="020F0502020204030204" pitchFamily="34" charset="0"/>
                <a:ea typeface="Calibri" panose="020F0502020204030204" pitchFamily="34" charset="0"/>
              </a:rPr>
              <a:t>שירות צבאי:</a:t>
            </a:r>
          </a:p>
          <a:p>
            <a:pPr>
              <a:lnSpc>
                <a:spcPct val="150000"/>
              </a:lnSpc>
              <a:spcAft>
                <a:spcPts val="800"/>
              </a:spcAft>
            </a:pPr>
            <a:r>
              <a:rPr lang="he-IL" sz="2400" dirty="0">
                <a:solidFill>
                  <a:srgbClr val="000000"/>
                </a:solidFill>
                <a:latin typeface="Calibri" panose="020F0502020204030204" pitchFamily="34" charset="0"/>
                <a:ea typeface="Calibri" panose="020F0502020204030204" pitchFamily="34" charset="0"/>
              </a:rPr>
              <a:t>ב-1954 התנדבתי לקורס טייס מספר 19 לאחר-מכן </a:t>
            </a:r>
            <a:r>
              <a:rPr lang="he-IL" sz="2400" dirty="0" err="1">
                <a:solidFill>
                  <a:srgbClr val="000000"/>
                </a:solidFill>
                <a:latin typeface="Calibri" panose="020F0502020204030204" pitchFamily="34" charset="0"/>
                <a:ea typeface="Calibri" panose="020F0502020204030204" pitchFamily="34" charset="0"/>
              </a:rPr>
              <a:t>שירתתי</a:t>
            </a:r>
            <a:r>
              <a:rPr lang="he-IL" sz="2400" dirty="0">
                <a:solidFill>
                  <a:srgbClr val="000000"/>
                </a:solidFill>
                <a:latin typeface="Calibri" panose="020F0502020204030204" pitchFamily="34" charset="0"/>
                <a:ea typeface="Calibri" panose="020F0502020204030204" pitchFamily="34" charset="0"/>
              </a:rPr>
              <a:t> במודיעין ח"א עד סיום המילואים בגיל 70 בדרגת סגן-אלוף </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תמונה 2">
            <a:extLst>
              <a:ext uri="{FF2B5EF4-FFF2-40B4-BE49-F238E27FC236}">
                <a16:creationId xmlns:a16="http://schemas.microsoft.com/office/drawing/2014/main" xmlns="" id="{572737A0-E956-447A-BD4E-8C14B36CD3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6601" y="220136"/>
            <a:ext cx="2467102" cy="3217332"/>
          </a:xfrm>
          <a:prstGeom prst="rect">
            <a:avLst/>
          </a:prstGeom>
        </p:spPr>
      </p:pic>
      <p:pic>
        <p:nvPicPr>
          <p:cNvPr id="5" name="תמונה 4">
            <a:extLst>
              <a:ext uri="{FF2B5EF4-FFF2-40B4-BE49-F238E27FC236}">
                <a16:creationId xmlns:a16="http://schemas.microsoft.com/office/drawing/2014/main" xmlns="" id="{8C3A6B32-9A4E-4B90-A5B2-B2A262EE447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3682999"/>
            <a:ext cx="7138462" cy="2413001"/>
          </a:xfrm>
          <a:prstGeom prst="rect">
            <a:avLst/>
          </a:prstGeom>
        </p:spPr>
      </p:pic>
      <p:sp>
        <p:nvSpPr>
          <p:cNvPr id="6" name="אליפסה 5">
            <a:extLst>
              <a:ext uri="{FF2B5EF4-FFF2-40B4-BE49-F238E27FC236}">
                <a16:creationId xmlns:a16="http://schemas.microsoft.com/office/drawing/2014/main" xmlns="" id="{70CEEF58-9472-4401-A680-7CE81D09FA29}"/>
              </a:ext>
            </a:extLst>
          </p:cNvPr>
          <p:cNvSpPr/>
          <p:nvPr/>
        </p:nvSpPr>
        <p:spPr>
          <a:xfrm>
            <a:off x="4715836" y="4508501"/>
            <a:ext cx="1007631" cy="1117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מחבר חץ ישר 6">
            <a:extLst>
              <a:ext uri="{FF2B5EF4-FFF2-40B4-BE49-F238E27FC236}">
                <a16:creationId xmlns:a16="http://schemas.microsoft.com/office/drawing/2014/main" xmlns="" id="{264B54A2-AAC3-41EB-BD4F-361C97EA9D3E}"/>
              </a:ext>
            </a:extLst>
          </p:cNvPr>
          <p:cNvCxnSpPr/>
          <p:nvPr/>
        </p:nvCxnSpPr>
        <p:spPr>
          <a:xfrm flipH="1">
            <a:off x="6971264" y="4199468"/>
            <a:ext cx="186267" cy="6180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0ABD4DC-BE9F-4721-A366-0AB4E2060967}"/>
              </a:ext>
            </a:extLst>
          </p:cNvPr>
          <p:cNvSpPr txBox="1"/>
          <p:nvPr/>
        </p:nvSpPr>
        <p:spPr>
          <a:xfrm>
            <a:off x="2222451" y="6082271"/>
            <a:ext cx="5994400" cy="369332"/>
          </a:xfrm>
          <a:prstGeom prst="rect">
            <a:avLst/>
          </a:prstGeom>
          <a:noFill/>
        </p:spPr>
        <p:txBody>
          <a:bodyPr wrap="square" rtlCol="0">
            <a:spAutoFit/>
          </a:bodyPr>
          <a:lstStyle/>
          <a:p>
            <a:r>
              <a:rPr lang="he-IL" dirty="0"/>
              <a:t>בור חיל האוויר ביום הפתיחה של מלחמת 'ששת הימים'</a:t>
            </a:r>
            <a:endParaRPr lang="en-US" dirty="0"/>
          </a:p>
        </p:txBody>
      </p:sp>
      <p:sp>
        <p:nvSpPr>
          <p:cNvPr id="9" name="TextBox 8">
            <a:extLst>
              <a:ext uri="{FF2B5EF4-FFF2-40B4-BE49-F238E27FC236}">
                <a16:creationId xmlns:a16="http://schemas.microsoft.com/office/drawing/2014/main" xmlns="" id="{1B1F312B-7129-4896-9DA2-60CE7F0AE594}"/>
              </a:ext>
            </a:extLst>
          </p:cNvPr>
          <p:cNvSpPr txBox="1"/>
          <p:nvPr/>
        </p:nvSpPr>
        <p:spPr>
          <a:xfrm>
            <a:off x="3276600" y="3750733"/>
            <a:ext cx="3056467" cy="646331"/>
          </a:xfrm>
          <a:prstGeom prst="rect">
            <a:avLst/>
          </a:prstGeom>
          <a:noFill/>
        </p:spPr>
        <p:txBody>
          <a:bodyPr wrap="square" rtlCol="0">
            <a:spAutoFit/>
          </a:bodyPr>
          <a:lstStyle/>
          <a:p>
            <a:r>
              <a:rPr lang="he-IL" dirty="0"/>
              <a:t>מוטי הוד (מפקד חיל האוויר) עם משה דיין (שר הביטחון)</a:t>
            </a:r>
            <a:endParaRPr lang="en-US" dirty="0"/>
          </a:p>
        </p:txBody>
      </p:sp>
      <p:sp>
        <p:nvSpPr>
          <p:cNvPr id="10" name="TextBox 9">
            <a:extLst>
              <a:ext uri="{FF2B5EF4-FFF2-40B4-BE49-F238E27FC236}">
                <a16:creationId xmlns:a16="http://schemas.microsoft.com/office/drawing/2014/main" xmlns="" id="{D208E7BF-B5CD-4C5B-86B5-7F4237CE94C6}"/>
              </a:ext>
            </a:extLst>
          </p:cNvPr>
          <p:cNvSpPr txBox="1"/>
          <p:nvPr/>
        </p:nvSpPr>
        <p:spPr>
          <a:xfrm>
            <a:off x="4563533" y="3853936"/>
            <a:ext cx="3056467" cy="369332"/>
          </a:xfrm>
          <a:prstGeom prst="rect">
            <a:avLst/>
          </a:prstGeom>
          <a:noFill/>
        </p:spPr>
        <p:txBody>
          <a:bodyPr wrap="square" rtlCol="0">
            <a:spAutoFit/>
          </a:bodyPr>
          <a:lstStyle/>
          <a:p>
            <a:r>
              <a:rPr lang="he-IL" dirty="0"/>
              <a:t>סבא אורי</a:t>
            </a:r>
            <a:endParaRPr lang="en-US" dirty="0"/>
          </a:p>
        </p:txBody>
      </p:sp>
      <p:pic>
        <p:nvPicPr>
          <p:cNvPr id="13" name="תמונה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26865" y="122787"/>
            <a:ext cx="5294391" cy="3217371"/>
          </a:xfrm>
          <a:prstGeom prst="rect">
            <a:avLst/>
          </a:prstGeom>
        </p:spPr>
      </p:pic>
    </p:spTree>
    <p:extLst>
      <p:ext uri="{BB962C8B-B14F-4D97-AF65-F5344CB8AC3E}">
        <p14:creationId xmlns:p14="http://schemas.microsoft.com/office/powerpoint/2010/main" val="3172884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8125097" y="169334"/>
            <a:ext cx="3747018" cy="6684074"/>
          </a:xfrm>
          <a:prstGeom prst="rect">
            <a:avLst/>
          </a:prstGeom>
        </p:spPr>
        <p:txBody>
          <a:bodyPr wrap="square">
            <a:spAutoFit/>
          </a:bodyPr>
          <a:lstStyle/>
          <a:p>
            <a:pPr>
              <a:lnSpc>
                <a:spcPct val="107000"/>
              </a:lnSpc>
              <a:spcAft>
                <a:spcPts val="800"/>
              </a:spcAft>
            </a:pPr>
            <a:r>
              <a:rPr lang="he-IL" sz="2400" dirty="0">
                <a:solidFill>
                  <a:srgbClr val="000000"/>
                </a:solidFill>
                <a:latin typeface="Calibri" panose="020F0502020204030204" pitchFamily="34" charset="0"/>
                <a:ea typeface="Calibri" panose="020F0502020204030204" pitchFamily="34" charset="0"/>
              </a:rPr>
              <a:t>לימודים באוניברסיטה:   </a:t>
            </a:r>
            <a:r>
              <a:rPr lang="en-US" sz="2400" dirty="0">
                <a:solidFill>
                  <a:srgbClr val="000000"/>
                </a:solidFill>
                <a:latin typeface="Calibri" panose="020F0502020204030204" pitchFamily="34" charset="0"/>
                <a:ea typeface="Calibri" panose="020F0502020204030204" pitchFamily="34" charset="0"/>
                <a:cs typeface="Arial" panose="020B0604020202020204" pitchFamily="34" charset="0"/>
              </a:rPr>
              <a:t>   </a:t>
            </a:r>
            <a:endParaRPr lang="en-US" sz="2400" dirty="0">
              <a:latin typeface="Calibri" panose="020F0502020204030204" pitchFamily="34" charset="0"/>
              <a:ea typeface="Calibri" panose="020F0502020204030204" pitchFamily="34" charset="0"/>
              <a:cs typeface="Arial" panose="020B0604020202020204" pitchFamily="34" charset="0"/>
            </a:endParaRPr>
          </a:p>
          <a:p>
            <a:pPr>
              <a:lnSpc>
                <a:spcPct val="150000"/>
              </a:lnSpc>
              <a:spcAft>
                <a:spcPts val="800"/>
              </a:spcAft>
            </a:pPr>
            <a:r>
              <a:rPr lang="he-IL" sz="2400" dirty="0">
                <a:solidFill>
                  <a:srgbClr val="000000"/>
                </a:solidFill>
                <a:latin typeface="Calibri" panose="020F0502020204030204" pitchFamily="34" charset="0"/>
                <a:ea typeface="Calibri" panose="020F0502020204030204" pitchFamily="34" charset="0"/>
              </a:rPr>
              <a:t>אהבתי לטבע והרצון להבין את התהליכים של הטבע הביאו להחלטה ללמוד גיאולוגיה (תורת האדמה ומה שמתחת...) באוניברסיטה העברית </a:t>
            </a:r>
            <a:r>
              <a:rPr lang="he-IL" sz="2400" dirty="0" err="1">
                <a:solidFill>
                  <a:srgbClr val="000000"/>
                </a:solidFill>
                <a:latin typeface="Calibri" panose="020F0502020204030204" pitchFamily="34" charset="0"/>
                <a:ea typeface="Calibri" panose="020F0502020204030204" pitchFamily="34" charset="0"/>
              </a:rPr>
              <a:t>בירושלים.לקראת</a:t>
            </a:r>
            <a:r>
              <a:rPr lang="he-IL" sz="2400" dirty="0">
                <a:solidFill>
                  <a:srgbClr val="000000"/>
                </a:solidFill>
                <a:latin typeface="Calibri" panose="020F0502020204030204" pitchFamily="34" charset="0"/>
                <a:ea typeface="Calibri" panose="020F0502020204030204" pitchFamily="34" charset="0"/>
              </a:rPr>
              <a:t> הלימודים עבדתי בסקר גיאולוגי באזור אילת ובשטח סיני (היום מצרים). בין היתר חיפשנו מינרלים חשובים בעלי-ערך ולצערנו זהב לא מצאנו.</a:t>
            </a:r>
            <a:endParaRPr lang="en-US" sz="2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תמונה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8195904" cy="5686697"/>
          </a:xfrm>
          <a:prstGeom prst="rect">
            <a:avLst/>
          </a:prstGeom>
        </p:spPr>
      </p:pic>
      <p:sp>
        <p:nvSpPr>
          <p:cNvPr id="4" name="TextBox 3"/>
          <p:cNvSpPr txBox="1"/>
          <p:nvPr/>
        </p:nvSpPr>
        <p:spPr>
          <a:xfrm>
            <a:off x="775755" y="3559686"/>
            <a:ext cx="2415654" cy="369332"/>
          </a:xfrm>
          <a:prstGeom prst="rect">
            <a:avLst/>
          </a:prstGeom>
          <a:noFill/>
        </p:spPr>
        <p:txBody>
          <a:bodyPr wrap="square" rtlCol="1">
            <a:spAutoFit/>
          </a:bodyPr>
          <a:lstStyle/>
          <a:p>
            <a:r>
              <a:rPr lang="he-IL" dirty="0"/>
              <a:t>חיפושי זהב</a:t>
            </a:r>
          </a:p>
        </p:txBody>
      </p:sp>
    </p:spTree>
    <p:extLst>
      <p:ext uri="{BB962C8B-B14F-4D97-AF65-F5344CB8AC3E}">
        <p14:creationId xmlns:p14="http://schemas.microsoft.com/office/powerpoint/2010/main" val="1096677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9398251" y="152613"/>
            <a:ext cx="2446616" cy="6740307"/>
          </a:xfrm>
          <a:prstGeom prst="rect">
            <a:avLst/>
          </a:prstGeom>
        </p:spPr>
        <p:txBody>
          <a:bodyPr wrap="square">
            <a:spAutoFit/>
          </a:bodyPr>
          <a:lstStyle/>
          <a:p>
            <a:r>
              <a:rPr lang="he-IL" sz="2400" dirty="0">
                <a:latin typeface="Calibri" panose="020F0502020204030204" pitchFamily="34" charset="0"/>
                <a:ea typeface="Calibri" panose="020F0502020204030204" pitchFamily="34" charset="0"/>
              </a:rPr>
              <a:t>במהלך אחד הסקרים נמצא לראשונה במזרח סיני כתובת עברית עתיקה עם ציור של מנורת שבעת הקנים ושופר שנחקקו באבן החול על קירות הנחל על-ידי סוחרים יהודים שהשתתפו בשיירות שחצו את האזור בתקופות קדומות. השם שניתן לנחל היה "קניון הכתובות" בערבית "ואדי אום סידרה".</a:t>
            </a:r>
            <a:endParaRPr lang="he-IL" sz="2400" dirty="0"/>
          </a:p>
        </p:txBody>
      </p:sp>
      <p:pic>
        <p:nvPicPr>
          <p:cNvPr id="3" name="תמונה 2">
            <a:extLst>
              <a:ext uri="{FF2B5EF4-FFF2-40B4-BE49-F238E27FC236}">
                <a16:creationId xmlns:a16="http://schemas.microsoft.com/office/drawing/2014/main" xmlns="" id="{3F70D3F3-BEE5-430D-A4C1-D55F560B0AB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6204058" cy="4588933"/>
          </a:xfrm>
          <a:prstGeom prst="rect">
            <a:avLst/>
          </a:prstGeom>
        </p:spPr>
      </p:pic>
      <p:pic>
        <p:nvPicPr>
          <p:cNvPr id="4" name="תמונה 3">
            <a:extLst>
              <a:ext uri="{FF2B5EF4-FFF2-40B4-BE49-F238E27FC236}">
                <a16:creationId xmlns:a16="http://schemas.microsoft.com/office/drawing/2014/main" xmlns="" id="{75738F0A-9F8E-49EB-9233-BC44C34652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4058" y="-21837"/>
            <a:ext cx="2023076" cy="2991591"/>
          </a:xfrm>
          <a:prstGeom prst="rect">
            <a:avLst/>
          </a:prstGeom>
        </p:spPr>
      </p:pic>
      <p:pic>
        <p:nvPicPr>
          <p:cNvPr id="4098" name="Picture 2" descr="http://www.lamidbar.com/atar%20ezra/inscription%20in%20um%20sidra%20255x188.jpg">
            <a:extLst>
              <a:ext uri="{FF2B5EF4-FFF2-40B4-BE49-F238E27FC236}">
                <a16:creationId xmlns:a16="http://schemas.microsoft.com/office/drawing/2014/main" xmlns="" id="{923DCD8D-7D0A-458B-B5E3-282A602B828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236989"/>
            <a:ext cx="1833752" cy="1351943"/>
          </a:xfrm>
          <a:prstGeom prst="rect">
            <a:avLst/>
          </a:prstGeom>
          <a:noFill/>
          <a:extLst>
            <a:ext uri="{909E8E84-426E-40DD-AFC4-6F175D3DCCD1}">
              <a14:hiddenFill xmlns:a14="http://schemas.microsoft.com/office/drawing/2010/main">
                <a:solidFill>
                  <a:srgbClr val="FFFFFF"/>
                </a:solidFill>
              </a14:hiddenFill>
            </a:ext>
          </a:extLst>
        </p:spPr>
      </p:pic>
      <p:sp>
        <p:nvSpPr>
          <p:cNvPr id="5" name="אליפסה 4">
            <a:extLst>
              <a:ext uri="{FF2B5EF4-FFF2-40B4-BE49-F238E27FC236}">
                <a16:creationId xmlns:a16="http://schemas.microsoft.com/office/drawing/2014/main" xmlns="" id="{CF897F29-9B3F-4898-BC67-705AF2C3A019}"/>
              </a:ext>
            </a:extLst>
          </p:cNvPr>
          <p:cNvSpPr/>
          <p:nvPr/>
        </p:nvSpPr>
        <p:spPr>
          <a:xfrm>
            <a:off x="5027944" y="1684867"/>
            <a:ext cx="1318611" cy="24045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תמונה 7">
            <a:extLst>
              <a:ext uri="{FF2B5EF4-FFF2-40B4-BE49-F238E27FC236}">
                <a16:creationId xmlns:a16="http://schemas.microsoft.com/office/drawing/2014/main" xmlns="" id="{3DB55F2E-D8A5-42EF-A459-5E24272C47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8412" y="3016371"/>
            <a:ext cx="2822988" cy="2436975"/>
          </a:xfrm>
          <a:prstGeom prst="rect">
            <a:avLst/>
          </a:prstGeom>
        </p:spPr>
      </p:pic>
      <p:sp>
        <p:nvSpPr>
          <p:cNvPr id="6" name="מלבן 5"/>
          <p:cNvSpPr/>
          <p:nvPr/>
        </p:nvSpPr>
        <p:spPr>
          <a:xfrm>
            <a:off x="6121543" y="5354505"/>
            <a:ext cx="2905503" cy="1200329"/>
          </a:xfrm>
          <a:prstGeom prst="rect">
            <a:avLst/>
          </a:prstGeom>
        </p:spPr>
        <p:txBody>
          <a:bodyPr wrap="square">
            <a:spAutoFit/>
          </a:bodyPr>
          <a:lstStyle/>
          <a:p>
            <a:r>
              <a:rPr lang="he-IL" dirty="0"/>
              <a:t>חצינו (בלי רשות) את הגבול לסיני יחד עם אנשי האו"ם כדי להראות להם את קניון הכתובות שמצאנו</a:t>
            </a:r>
            <a:endParaRPr lang="en-US" dirty="0"/>
          </a:p>
        </p:txBody>
      </p:sp>
    </p:spTree>
    <p:extLst>
      <p:ext uri="{BB962C8B-B14F-4D97-AF65-F5344CB8AC3E}">
        <p14:creationId xmlns:p14="http://schemas.microsoft.com/office/powerpoint/2010/main" val="3051253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9938982" y="872067"/>
            <a:ext cx="2024418" cy="1938992"/>
          </a:xfrm>
          <a:prstGeom prst="rect">
            <a:avLst/>
          </a:prstGeom>
        </p:spPr>
        <p:txBody>
          <a:bodyPr wrap="square">
            <a:spAutoFit/>
          </a:bodyPr>
          <a:lstStyle/>
          <a:p>
            <a:r>
              <a:rPr lang="he-IL" sz="2400" dirty="0"/>
              <a:t>במהלך הלימודים מיפינו את הגיאולוגיה של מקומות שונים בארץ.</a:t>
            </a:r>
          </a:p>
        </p:txBody>
      </p:sp>
      <p:pic>
        <p:nvPicPr>
          <p:cNvPr id="5" name="תמונה 4">
            <a:extLst>
              <a:ext uri="{FF2B5EF4-FFF2-40B4-BE49-F238E27FC236}">
                <a16:creationId xmlns:a16="http://schemas.microsoft.com/office/drawing/2014/main" xmlns="" id="{D54B449B-8BD4-4E5F-8CA8-1DD9895005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6265333" cy="4764263"/>
          </a:xfrm>
          <a:prstGeom prst="rect">
            <a:avLst/>
          </a:prstGeom>
        </p:spPr>
      </p:pic>
      <p:sp>
        <p:nvSpPr>
          <p:cNvPr id="6" name="TextBox 5">
            <a:extLst>
              <a:ext uri="{FF2B5EF4-FFF2-40B4-BE49-F238E27FC236}">
                <a16:creationId xmlns:a16="http://schemas.microsoft.com/office/drawing/2014/main" xmlns="" id="{148A4270-1BF7-4C07-BE77-6431FF34E7A4}"/>
              </a:ext>
            </a:extLst>
          </p:cNvPr>
          <p:cNvSpPr txBox="1"/>
          <p:nvPr/>
        </p:nvSpPr>
        <p:spPr>
          <a:xfrm>
            <a:off x="1426633" y="4944534"/>
            <a:ext cx="2357968" cy="369332"/>
          </a:xfrm>
          <a:prstGeom prst="rect">
            <a:avLst/>
          </a:prstGeom>
          <a:noFill/>
        </p:spPr>
        <p:txBody>
          <a:bodyPr wrap="square" rtlCol="0">
            <a:spAutoFit/>
          </a:bodyPr>
          <a:lstStyle/>
          <a:p>
            <a:r>
              <a:rPr lang="he-IL" dirty="0"/>
              <a:t>כלי עבודתו של הגיאולוג</a:t>
            </a:r>
            <a:endParaRPr lang="en-US" dirty="0"/>
          </a:p>
        </p:txBody>
      </p:sp>
      <p:pic>
        <p:nvPicPr>
          <p:cNvPr id="7" name="תמונה 6">
            <a:extLst>
              <a:ext uri="{FF2B5EF4-FFF2-40B4-BE49-F238E27FC236}">
                <a16:creationId xmlns:a16="http://schemas.microsoft.com/office/drawing/2014/main" xmlns="" id="{38F53E2A-F801-4838-9759-768328E540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8783" y="1143001"/>
            <a:ext cx="2624684" cy="3996214"/>
          </a:xfrm>
          <a:prstGeom prst="rect">
            <a:avLst/>
          </a:prstGeom>
        </p:spPr>
      </p:pic>
      <p:sp>
        <p:nvSpPr>
          <p:cNvPr id="8" name="TextBox 7">
            <a:extLst>
              <a:ext uri="{FF2B5EF4-FFF2-40B4-BE49-F238E27FC236}">
                <a16:creationId xmlns:a16="http://schemas.microsoft.com/office/drawing/2014/main" xmlns="" id="{4EFC6E77-7EF8-4E8B-A3E7-7A47796FF3BA}"/>
              </a:ext>
            </a:extLst>
          </p:cNvPr>
          <p:cNvSpPr txBox="1"/>
          <p:nvPr/>
        </p:nvSpPr>
        <p:spPr>
          <a:xfrm>
            <a:off x="6553201" y="5240868"/>
            <a:ext cx="2980266" cy="369332"/>
          </a:xfrm>
          <a:prstGeom prst="rect">
            <a:avLst/>
          </a:prstGeom>
          <a:noFill/>
        </p:spPr>
        <p:txBody>
          <a:bodyPr wrap="square" rtlCol="0">
            <a:spAutoFit/>
          </a:bodyPr>
          <a:lstStyle/>
          <a:p>
            <a:r>
              <a:rPr lang="he-IL" dirty="0"/>
              <a:t>מיפוי גיאולוגי מכתש רמון 1960</a:t>
            </a:r>
            <a:endParaRPr lang="en-US" dirty="0"/>
          </a:p>
        </p:txBody>
      </p:sp>
      <p:sp>
        <p:nvSpPr>
          <p:cNvPr id="9" name="אליפסה 8">
            <a:extLst>
              <a:ext uri="{FF2B5EF4-FFF2-40B4-BE49-F238E27FC236}">
                <a16:creationId xmlns:a16="http://schemas.microsoft.com/office/drawing/2014/main" xmlns="" id="{BD3D0C1E-A160-400C-993D-96FD78CFA784}"/>
              </a:ext>
            </a:extLst>
          </p:cNvPr>
          <p:cNvSpPr/>
          <p:nvPr/>
        </p:nvSpPr>
        <p:spPr>
          <a:xfrm>
            <a:off x="7687734" y="2523069"/>
            <a:ext cx="905933" cy="990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98340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TotalTime>
  <Words>757</Words>
  <Application>Microsoft Office PowerPoint</Application>
  <PresentationFormat>מותאם אישית</PresentationFormat>
  <Paragraphs>68</Paragraphs>
  <Slides>15</Slides>
  <Notes>0</Notes>
  <HiddenSlides>0</HiddenSlides>
  <MMClips>0</MMClips>
  <ScaleCrop>false</ScaleCrop>
  <HeadingPairs>
    <vt:vector size="4" baseType="variant">
      <vt:variant>
        <vt:lpstr>ערכת נושא</vt:lpstr>
      </vt:variant>
      <vt:variant>
        <vt:i4>1</vt:i4>
      </vt:variant>
      <vt:variant>
        <vt:lpstr>כותרות שקופיות</vt:lpstr>
      </vt:variant>
      <vt:variant>
        <vt:i4>15</vt:i4>
      </vt:variant>
    </vt:vector>
  </HeadingPairs>
  <TitlesOfParts>
    <vt:vector size="16" baseType="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אלון וולף</dc:creator>
  <cp:lastModifiedBy>Tami</cp:lastModifiedBy>
  <cp:revision>58</cp:revision>
  <dcterms:created xsi:type="dcterms:W3CDTF">2018-01-18T11:50:16Z</dcterms:created>
  <dcterms:modified xsi:type="dcterms:W3CDTF">2018-02-16T14:39:26Z</dcterms:modified>
</cp:coreProperties>
</file>