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76" r:id="rId1"/>
  </p:sldMasterIdLst>
  <p:notesMasterIdLst>
    <p:notesMasterId r:id="rId11"/>
  </p:notesMasterIdLst>
  <p:sldIdLst>
    <p:sldId id="256" r:id="rId2"/>
    <p:sldId id="257" r:id="rId3"/>
    <p:sldId id="258" r:id="rId4"/>
    <p:sldId id="263" r:id="rId5"/>
    <p:sldId id="264" r:id="rId6"/>
    <p:sldId id="259" r:id="rId7"/>
    <p:sldId id="265" r:id="rId8"/>
    <p:sldId id="260" r:id="rId9"/>
    <p:sldId id="261" r:id="rId1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84" autoAdjust="0"/>
    <p:restoredTop sz="96196" autoAdjust="0"/>
  </p:normalViewPr>
  <p:slideViewPr>
    <p:cSldViewPr snapToGrid="0">
      <p:cViewPr varScale="1">
        <p:scale>
          <a:sx n="58" d="100"/>
          <a:sy n="58" d="100"/>
        </p:scale>
        <p:origin x="79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201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A1E53B1-E953-4C9E-AE9F-52FBB7E94063}" type="datetimeFigureOut">
              <a:rPr lang="he-IL" smtClean="0"/>
              <a:t>כ"ד/סיון/תשע"ז</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A9503FF-CC07-469F-991D-F8862C18443C}" type="slidenum">
              <a:rPr lang="he-IL" smtClean="0"/>
              <a:t>‹#›</a:t>
            </a:fld>
            <a:endParaRPr lang="he-IL"/>
          </a:p>
        </p:txBody>
      </p:sp>
    </p:spTree>
    <p:extLst>
      <p:ext uri="{BB962C8B-B14F-4D97-AF65-F5344CB8AC3E}">
        <p14:creationId xmlns:p14="http://schemas.microsoft.com/office/powerpoint/2010/main" val="21321408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685800" y="1143000"/>
            <a:ext cx="5486400" cy="3086100"/>
          </a:xfrm>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A9503FF-CC07-469F-991D-F8862C18443C}" type="slidenum">
              <a:rPr lang="he-IL" smtClean="0"/>
              <a:t>9</a:t>
            </a:fld>
            <a:endParaRPr lang="he-IL"/>
          </a:p>
        </p:txBody>
      </p:sp>
    </p:spTree>
    <p:extLst>
      <p:ext uri="{BB962C8B-B14F-4D97-AF65-F5344CB8AC3E}">
        <p14:creationId xmlns:p14="http://schemas.microsoft.com/office/powerpoint/2010/main" val="1866630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751013" y="609601"/>
            <a:ext cx="8676223"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751013" y="3886200"/>
            <a:ext cx="8676223"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783101A4-370D-4D42-8FA4-85F72792E7A9}" type="datetimeFigureOut">
              <a:rPr lang="he-IL" smtClean="0"/>
              <a:t>כ"ד/סיון/תשע"ז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EEBC5A2-EACE-416F-B9CE-7026EC413741}" type="slidenum">
              <a:rPr lang="he-IL" smtClean="0"/>
              <a:t>‹#›</a:t>
            </a:fld>
            <a:endParaRPr lang="he-IL"/>
          </a:p>
        </p:txBody>
      </p:sp>
    </p:spTree>
    <p:extLst>
      <p:ext uri="{BB962C8B-B14F-4D97-AF65-F5344CB8AC3E}">
        <p14:creationId xmlns:p14="http://schemas.microsoft.com/office/powerpoint/2010/main" val="174738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783101A4-370D-4D42-8FA4-85F72792E7A9}" type="datetimeFigureOut">
              <a:rPr lang="he-IL" smtClean="0"/>
              <a:t>כ"ד/סיון/תשע"ז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EEBC5A2-EACE-416F-B9CE-7026EC413741}" type="slidenum">
              <a:rPr lang="he-IL" smtClean="0"/>
              <a:t>‹#›</a:t>
            </a:fld>
            <a:endParaRPr lang="he-IL"/>
          </a:p>
        </p:txBody>
      </p:sp>
    </p:spTree>
    <p:extLst>
      <p:ext uri="{BB962C8B-B14F-4D97-AF65-F5344CB8AC3E}">
        <p14:creationId xmlns:p14="http://schemas.microsoft.com/office/powerpoint/2010/main" val="108533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3"/>
            <a:ext cx="9905999" cy="3124199"/>
          </a:xfrm>
        </p:spPr>
        <p:txBody>
          <a:bodyPr anchor="ctr">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783101A4-370D-4D42-8FA4-85F72792E7A9}" type="datetimeFigureOut">
              <a:rPr lang="he-IL" smtClean="0"/>
              <a:t>כ"ד/סיון/תשע"ז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EEBC5A2-EACE-416F-B9CE-7026EC413741}" type="slidenum">
              <a:rPr lang="he-IL" smtClean="0"/>
              <a:t>‹#›</a:t>
            </a:fld>
            <a:endParaRPr lang="he-IL"/>
          </a:p>
        </p:txBody>
      </p:sp>
    </p:spTree>
    <p:extLst>
      <p:ext uri="{BB962C8B-B14F-4D97-AF65-F5344CB8AC3E}">
        <p14:creationId xmlns:p14="http://schemas.microsoft.com/office/powerpoint/2010/main" val="3363030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4" y="609603"/>
            <a:ext cx="9296399" cy="2743199"/>
          </a:xfr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3"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783101A4-370D-4D42-8FA4-85F72792E7A9}" type="datetimeFigureOut">
              <a:rPr lang="he-IL" smtClean="0"/>
              <a:t>כ"ד/סיון/תשע"ז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EEBC5A2-EACE-416F-B9CE-7026EC413741}" type="slidenum">
              <a:rPr lang="he-IL" smtClean="0"/>
              <a:t>‹#›</a:t>
            </a:fld>
            <a:endParaRPr lang="he-IL"/>
          </a:p>
        </p:txBody>
      </p:sp>
    </p:spTree>
    <p:extLst>
      <p:ext uri="{BB962C8B-B14F-4D97-AF65-F5344CB8AC3E}">
        <p14:creationId xmlns:p14="http://schemas.microsoft.com/office/powerpoint/2010/main" val="3827860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2"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783101A4-370D-4D42-8FA4-85F72792E7A9}" type="datetimeFigureOut">
              <a:rPr lang="he-IL" smtClean="0"/>
              <a:t>כ"ד/סיון/תשע"ז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EEBC5A2-EACE-416F-B9CE-7026EC413741}" type="slidenum">
              <a:rPr lang="he-IL" smtClean="0"/>
              <a:t>‹#›</a:t>
            </a:fld>
            <a:endParaRPr lang="he-IL"/>
          </a:p>
        </p:txBody>
      </p:sp>
    </p:spTree>
    <p:extLst>
      <p:ext uri="{BB962C8B-B14F-4D97-AF65-F5344CB8AC3E}">
        <p14:creationId xmlns:p14="http://schemas.microsoft.com/office/powerpoint/2010/main" val="3308050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4" y="609603"/>
            <a:ext cx="9296399" cy="2743199"/>
          </a:xfr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783101A4-370D-4D42-8FA4-85F72792E7A9}" type="datetimeFigureOut">
              <a:rPr lang="he-IL" smtClean="0"/>
              <a:t>כ"ד/סיון/תשע"ז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EEBC5A2-EACE-416F-B9CE-7026EC413741}" type="slidenum">
              <a:rPr lang="he-IL" smtClean="0"/>
              <a:t>‹#›</a:t>
            </a:fld>
            <a:endParaRPr lang="he-IL"/>
          </a:p>
        </p:txBody>
      </p:sp>
    </p:spTree>
    <p:extLst>
      <p:ext uri="{BB962C8B-B14F-4D97-AF65-F5344CB8AC3E}">
        <p14:creationId xmlns:p14="http://schemas.microsoft.com/office/powerpoint/2010/main" val="4101388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3"/>
            <a:ext cx="9905999" cy="2743199"/>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783101A4-370D-4D42-8FA4-85F72792E7A9}" type="datetimeFigureOut">
              <a:rPr lang="he-IL" smtClean="0"/>
              <a:t>כ"ד/סיון/תשע"ז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EEBC5A2-EACE-416F-B9CE-7026EC413741}" type="slidenum">
              <a:rPr lang="he-IL" smtClean="0"/>
              <a:t>‹#›</a:t>
            </a:fld>
            <a:endParaRPr lang="he-IL"/>
          </a:p>
        </p:txBody>
      </p:sp>
    </p:spTree>
    <p:extLst>
      <p:ext uri="{BB962C8B-B14F-4D97-AF65-F5344CB8AC3E}">
        <p14:creationId xmlns:p14="http://schemas.microsoft.com/office/powerpoint/2010/main" val="808300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7" name="Title 1"/>
          <p:cNvSpPr>
            <a:spLocks noGrp="1"/>
          </p:cNvSpPr>
          <p:nvPr>
            <p:ph type="title"/>
          </p:nvPr>
        </p:nvSpPr>
        <p:spPr>
          <a:xfrm>
            <a:off x="1141414" y="609600"/>
            <a:ext cx="9905999" cy="1905000"/>
          </a:xfrm>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783101A4-370D-4D42-8FA4-85F72792E7A9}" type="datetimeFigureOut">
              <a:rPr lang="he-IL" smtClean="0"/>
              <a:t>כ"ד/סיון/תשע"ז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EEBC5A2-EACE-416F-B9CE-7026EC413741}" type="slidenum">
              <a:rPr lang="he-IL" smtClean="0"/>
              <a:t>‹#›</a:t>
            </a:fld>
            <a:endParaRPr lang="he-IL"/>
          </a:p>
        </p:txBody>
      </p:sp>
    </p:spTree>
    <p:extLst>
      <p:ext uri="{BB962C8B-B14F-4D97-AF65-F5344CB8AC3E}">
        <p14:creationId xmlns:p14="http://schemas.microsoft.com/office/powerpoint/2010/main" val="789008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7" y="609601"/>
            <a:ext cx="2210515" cy="518160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783101A4-370D-4D42-8FA4-85F72792E7A9}" type="datetimeFigureOut">
              <a:rPr lang="he-IL" smtClean="0"/>
              <a:t>כ"ד/סיון/תשע"ז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EEBC5A2-EACE-416F-B9CE-7026EC413741}" type="slidenum">
              <a:rPr lang="he-IL" smtClean="0"/>
              <a:t>‹#›</a:t>
            </a:fld>
            <a:endParaRPr lang="he-IL"/>
          </a:p>
        </p:txBody>
      </p:sp>
    </p:spTree>
    <p:extLst>
      <p:ext uri="{BB962C8B-B14F-4D97-AF65-F5344CB8AC3E}">
        <p14:creationId xmlns:p14="http://schemas.microsoft.com/office/powerpoint/2010/main" val="3151745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783101A4-370D-4D42-8FA4-85F72792E7A9}" type="datetimeFigureOut">
              <a:rPr lang="he-IL" smtClean="0"/>
              <a:t>כ"ד/סיון/תשע"ז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EEBC5A2-EACE-416F-B9CE-7026EC413741}" type="slidenum">
              <a:rPr lang="he-IL" smtClean="0"/>
              <a:t>‹#›</a:t>
            </a:fld>
            <a:endParaRPr lang="he-IL"/>
          </a:p>
        </p:txBody>
      </p:sp>
    </p:spTree>
    <p:extLst>
      <p:ext uri="{BB962C8B-B14F-4D97-AF65-F5344CB8AC3E}">
        <p14:creationId xmlns:p14="http://schemas.microsoft.com/office/powerpoint/2010/main" val="315619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751013"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783101A4-370D-4D42-8FA4-85F72792E7A9}" type="datetimeFigureOut">
              <a:rPr lang="he-IL" smtClean="0"/>
              <a:t>כ"ד/סיון/תשע"ז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0EEBC5A2-EACE-416F-B9CE-7026EC413741}" type="slidenum">
              <a:rPr lang="he-IL" smtClean="0"/>
              <a:t>‹#›</a:t>
            </a:fld>
            <a:endParaRPr lang="he-IL"/>
          </a:p>
        </p:txBody>
      </p:sp>
    </p:spTree>
    <p:extLst>
      <p:ext uri="{BB962C8B-B14F-4D97-AF65-F5344CB8AC3E}">
        <p14:creationId xmlns:p14="http://schemas.microsoft.com/office/powerpoint/2010/main" val="1583571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41412" y="2667001"/>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783101A4-370D-4D42-8FA4-85F72792E7A9}" type="datetimeFigureOut">
              <a:rPr lang="he-IL" smtClean="0"/>
              <a:t>כ"ד/סיון/תשע"ז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EEBC5A2-EACE-416F-B9CE-7026EC413741}" type="slidenum">
              <a:rPr lang="he-IL" smtClean="0"/>
              <a:t>‹#›</a:t>
            </a:fld>
            <a:endParaRPr lang="he-IL"/>
          </a:p>
        </p:txBody>
      </p:sp>
    </p:spTree>
    <p:extLst>
      <p:ext uri="{BB962C8B-B14F-4D97-AF65-F5344CB8AC3E}">
        <p14:creationId xmlns:p14="http://schemas.microsoft.com/office/powerpoint/2010/main" val="212079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29281"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41412" y="3243264"/>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0613" y="3243264"/>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783101A4-370D-4D42-8FA4-85F72792E7A9}" type="datetimeFigureOut">
              <a:rPr lang="he-IL" smtClean="0"/>
              <a:t>כ"ד/סיון/תשע"ז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0EEBC5A2-EACE-416F-B9CE-7026EC413741}" type="slidenum">
              <a:rPr lang="he-IL" smtClean="0"/>
              <a:t>‹#›</a:t>
            </a:fld>
            <a:endParaRPr lang="he-IL"/>
          </a:p>
        </p:txBody>
      </p:sp>
    </p:spTree>
    <p:extLst>
      <p:ext uri="{BB962C8B-B14F-4D97-AF65-F5344CB8AC3E}">
        <p14:creationId xmlns:p14="http://schemas.microsoft.com/office/powerpoint/2010/main" val="242996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783101A4-370D-4D42-8FA4-85F72792E7A9}" type="datetimeFigureOut">
              <a:rPr lang="he-IL" smtClean="0"/>
              <a:t>כ"ד/סיון/תשע"ז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0EEBC5A2-EACE-416F-B9CE-7026EC413741}" type="slidenum">
              <a:rPr lang="he-IL" smtClean="0"/>
              <a:t>‹#›</a:t>
            </a:fld>
            <a:endParaRPr lang="he-IL"/>
          </a:p>
        </p:txBody>
      </p:sp>
    </p:spTree>
    <p:extLst>
      <p:ext uri="{BB962C8B-B14F-4D97-AF65-F5344CB8AC3E}">
        <p14:creationId xmlns:p14="http://schemas.microsoft.com/office/powerpoint/2010/main" val="113465219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101A4-370D-4D42-8FA4-85F72792E7A9}" type="datetimeFigureOut">
              <a:rPr lang="he-IL" smtClean="0"/>
              <a:t>כ"ד/סיון/תשע"ז</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0EEBC5A2-EACE-416F-B9CE-7026EC413741}" type="slidenum">
              <a:rPr lang="he-IL" smtClean="0"/>
              <a:t>‹#›</a:t>
            </a:fld>
            <a:endParaRPr lang="he-IL"/>
          </a:p>
        </p:txBody>
      </p:sp>
    </p:spTree>
    <p:extLst>
      <p:ext uri="{BB962C8B-B14F-4D97-AF65-F5344CB8AC3E}">
        <p14:creationId xmlns:p14="http://schemas.microsoft.com/office/powerpoint/2010/main" val="30579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1600200"/>
            <a:ext cx="3549121" cy="1371600"/>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03813"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41413"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783101A4-370D-4D42-8FA4-85F72792E7A9}" type="datetimeFigureOut">
              <a:rPr lang="he-IL" smtClean="0"/>
              <a:t>כ"ד/סיון/תשע"ז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0EEBC5A2-EACE-416F-B9CE-7026EC413741}" type="slidenum">
              <a:rPr lang="he-IL" smtClean="0"/>
              <a:t>‹#›</a:t>
            </a:fld>
            <a:endParaRPr lang="he-IL"/>
          </a:p>
        </p:txBody>
      </p:sp>
    </p:spTree>
    <p:extLst>
      <p:ext uri="{BB962C8B-B14F-4D97-AF65-F5344CB8AC3E}">
        <p14:creationId xmlns:p14="http://schemas.microsoft.com/office/powerpoint/2010/main" val="1351881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1600200"/>
            <a:ext cx="5334001" cy="1371600"/>
          </a:xfrm>
        </p:spPr>
        <p:txBody>
          <a:bodyPr anchor="b">
            <a:normAutofit/>
          </a:bodyPr>
          <a:lstStyle>
            <a:lvl1pPr algn="l">
              <a:defRPr sz="2800" b="0"/>
            </a:lvl1pPr>
          </a:lstStyle>
          <a:p>
            <a:r>
              <a:rPr lang="he-IL"/>
              <a:t>לחץ כדי לערוך סגנון כותרת של תבנית בסיס</a:t>
            </a:r>
            <a:endParaRPr lang="en-US" dirty="0"/>
          </a:p>
        </p:txBody>
      </p:sp>
      <p:sp>
        <p:nvSpPr>
          <p:cNvPr id="14" name="Picture Placeholder 2"/>
          <p:cNvSpPr>
            <a:spLocks noGrp="1" noChangeAspect="1"/>
          </p:cNvSpPr>
          <p:nvPr>
            <p:ph type="pic" idx="1"/>
          </p:nvPr>
        </p:nvSpPr>
        <p:spPr>
          <a:xfrm>
            <a:off x="7433734"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1413"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6399212" y="5883277"/>
            <a:ext cx="914400" cy="365125"/>
          </a:xfrm>
        </p:spPr>
        <p:txBody>
          <a:bodyPr/>
          <a:lstStyle/>
          <a:p>
            <a:fld id="{783101A4-370D-4D42-8FA4-85F72792E7A9}" type="datetimeFigureOut">
              <a:rPr lang="he-IL" smtClean="0"/>
              <a:t>כ"ד/סיון/תשע"ז</a:t>
            </a:fld>
            <a:endParaRPr lang="he-IL"/>
          </a:p>
        </p:txBody>
      </p:sp>
      <p:sp>
        <p:nvSpPr>
          <p:cNvPr id="6" name="Footer Placeholder 5"/>
          <p:cNvSpPr>
            <a:spLocks noGrp="1"/>
          </p:cNvSpPr>
          <p:nvPr>
            <p:ph type="ftr" sz="quarter" idx="11"/>
          </p:nvPr>
        </p:nvSpPr>
        <p:spPr>
          <a:xfrm>
            <a:off x="1141412" y="5883277"/>
            <a:ext cx="5105400" cy="365125"/>
          </a:xfrm>
        </p:spPr>
        <p:txBody>
          <a:bodyPr/>
          <a:lstStyle/>
          <a:p>
            <a:endParaRPr lang="he-IL"/>
          </a:p>
        </p:txBody>
      </p:sp>
      <p:sp>
        <p:nvSpPr>
          <p:cNvPr id="7" name="Slide Number Placeholder 6"/>
          <p:cNvSpPr>
            <a:spLocks noGrp="1"/>
          </p:cNvSpPr>
          <p:nvPr>
            <p:ph type="sldNum" sz="quarter" idx="12"/>
          </p:nvPr>
        </p:nvSpPr>
        <p:spPr>
          <a:xfrm>
            <a:off x="10742614" y="5883277"/>
            <a:ext cx="322567" cy="365125"/>
          </a:xfrm>
        </p:spPr>
        <p:txBody>
          <a:bodyPr/>
          <a:lstStyle/>
          <a:p>
            <a:fld id="{0EEBC5A2-EACE-416F-B9CE-7026EC413741}" type="slidenum">
              <a:rPr lang="he-IL" smtClean="0"/>
              <a:t>‹#›</a:t>
            </a:fld>
            <a:endParaRPr lang="he-IL"/>
          </a:p>
        </p:txBody>
      </p:sp>
    </p:spTree>
    <p:extLst>
      <p:ext uri="{BB962C8B-B14F-4D97-AF65-F5344CB8AC3E}">
        <p14:creationId xmlns:p14="http://schemas.microsoft.com/office/powerpoint/2010/main" val="261782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09600"/>
            <a:ext cx="9905999" cy="190500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4" y="2667001"/>
            <a:ext cx="9905999" cy="3124201"/>
          </a:xfrm>
          <a:prstGeom prst="rect">
            <a:avLst/>
          </a:prstGeom>
        </p:spPr>
        <p:txBody>
          <a:bodyPr vert="horz" lIns="91440" tIns="45720" rIns="91440" bIns="45720" rtlCol="0"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837612" y="5883277"/>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83101A4-370D-4D42-8FA4-85F72792E7A9}" type="datetimeFigureOut">
              <a:rPr lang="he-IL" smtClean="0"/>
              <a:t>כ"ד/סיון/תשע"ז</a:t>
            </a:fld>
            <a:endParaRPr lang="he-IL"/>
          </a:p>
        </p:txBody>
      </p:sp>
      <p:sp>
        <p:nvSpPr>
          <p:cNvPr id="5" name="Footer Placeholder 4"/>
          <p:cNvSpPr>
            <a:spLocks noGrp="1"/>
          </p:cNvSpPr>
          <p:nvPr>
            <p:ph type="ftr" sz="quarter" idx="3"/>
          </p:nvPr>
        </p:nvSpPr>
        <p:spPr>
          <a:xfrm>
            <a:off x="1141412" y="5883277"/>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he-IL"/>
          </a:p>
        </p:txBody>
      </p:sp>
      <p:sp>
        <p:nvSpPr>
          <p:cNvPr id="6" name="Slide Number Placeholder 5"/>
          <p:cNvSpPr>
            <a:spLocks noGrp="1"/>
          </p:cNvSpPr>
          <p:nvPr>
            <p:ph type="sldNum" sz="quarter" idx="4"/>
          </p:nvPr>
        </p:nvSpPr>
        <p:spPr>
          <a:xfrm>
            <a:off x="10514014" y="5883277"/>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EEBC5A2-EACE-416F-B9CE-7026EC413741}" type="slidenum">
              <a:rPr lang="he-IL" smtClean="0"/>
              <a:t>‹#›</a:t>
            </a:fld>
            <a:endParaRPr lang="he-IL"/>
          </a:p>
        </p:txBody>
      </p:sp>
    </p:spTree>
    <p:extLst>
      <p:ext uri="{BB962C8B-B14F-4D97-AF65-F5344CB8AC3E}">
        <p14:creationId xmlns:p14="http://schemas.microsoft.com/office/powerpoint/2010/main" val="1773525194"/>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xStyles>
    <p:titleStyle>
      <a:lvl1pPr algn="l" defTabSz="457200" rtl="1"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4212" y="596900"/>
            <a:ext cx="10567988" cy="876300"/>
          </a:xfrm>
        </p:spPr>
        <p:txBody>
          <a:bodyPr>
            <a:noAutofit/>
          </a:bodyPr>
          <a:lstStyle/>
          <a:p>
            <a:pPr algn="ctr"/>
            <a:r>
              <a:rPr lang="he-IL" sz="6600" b="1" u="sng" dirty="0"/>
              <a:t>קשר רב דורי</a:t>
            </a:r>
          </a:p>
        </p:txBody>
      </p:sp>
      <p:sp>
        <p:nvSpPr>
          <p:cNvPr id="3" name="כותרת משנה 2"/>
          <p:cNvSpPr>
            <a:spLocks noGrp="1"/>
          </p:cNvSpPr>
          <p:nvPr>
            <p:ph type="subTitle" idx="1"/>
          </p:nvPr>
        </p:nvSpPr>
        <p:spPr>
          <a:xfrm>
            <a:off x="2767806" y="1866902"/>
            <a:ext cx="6426994" cy="4089401"/>
          </a:xfrm>
        </p:spPr>
        <p:txBody>
          <a:bodyPr>
            <a:normAutofit/>
          </a:bodyPr>
          <a:lstStyle/>
          <a:p>
            <a:pPr algn="ctr"/>
            <a:r>
              <a:rPr lang="he-IL" sz="3600" u="sng" dirty="0"/>
              <a:t>עבודת שורשים</a:t>
            </a:r>
          </a:p>
        </p:txBody>
      </p:sp>
      <p:sp>
        <p:nvSpPr>
          <p:cNvPr id="5" name="TextBox 4"/>
          <p:cNvSpPr txBox="1"/>
          <p:nvPr/>
        </p:nvSpPr>
        <p:spPr>
          <a:xfrm>
            <a:off x="2157073" y="2923103"/>
            <a:ext cx="7648460" cy="2831544"/>
          </a:xfrm>
          <a:prstGeom prst="rect">
            <a:avLst/>
          </a:prstGeom>
          <a:noFill/>
        </p:spPr>
        <p:txBody>
          <a:bodyPr wrap="square" rtlCol="1">
            <a:spAutoFit/>
          </a:bodyPr>
          <a:lstStyle/>
          <a:p>
            <a:r>
              <a:rPr lang="he-IL" sz="4000" b="1" i="1" u="sng" dirty="0"/>
              <a:t>סבא רבא : משה אינדיק</a:t>
            </a:r>
          </a:p>
          <a:p>
            <a:r>
              <a:rPr lang="he-IL" sz="4000" b="1" i="1" u="sng" dirty="0"/>
              <a:t>מגיש : משה יהודה יוחנן</a:t>
            </a:r>
          </a:p>
          <a:p>
            <a:r>
              <a:rPr lang="he-IL" sz="4000" b="1" i="1" u="sng" dirty="0"/>
              <a:t>מחנך: הרב </a:t>
            </a:r>
            <a:r>
              <a:rPr lang="he-IL" sz="4000" b="1" i="1" u="sng" dirty="0" err="1"/>
              <a:t>גולדשמיד</a:t>
            </a:r>
            <a:endParaRPr lang="he-IL" sz="4000" b="1" i="1" u="sng" dirty="0"/>
          </a:p>
          <a:p>
            <a:r>
              <a:rPr lang="he-IL" sz="4000" b="1" i="1" u="sng" dirty="0"/>
              <a:t>ביה"ס "אהבת ישראל" בנים</a:t>
            </a:r>
          </a:p>
          <a:p>
            <a:endParaRPr lang="he-IL" dirty="0"/>
          </a:p>
        </p:txBody>
      </p:sp>
    </p:spTree>
    <p:extLst>
      <p:ext uri="{BB962C8B-B14F-4D97-AF65-F5344CB8AC3E}">
        <p14:creationId xmlns:p14="http://schemas.microsoft.com/office/powerpoint/2010/main" val="3872069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extLst>
              <p:ext uri="{D42A27DB-BD31-4B8C-83A1-F6EECF244321}">
                <p14:modId xmlns:p14="http://schemas.microsoft.com/office/powerpoint/2010/main" val="2874700539"/>
              </p:ext>
            </p:extLst>
          </p:nvPr>
        </p:nvGraphicFramePr>
        <p:xfrm>
          <a:off x="1597446" y="38561"/>
          <a:ext cx="8886789" cy="6819439"/>
        </p:xfrm>
        <a:graphic>
          <a:graphicData uri="http://schemas.openxmlformats.org/drawingml/2006/table">
            <a:tbl>
              <a:tblPr rtl="1" firstRow="1" bandRow="1">
                <a:tableStyleId>{93296810-A885-4BE3-A3E7-6D5BEEA58F35}</a:tableStyleId>
              </a:tblPr>
              <a:tblGrid>
                <a:gridCol w="2962263">
                  <a:extLst>
                    <a:ext uri="{9D8B030D-6E8A-4147-A177-3AD203B41FA5}">
                      <a16:colId xmlns:a16="http://schemas.microsoft.com/office/drawing/2014/main" val="20000"/>
                    </a:ext>
                  </a:extLst>
                </a:gridCol>
                <a:gridCol w="2962263">
                  <a:extLst>
                    <a:ext uri="{9D8B030D-6E8A-4147-A177-3AD203B41FA5}">
                      <a16:colId xmlns:a16="http://schemas.microsoft.com/office/drawing/2014/main" val="20001"/>
                    </a:ext>
                  </a:extLst>
                </a:gridCol>
                <a:gridCol w="2962263">
                  <a:extLst>
                    <a:ext uri="{9D8B030D-6E8A-4147-A177-3AD203B41FA5}">
                      <a16:colId xmlns:a16="http://schemas.microsoft.com/office/drawing/2014/main" val="20002"/>
                    </a:ext>
                  </a:extLst>
                </a:gridCol>
              </a:tblGrid>
              <a:tr h="836693">
                <a:tc>
                  <a:txBody>
                    <a:bodyPr/>
                    <a:lstStyle/>
                    <a:p>
                      <a:pPr rtl="1"/>
                      <a:endParaRPr lang="he-IL" sz="3200" b="1" dirty="0"/>
                    </a:p>
                  </a:txBody>
                  <a:tcPr/>
                </a:tc>
                <a:tc>
                  <a:txBody>
                    <a:bodyPr/>
                    <a:lstStyle/>
                    <a:p>
                      <a:pPr rtl="1"/>
                      <a:r>
                        <a:rPr lang="he-IL" sz="3200" b="1" dirty="0"/>
                        <a:t>המראיין </a:t>
                      </a:r>
                    </a:p>
                  </a:txBody>
                  <a:tcPr/>
                </a:tc>
                <a:tc>
                  <a:txBody>
                    <a:bodyPr/>
                    <a:lstStyle/>
                    <a:p>
                      <a:pPr rtl="1"/>
                      <a:r>
                        <a:rPr lang="he-IL" sz="3200" b="1" dirty="0"/>
                        <a:t>המרואיין</a:t>
                      </a:r>
                    </a:p>
                  </a:txBody>
                  <a:tcPr/>
                </a:tc>
                <a:extLst>
                  <a:ext uri="{0D108BD9-81ED-4DB2-BD59-A6C34878D82A}">
                    <a16:rowId xmlns:a16="http://schemas.microsoft.com/office/drawing/2014/main" val="10000"/>
                  </a:ext>
                </a:extLst>
              </a:tr>
              <a:tr h="836693">
                <a:tc>
                  <a:txBody>
                    <a:bodyPr/>
                    <a:lstStyle/>
                    <a:p>
                      <a:pPr rtl="1"/>
                      <a:r>
                        <a:rPr lang="he-IL" sz="2000" b="1" dirty="0"/>
                        <a:t>שם:</a:t>
                      </a:r>
                    </a:p>
                  </a:txBody>
                  <a:tcPr/>
                </a:tc>
                <a:tc>
                  <a:txBody>
                    <a:bodyPr/>
                    <a:lstStyle/>
                    <a:p>
                      <a:pPr rtl="1"/>
                      <a:r>
                        <a:rPr lang="he-IL" b="1" dirty="0"/>
                        <a:t>משה יהודה</a:t>
                      </a:r>
                    </a:p>
                  </a:txBody>
                  <a:tcPr/>
                </a:tc>
                <a:tc>
                  <a:txBody>
                    <a:bodyPr/>
                    <a:lstStyle/>
                    <a:p>
                      <a:pPr rtl="1"/>
                      <a:r>
                        <a:rPr lang="he-IL" b="1" dirty="0" err="1"/>
                        <a:t>אוה</a:t>
                      </a:r>
                      <a:r>
                        <a:rPr lang="he-IL" b="1" baseline="0" dirty="0"/>
                        <a:t> ציפורה אינדיק</a:t>
                      </a:r>
                      <a:endParaRPr lang="he-IL" b="1" dirty="0"/>
                    </a:p>
                  </a:txBody>
                  <a:tcPr/>
                </a:tc>
                <a:extLst>
                  <a:ext uri="{0D108BD9-81ED-4DB2-BD59-A6C34878D82A}">
                    <a16:rowId xmlns:a16="http://schemas.microsoft.com/office/drawing/2014/main" val="10001"/>
                  </a:ext>
                </a:extLst>
              </a:tr>
              <a:tr h="836693">
                <a:tc>
                  <a:txBody>
                    <a:bodyPr/>
                    <a:lstStyle/>
                    <a:p>
                      <a:pPr rtl="1"/>
                      <a:r>
                        <a:rPr lang="he-IL" sz="2000" b="1" dirty="0"/>
                        <a:t>שם משפחה:</a:t>
                      </a:r>
                    </a:p>
                  </a:txBody>
                  <a:tcPr/>
                </a:tc>
                <a:tc>
                  <a:txBody>
                    <a:bodyPr/>
                    <a:lstStyle/>
                    <a:p>
                      <a:pPr rtl="1"/>
                      <a:r>
                        <a:rPr lang="he-IL" b="1" dirty="0"/>
                        <a:t>יוחנן</a:t>
                      </a:r>
                    </a:p>
                  </a:txBody>
                  <a:tcPr/>
                </a:tc>
                <a:tc>
                  <a:txBody>
                    <a:bodyPr/>
                    <a:lstStyle/>
                    <a:p>
                      <a:pPr rtl="1"/>
                      <a:r>
                        <a:rPr lang="he-IL" b="1" dirty="0"/>
                        <a:t>כדורי</a:t>
                      </a:r>
                    </a:p>
                  </a:txBody>
                  <a:tcPr/>
                </a:tc>
                <a:extLst>
                  <a:ext uri="{0D108BD9-81ED-4DB2-BD59-A6C34878D82A}">
                    <a16:rowId xmlns:a16="http://schemas.microsoft.com/office/drawing/2014/main" val="10002"/>
                  </a:ext>
                </a:extLst>
              </a:tr>
              <a:tr h="836693">
                <a:tc>
                  <a:txBody>
                    <a:bodyPr/>
                    <a:lstStyle/>
                    <a:p>
                      <a:pPr rtl="1"/>
                      <a:r>
                        <a:rPr lang="he-IL" sz="2000" b="1" dirty="0"/>
                        <a:t>מספר טלפון:</a:t>
                      </a:r>
                    </a:p>
                  </a:txBody>
                  <a:tcPr/>
                </a:tc>
                <a:tc>
                  <a:txBody>
                    <a:bodyPr/>
                    <a:lstStyle/>
                    <a:p>
                      <a:pPr rtl="1"/>
                      <a:r>
                        <a:rPr lang="he-IL" b="1" dirty="0"/>
                        <a:t>052-4712902</a:t>
                      </a:r>
                    </a:p>
                  </a:txBody>
                  <a:tcPr/>
                </a:tc>
                <a:tc>
                  <a:txBody>
                    <a:bodyPr/>
                    <a:lstStyle/>
                    <a:p>
                      <a:pPr rtl="1"/>
                      <a:r>
                        <a:rPr lang="he-IL" b="1" dirty="0"/>
                        <a:t>050-7907402</a:t>
                      </a:r>
                    </a:p>
                  </a:txBody>
                  <a:tcPr/>
                </a:tc>
                <a:extLst>
                  <a:ext uri="{0D108BD9-81ED-4DB2-BD59-A6C34878D82A}">
                    <a16:rowId xmlns:a16="http://schemas.microsoft.com/office/drawing/2014/main" val="10003"/>
                  </a:ext>
                </a:extLst>
              </a:tr>
              <a:tr h="962588">
                <a:tc>
                  <a:txBody>
                    <a:bodyPr/>
                    <a:lstStyle/>
                    <a:p>
                      <a:pPr rtl="1"/>
                      <a:r>
                        <a:rPr lang="he-IL" sz="2000" b="1" dirty="0"/>
                        <a:t>ישוב: </a:t>
                      </a:r>
                    </a:p>
                  </a:txBody>
                  <a:tcPr/>
                </a:tc>
                <a:tc>
                  <a:txBody>
                    <a:bodyPr/>
                    <a:lstStyle/>
                    <a:p>
                      <a:pPr rtl="1"/>
                      <a:r>
                        <a:rPr lang="he-IL" b="1" dirty="0"/>
                        <a:t>גבעת זאב</a:t>
                      </a:r>
                    </a:p>
                  </a:txBody>
                  <a:tcPr/>
                </a:tc>
                <a:tc>
                  <a:txBody>
                    <a:bodyPr/>
                    <a:lstStyle/>
                    <a:p>
                      <a:pPr rtl="1"/>
                      <a:r>
                        <a:rPr lang="he-IL" b="1" dirty="0"/>
                        <a:t>ירושלים</a:t>
                      </a:r>
                    </a:p>
                  </a:txBody>
                  <a:tcPr/>
                </a:tc>
                <a:extLst>
                  <a:ext uri="{0D108BD9-81ED-4DB2-BD59-A6C34878D82A}">
                    <a16:rowId xmlns:a16="http://schemas.microsoft.com/office/drawing/2014/main" val="10004"/>
                  </a:ext>
                </a:extLst>
              </a:tr>
              <a:tr h="836693">
                <a:tc>
                  <a:txBody>
                    <a:bodyPr/>
                    <a:lstStyle/>
                    <a:p>
                      <a:pPr rtl="1"/>
                      <a:r>
                        <a:rPr lang="he-IL" sz="2000" b="1" dirty="0"/>
                        <a:t>רחוב:</a:t>
                      </a:r>
                    </a:p>
                  </a:txBody>
                  <a:tcPr/>
                </a:tc>
                <a:tc>
                  <a:txBody>
                    <a:bodyPr/>
                    <a:lstStyle/>
                    <a:p>
                      <a:pPr rtl="1"/>
                      <a:r>
                        <a:rPr lang="he-IL" b="1" dirty="0"/>
                        <a:t>דוכיפת</a:t>
                      </a:r>
                    </a:p>
                  </a:txBody>
                  <a:tcPr/>
                </a:tc>
                <a:tc>
                  <a:txBody>
                    <a:bodyPr/>
                    <a:lstStyle/>
                    <a:p>
                      <a:pPr rtl="1"/>
                      <a:r>
                        <a:rPr lang="he-IL" b="1" dirty="0"/>
                        <a:t>השיירות</a:t>
                      </a:r>
                    </a:p>
                  </a:txBody>
                  <a:tcPr/>
                </a:tc>
                <a:extLst>
                  <a:ext uri="{0D108BD9-81ED-4DB2-BD59-A6C34878D82A}">
                    <a16:rowId xmlns:a16="http://schemas.microsoft.com/office/drawing/2014/main" val="10005"/>
                  </a:ext>
                </a:extLst>
              </a:tr>
              <a:tr h="836693">
                <a:tc>
                  <a:txBody>
                    <a:bodyPr/>
                    <a:lstStyle/>
                    <a:p>
                      <a:pPr rtl="1"/>
                      <a:r>
                        <a:rPr lang="he-IL" sz="2000" b="1" dirty="0"/>
                        <a:t>ארץ מוצא:</a:t>
                      </a:r>
                    </a:p>
                  </a:txBody>
                  <a:tcPr/>
                </a:tc>
                <a:tc>
                  <a:txBody>
                    <a:bodyPr/>
                    <a:lstStyle/>
                    <a:p>
                      <a:pPr rtl="1"/>
                      <a:r>
                        <a:rPr lang="he-IL" b="1" dirty="0"/>
                        <a:t>ישראל</a:t>
                      </a:r>
                    </a:p>
                  </a:txBody>
                  <a:tcPr/>
                </a:tc>
                <a:tc>
                  <a:txBody>
                    <a:bodyPr/>
                    <a:lstStyle/>
                    <a:p>
                      <a:pPr rtl="1"/>
                      <a:r>
                        <a:rPr lang="he-IL" b="1" dirty="0"/>
                        <a:t>רומניה</a:t>
                      </a:r>
                    </a:p>
                  </a:txBody>
                  <a:tcPr/>
                </a:tc>
                <a:extLst>
                  <a:ext uri="{0D108BD9-81ED-4DB2-BD59-A6C34878D82A}">
                    <a16:rowId xmlns:a16="http://schemas.microsoft.com/office/drawing/2014/main" val="10006"/>
                  </a:ext>
                </a:extLst>
              </a:tr>
              <a:tr h="836693">
                <a:tc>
                  <a:txBody>
                    <a:bodyPr/>
                    <a:lstStyle/>
                    <a:p>
                      <a:pPr rtl="1"/>
                      <a:endParaRPr lang="he-IL" dirty="0"/>
                    </a:p>
                  </a:txBody>
                  <a:tcPr/>
                </a:tc>
                <a:tc>
                  <a:txBody>
                    <a:bodyPr/>
                    <a:lstStyle/>
                    <a:p>
                      <a:pPr rtl="1"/>
                      <a:endParaRPr lang="he-IL" dirty="0"/>
                    </a:p>
                  </a:txBody>
                  <a:tcPr/>
                </a:tc>
                <a:tc>
                  <a:txBody>
                    <a:bodyPr/>
                    <a:lstStyle/>
                    <a:p>
                      <a:pPr rtl="1"/>
                      <a:endParaRPr lang="he-IL"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379911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169" y="944962"/>
            <a:ext cx="11777031" cy="4616648"/>
          </a:xfrm>
          <a:prstGeom prst="rect">
            <a:avLst/>
          </a:prstGeom>
          <a:noFill/>
        </p:spPr>
        <p:txBody>
          <a:bodyPr wrap="square" rtlCol="1">
            <a:spAutoFit/>
          </a:bodyPr>
          <a:lstStyle/>
          <a:p>
            <a:pPr algn="ctr">
              <a:lnSpc>
                <a:spcPct val="150000"/>
              </a:lnSpc>
            </a:pPr>
            <a:r>
              <a:rPr lang="he-IL" sz="2800" b="1" dirty="0">
                <a:solidFill>
                  <a:schemeClr val="accent6">
                    <a:lumMod val="40000"/>
                    <a:lumOff val="60000"/>
                  </a:schemeClr>
                </a:solidFill>
              </a:rPr>
              <a:t>בחרתי בסיפור זה בגלל שאני חושב שכולם צריכים לדעת איך</a:t>
            </a:r>
          </a:p>
          <a:p>
            <a:pPr algn="ctr">
              <a:lnSpc>
                <a:spcPct val="150000"/>
              </a:lnSpc>
            </a:pPr>
            <a:r>
              <a:rPr lang="he-IL" sz="2800" b="1" dirty="0">
                <a:solidFill>
                  <a:schemeClr val="accent6">
                    <a:lumMod val="40000"/>
                    <a:lumOff val="60000"/>
                  </a:schemeClr>
                </a:solidFill>
              </a:rPr>
              <a:t>חיו אבותינו ואיזה חירוף נפש עשו בשביל קיום המצוות ועלייה לארץ.</a:t>
            </a:r>
          </a:p>
          <a:p>
            <a:pPr>
              <a:lnSpc>
                <a:spcPct val="150000"/>
              </a:lnSpc>
            </a:pPr>
            <a:endParaRPr lang="he-IL" sz="2800" b="1" dirty="0">
              <a:solidFill>
                <a:schemeClr val="accent6">
                  <a:lumMod val="40000"/>
                  <a:lumOff val="60000"/>
                </a:schemeClr>
              </a:solidFill>
            </a:endParaRPr>
          </a:p>
          <a:p>
            <a:pPr>
              <a:lnSpc>
                <a:spcPct val="150000"/>
              </a:lnSpc>
            </a:pPr>
            <a:r>
              <a:rPr lang="he-IL" sz="2400" b="1" dirty="0"/>
              <a:t>הוריה של סבתי עברו את השואה ,ומשפחתם הוריהם אחיהם ואחיותיהם נכחדו בשואה.</a:t>
            </a:r>
          </a:p>
          <a:p>
            <a:pPr>
              <a:lnSpc>
                <a:spcPct val="150000"/>
              </a:lnSpc>
            </a:pPr>
            <a:r>
              <a:rPr lang="he-IL" sz="2400" b="1" dirty="0"/>
              <a:t>הוריה של סבתי התחילו את חייהם לאחר השואה חסרי כל משפחה וחסרי כל כלכלי.</a:t>
            </a:r>
          </a:p>
          <a:p>
            <a:pPr>
              <a:lnSpc>
                <a:spcPct val="150000"/>
              </a:lnSpc>
            </a:pPr>
            <a:r>
              <a:rPr lang="he-IL" sz="2400" b="1" dirty="0"/>
              <a:t>הם נפגשו בכפר של גויים  </a:t>
            </a:r>
            <a:r>
              <a:rPr lang="he-IL" sz="2400" b="1" dirty="0" err="1"/>
              <a:t>קומלאושה</a:t>
            </a:r>
            <a:r>
              <a:rPr lang="he-IL" sz="2400" b="1" dirty="0"/>
              <a:t> –במדינת רומניה , ששם היו מעט יהודים וחיי קהילה  יהודית קטנה  ששמרה על יהדותם , התחתנו ובנו את משפחתם.</a:t>
            </a:r>
          </a:p>
          <a:p>
            <a:r>
              <a:rPr lang="he-IL" sz="2400" dirty="0"/>
              <a:t> </a:t>
            </a:r>
          </a:p>
        </p:txBody>
      </p:sp>
      <p:sp>
        <p:nvSpPr>
          <p:cNvPr id="3" name="TextBox 2"/>
          <p:cNvSpPr txBox="1"/>
          <p:nvPr/>
        </p:nvSpPr>
        <p:spPr>
          <a:xfrm>
            <a:off x="3678716" y="275728"/>
            <a:ext cx="4076700" cy="523220"/>
          </a:xfrm>
          <a:prstGeom prst="rect">
            <a:avLst/>
          </a:prstGeom>
          <a:noFill/>
        </p:spPr>
        <p:txBody>
          <a:bodyPr wrap="square" rtlCol="1">
            <a:spAutoFit/>
          </a:bodyPr>
          <a:lstStyle/>
          <a:p>
            <a:r>
              <a:rPr lang="he-IL" sz="2800" b="1" u="sng" dirty="0">
                <a:solidFill>
                  <a:schemeClr val="accent6">
                    <a:lumMod val="40000"/>
                    <a:lumOff val="60000"/>
                  </a:schemeClr>
                </a:solidFill>
              </a:rPr>
              <a:t>למה בחרתי נושא זה?</a:t>
            </a:r>
          </a:p>
        </p:txBody>
      </p:sp>
    </p:spTree>
    <p:extLst>
      <p:ext uri="{BB962C8B-B14F-4D97-AF65-F5344CB8AC3E}">
        <p14:creationId xmlns:p14="http://schemas.microsoft.com/office/powerpoint/2010/main" val="1391629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186" y="241300"/>
            <a:ext cx="11678186" cy="13142059"/>
          </a:xfrm>
          <a:prstGeom prst="rect">
            <a:avLst/>
          </a:prstGeom>
          <a:noFill/>
        </p:spPr>
        <p:txBody>
          <a:bodyPr wrap="square" rtlCol="1">
            <a:spAutoFit/>
          </a:bodyPr>
          <a:lstStyle/>
          <a:p>
            <a:r>
              <a:rPr lang="he-IL" dirty="0"/>
              <a:t>בס"ד</a:t>
            </a:r>
            <a:endParaRPr lang="he-IL" sz="2800" b="1" dirty="0">
              <a:solidFill>
                <a:schemeClr val="accent6">
                  <a:lumMod val="40000"/>
                  <a:lumOff val="60000"/>
                </a:schemeClr>
              </a:solidFill>
            </a:endParaRPr>
          </a:p>
          <a:p>
            <a:r>
              <a:rPr lang="he-IL" sz="2800" b="1" dirty="0">
                <a:solidFill>
                  <a:schemeClr val="accent6">
                    <a:lumMod val="40000"/>
                    <a:lumOff val="60000"/>
                  </a:schemeClr>
                </a:solidFill>
              </a:rPr>
              <a:t> </a:t>
            </a:r>
          </a:p>
          <a:p>
            <a:pPr algn="ctr"/>
            <a:r>
              <a:rPr lang="he-IL" sz="3200" b="1" u="sng" dirty="0">
                <a:solidFill>
                  <a:srgbClr val="FFC000"/>
                </a:solidFill>
              </a:rPr>
              <a:t>רקע</a:t>
            </a:r>
          </a:p>
          <a:p>
            <a:r>
              <a:rPr lang="he-IL" sz="2400" dirty="0"/>
              <a:t>הוריה של סבתי משה ופרידה אינדיק ,עברו את השואה כאשר נשארו חסרי כל משפחה ורכוש .</a:t>
            </a:r>
          </a:p>
          <a:p>
            <a:r>
              <a:rPr lang="he-IL" sz="2400" dirty="0"/>
              <a:t>סבא משה היה במחנה עבודה וסבתא פרידה עם אחותה  שרדו יחד את השואה , עברו </a:t>
            </a:r>
            <a:r>
              <a:rPr lang="he-IL" sz="2400" dirty="0" err="1"/>
              <a:t>ניסי</a:t>
            </a:r>
            <a:r>
              <a:rPr lang="he-IL" sz="2400" dirty="0"/>
              <a:t> ניסים  אחד מהסיפורים: הם עלו יחד לרכבת עם יהודים נוספים וברגע שראו חיילים גרמנים , אחד  מעובדי הרכבת היה רחמן עליהם והכניס אותם לשירותי הרכבת ואמר לחיילים הגרמנים שהשירותים מקולקלים וכך הן שרדו והגיעו למקום שממנו ברחו והמשיכו בדרכם עד שהגיעו לכפר.</a:t>
            </a:r>
          </a:p>
          <a:p>
            <a:r>
              <a:rPr lang="he-IL" sz="2400" dirty="0"/>
              <a:t>למרות שלא היה להן מה לאכול סבתא רבא לא הסכימה לאכול אוכל לא כשר למרות שהוצע לה מספר פעמים, היא הסתפקה בלחם, ולא הסכימה לאכול חזיר. היא מצאה צנצנת דבש ושמרה    על זה במשך הרבה זמן היא רצתה לתת </a:t>
            </a:r>
            <a:r>
              <a:rPr lang="he-IL" sz="2400" dirty="0" err="1"/>
              <a:t>לאמא</a:t>
            </a:r>
            <a:r>
              <a:rPr lang="he-IL" sz="2400" dirty="0"/>
              <a:t> שלה שתתחזק כשתגיע אליה אך לצערה הרב לא מצאה אותה בין החיים וכל שאר המשפחה הוצאה להורג .</a:t>
            </a:r>
          </a:p>
          <a:p>
            <a:r>
              <a:rPr lang="he-IL" sz="2400" dirty="0"/>
              <a:t> </a:t>
            </a:r>
          </a:p>
          <a:p>
            <a:r>
              <a:rPr lang="he-IL" sz="2400" dirty="0"/>
              <a:t>לאחר השואה כל אחד מהם חזר לחפש את משפחתו בהונגריה , כשהבינו שכולם נכחדו בשואה החליטו להמשיך הלאה והגיעו לכפר  </a:t>
            </a:r>
            <a:r>
              <a:rPr lang="he-IL" sz="2400" dirty="0" err="1"/>
              <a:t>קומלאושה</a:t>
            </a:r>
            <a:r>
              <a:rPr lang="he-IL" sz="2400" dirty="0"/>
              <a:t> - </a:t>
            </a:r>
            <a:r>
              <a:rPr lang="he-IL" sz="2400" dirty="0" err="1"/>
              <a:t>סאטו</a:t>
            </a:r>
            <a:r>
              <a:rPr lang="he-IL" sz="2400" dirty="0"/>
              <a:t> מארה –במדינת רומניה .        </a:t>
            </a:r>
          </a:p>
          <a:p>
            <a:r>
              <a:rPr lang="he-IL" sz="2400" dirty="0"/>
              <a:t>שם נפגשו והחליטו להתחתן .</a:t>
            </a:r>
            <a:endParaRPr lang="he-IL" dirty="0"/>
          </a:p>
          <a:p>
            <a:r>
              <a:rPr lang="he-IL" dirty="0"/>
              <a:t> </a:t>
            </a:r>
          </a:p>
          <a:p>
            <a:endParaRPr lang="he-IL" dirty="0"/>
          </a:p>
          <a:p>
            <a:endParaRPr lang="he-IL" dirty="0"/>
          </a:p>
          <a:p>
            <a:endParaRPr lang="he-IL" dirty="0"/>
          </a:p>
          <a:p>
            <a:r>
              <a:rPr lang="he-IL" dirty="0"/>
              <a:t> </a:t>
            </a:r>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a:p>
            <a:endParaRPr lang="he-IL" dirty="0"/>
          </a:p>
        </p:txBody>
      </p:sp>
    </p:spTree>
    <p:extLst>
      <p:ext uri="{BB962C8B-B14F-4D97-AF65-F5344CB8AC3E}">
        <p14:creationId xmlns:p14="http://schemas.microsoft.com/office/powerpoint/2010/main" val="7041982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282700" y="296545"/>
            <a:ext cx="9969500" cy="5447645"/>
          </a:xfrm>
          <a:prstGeom prst="rect">
            <a:avLst/>
          </a:prstGeom>
        </p:spPr>
        <p:txBody>
          <a:bodyPr wrap="square">
            <a:spAutoFit/>
          </a:bodyPr>
          <a:lstStyle/>
          <a:p>
            <a:pPr algn="ctr"/>
            <a:r>
              <a:rPr lang="he-IL" sz="3200" b="1" u="sng" dirty="0">
                <a:solidFill>
                  <a:srgbClr val="FFC000"/>
                </a:solidFill>
              </a:rPr>
              <a:t>החיים היהודיים ברומניה</a:t>
            </a:r>
          </a:p>
          <a:p>
            <a:endParaRPr lang="he-IL" dirty="0"/>
          </a:p>
          <a:p>
            <a:endParaRPr lang="he-IL" dirty="0"/>
          </a:p>
          <a:p>
            <a:r>
              <a:rPr lang="he-IL" sz="2000" dirty="0"/>
              <a:t>סבא וסבתא רבה שמרו על יהדות וכשרות בזמן השואה ולכן היה להם מאוד חשוב שעניין זה ישמר לדורי דורות.</a:t>
            </a:r>
          </a:p>
          <a:p>
            <a:r>
              <a:rPr lang="he-IL" sz="2000" dirty="0"/>
              <a:t>החיים ברומניה היו בצל המשטר הרומני –קומוניסטי.</a:t>
            </a:r>
          </a:p>
          <a:p>
            <a:r>
              <a:rPr lang="he-IL" sz="2000" dirty="0"/>
              <a:t>בקהילה שלנו היה רב קהילה שדאג להעביר שיעורים בבית הכנסת , שמר על שחיטה בכשרות ,מנהגי חגים, וחיים דתיים קהילתיים.</a:t>
            </a:r>
          </a:p>
          <a:p>
            <a:r>
              <a:rPr lang="he-IL" sz="2000" dirty="0"/>
              <a:t>חיי קהילה בתוך כפר של גויים ,ולמרות </a:t>
            </a:r>
            <a:r>
              <a:rPr lang="he-IL" sz="2000" dirty="0" err="1"/>
              <a:t>הכל</a:t>
            </a:r>
            <a:r>
              <a:rPr lang="he-IL" sz="2000" dirty="0"/>
              <a:t> נשמרו לא להתבולל והכל מתוך חיים יהודיים כשרים.</a:t>
            </a:r>
          </a:p>
          <a:p>
            <a:r>
              <a:rPr lang="he-IL" sz="2000" dirty="0"/>
              <a:t>סבא רבא  מוישה אינדיק היה חייט בכפר והכין עם אחיו מעילים חמים ,סבתא רבה פרידה הייתה עקרת בית היה להם בית גדול הם שאבו את המים מבאר בחצר ביתם.</a:t>
            </a:r>
          </a:p>
          <a:p>
            <a:r>
              <a:rPr lang="he-IL" sz="2000" dirty="0"/>
              <a:t>סבתא </a:t>
            </a:r>
            <a:r>
              <a:rPr lang="he-IL" sz="2000" dirty="0" err="1"/>
              <a:t>אוה</a:t>
            </a:r>
            <a:r>
              <a:rPr lang="he-IL" sz="2000" dirty="0"/>
              <a:t> ציפורה – בשנת 1949 נולדה ,כולם כינו אותה בשם "</a:t>
            </a:r>
            <a:r>
              <a:rPr lang="he-IL" sz="2000" dirty="0" err="1"/>
              <a:t>פויירה</a:t>
            </a:r>
            <a:r>
              <a:rPr lang="he-IL" sz="2000" dirty="0"/>
              <a:t>",סבתי שנייה בין 2 אחיה .</a:t>
            </a:r>
          </a:p>
          <a:p>
            <a:r>
              <a:rPr lang="he-IL" sz="2000" dirty="0"/>
              <a:t>השפה שדוברה  בבית הייתה אידיש ,בגנים ובבית הספר השפה המדוברת הייתה רומנית.</a:t>
            </a:r>
          </a:p>
          <a:p>
            <a:r>
              <a:rPr lang="he-IL" sz="2000" dirty="0"/>
              <a:t>חברותיה  הגויות של סבתי כיבדו את מוצאה היהודי ,בזמן שבתות וחגים לא הגיעו היהודים לבית הספר, הנהלת בית הספר כיבדה את מנהגי היהדות.</a:t>
            </a:r>
          </a:p>
          <a:p>
            <a:r>
              <a:rPr lang="he-IL" sz="2000" dirty="0"/>
              <a:t>משפחתה של סבתי הייתה מחוברת לקהילת </a:t>
            </a:r>
            <a:r>
              <a:rPr lang="he-IL" sz="2000" dirty="0" err="1"/>
              <a:t>סאטמר</a:t>
            </a:r>
            <a:r>
              <a:rPr lang="he-IL" sz="2000" dirty="0"/>
              <a:t> , היה על פי מנהגי </a:t>
            </a:r>
            <a:r>
              <a:rPr lang="he-IL" sz="2000" dirty="0" err="1"/>
              <a:t>סאטמר</a:t>
            </a:r>
            <a:r>
              <a:rPr lang="he-IL" sz="2000" dirty="0"/>
              <a:t>, קהילה גדולה שהתקבצה לאחר השואה והלכו אחר הרב של </a:t>
            </a:r>
            <a:r>
              <a:rPr lang="he-IL" sz="2000" dirty="0" err="1"/>
              <a:t>סאטמר</a:t>
            </a:r>
            <a:r>
              <a:rPr lang="he-IL" sz="2000" dirty="0"/>
              <a:t> </a:t>
            </a:r>
            <a:r>
              <a:rPr lang="he-IL" dirty="0"/>
              <a:t>.</a:t>
            </a:r>
          </a:p>
        </p:txBody>
      </p:sp>
    </p:spTree>
    <p:extLst>
      <p:ext uri="{BB962C8B-B14F-4D97-AF65-F5344CB8AC3E}">
        <p14:creationId xmlns:p14="http://schemas.microsoft.com/office/powerpoint/2010/main" val="3730283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457199" y="186269"/>
            <a:ext cx="11480800" cy="5170646"/>
          </a:xfrm>
          <a:prstGeom prst="rect">
            <a:avLst/>
          </a:prstGeom>
          <a:noFill/>
        </p:spPr>
        <p:txBody>
          <a:bodyPr wrap="square" rtlCol="1">
            <a:spAutoFit/>
          </a:bodyPr>
          <a:lstStyle/>
          <a:p>
            <a:pPr algn="ctr"/>
            <a:r>
              <a:rPr lang="he-IL" sz="3200" b="1" u="sng" dirty="0">
                <a:solidFill>
                  <a:srgbClr val="FFC000"/>
                </a:solidFill>
              </a:rPr>
              <a:t>שבתות וחגים</a:t>
            </a:r>
          </a:p>
          <a:p>
            <a:endParaRPr lang="he-IL" dirty="0"/>
          </a:p>
          <a:p>
            <a:r>
              <a:rPr lang="he-IL" sz="2800" dirty="0"/>
              <a:t>את חג </a:t>
            </a:r>
            <a:r>
              <a:rPr lang="he-IL" sz="2800" u="sng" dirty="0"/>
              <a:t>הסוכות</a:t>
            </a:r>
            <a:r>
              <a:rPr lang="he-IL" sz="2800" dirty="0"/>
              <a:t> חגגנו עם סוכה בחצר ביתנו, היינו יושבים כל ימות החג בסוכה, שכננו הגויים </a:t>
            </a:r>
            <a:r>
              <a:rPr lang="he-IL" sz="2800" dirty="0" err="1"/>
              <a:t>התיחסו</a:t>
            </a:r>
            <a:r>
              <a:rPr lang="he-IL" sz="2800" dirty="0"/>
              <a:t> בכבוד .</a:t>
            </a:r>
          </a:p>
          <a:p>
            <a:r>
              <a:rPr lang="he-IL" sz="2800" dirty="0"/>
              <a:t>דפנות הסוכה היו עשויות מענפי תירס.</a:t>
            </a:r>
          </a:p>
          <a:p>
            <a:r>
              <a:rPr lang="he-IL" sz="2800" dirty="0"/>
              <a:t>חג הפסח –ניקינו את הבית וצבענו את הבית, והכשרנו את הבית לכבוד החג,             היה שוחט מיוחד שהיה עובר מבית לבית ושוחט את העופות , בשרים דגים ומצות היינו מקבלים מקהילת </a:t>
            </a:r>
            <a:r>
              <a:rPr lang="he-IL" sz="2800" dirty="0" err="1"/>
              <a:t>סאטמר</a:t>
            </a:r>
            <a:r>
              <a:rPr lang="he-IL" sz="2800" dirty="0"/>
              <a:t> שאליה השתייכנו.</a:t>
            </a:r>
          </a:p>
          <a:p>
            <a:r>
              <a:rPr lang="he-IL" sz="2800" dirty="0"/>
              <a:t>בכל שבת היינו הולכים לבית הכנסת עם ההורים .</a:t>
            </a:r>
          </a:p>
          <a:p>
            <a:r>
              <a:rPr lang="he-IL" sz="2800" dirty="0"/>
              <a:t>חיי הקהילה היהודית היו מאוד מגובשים ונתנו </a:t>
            </a:r>
            <a:r>
              <a:rPr lang="he-IL" sz="2800" dirty="0" err="1"/>
              <a:t>כח</a:t>
            </a:r>
            <a:r>
              <a:rPr lang="he-IL" sz="2800" dirty="0"/>
              <a:t> רב ליהדותנו בעזרה אחד לשני בכל דבר ועניין.</a:t>
            </a:r>
          </a:p>
          <a:p>
            <a:r>
              <a:rPr lang="he-IL" sz="2800" dirty="0"/>
              <a:t> </a:t>
            </a:r>
          </a:p>
        </p:txBody>
      </p:sp>
    </p:spTree>
    <p:extLst>
      <p:ext uri="{BB962C8B-B14F-4D97-AF65-F5344CB8AC3E}">
        <p14:creationId xmlns:p14="http://schemas.microsoft.com/office/powerpoint/2010/main" val="37581533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54100" y="546249"/>
            <a:ext cx="10020300" cy="5786199"/>
          </a:xfrm>
          <a:prstGeom prst="rect">
            <a:avLst/>
          </a:prstGeom>
        </p:spPr>
        <p:txBody>
          <a:bodyPr wrap="square">
            <a:spAutoFit/>
          </a:bodyPr>
          <a:lstStyle/>
          <a:p>
            <a:pPr algn="ctr"/>
            <a:r>
              <a:rPr lang="he-IL" sz="2800" b="1" u="sng" dirty="0">
                <a:solidFill>
                  <a:srgbClr val="FFC000"/>
                </a:solidFill>
              </a:rPr>
              <a:t>המשטר הקומוניסטי ברומניה ועלייה לארץ ישראל!!!!</a:t>
            </a:r>
          </a:p>
          <a:p>
            <a:endParaRPr lang="he-IL" dirty="0"/>
          </a:p>
          <a:p>
            <a:endParaRPr lang="he-IL" dirty="0"/>
          </a:p>
          <a:p>
            <a:r>
              <a:rPr lang="he-IL" dirty="0"/>
              <a:t>המשטר היה מאוד קשה וקפדני ,היו חוקים נוקשים ובשנות ה-60 התחילו איומים קשים וחקירות קשות כנגד היהודים על כספים חשדו שהיהודים מחביאים דברי זהב </a:t>
            </a:r>
            <a:r>
              <a:rPr lang="he-IL" dirty="0" err="1"/>
              <a:t>וכספים,התנכלו</a:t>
            </a:r>
            <a:r>
              <a:rPr lang="he-IL" dirty="0"/>
              <a:t> ליהודים בחקירות קשות ביותר ,</a:t>
            </a:r>
            <a:r>
              <a:rPr lang="he-IL" dirty="0" err="1"/>
              <a:t>בינהם</a:t>
            </a:r>
            <a:r>
              <a:rPr lang="he-IL" dirty="0"/>
              <a:t> היה הדוד של סבתא שעבר עינויים קשים במשך כמה ימים עד ששוחרר והגיע הביתה .</a:t>
            </a:r>
          </a:p>
          <a:p>
            <a:r>
              <a:rPr lang="he-IL" dirty="0"/>
              <a:t>בעקבות המשטר הנוקשה יהודים רבים רצו לעלות לארץ ישראל.</a:t>
            </a:r>
          </a:p>
          <a:p>
            <a:r>
              <a:rPr lang="he-IL" dirty="0"/>
              <a:t>על מנת לעלות לארץ ישראל היה צריך </a:t>
            </a:r>
            <a:r>
              <a:rPr lang="he-IL" dirty="0" err="1"/>
              <a:t>להרשם</a:t>
            </a:r>
            <a:r>
              <a:rPr lang="he-IL" dirty="0"/>
              <a:t> במשרד ממשלתי שהמשפחה מבקשת לעבור לצרפת ,להגיש מסמכים ,מספר חודשים המשפחה חיכתה על מנת לקבל אשרת יציאה מרומניה .</a:t>
            </a:r>
          </a:p>
          <a:p>
            <a:r>
              <a:rPr lang="he-IL" dirty="0"/>
              <a:t>וברגע שהגיעה </a:t>
            </a:r>
            <a:r>
              <a:rPr lang="he-IL" dirty="0" err="1"/>
              <a:t>האשרת</a:t>
            </a:r>
            <a:r>
              <a:rPr lang="he-IL" dirty="0"/>
              <a:t> יציאה ,בשנת 1964 סבתי הייתה בת 15 ,</a:t>
            </a:r>
            <a:r>
              <a:rPr lang="he-IL" dirty="0" err="1"/>
              <a:t>ניפרדו</a:t>
            </a:r>
            <a:r>
              <a:rPr lang="he-IL" dirty="0"/>
              <a:t> כל המשפחה כולל הדודים מכל אנשי הכפר שהיו מאוד קשורים עימם ביחסי ידידות ושכנות ,הפרידה הייתה קשה ביותר.</a:t>
            </a:r>
          </a:p>
          <a:p>
            <a:r>
              <a:rPr lang="he-IL" dirty="0"/>
              <a:t>כל נוסע </a:t>
            </a:r>
            <a:r>
              <a:rPr lang="he-IL" dirty="0" err="1"/>
              <a:t>יכל</a:t>
            </a:r>
            <a:r>
              <a:rPr lang="he-IL" dirty="0"/>
              <a:t> לצאת עם </a:t>
            </a:r>
            <a:r>
              <a:rPr lang="he-IL" dirty="0" err="1"/>
              <a:t>מיטען</a:t>
            </a:r>
            <a:r>
              <a:rPr lang="he-IL" dirty="0"/>
              <a:t> של 40 ק"ג . סבא רבה מאוד דאג על המעבר למדינה אחרת ועל כן הצליח </a:t>
            </a:r>
            <a:r>
              <a:rPr lang="he-IL" dirty="0" err="1"/>
              <a:t>לימכור</a:t>
            </a:r>
            <a:r>
              <a:rPr lang="he-IL" dirty="0"/>
              <a:t> את הבית עם כל התכולה ולהבריח את הכסף במזוודה עם דפנות כפולות.</a:t>
            </a:r>
          </a:p>
          <a:p>
            <a:r>
              <a:rPr lang="he-IL" dirty="0"/>
              <a:t>היציאה מרומניה- יצאנו בשעות הבוקר לתחנת הרכבת לכיוון ווינה ושם פגשנו את הסוכנות היהודית ,הם דאגו לנו שנגיע לארץ ישראל ולא לארה"ב על ידי אשרות נסיעה מיוחדות לאיטליה ומשם </a:t>
            </a:r>
            <a:r>
              <a:rPr lang="he-IL" dirty="0" err="1"/>
              <a:t>באוניה</a:t>
            </a:r>
            <a:r>
              <a:rPr lang="he-IL" dirty="0"/>
              <a:t> לחיפה .</a:t>
            </a:r>
          </a:p>
          <a:p>
            <a:r>
              <a:rPr lang="he-IL" dirty="0"/>
              <a:t>הגענו לירושלים – קיבלנו דירה מהסוכנות </a:t>
            </a:r>
            <a:r>
              <a:rPr lang="he-IL" dirty="0" err="1"/>
              <a:t>ונישארנו</a:t>
            </a:r>
            <a:r>
              <a:rPr lang="he-IL" dirty="0"/>
              <a:t> בירושלים .</a:t>
            </a:r>
          </a:p>
          <a:p>
            <a:r>
              <a:rPr lang="he-IL" dirty="0"/>
              <a:t>גיל 15 בארץ ישראל- אני ואחותי הגדולה למדנו בבית ספר תיכון בירושלים ,בהתחלה למדנו עברית באולפן ,הקליטה בארץ הייתה מבורכת וטובה .</a:t>
            </a:r>
          </a:p>
          <a:p>
            <a:r>
              <a:rPr lang="he-IL" dirty="0"/>
              <a:t>סבא רבה משה המשיך כחייט </a:t>
            </a:r>
            <a:r>
              <a:rPr lang="he-IL" dirty="0" err="1"/>
              <a:t>באיזור</a:t>
            </a:r>
            <a:r>
              <a:rPr lang="he-IL" dirty="0"/>
              <a:t> </a:t>
            </a:r>
            <a:r>
              <a:rPr lang="he-IL" dirty="0" err="1"/>
              <a:t>סנהדריה</a:t>
            </a:r>
            <a:r>
              <a:rPr lang="he-IL" dirty="0"/>
              <a:t>  ,וסבתא רבה פרידה עבדה כטבחית במלון מוריה בירושלים.</a:t>
            </a:r>
          </a:p>
          <a:p>
            <a:r>
              <a:rPr lang="he-IL" dirty="0"/>
              <a:t>כל שאר הקהילה הגיעו לארץ ישראל אך התפצלה בארץ במקומות שונים.</a:t>
            </a:r>
          </a:p>
        </p:txBody>
      </p:sp>
    </p:spTree>
    <p:extLst>
      <p:ext uri="{BB962C8B-B14F-4D97-AF65-F5344CB8AC3E}">
        <p14:creationId xmlns:p14="http://schemas.microsoft.com/office/powerpoint/2010/main" val="2664335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900" y="393700"/>
            <a:ext cx="11188700" cy="5816977"/>
          </a:xfrm>
          <a:prstGeom prst="rect">
            <a:avLst/>
          </a:prstGeom>
          <a:noFill/>
        </p:spPr>
        <p:txBody>
          <a:bodyPr wrap="square" rtlCol="1">
            <a:spAutoFit/>
          </a:bodyPr>
          <a:lstStyle/>
          <a:p>
            <a:pPr algn="ctr"/>
            <a:r>
              <a:rPr lang="he-IL" sz="3600" b="1" u="sng" dirty="0">
                <a:solidFill>
                  <a:srgbClr val="FFC000"/>
                </a:solidFill>
              </a:rPr>
              <a:t>סבא רבא וסבתא רבא</a:t>
            </a:r>
            <a:endParaRPr lang="he-IL" sz="2400" b="1" dirty="0">
              <a:solidFill>
                <a:srgbClr val="FFC000"/>
              </a:solidFill>
            </a:endParaRPr>
          </a:p>
          <a:p>
            <a:endParaRPr lang="he-IL" sz="2400" dirty="0"/>
          </a:p>
          <a:p>
            <a:r>
              <a:rPr lang="he-IL" sz="2400" dirty="0"/>
              <a:t>בית הכנסת </a:t>
            </a:r>
            <a:r>
              <a:rPr lang="he-IL" sz="2400" dirty="0" err="1"/>
              <a:t>בסאטומארה</a:t>
            </a:r>
            <a:r>
              <a:rPr lang="he-IL" sz="2400" dirty="0"/>
              <a:t> רומניה השייך לקהילת </a:t>
            </a:r>
            <a:r>
              <a:rPr lang="he-IL" sz="2400" dirty="0" err="1"/>
              <a:t>סאטמר</a:t>
            </a:r>
            <a:r>
              <a:rPr lang="he-IL" sz="2400" dirty="0"/>
              <a:t> עדיין קיים ובאחד הביקורים שלנו </a:t>
            </a:r>
            <a:r>
              <a:rPr lang="he-IL" sz="2400" dirty="0" err="1"/>
              <a:t>באיזור</a:t>
            </a:r>
            <a:r>
              <a:rPr lang="he-IL" sz="2400" dirty="0"/>
              <a:t> בית הכנסת גוי מקומי שראה אותנו ברחוב והכיר את סבא רבה משה נתן לו כלים מיוחדים וקטנים </a:t>
            </a:r>
            <a:r>
              <a:rPr lang="he-IL" sz="2400" dirty="0" err="1"/>
              <a:t>שכניראה</a:t>
            </a:r>
            <a:r>
              <a:rPr lang="he-IL" sz="2400" dirty="0"/>
              <a:t> שימשו משהו מהקהילה שלנו בזמן השואה.</a:t>
            </a:r>
          </a:p>
          <a:p>
            <a:r>
              <a:rPr lang="he-IL" sz="2400" dirty="0"/>
              <a:t>הכלים היו קבורים באדמה ,אנחנו קיבלנו אותם ומסרנו ל"יד ושם" הם נמצאים שם בתצוגה של כלי עבודה </a:t>
            </a:r>
            <a:r>
              <a:rPr lang="he-IL" sz="2400" dirty="0" err="1"/>
              <a:t>יחודיים</a:t>
            </a:r>
            <a:r>
              <a:rPr lang="he-IL" sz="2400" dirty="0"/>
              <a:t> בגודלם.</a:t>
            </a:r>
          </a:p>
          <a:p>
            <a:r>
              <a:rPr lang="he-IL" sz="2400" dirty="0"/>
              <a:t>סבתא </a:t>
            </a:r>
            <a:r>
              <a:rPr lang="he-IL" sz="2400" dirty="0" err="1"/>
              <a:t>אוה</a:t>
            </a:r>
            <a:r>
              <a:rPr lang="he-IL" sz="2400" dirty="0"/>
              <a:t> ציפורה התחתנה בגיל 19 בירושלים.</a:t>
            </a:r>
          </a:p>
          <a:p>
            <a:endParaRPr lang="he-IL" sz="2400" dirty="0"/>
          </a:p>
          <a:p>
            <a:r>
              <a:rPr lang="he-IL" sz="2400" dirty="0"/>
              <a:t>ההצלחה שלנו כמשפחה ששרדה את השואה-הקמנו משפחות גדולות עם אורך חיים דתי כפי שציוו אותנו סבא רבה וסבתא רבה אינדיק.</a:t>
            </a:r>
          </a:p>
          <a:p>
            <a:r>
              <a:rPr lang="he-IL" sz="2400" dirty="0"/>
              <a:t>מספר פעמים חזרנו וביקרנו ברומניה ובכפר אך ליבנו היה מאוד חזק שלמרות הדרך הקשה  מהשואה עד שהגענו לארץ ישראל היה שווה ערך עצום "משואה לתקומה" .</a:t>
            </a:r>
          </a:p>
          <a:p>
            <a:r>
              <a:rPr lang="he-IL" sz="2400" dirty="0"/>
              <a:t>סבתא רבה פרידה ז"ל </a:t>
            </a:r>
            <a:r>
              <a:rPr lang="he-IL" sz="2400" dirty="0" err="1"/>
              <a:t>ניפטרה</a:t>
            </a:r>
            <a:r>
              <a:rPr lang="he-IL" sz="2400" dirty="0"/>
              <a:t> </a:t>
            </a:r>
            <a:r>
              <a:rPr lang="he-IL" sz="2400" dirty="0" err="1"/>
              <a:t>בר"ח</a:t>
            </a:r>
            <a:r>
              <a:rPr lang="he-IL" sz="2400" dirty="0"/>
              <a:t> אייר שנת 1997 בגיל 76, סבא רבה משה  ז"ל ניפטר שנה אחריה בשנת 1998  ל באייר בגיל 80.</a:t>
            </a:r>
          </a:p>
        </p:txBody>
      </p:sp>
    </p:spTree>
    <p:extLst>
      <p:ext uri="{BB962C8B-B14F-4D97-AF65-F5344CB8AC3E}">
        <p14:creationId xmlns:p14="http://schemas.microsoft.com/office/powerpoint/2010/main" val="2404204038"/>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1400" y="406400"/>
            <a:ext cx="10680700" cy="5386090"/>
          </a:xfrm>
          <a:prstGeom prst="rect">
            <a:avLst/>
          </a:prstGeom>
          <a:noFill/>
        </p:spPr>
        <p:txBody>
          <a:bodyPr wrap="square" rtlCol="1">
            <a:spAutoFit/>
          </a:bodyPr>
          <a:lstStyle/>
          <a:p>
            <a:pPr algn="ctr"/>
            <a:endParaRPr lang="he-IL" sz="4000" u="sng" dirty="0"/>
          </a:p>
          <a:p>
            <a:pPr algn="ctr"/>
            <a:r>
              <a:rPr lang="he-IL" sz="4000" b="1" u="sng" dirty="0">
                <a:solidFill>
                  <a:srgbClr val="FFC000"/>
                </a:solidFill>
              </a:rPr>
              <a:t>המסר שלי מהסיפור </a:t>
            </a:r>
          </a:p>
          <a:p>
            <a:pPr algn="ctr"/>
            <a:r>
              <a:rPr lang="he-IL" sz="2400" dirty="0"/>
              <a:t>שמי משה יהודה נולדתי לאחר מספר שנים שסבא רבא משה נפטר .</a:t>
            </a:r>
          </a:p>
          <a:p>
            <a:pPr algn="ctr"/>
            <a:r>
              <a:rPr lang="he-IL" sz="2400" dirty="0"/>
              <a:t>השנה בעזרת ד ' אני חוגג בר מצוה, </a:t>
            </a:r>
          </a:p>
          <a:p>
            <a:pPr algn="ctr"/>
            <a:r>
              <a:rPr lang="he-IL" sz="2400" dirty="0"/>
              <a:t>היה לי חשוב לדעת ולשמוע פרטים על סבא רבא משה שאני קרוי בשמו.</a:t>
            </a:r>
          </a:p>
          <a:p>
            <a:pPr algn="ctr"/>
            <a:r>
              <a:rPr lang="he-IL" sz="2400" dirty="0"/>
              <a:t>סבא רבה משה היה איש חסד ,ענו , נדבן ,אדם עם לב טוב והיה מאוד עוזר ליהודים בכל דבר וענין , היה שמח בחלקו למרות שעבר את השואה ואיבד את הוריו ואחיו, שמר על כשרות וערכים דתיים היה עם נחישות רבה להגיע לארץ ישראל אם אשתו וילדיו ולהמשיך את המורשת היהודית החרדית למשפחתו לדורי דורות שלושה ילדים ונכדים רבים ונינים .</a:t>
            </a:r>
          </a:p>
          <a:p>
            <a:pPr algn="ctr"/>
            <a:endParaRPr lang="he-IL" sz="2400" u="sng" dirty="0"/>
          </a:p>
          <a:p>
            <a:pPr algn="ctr"/>
            <a:r>
              <a:rPr lang="he-IL" sz="2400" b="1" u="sng" dirty="0">
                <a:solidFill>
                  <a:srgbClr val="FFC000"/>
                </a:solidFill>
              </a:rPr>
              <a:t>אני גאה ושמח שזו מורשת משפחתי!!!!</a:t>
            </a:r>
          </a:p>
          <a:p>
            <a:pPr algn="ctr"/>
            <a:r>
              <a:rPr lang="he-IL" sz="2400" dirty="0"/>
              <a:t> </a:t>
            </a:r>
          </a:p>
        </p:txBody>
      </p:sp>
    </p:spTree>
    <p:extLst>
      <p:ext uri="{BB962C8B-B14F-4D97-AF65-F5344CB8AC3E}">
        <p14:creationId xmlns:p14="http://schemas.microsoft.com/office/powerpoint/2010/main" val="387425781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שת">
  <a:themeElements>
    <a:clrScheme name="רשת">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רשת">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רשת">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TM03457485[[fn=רשת]]</Template>
  <TotalTime>185</TotalTime>
  <Words>1119</Words>
  <Application>Microsoft Office PowerPoint</Application>
  <PresentationFormat>מסך רחב</PresentationFormat>
  <Paragraphs>116</Paragraphs>
  <Slides>9</Slides>
  <Notes>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9</vt:i4>
      </vt:variant>
    </vt:vector>
  </HeadingPairs>
  <TitlesOfParts>
    <vt:vector size="14" baseType="lpstr">
      <vt:lpstr>Arial</vt:lpstr>
      <vt:lpstr>Calibri</vt:lpstr>
      <vt:lpstr>Century Gothic</vt:lpstr>
      <vt:lpstr>Gisha</vt:lpstr>
      <vt:lpstr>רשת</vt:lpstr>
      <vt:lpstr>קשר רב דורי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קשר רב דורי</dc:title>
  <dc:creator>User</dc:creator>
  <cp:lastModifiedBy>owner</cp:lastModifiedBy>
  <cp:revision>31</cp:revision>
  <dcterms:created xsi:type="dcterms:W3CDTF">2017-03-01T16:53:44Z</dcterms:created>
  <dcterms:modified xsi:type="dcterms:W3CDTF">2017-06-18T10:22:38Z</dcterms:modified>
</cp:coreProperties>
</file>