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18"/>
  </p:notesMasterIdLst>
  <p:sldIdLst>
    <p:sldId id="256" r:id="rId2"/>
    <p:sldId id="258" r:id="rId3"/>
    <p:sldId id="268" r:id="rId4"/>
    <p:sldId id="270" r:id="rId5"/>
    <p:sldId id="271" r:id="rId6"/>
    <p:sldId id="272" r:id="rId7"/>
    <p:sldId id="265" r:id="rId8"/>
    <p:sldId id="260" r:id="rId9"/>
    <p:sldId id="275" r:id="rId10"/>
    <p:sldId id="276" r:id="rId11"/>
    <p:sldId id="266" r:id="rId12"/>
    <p:sldId id="267" r:id="rId13"/>
    <p:sldId id="262" r:id="rId14"/>
    <p:sldId id="274" r:id="rId15"/>
    <p:sldId id="277" r:id="rId16"/>
    <p:sldId id="278" r:id="rId1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9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20CEF-AF04-4EB8-990B-3F5D47C83506}" type="doc">
      <dgm:prSet loTypeId="urn:microsoft.com/office/officeart/2005/8/layout/vList4#1" loCatId="list" qsTypeId="urn:microsoft.com/office/officeart/2005/8/quickstyle/simple1" qsCatId="simple" csTypeId="urn:microsoft.com/office/officeart/2005/8/colors/colorful1#1" csCatId="colorful" phldr="1"/>
      <dgm:spPr/>
      <dgm:t>
        <a:bodyPr/>
        <a:lstStyle/>
        <a:p>
          <a:pPr rtl="1"/>
          <a:endParaRPr lang="he-IL"/>
        </a:p>
      </dgm:t>
    </dgm:pt>
    <dgm:pt modelId="{128250B2-B65A-4321-B701-435C2B41320D}">
      <dgm:prSet phldrT="[טקסט]"/>
      <dgm:spPr/>
      <dgm:t>
        <a:bodyPr/>
        <a:lstStyle/>
        <a:p>
          <a:pPr rtl="1"/>
          <a:r>
            <a:rPr lang="he-IL" dirty="0" smtClean="0"/>
            <a:t>סבא מנגן בכינור</a:t>
          </a:r>
          <a:endParaRPr lang="he-IL" dirty="0"/>
        </a:p>
      </dgm:t>
    </dgm:pt>
    <dgm:pt modelId="{925B0F49-0540-485A-A5C8-2945C39BAA4D}" type="parTrans" cxnId="{C35DF75B-56D7-4E36-8992-809865132CB2}">
      <dgm:prSet/>
      <dgm:spPr/>
      <dgm:t>
        <a:bodyPr/>
        <a:lstStyle/>
        <a:p>
          <a:pPr rtl="1"/>
          <a:endParaRPr lang="he-IL"/>
        </a:p>
      </dgm:t>
    </dgm:pt>
    <dgm:pt modelId="{8757F19A-4166-4D41-9D02-2672C0F02857}" type="sibTrans" cxnId="{C35DF75B-56D7-4E36-8992-809865132CB2}">
      <dgm:prSet/>
      <dgm:spPr/>
      <dgm:t>
        <a:bodyPr/>
        <a:lstStyle/>
        <a:p>
          <a:pPr rtl="1"/>
          <a:endParaRPr lang="he-IL"/>
        </a:p>
      </dgm:t>
    </dgm:pt>
    <dgm:pt modelId="{A42DCBCF-D325-4D22-B119-90729C547BFD}">
      <dgm:prSet phldrT="[טקסט]"/>
      <dgm:spPr/>
      <dgm:t>
        <a:bodyPr/>
        <a:lstStyle/>
        <a:p>
          <a:pPr rtl="1"/>
          <a:r>
            <a:rPr lang="he-IL" dirty="0" smtClean="0"/>
            <a:t>הכינור יכול להיות מכוון בשני אופנים : כיוון קלאסי מערבי וכיוון מזרחי.</a:t>
          </a:r>
          <a:endParaRPr lang="he-IL" dirty="0"/>
        </a:p>
      </dgm:t>
    </dgm:pt>
    <dgm:pt modelId="{A3B51ECE-FB05-4C92-9FFC-B9BBF0D447A6}" type="parTrans" cxnId="{C1F9CADA-3453-48D0-B446-F609449B7DDB}">
      <dgm:prSet/>
      <dgm:spPr/>
      <dgm:t>
        <a:bodyPr/>
        <a:lstStyle/>
        <a:p>
          <a:pPr rtl="1"/>
          <a:endParaRPr lang="he-IL"/>
        </a:p>
      </dgm:t>
    </dgm:pt>
    <dgm:pt modelId="{2DEAB33A-D364-4690-BA4C-ABE895594A6A}" type="sibTrans" cxnId="{C1F9CADA-3453-48D0-B446-F609449B7DDB}">
      <dgm:prSet/>
      <dgm:spPr/>
      <dgm:t>
        <a:bodyPr/>
        <a:lstStyle/>
        <a:p>
          <a:pPr rtl="1"/>
          <a:endParaRPr lang="he-IL"/>
        </a:p>
      </dgm:t>
    </dgm:pt>
    <dgm:pt modelId="{4498818A-5142-4C48-81D5-2B8CBF131E1A}">
      <dgm:prSet phldrT="[טקסט]" phldr="1"/>
      <dgm:spPr/>
      <dgm:t>
        <a:bodyPr/>
        <a:lstStyle/>
        <a:p>
          <a:pPr rtl="1"/>
          <a:endParaRPr lang="he-IL" dirty="0"/>
        </a:p>
      </dgm:t>
    </dgm:pt>
    <dgm:pt modelId="{94F03381-3091-492A-B5CC-1E51487BA4A3}" type="parTrans" cxnId="{D1F1B119-993D-493D-AE1E-F225E75D980E}">
      <dgm:prSet/>
      <dgm:spPr/>
      <dgm:t>
        <a:bodyPr/>
        <a:lstStyle/>
        <a:p>
          <a:pPr rtl="1"/>
          <a:endParaRPr lang="he-IL"/>
        </a:p>
      </dgm:t>
    </dgm:pt>
    <dgm:pt modelId="{230C8813-6CBD-40EB-A224-27AA074EFC8C}" type="sibTrans" cxnId="{D1F1B119-993D-493D-AE1E-F225E75D980E}">
      <dgm:prSet/>
      <dgm:spPr/>
      <dgm:t>
        <a:bodyPr/>
        <a:lstStyle/>
        <a:p>
          <a:pPr rtl="1"/>
          <a:endParaRPr lang="he-IL"/>
        </a:p>
      </dgm:t>
    </dgm:pt>
    <dgm:pt modelId="{5C9500AE-EC3D-43F1-9DC2-8DAAD2B4AF45}">
      <dgm:prSet phldrT="[טקסט]"/>
      <dgm:spPr/>
      <dgm:t>
        <a:bodyPr/>
        <a:lstStyle/>
        <a:p>
          <a:pPr rtl="1"/>
          <a:r>
            <a:rPr lang="he-IL" dirty="0" smtClean="0"/>
            <a:t>סבא מנגן בעוד</a:t>
          </a:r>
          <a:endParaRPr lang="he-IL" dirty="0"/>
        </a:p>
      </dgm:t>
    </dgm:pt>
    <dgm:pt modelId="{032BCCED-1274-4943-BE34-CBC710E658DB}" type="parTrans" cxnId="{C7B20AF2-43EA-44EE-A25D-50CC91F34DC7}">
      <dgm:prSet/>
      <dgm:spPr/>
      <dgm:t>
        <a:bodyPr/>
        <a:lstStyle/>
        <a:p>
          <a:pPr rtl="1"/>
          <a:endParaRPr lang="he-IL"/>
        </a:p>
      </dgm:t>
    </dgm:pt>
    <dgm:pt modelId="{9F9774AD-5BC4-4E2B-9DAC-3657C64EAD30}" type="sibTrans" cxnId="{C7B20AF2-43EA-44EE-A25D-50CC91F34DC7}">
      <dgm:prSet/>
      <dgm:spPr/>
      <dgm:t>
        <a:bodyPr/>
        <a:lstStyle/>
        <a:p>
          <a:pPr rtl="1"/>
          <a:endParaRPr lang="he-IL"/>
        </a:p>
      </dgm:t>
    </dgm:pt>
    <dgm:pt modelId="{D52B19BD-ACF0-4112-A0C5-DE8AE147F25E}">
      <dgm:prSet phldrT="[טקסט]"/>
      <dgm:spPr/>
      <dgm:t>
        <a:bodyPr/>
        <a:lstStyle/>
        <a:p>
          <a:pPr rtl="1"/>
          <a:r>
            <a:rPr lang="he-IL" dirty="0" smtClean="0"/>
            <a:t>הכלי ממנו נולדה הגיטרה, בא לה מהשם "</a:t>
          </a:r>
          <a:r>
            <a:rPr lang="he-IL" dirty="0" err="1" smtClean="0"/>
            <a:t>אָלעו</a:t>
          </a:r>
          <a:r>
            <a:rPr lang="he-IL" dirty="0" smtClean="0"/>
            <a:t>ּד" שפירושו - ענף של עץ.</a:t>
          </a:r>
          <a:endParaRPr lang="he-IL" dirty="0"/>
        </a:p>
      </dgm:t>
    </dgm:pt>
    <dgm:pt modelId="{183E5AB1-B913-4071-A52D-EA3EE87EFEBF}" type="parTrans" cxnId="{425B790B-C066-4821-88D4-8D678BCE6D2A}">
      <dgm:prSet/>
      <dgm:spPr/>
      <dgm:t>
        <a:bodyPr/>
        <a:lstStyle/>
        <a:p>
          <a:pPr rtl="1"/>
          <a:endParaRPr lang="he-IL"/>
        </a:p>
      </dgm:t>
    </dgm:pt>
    <dgm:pt modelId="{D4A08ED3-2A4F-4479-B317-5251690D1A11}" type="sibTrans" cxnId="{425B790B-C066-4821-88D4-8D678BCE6D2A}">
      <dgm:prSet/>
      <dgm:spPr/>
      <dgm:t>
        <a:bodyPr/>
        <a:lstStyle/>
        <a:p>
          <a:pPr rtl="1"/>
          <a:endParaRPr lang="he-IL"/>
        </a:p>
      </dgm:t>
    </dgm:pt>
    <dgm:pt modelId="{BF2F2DA2-82BF-4788-AE97-55A708182BFC}">
      <dgm:prSet phldrT="[טקסט]" phldr="1"/>
      <dgm:spPr/>
      <dgm:t>
        <a:bodyPr/>
        <a:lstStyle/>
        <a:p>
          <a:pPr rtl="1"/>
          <a:endParaRPr lang="he-IL" dirty="0"/>
        </a:p>
      </dgm:t>
    </dgm:pt>
    <dgm:pt modelId="{B140621F-F84D-44CA-B657-DB175789EAA9}" type="parTrans" cxnId="{F08568DC-8A83-4D9C-8DA6-3D2862EEE8F4}">
      <dgm:prSet/>
      <dgm:spPr/>
      <dgm:t>
        <a:bodyPr/>
        <a:lstStyle/>
        <a:p>
          <a:pPr rtl="1"/>
          <a:endParaRPr lang="he-IL"/>
        </a:p>
      </dgm:t>
    </dgm:pt>
    <dgm:pt modelId="{CE814329-B22A-4D4C-A75D-A518624B53FB}" type="sibTrans" cxnId="{F08568DC-8A83-4D9C-8DA6-3D2862EEE8F4}">
      <dgm:prSet/>
      <dgm:spPr/>
      <dgm:t>
        <a:bodyPr/>
        <a:lstStyle/>
        <a:p>
          <a:pPr rtl="1"/>
          <a:endParaRPr lang="he-IL"/>
        </a:p>
      </dgm:t>
    </dgm:pt>
    <dgm:pt modelId="{2EFDBE84-DB87-4B51-A469-3D29A86AC192}">
      <dgm:prSet phldrT="[טקסט]"/>
      <dgm:spPr/>
      <dgm:t>
        <a:bodyPr/>
        <a:lstStyle/>
        <a:p>
          <a:pPr rtl="1"/>
          <a:r>
            <a:rPr lang="he-IL" dirty="0" smtClean="0"/>
            <a:t>סבא מנגן </a:t>
          </a:r>
          <a:r>
            <a:rPr lang="he-IL" dirty="0" err="1" smtClean="0"/>
            <a:t>בבונגוס</a:t>
          </a:r>
          <a:r>
            <a:rPr lang="he-IL" dirty="0" smtClean="0"/>
            <a:t> ובדרבוקה</a:t>
          </a:r>
          <a:endParaRPr lang="he-IL" dirty="0"/>
        </a:p>
      </dgm:t>
    </dgm:pt>
    <dgm:pt modelId="{8A90B366-8370-4BEA-B4E0-850EFA93EF46}" type="parTrans" cxnId="{C121ECC8-60DC-4784-9D1D-A692D23F846F}">
      <dgm:prSet/>
      <dgm:spPr/>
      <dgm:t>
        <a:bodyPr/>
        <a:lstStyle/>
        <a:p>
          <a:pPr rtl="1"/>
          <a:endParaRPr lang="he-IL"/>
        </a:p>
      </dgm:t>
    </dgm:pt>
    <dgm:pt modelId="{D64EB18E-33B0-490F-939E-6E49D1952CE6}" type="sibTrans" cxnId="{C121ECC8-60DC-4784-9D1D-A692D23F846F}">
      <dgm:prSet/>
      <dgm:spPr/>
      <dgm:t>
        <a:bodyPr/>
        <a:lstStyle/>
        <a:p>
          <a:pPr rtl="1"/>
          <a:endParaRPr lang="he-IL"/>
        </a:p>
      </dgm:t>
    </dgm:pt>
    <dgm:pt modelId="{E38195BD-4789-492A-8E55-EE6A3FC7A985}">
      <dgm:prSet phldrT="[טקסט]"/>
      <dgm:spPr/>
      <dgm:t>
        <a:bodyPr/>
        <a:lstStyle/>
        <a:p>
          <a:pPr rtl="1"/>
          <a:r>
            <a:rPr lang="he-IL" dirty="0" smtClean="0"/>
            <a:t>היא תוף עשוי </a:t>
          </a:r>
          <a:r>
            <a:rPr lang="he-IL" dirty="0" err="1" smtClean="0"/>
            <a:t>חימר</a:t>
          </a:r>
          <a:r>
            <a:rPr lang="he-IL" dirty="0" smtClean="0"/>
            <a:t> או מתכת עליו מתוח עור כבש או דג. </a:t>
          </a:r>
          <a:endParaRPr lang="he-IL" dirty="0"/>
        </a:p>
      </dgm:t>
    </dgm:pt>
    <dgm:pt modelId="{D97F8022-3233-481A-9905-8BD8C4382190}" type="parTrans" cxnId="{EAE3C4C4-1152-4348-85F5-F7013ADBCB60}">
      <dgm:prSet/>
      <dgm:spPr/>
      <dgm:t>
        <a:bodyPr/>
        <a:lstStyle/>
        <a:p>
          <a:pPr rtl="1"/>
          <a:endParaRPr lang="he-IL"/>
        </a:p>
      </dgm:t>
    </dgm:pt>
    <dgm:pt modelId="{7C1DA078-2DA7-4721-B64C-901654470EB7}" type="sibTrans" cxnId="{EAE3C4C4-1152-4348-85F5-F7013ADBCB60}">
      <dgm:prSet/>
      <dgm:spPr/>
      <dgm:t>
        <a:bodyPr/>
        <a:lstStyle/>
        <a:p>
          <a:pPr rtl="1"/>
          <a:endParaRPr lang="he-IL"/>
        </a:p>
      </dgm:t>
    </dgm:pt>
    <dgm:pt modelId="{B7AB92A0-BC23-4C07-82FB-7E952741C645}">
      <dgm:prSet phldrT="[טקסט]" phldr="1"/>
      <dgm:spPr/>
      <dgm:t>
        <a:bodyPr/>
        <a:lstStyle/>
        <a:p>
          <a:pPr rtl="1"/>
          <a:endParaRPr lang="he-IL" dirty="0"/>
        </a:p>
      </dgm:t>
    </dgm:pt>
    <dgm:pt modelId="{FDEEAF3F-34EE-44FE-91A3-020CEE9CCB1F}" type="parTrans" cxnId="{01DFEFFA-30AB-4EC2-B172-5FA4BCEDB609}">
      <dgm:prSet/>
      <dgm:spPr/>
      <dgm:t>
        <a:bodyPr/>
        <a:lstStyle/>
        <a:p>
          <a:pPr rtl="1"/>
          <a:endParaRPr lang="he-IL"/>
        </a:p>
      </dgm:t>
    </dgm:pt>
    <dgm:pt modelId="{1626B1AE-FF26-40C6-9EBD-385817750FF9}" type="sibTrans" cxnId="{01DFEFFA-30AB-4EC2-B172-5FA4BCEDB609}">
      <dgm:prSet/>
      <dgm:spPr/>
      <dgm:t>
        <a:bodyPr/>
        <a:lstStyle/>
        <a:p>
          <a:pPr rtl="1"/>
          <a:endParaRPr lang="he-IL"/>
        </a:p>
      </dgm:t>
    </dgm:pt>
    <dgm:pt modelId="{6C4418A8-1601-40A5-BB94-5F02FEB5DEE6}" type="pres">
      <dgm:prSet presAssocID="{11020CEF-AF04-4EB8-990B-3F5D47C83506}" presName="linear" presStyleCnt="0">
        <dgm:presLayoutVars>
          <dgm:dir/>
          <dgm:resizeHandles val="exact"/>
        </dgm:presLayoutVars>
      </dgm:prSet>
      <dgm:spPr/>
      <dgm:t>
        <a:bodyPr/>
        <a:lstStyle/>
        <a:p>
          <a:pPr rtl="1"/>
          <a:endParaRPr lang="he-IL"/>
        </a:p>
      </dgm:t>
    </dgm:pt>
    <dgm:pt modelId="{138D0719-FAD9-4AF1-A9C2-FE7A1C6E38CA}" type="pres">
      <dgm:prSet presAssocID="{128250B2-B65A-4321-B701-435C2B41320D}" presName="comp" presStyleCnt="0"/>
      <dgm:spPr/>
      <dgm:t>
        <a:bodyPr/>
        <a:lstStyle/>
        <a:p>
          <a:pPr rtl="1"/>
          <a:endParaRPr lang="he-IL"/>
        </a:p>
      </dgm:t>
    </dgm:pt>
    <dgm:pt modelId="{68EE747E-E849-4293-A452-A76C0FF1BE91}" type="pres">
      <dgm:prSet presAssocID="{128250B2-B65A-4321-B701-435C2B41320D}" presName="box" presStyleLbl="node1" presStyleIdx="0" presStyleCnt="3" custLinFactNeighborX="10634" custLinFactNeighborY="344"/>
      <dgm:spPr/>
      <dgm:t>
        <a:bodyPr/>
        <a:lstStyle/>
        <a:p>
          <a:pPr rtl="1"/>
          <a:endParaRPr lang="he-IL"/>
        </a:p>
      </dgm:t>
    </dgm:pt>
    <dgm:pt modelId="{45474068-1823-4A21-92FC-27699323E051}" type="pres">
      <dgm:prSet presAssocID="{128250B2-B65A-4321-B701-435C2B41320D}"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t>
        <a:bodyPr/>
        <a:lstStyle/>
        <a:p>
          <a:pPr rtl="1"/>
          <a:endParaRPr lang="he-IL"/>
        </a:p>
      </dgm:t>
    </dgm:pt>
    <dgm:pt modelId="{C704CC98-07C3-4AAA-B25D-71AE3E5A5F0F}" type="pres">
      <dgm:prSet presAssocID="{128250B2-B65A-4321-B701-435C2B41320D}" presName="text" presStyleLbl="node1" presStyleIdx="0" presStyleCnt="3">
        <dgm:presLayoutVars>
          <dgm:bulletEnabled val="1"/>
        </dgm:presLayoutVars>
      </dgm:prSet>
      <dgm:spPr/>
      <dgm:t>
        <a:bodyPr/>
        <a:lstStyle/>
        <a:p>
          <a:pPr rtl="1"/>
          <a:endParaRPr lang="he-IL"/>
        </a:p>
      </dgm:t>
    </dgm:pt>
    <dgm:pt modelId="{E341D83B-2049-4AE4-958C-F9F246180A9A}" type="pres">
      <dgm:prSet presAssocID="{8757F19A-4166-4D41-9D02-2672C0F02857}" presName="spacer" presStyleCnt="0"/>
      <dgm:spPr/>
      <dgm:t>
        <a:bodyPr/>
        <a:lstStyle/>
        <a:p>
          <a:pPr rtl="1"/>
          <a:endParaRPr lang="he-IL"/>
        </a:p>
      </dgm:t>
    </dgm:pt>
    <dgm:pt modelId="{3ED47EAD-9E67-4B6C-BB11-74E189C9CB11}" type="pres">
      <dgm:prSet presAssocID="{5C9500AE-EC3D-43F1-9DC2-8DAAD2B4AF45}" presName="comp" presStyleCnt="0"/>
      <dgm:spPr/>
      <dgm:t>
        <a:bodyPr/>
        <a:lstStyle/>
        <a:p>
          <a:pPr rtl="1"/>
          <a:endParaRPr lang="he-IL"/>
        </a:p>
      </dgm:t>
    </dgm:pt>
    <dgm:pt modelId="{CF3193A8-CF42-4772-84AD-B6ED5610ACE9}" type="pres">
      <dgm:prSet presAssocID="{5C9500AE-EC3D-43F1-9DC2-8DAAD2B4AF45}" presName="box" presStyleLbl="node1" presStyleIdx="1" presStyleCnt="3"/>
      <dgm:spPr/>
      <dgm:t>
        <a:bodyPr/>
        <a:lstStyle/>
        <a:p>
          <a:pPr rtl="1"/>
          <a:endParaRPr lang="he-IL"/>
        </a:p>
      </dgm:t>
    </dgm:pt>
    <dgm:pt modelId="{91606429-F7FF-4421-8629-A01E21F88163}" type="pres">
      <dgm:prSet presAssocID="{5C9500AE-EC3D-43F1-9DC2-8DAAD2B4AF45}"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dgm:spPr>
      <dgm:t>
        <a:bodyPr/>
        <a:lstStyle/>
        <a:p>
          <a:pPr rtl="1"/>
          <a:endParaRPr lang="he-IL"/>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6B44416-5E11-476B-97CC-CEBFB646A67D}" type="pres">
      <dgm:prSet presAssocID="{5C9500AE-EC3D-43F1-9DC2-8DAAD2B4AF45}" presName="text" presStyleLbl="node1" presStyleIdx="1" presStyleCnt="3">
        <dgm:presLayoutVars>
          <dgm:bulletEnabled val="1"/>
        </dgm:presLayoutVars>
      </dgm:prSet>
      <dgm:spPr/>
      <dgm:t>
        <a:bodyPr/>
        <a:lstStyle/>
        <a:p>
          <a:pPr rtl="1"/>
          <a:endParaRPr lang="he-IL"/>
        </a:p>
      </dgm:t>
    </dgm:pt>
    <dgm:pt modelId="{A250A2CD-E42B-42A1-931B-9C2886B87862}" type="pres">
      <dgm:prSet presAssocID="{9F9774AD-5BC4-4E2B-9DAC-3657C64EAD30}" presName="spacer" presStyleCnt="0"/>
      <dgm:spPr/>
      <dgm:t>
        <a:bodyPr/>
        <a:lstStyle/>
        <a:p>
          <a:pPr rtl="1"/>
          <a:endParaRPr lang="he-IL"/>
        </a:p>
      </dgm:t>
    </dgm:pt>
    <dgm:pt modelId="{97E85275-970A-4E37-97FA-2D1E9507736D}" type="pres">
      <dgm:prSet presAssocID="{2EFDBE84-DB87-4B51-A469-3D29A86AC192}" presName="comp" presStyleCnt="0"/>
      <dgm:spPr/>
      <dgm:t>
        <a:bodyPr/>
        <a:lstStyle/>
        <a:p>
          <a:pPr rtl="1"/>
          <a:endParaRPr lang="he-IL"/>
        </a:p>
      </dgm:t>
    </dgm:pt>
    <dgm:pt modelId="{965F5E39-62E3-4141-8FAD-67548964249C}" type="pres">
      <dgm:prSet presAssocID="{2EFDBE84-DB87-4B51-A469-3D29A86AC192}" presName="box" presStyleLbl="node1" presStyleIdx="2" presStyleCnt="3" custLinFactNeighborX="597" custLinFactNeighborY="-1000"/>
      <dgm:spPr/>
      <dgm:t>
        <a:bodyPr/>
        <a:lstStyle/>
        <a:p>
          <a:pPr rtl="1"/>
          <a:endParaRPr lang="he-IL"/>
        </a:p>
      </dgm:t>
    </dgm:pt>
    <dgm:pt modelId="{570B7815-E56D-4B82-8C74-D647132144B3}" type="pres">
      <dgm:prSet presAssocID="{2EFDBE84-DB87-4B51-A469-3D29A86AC192}" presName="img" presStyleLbl="fgImgPlace1" presStyleIdx="2" presStyleCnt="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000" b="-2000"/>
          </a:stretch>
        </a:blipFill>
      </dgm:spPr>
      <dgm:t>
        <a:bodyPr/>
        <a:lstStyle/>
        <a:p>
          <a:pPr rtl="1"/>
          <a:endParaRPr lang="he-IL"/>
        </a:p>
      </dgm:t>
    </dgm:pt>
    <dgm:pt modelId="{5E227F03-3533-4EBA-AA54-1A8A95D97F44}" type="pres">
      <dgm:prSet presAssocID="{2EFDBE84-DB87-4B51-A469-3D29A86AC192}" presName="text" presStyleLbl="node1" presStyleIdx="2" presStyleCnt="3">
        <dgm:presLayoutVars>
          <dgm:bulletEnabled val="1"/>
        </dgm:presLayoutVars>
      </dgm:prSet>
      <dgm:spPr/>
      <dgm:t>
        <a:bodyPr/>
        <a:lstStyle/>
        <a:p>
          <a:pPr rtl="1"/>
          <a:endParaRPr lang="he-IL"/>
        </a:p>
      </dgm:t>
    </dgm:pt>
  </dgm:ptLst>
  <dgm:cxnLst>
    <dgm:cxn modelId="{C35DF75B-56D7-4E36-8992-809865132CB2}" srcId="{11020CEF-AF04-4EB8-990B-3F5D47C83506}" destId="{128250B2-B65A-4321-B701-435C2B41320D}" srcOrd="0" destOrd="0" parTransId="{925B0F49-0540-485A-A5C8-2945C39BAA4D}" sibTransId="{8757F19A-4166-4D41-9D02-2672C0F02857}"/>
    <dgm:cxn modelId="{F08568DC-8A83-4D9C-8DA6-3D2862EEE8F4}" srcId="{5C9500AE-EC3D-43F1-9DC2-8DAAD2B4AF45}" destId="{BF2F2DA2-82BF-4788-AE97-55A708182BFC}" srcOrd="1" destOrd="0" parTransId="{B140621F-F84D-44CA-B657-DB175789EAA9}" sibTransId="{CE814329-B22A-4D4C-A75D-A518624B53FB}"/>
    <dgm:cxn modelId="{09CA77BE-D265-408C-9BEF-F4663ADF97A5}" type="presOf" srcId="{A42DCBCF-D325-4D22-B119-90729C547BFD}" destId="{C704CC98-07C3-4AAA-B25D-71AE3E5A5F0F}" srcOrd="1" destOrd="1" presId="urn:microsoft.com/office/officeart/2005/8/layout/vList4#1"/>
    <dgm:cxn modelId="{EAE3C4C4-1152-4348-85F5-F7013ADBCB60}" srcId="{2EFDBE84-DB87-4B51-A469-3D29A86AC192}" destId="{E38195BD-4789-492A-8E55-EE6A3FC7A985}" srcOrd="0" destOrd="0" parTransId="{D97F8022-3233-481A-9905-8BD8C4382190}" sibTransId="{7C1DA078-2DA7-4721-B64C-901654470EB7}"/>
    <dgm:cxn modelId="{BBCD6C4C-42AE-46C1-9DB1-C0586BA3DAA2}" type="presOf" srcId="{B7AB92A0-BC23-4C07-82FB-7E952741C645}" destId="{5E227F03-3533-4EBA-AA54-1A8A95D97F44}" srcOrd="1" destOrd="2" presId="urn:microsoft.com/office/officeart/2005/8/layout/vList4#1"/>
    <dgm:cxn modelId="{B641D29C-2444-4A98-B8AF-B1680107121F}" type="presOf" srcId="{D52B19BD-ACF0-4112-A0C5-DE8AE147F25E}" destId="{E6B44416-5E11-476B-97CC-CEBFB646A67D}" srcOrd="1" destOrd="1" presId="urn:microsoft.com/office/officeart/2005/8/layout/vList4#1"/>
    <dgm:cxn modelId="{59ABBBBE-A851-41EF-BADF-726376B47F63}" type="presOf" srcId="{4498818A-5142-4C48-81D5-2B8CBF131E1A}" destId="{68EE747E-E849-4293-A452-A76C0FF1BE91}" srcOrd="0" destOrd="2" presId="urn:microsoft.com/office/officeart/2005/8/layout/vList4#1"/>
    <dgm:cxn modelId="{808DEA1D-DCCC-40CF-A7B8-D029C848A822}" type="presOf" srcId="{128250B2-B65A-4321-B701-435C2B41320D}" destId="{68EE747E-E849-4293-A452-A76C0FF1BE91}" srcOrd="0" destOrd="0" presId="urn:microsoft.com/office/officeart/2005/8/layout/vList4#1"/>
    <dgm:cxn modelId="{74DE7A21-EA29-40CC-9499-ACE54C4FA43C}" type="presOf" srcId="{D52B19BD-ACF0-4112-A0C5-DE8AE147F25E}" destId="{CF3193A8-CF42-4772-84AD-B6ED5610ACE9}" srcOrd="0" destOrd="1" presId="urn:microsoft.com/office/officeart/2005/8/layout/vList4#1"/>
    <dgm:cxn modelId="{8C5604E9-0217-43BD-AF67-C4B54F8421E5}" type="presOf" srcId="{A42DCBCF-D325-4D22-B119-90729C547BFD}" destId="{68EE747E-E849-4293-A452-A76C0FF1BE91}" srcOrd="0" destOrd="1" presId="urn:microsoft.com/office/officeart/2005/8/layout/vList4#1"/>
    <dgm:cxn modelId="{96AB4D77-CAFF-4A01-BD2E-2520DF9EB0C4}" type="presOf" srcId="{2EFDBE84-DB87-4B51-A469-3D29A86AC192}" destId="{5E227F03-3533-4EBA-AA54-1A8A95D97F44}" srcOrd="1" destOrd="0" presId="urn:microsoft.com/office/officeart/2005/8/layout/vList4#1"/>
    <dgm:cxn modelId="{01DFEFFA-30AB-4EC2-B172-5FA4BCEDB609}" srcId="{2EFDBE84-DB87-4B51-A469-3D29A86AC192}" destId="{B7AB92A0-BC23-4C07-82FB-7E952741C645}" srcOrd="1" destOrd="0" parTransId="{FDEEAF3F-34EE-44FE-91A3-020CEE9CCB1F}" sibTransId="{1626B1AE-FF26-40C6-9EBD-385817750FF9}"/>
    <dgm:cxn modelId="{0159B570-E595-4F3F-A965-68F9E07F89FE}" type="presOf" srcId="{11020CEF-AF04-4EB8-990B-3F5D47C83506}" destId="{6C4418A8-1601-40A5-BB94-5F02FEB5DEE6}" srcOrd="0" destOrd="0" presId="urn:microsoft.com/office/officeart/2005/8/layout/vList4#1"/>
    <dgm:cxn modelId="{A0DCE96A-C7C6-4FA2-9047-FA0B8452F5DC}" type="presOf" srcId="{5C9500AE-EC3D-43F1-9DC2-8DAAD2B4AF45}" destId="{E6B44416-5E11-476B-97CC-CEBFB646A67D}" srcOrd="1" destOrd="0" presId="urn:microsoft.com/office/officeart/2005/8/layout/vList4#1"/>
    <dgm:cxn modelId="{20E2FE5C-8F7B-4403-BF40-9A012761BDA5}" type="presOf" srcId="{BF2F2DA2-82BF-4788-AE97-55A708182BFC}" destId="{E6B44416-5E11-476B-97CC-CEBFB646A67D}" srcOrd="1" destOrd="2" presId="urn:microsoft.com/office/officeart/2005/8/layout/vList4#1"/>
    <dgm:cxn modelId="{C7D562B7-1E20-41D2-BEB5-4564B48EE480}" type="presOf" srcId="{2EFDBE84-DB87-4B51-A469-3D29A86AC192}" destId="{965F5E39-62E3-4141-8FAD-67548964249C}" srcOrd="0" destOrd="0" presId="urn:microsoft.com/office/officeart/2005/8/layout/vList4#1"/>
    <dgm:cxn modelId="{C4DCF580-F30E-4A01-8082-1DA0823F7EBC}" type="presOf" srcId="{E38195BD-4789-492A-8E55-EE6A3FC7A985}" destId="{965F5E39-62E3-4141-8FAD-67548964249C}" srcOrd="0" destOrd="1" presId="urn:microsoft.com/office/officeart/2005/8/layout/vList4#1"/>
    <dgm:cxn modelId="{7D503A31-8001-4E28-9F05-3FDADC6BB301}" type="presOf" srcId="{4498818A-5142-4C48-81D5-2B8CBF131E1A}" destId="{C704CC98-07C3-4AAA-B25D-71AE3E5A5F0F}" srcOrd="1" destOrd="2" presId="urn:microsoft.com/office/officeart/2005/8/layout/vList4#1"/>
    <dgm:cxn modelId="{C7B20AF2-43EA-44EE-A25D-50CC91F34DC7}" srcId="{11020CEF-AF04-4EB8-990B-3F5D47C83506}" destId="{5C9500AE-EC3D-43F1-9DC2-8DAAD2B4AF45}" srcOrd="1" destOrd="0" parTransId="{032BCCED-1274-4943-BE34-CBC710E658DB}" sibTransId="{9F9774AD-5BC4-4E2B-9DAC-3657C64EAD30}"/>
    <dgm:cxn modelId="{E7D0A380-3704-4994-B306-D5A8E5F68787}" type="presOf" srcId="{B7AB92A0-BC23-4C07-82FB-7E952741C645}" destId="{965F5E39-62E3-4141-8FAD-67548964249C}" srcOrd="0" destOrd="2" presId="urn:microsoft.com/office/officeart/2005/8/layout/vList4#1"/>
    <dgm:cxn modelId="{425B790B-C066-4821-88D4-8D678BCE6D2A}" srcId="{5C9500AE-EC3D-43F1-9DC2-8DAAD2B4AF45}" destId="{D52B19BD-ACF0-4112-A0C5-DE8AE147F25E}" srcOrd="0" destOrd="0" parTransId="{183E5AB1-B913-4071-A52D-EA3EE87EFEBF}" sibTransId="{D4A08ED3-2A4F-4479-B317-5251690D1A11}"/>
    <dgm:cxn modelId="{C121ECC8-60DC-4784-9D1D-A692D23F846F}" srcId="{11020CEF-AF04-4EB8-990B-3F5D47C83506}" destId="{2EFDBE84-DB87-4B51-A469-3D29A86AC192}" srcOrd="2" destOrd="0" parTransId="{8A90B366-8370-4BEA-B4E0-850EFA93EF46}" sibTransId="{D64EB18E-33B0-490F-939E-6E49D1952CE6}"/>
    <dgm:cxn modelId="{C511FD1D-93A8-4211-9D54-5D9FD51FC429}" type="presOf" srcId="{BF2F2DA2-82BF-4788-AE97-55A708182BFC}" destId="{CF3193A8-CF42-4772-84AD-B6ED5610ACE9}" srcOrd="0" destOrd="2" presId="urn:microsoft.com/office/officeart/2005/8/layout/vList4#1"/>
    <dgm:cxn modelId="{2F49085D-700F-477C-8575-0D1D3F68D5C6}" type="presOf" srcId="{5C9500AE-EC3D-43F1-9DC2-8DAAD2B4AF45}" destId="{CF3193A8-CF42-4772-84AD-B6ED5610ACE9}" srcOrd="0" destOrd="0" presId="urn:microsoft.com/office/officeart/2005/8/layout/vList4#1"/>
    <dgm:cxn modelId="{D1F1B119-993D-493D-AE1E-F225E75D980E}" srcId="{128250B2-B65A-4321-B701-435C2B41320D}" destId="{4498818A-5142-4C48-81D5-2B8CBF131E1A}" srcOrd="1" destOrd="0" parTransId="{94F03381-3091-492A-B5CC-1E51487BA4A3}" sibTransId="{230C8813-6CBD-40EB-A224-27AA074EFC8C}"/>
    <dgm:cxn modelId="{64988416-9AB6-4F26-B8B2-423F9D71F9A9}" type="presOf" srcId="{E38195BD-4789-492A-8E55-EE6A3FC7A985}" destId="{5E227F03-3533-4EBA-AA54-1A8A95D97F44}" srcOrd="1" destOrd="1" presId="urn:microsoft.com/office/officeart/2005/8/layout/vList4#1"/>
    <dgm:cxn modelId="{C1F9CADA-3453-48D0-B446-F609449B7DDB}" srcId="{128250B2-B65A-4321-B701-435C2B41320D}" destId="{A42DCBCF-D325-4D22-B119-90729C547BFD}" srcOrd="0" destOrd="0" parTransId="{A3B51ECE-FB05-4C92-9FFC-B9BBF0D447A6}" sibTransId="{2DEAB33A-D364-4690-BA4C-ABE895594A6A}"/>
    <dgm:cxn modelId="{4D2D7DD3-1F8C-44F7-96DB-98A74D7AE539}" type="presOf" srcId="{128250B2-B65A-4321-B701-435C2B41320D}" destId="{C704CC98-07C3-4AAA-B25D-71AE3E5A5F0F}" srcOrd="1" destOrd="0" presId="urn:microsoft.com/office/officeart/2005/8/layout/vList4#1"/>
    <dgm:cxn modelId="{C48CA4F9-3B2D-40F1-A7EA-0229E691C5C4}" type="presParOf" srcId="{6C4418A8-1601-40A5-BB94-5F02FEB5DEE6}" destId="{138D0719-FAD9-4AF1-A9C2-FE7A1C6E38CA}" srcOrd="0" destOrd="0" presId="urn:microsoft.com/office/officeart/2005/8/layout/vList4#1"/>
    <dgm:cxn modelId="{B6FD0065-B3B8-46BD-A457-387441B8FCDC}" type="presParOf" srcId="{138D0719-FAD9-4AF1-A9C2-FE7A1C6E38CA}" destId="{68EE747E-E849-4293-A452-A76C0FF1BE91}" srcOrd="0" destOrd="0" presId="urn:microsoft.com/office/officeart/2005/8/layout/vList4#1"/>
    <dgm:cxn modelId="{3A69D85E-C0B5-409D-8E41-88F82501DEC7}" type="presParOf" srcId="{138D0719-FAD9-4AF1-A9C2-FE7A1C6E38CA}" destId="{45474068-1823-4A21-92FC-27699323E051}" srcOrd="1" destOrd="0" presId="urn:microsoft.com/office/officeart/2005/8/layout/vList4#1"/>
    <dgm:cxn modelId="{BD2E9663-8608-4E75-BE20-900A4889DDD3}" type="presParOf" srcId="{138D0719-FAD9-4AF1-A9C2-FE7A1C6E38CA}" destId="{C704CC98-07C3-4AAA-B25D-71AE3E5A5F0F}" srcOrd="2" destOrd="0" presId="urn:microsoft.com/office/officeart/2005/8/layout/vList4#1"/>
    <dgm:cxn modelId="{9FAC0FAC-A337-4329-ACD4-D7E75F1060A1}" type="presParOf" srcId="{6C4418A8-1601-40A5-BB94-5F02FEB5DEE6}" destId="{E341D83B-2049-4AE4-958C-F9F246180A9A}" srcOrd="1" destOrd="0" presId="urn:microsoft.com/office/officeart/2005/8/layout/vList4#1"/>
    <dgm:cxn modelId="{876CDC75-73F3-4008-B8CC-05573E338333}" type="presParOf" srcId="{6C4418A8-1601-40A5-BB94-5F02FEB5DEE6}" destId="{3ED47EAD-9E67-4B6C-BB11-74E189C9CB11}" srcOrd="2" destOrd="0" presId="urn:microsoft.com/office/officeart/2005/8/layout/vList4#1"/>
    <dgm:cxn modelId="{2E69373E-E01F-4250-BA57-42C83369EFBE}" type="presParOf" srcId="{3ED47EAD-9E67-4B6C-BB11-74E189C9CB11}" destId="{CF3193A8-CF42-4772-84AD-B6ED5610ACE9}" srcOrd="0" destOrd="0" presId="urn:microsoft.com/office/officeart/2005/8/layout/vList4#1"/>
    <dgm:cxn modelId="{B2D78B9E-A542-4C8C-9A51-2ED4E71C0E3F}" type="presParOf" srcId="{3ED47EAD-9E67-4B6C-BB11-74E189C9CB11}" destId="{91606429-F7FF-4421-8629-A01E21F88163}" srcOrd="1" destOrd="0" presId="urn:microsoft.com/office/officeart/2005/8/layout/vList4#1"/>
    <dgm:cxn modelId="{7861BE3A-B6A0-4693-8F8A-2D12F1A34C91}" type="presParOf" srcId="{3ED47EAD-9E67-4B6C-BB11-74E189C9CB11}" destId="{E6B44416-5E11-476B-97CC-CEBFB646A67D}" srcOrd="2" destOrd="0" presId="urn:microsoft.com/office/officeart/2005/8/layout/vList4#1"/>
    <dgm:cxn modelId="{230DEE58-8F6D-4080-8BDB-DB2324325096}" type="presParOf" srcId="{6C4418A8-1601-40A5-BB94-5F02FEB5DEE6}" destId="{A250A2CD-E42B-42A1-931B-9C2886B87862}" srcOrd="3" destOrd="0" presId="urn:microsoft.com/office/officeart/2005/8/layout/vList4#1"/>
    <dgm:cxn modelId="{71798875-B88C-4EA7-A901-236A4575874B}" type="presParOf" srcId="{6C4418A8-1601-40A5-BB94-5F02FEB5DEE6}" destId="{97E85275-970A-4E37-97FA-2D1E9507736D}" srcOrd="4" destOrd="0" presId="urn:microsoft.com/office/officeart/2005/8/layout/vList4#1"/>
    <dgm:cxn modelId="{E667A346-58C3-45C7-8E47-CD0BD0B34CE6}" type="presParOf" srcId="{97E85275-970A-4E37-97FA-2D1E9507736D}" destId="{965F5E39-62E3-4141-8FAD-67548964249C}" srcOrd="0" destOrd="0" presId="urn:microsoft.com/office/officeart/2005/8/layout/vList4#1"/>
    <dgm:cxn modelId="{2F3EDBF6-AA8A-4EED-A584-DD78A3E52AB8}" type="presParOf" srcId="{97E85275-970A-4E37-97FA-2D1E9507736D}" destId="{570B7815-E56D-4B82-8C74-D647132144B3}" srcOrd="1" destOrd="0" presId="urn:microsoft.com/office/officeart/2005/8/layout/vList4#1"/>
    <dgm:cxn modelId="{1F14A74B-28BC-4841-BCA7-7AD69EF9850B}" type="presParOf" srcId="{97E85275-970A-4E37-97FA-2D1E9507736D}" destId="{5E227F03-3533-4EBA-AA54-1A8A95D97F44}"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E747E-E849-4293-A452-A76C0FF1BE91}">
      <dsp:nvSpPr>
        <dsp:cNvPr id="0" name=""/>
        <dsp:cNvSpPr/>
      </dsp:nvSpPr>
      <dsp:spPr>
        <a:xfrm>
          <a:off x="0" y="3771"/>
          <a:ext cx="6777037" cy="109636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he-IL" sz="1800" kern="1200" dirty="0" smtClean="0"/>
            <a:t>סבא מנגן בכינור</a:t>
          </a:r>
          <a:endParaRPr lang="he-IL" sz="1800" kern="1200" dirty="0"/>
        </a:p>
        <a:p>
          <a:pPr marL="114300" lvl="1" indent="-114300" algn="r" defTabSz="622300" rtl="1">
            <a:lnSpc>
              <a:spcPct val="90000"/>
            </a:lnSpc>
            <a:spcBef>
              <a:spcPct val="0"/>
            </a:spcBef>
            <a:spcAft>
              <a:spcPct val="15000"/>
            </a:spcAft>
            <a:buChar char="••"/>
          </a:pPr>
          <a:r>
            <a:rPr lang="he-IL" sz="1400" kern="1200" dirty="0" smtClean="0"/>
            <a:t>הכינור יכול להיות מכוון בשני אופנים : כיוון קלאסי מערבי וכיוון מזרחי.</a:t>
          </a:r>
          <a:endParaRPr lang="he-IL" sz="1400" kern="1200" dirty="0"/>
        </a:p>
        <a:p>
          <a:pPr marL="114300" lvl="1" indent="-114300" algn="r" defTabSz="622300" rtl="1">
            <a:lnSpc>
              <a:spcPct val="90000"/>
            </a:lnSpc>
            <a:spcBef>
              <a:spcPct val="0"/>
            </a:spcBef>
            <a:spcAft>
              <a:spcPct val="15000"/>
            </a:spcAft>
            <a:buChar char="••"/>
          </a:pPr>
          <a:endParaRPr lang="he-IL" sz="1400" kern="1200" dirty="0"/>
        </a:p>
      </dsp:txBody>
      <dsp:txXfrm>
        <a:off x="1465044" y="3771"/>
        <a:ext cx="5311992" cy="1096367"/>
      </dsp:txXfrm>
    </dsp:sp>
    <dsp:sp modelId="{45474068-1823-4A21-92FC-27699323E051}">
      <dsp:nvSpPr>
        <dsp:cNvPr id="0" name=""/>
        <dsp:cNvSpPr/>
      </dsp:nvSpPr>
      <dsp:spPr>
        <a:xfrm>
          <a:off x="109636" y="109636"/>
          <a:ext cx="1355407" cy="87709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3193A8-CF42-4772-84AD-B6ED5610ACE9}">
      <dsp:nvSpPr>
        <dsp:cNvPr id="0" name=""/>
        <dsp:cNvSpPr/>
      </dsp:nvSpPr>
      <dsp:spPr>
        <a:xfrm>
          <a:off x="0" y="1206003"/>
          <a:ext cx="6777037" cy="109636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he-IL" sz="1800" kern="1200" dirty="0" smtClean="0"/>
            <a:t>סבא מנגן בעוד</a:t>
          </a:r>
          <a:endParaRPr lang="he-IL" sz="1800" kern="1200" dirty="0"/>
        </a:p>
        <a:p>
          <a:pPr marL="114300" lvl="1" indent="-114300" algn="r" defTabSz="622300" rtl="1">
            <a:lnSpc>
              <a:spcPct val="90000"/>
            </a:lnSpc>
            <a:spcBef>
              <a:spcPct val="0"/>
            </a:spcBef>
            <a:spcAft>
              <a:spcPct val="15000"/>
            </a:spcAft>
            <a:buChar char="••"/>
          </a:pPr>
          <a:r>
            <a:rPr lang="he-IL" sz="1400" kern="1200" dirty="0" smtClean="0"/>
            <a:t>הכלי ממנו נולדה הגיטרה, בא לה מהשם "</a:t>
          </a:r>
          <a:r>
            <a:rPr lang="he-IL" sz="1400" kern="1200" dirty="0" err="1" smtClean="0"/>
            <a:t>אָלעו</a:t>
          </a:r>
          <a:r>
            <a:rPr lang="he-IL" sz="1400" kern="1200" dirty="0" smtClean="0"/>
            <a:t>ּד" שפירושו - ענף של עץ.</a:t>
          </a:r>
          <a:endParaRPr lang="he-IL" sz="1400" kern="1200" dirty="0"/>
        </a:p>
        <a:p>
          <a:pPr marL="114300" lvl="1" indent="-114300" algn="r" defTabSz="622300" rtl="1">
            <a:lnSpc>
              <a:spcPct val="90000"/>
            </a:lnSpc>
            <a:spcBef>
              <a:spcPct val="0"/>
            </a:spcBef>
            <a:spcAft>
              <a:spcPct val="15000"/>
            </a:spcAft>
            <a:buChar char="••"/>
          </a:pPr>
          <a:endParaRPr lang="he-IL" sz="1400" kern="1200" dirty="0"/>
        </a:p>
      </dsp:txBody>
      <dsp:txXfrm>
        <a:off x="1465044" y="1206003"/>
        <a:ext cx="5311992" cy="1096367"/>
      </dsp:txXfrm>
    </dsp:sp>
    <dsp:sp modelId="{91606429-F7FF-4421-8629-A01E21F88163}">
      <dsp:nvSpPr>
        <dsp:cNvPr id="0" name=""/>
        <dsp:cNvSpPr/>
      </dsp:nvSpPr>
      <dsp:spPr>
        <a:xfrm>
          <a:off x="109636" y="1315640"/>
          <a:ext cx="1355407" cy="87709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F5E39-62E3-4141-8FAD-67548964249C}">
      <dsp:nvSpPr>
        <dsp:cNvPr id="0" name=""/>
        <dsp:cNvSpPr/>
      </dsp:nvSpPr>
      <dsp:spPr>
        <a:xfrm>
          <a:off x="0" y="2401044"/>
          <a:ext cx="6777037" cy="109636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he-IL" sz="1800" kern="1200" dirty="0" smtClean="0"/>
            <a:t>סבא מנגן </a:t>
          </a:r>
          <a:r>
            <a:rPr lang="he-IL" sz="1800" kern="1200" dirty="0" err="1" smtClean="0"/>
            <a:t>בבונגוס</a:t>
          </a:r>
          <a:r>
            <a:rPr lang="he-IL" sz="1800" kern="1200" dirty="0" smtClean="0"/>
            <a:t> ובדרבוקה</a:t>
          </a:r>
          <a:endParaRPr lang="he-IL" sz="1800" kern="1200" dirty="0"/>
        </a:p>
        <a:p>
          <a:pPr marL="114300" lvl="1" indent="-114300" algn="r" defTabSz="622300" rtl="1">
            <a:lnSpc>
              <a:spcPct val="90000"/>
            </a:lnSpc>
            <a:spcBef>
              <a:spcPct val="0"/>
            </a:spcBef>
            <a:spcAft>
              <a:spcPct val="15000"/>
            </a:spcAft>
            <a:buChar char="••"/>
          </a:pPr>
          <a:r>
            <a:rPr lang="he-IL" sz="1400" kern="1200" dirty="0" smtClean="0"/>
            <a:t>היא תוף עשוי </a:t>
          </a:r>
          <a:r>
            <a:rPr lang="he-IL" sz="1400" kern="1200" dirty="0" err="1" smtClean="0"/>
            <a:t>חימר</a:t>
          </a:r>
          <a:r>
            <a:rPr lang="he-IL" sz="1400" kern="1200" dirty="0" smtClean="0"/>
            <a:t> או מתכת עליו מתוח עור כבש או דג. </a:t>
          </a:r>
          <a:endParaRPr lang="he-IL" sz="1400" kern="1200" dirty="0"/>
        </a:p>
        <a:p>
          <a:pPr marL="114300" lvl="1" indent="-114300" algn="r" defTabSz="622300" rtl="1">
            <a:lnSpc>
              <a:spcPct val="90000"/>
            </a:lnSpc>
            <a:spcBef>
              <a:spcPct val="0"/>
            </a:spcBef>
            <a:spcAft>
              <a:spcPct val="15000"/>
            </a:spcAft>
            <a:buChar char="••"/>
          </a:pPr>
          <a:endParaRPr lang="he-IL" sz="1400" kern="1200" dirty="0"/>
        </a:p>
      </dsp:txBody>
      <dsp:txXfrm>
        <a:off x="1465044" y="2401044"/>
        <a:ext cx="5311992" cy="1096367"/>
      </dsp:txXfrm>
    </dsp:sp>
    <dsp:sp modelId="{570B7815-E56D-4B82-8C74-D647132144B3}">
      <dsp:nvSpPr>
        <dsp:cNvPr id="0" name=""/>
        <dsp:cNvSpPr/>
      </dsp:nvSpPr>
      <dsp:spPr>
        <a:xfrm>
          <a:off x="109636" y="2521644"/>
          <a:ext cx="1355407" cy="87709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C7112C8-25E9-4E74-9809-9269D2F87A5E}" type="datetimeFigureOut">
              <a:rPr lang="he-IL" smtClean="0"/>
              <a:pPr/>
              <a:t>י"ב/חשון/תשע"ז</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25EE004-6492-4E34-8EB9-3555AFF870B8}" type="slidenum">
              <a:rPr lang="he-IL" smtClean="0"/>
              <a:pPr/>
              <a:t>‹#›</a:t>
            </a:fld>
            <a:endParaRPr lang="he-IL"/>
          </a:p>
        </p:txBody>
      </p:sp>
    </p:spTree>
    <p:extLst>
      <p:ext uri="{BB962C8B-B14F-4D97-AF65-F5344CB8AC3E}">
        <p14:creationId xmlns:p14="http://schemas.microsoft.com/office/powerpoint/2010/main" val="9778391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25EE004-6492-4E34-8EB9-3555AFF870B8}" type="slidenum">
              <a:rPr lang="he-IL" smtClean="0"/>
              <a:pPr/>
              <a:t>11</a:t>
            </a:fld>
            <a:endParaRPr lang="he-IL"/>
          </a:p>
        </p:txBody>
      </p:sp>
    </p:spTree>
    <p:extLst>
      <p:ext uri="{BB962C8B-B14F-4D97-AF65-F5344CB8AC3E}">
        <p14:creationId xmlns:p14="http://schemas.microsoft.com/office/powerpoint/2010/main" val="181471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25EE004-6492-4E34-8EB9-3555AFF870B8}" type="slidenum">
              <a:rPr lang="he-IL" smtClean="0"/>
              <a:pPr/>
              <a:t>12</a:t>
            </a:fld>
            <a:endParaRPr lang="he-IL"/>
          </a:p>
        </p:txBody>
      </p:sp>
    </p:spTree>
    <p:extLst>
      <p:ext uri="{BB962C8B-B14F-4D97-AF65-F5344CB8AC3E}">
        <p14:creationId xmlns:p14="http://schemas.microsoft.com/office/powerpoint/2010/main" val="181471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1482099-BA59-4EB4-AF11-E9F6AFC74A38}" type="datetimeFigureOut">
              <a:rPr lang="he-IL" smtClean="0"/>
              <a:pPr/>
              <a:t>י"ב/חשון/תשע"ז</a:t>
            </a:fld>
            <a:endParaRPr lang="he-IL"/>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he-IL"/>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A3192F2-3BBB-4C8A-B1DE-A6D8BED206FD}" type="slidenum">
              <a:rPr lang="he-IL" smtClean="0"/>
              <a:pPr/>
              <a:t>‹#›</a:t>
            </a:fld>
            <a:endParaRPr lang="he-IL"/>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11482099-BA59-4EB4-AF11-E9F6AFC74A38}" type="datetimeFigureOut">
              <a:rPr lang="he-IL" smtClean="0"/>
              <a:pPr/>
              <a:t>י"ב/חשון/תשע"ז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A3192F2-3BBB-4C8A-B1DE-A6D8BED206FD}"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11482099-BA59-4EB4-AF11-E9F6AFC74A38}" type="datetimeFigureOut">
              <a:rPr lang="he-IL" smtClean="0"/>
              <a:pPr/>
              <a:t>י"ב/חשון/תשע"ז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A3192F2-3BBB-4C8A-B1DE-A6D8BED206FD}"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11482099-BA59-4EB4-AF11-E9F6AFC74A38}" type="datetimeFigureOut">
              <a:rPr lang="he-IL" smtClean="0"/>
              <a:pPr/>
              <a:t>י"ב/חשון/תשע"ז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A3192F2-3BBB-4C8A-B1DE-A6D8BED206FD}"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11482099-BA59-4EB4-AF11-E9F6AFC74A38}" type="datetimeFigureOut">
              <a:rPr lang="he-IL" smtClean="0"/>
              <a:pPr/>
              <a:t>י"ב/חשון/תשע"ז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A3192F2-3BBB-4C8A-B1DE-A6D8BED206FD}"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5" name="Date Placeholder 4"/>
          <p:cNvSpPr>
            <a:spLocks noGrp="1"/>
          </p:cNvSpPr>
          <p:nvPr>
            <p:ph type="dt" sz="half" idx="10"/>
          </p:nvPr>
        </p:nvSpPr>
        <p:spPr/>
        <p:txBody>
          <a:bodyPr/>
          <a:lstStyle/>
          <a:p>
            <a:fld id="{11482099-BA59-4EB4-AF11-E9F6AFC74A38}" type="datetimeFigureOut">
              <a:rPr lang="he-IL" smtClean="0"/>
              <a:pPr/>
              <a:t>י"ב/חשון/תשע"ז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A3192F2-3BBB-4C8A-B1DE-A6D8BED206FD}" type="slidenum">
              <a:rPr lang="he-IL" smtClean="0"/>
              <a:pPr/>
              <a:t>‹#›</a:t>
            </a:fld>
            <a:endParaRPr lang="he-IL"/>
          </a:p>
        </p:txBody>
      </p:sp>
      <p:sp>
        <p:nvSpPr>
          <p:cNvPr id="9" name="Content Placeholder 8"/>
          <p:cNvSpPr>
            <a:spLocks noGrp="1"/>
          </p:cNvSpPr>
          <p:nvPr>
            <p:ph sz="quarter" idx="13"/>
          </p:nvPr>
        </p:nvSpPr>
        <p:spPr>
          <a:xfrm>
            <a:off x="1042416" y="2313432"/>
            <a:ext cx="3419856" cy="34930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11482099-BA59-4EB4-AF11-E9F6AFC74A38}" type="datetimeFigureOut">
              <a:rPr lang="he-IL" smtClean="0"/>
              <a:pPr/>
              <a:t>י"ב/חשון/תשע"ז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4A3192F2-3BBB-4C8A-B1DE-A6D8BED206FD}"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11482099-BA59-4EB4-AF11-E9F6AFC74A38}" type="datetimeFigureOut">
              <a:rPr lang="he-IL" smtClean="0"/>
              <a:pPr/>
              <a:t>י"ב/חשון/תשע"ז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4A3192F2-3BBB-4C8A-B1DE-A6D8BED206FD}"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82099-BA59-4EB4-AF11-E9F6AFC74A38}" type="datetimeFigureOut">
              <a:rPr lang="he-IL" smtClean="0"/>
              <a:pPr/>
              <a:t>י"ב/חשון/תשע"ז</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4A3192F2-3BBB-4C8A-B1DE-A6D8BED206FD}"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1482099-BA59-4EB4-AF11-E9F6AFC74A38}" type="datetimeFigureOut">
              <a:rPr lang="he-IL" smtClean="0"/>
              <a:pPr/>
              <a:t>י"ב/חשון/תשע"ז</a:t>
            </a:fld>
            <a:endParaRPr lang="he-IL"/>
          </a:p>
        </p:txBody>
      </p:sp>
      <p:sp>
        <p:nvSpPr>
          <p:cNvPr id="7" name="Slide Number Placeholder 6"/>
          <p:cNvSpPr>
            <a:spLocks noGrp="1"/>
          </p:cNvSpPr>
          <p:nvPr>
            <p:ph type="sldNum" sz="quarter" idx="12"/>
          </p:nvPr>
        </p:nvSpPr>
        <p:spPr/>
        <p:txBody>
          <a:bodyPr/>
          <a:lstStyle/>
          <a:p>
            <a:fld id="{4A3192F2-3BBB-4C8A-B1DE-A6D8BED206FD}" type="slidenum">
              <a:rPr lang="he-IL" smtClean="0"/>
              <a:pPr/>
              <a:t>‹#›</a:t>
            </a:fld>
            <a:endParaRPr lang="he-IL"/>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e-IL"/>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11482099-BA59-4EB4-AF11-E9F6AFC74A38}" type="datetimeFigureOut">
              <a:rPr lang="he-IL" smtClean="0"/>
              <a:pPr/>
              <a:t>י"ב/חשון/תשע"ז</a:t>
            </a:fld>
            <a:endParaRPr lang="he-IL"/>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e-IL"/>
          </a:p>
        </p:txBody>
      </p:sp>
      <p:sp>
        <p:nvSpPr>
          <p:cNvPr id="7" name="Slide Number Placeholder 6"/>
          <p:cNvSpPr>
            <a:spLocks noGrp="1"/>
          </p:cNvSpPr>
          <p:nvPr>
            <p:ph type="sldNum" sz="quarter" idx="12"/>
          </p:nvPr>
        </p:nvSpPr>
        <p:spPr/>
        <p:txBody>
          <a:bodyPr/>
          <a:lstStyle/>
          <a:p>
            <a:fld id="{4A3192F2-3BBB-4C8A-B1DE-A6D8BED206FD}"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shade val="94000"/>
                <a:satMod val="114000"/>
                <a:lumMod val="96000"/>
              </a:schemeClr>
            </a:gs>
            <a:gs pos="62000">
              <a:schemeClr val="bg2">
                <a:tint val="92000"/>
                <a:shade val="66000"/>
                <a:satMod val="110000"/>
                <a:lumMod val="80000"/>
              </a:schemeClr>
            </a:gs>
            <a:gs pos="100000">
              <a:schemeClr val="bg2">
                <a:tint val="89000"/>
                <a:shade val="62000"/>
                <a:satMod val="110000"/>
                <a:lumMod val="72000"/>
              </a:schemeClr>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1482099-BA59-4EB4-AF11-E9F6AFC74A38}" type="datetimeFigureOut">
              <a:rPr lang="he-IL" smtClean="0"/>
              <a:pPr/>
              <a:t>י"ב/חשון/תשע"ז</a:t>
            </a:fld>
            <a:endParaRPr lang="he-IL"/>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he-IL"/>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A3192F2-3BBB-4C8A-B1DE-A6D8BED206FD}"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31.jpe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0.png"/><Relationship Id="rId5" Type="http://schemas.microsoft.com/office/2007/relationships/hdphoto" Target="../media/hdphoto7.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www.peamit.co.il/image/Items/Large/4203.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64667" y1="52222" x2="64667" y2="52222"/>
                      </a14:backgroundRemoval>
                    </a14:imgEffect>
                  </a14:imgLayer>
                </a14:imgProps>
              </a:ext>
            </a:extLst>
          </a:blip>
          <a:srcRect/>
          <a:stretch>
            <a:fillRect/>
          </a:stretch>
        </p:blipFill>
        <p:spPr bwMode="auto">
          <a:xfrm rot="20306847">
            <a:off x="413942" y="179351"/>
            <a:ext cx="1872208" cy="1953908"/>
          </a:xfrm>
          <a:prstGeom prst="rect">
            <a:avLst/>
          </a:prstGeom>
          <a:noFill/>
        </p:spPr>
      </p:pic>
      <p:sp>
        <p:nvSpPr>
          <p:cNvPr id="4" name="מלבן 3"/>
          <p:cNvSpPr/>
          <p:nvPr/>
        </p:nvSpPr>
        <p:spPr>
          <a:xfrm>
            <a:off x="2082122" y="980728"/>
            <a:ext cx="6343403" cy="1107996"/>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he-IL" sz="6600" b="1" cap="none" spc="0" dirty="0" smtClean="0">
                <a:ln w="24500" cmpd="dbl">
                  <a:solidFill>
                    <a:schemeClr val="accent3">
                      <a:lumMod val="7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המסורת המרוקאית</a:t>
            </a:r>
            <a:endParaRPr lang="he-IL" sz="6600" b="1" cap="none" spc="0" dirty="0">
              <a:ln w="24500" cmpd="dbl">
                <a:solidFill>
                  <a:schemeClr val="accent3">
                    <a:lumMod val="7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 name="מלבן 6"/>
          <p:cNvSpPr/>
          <p:nvPr/>
        </p:nvSpPr>
        <p:spPr>
          <a:xfrm>
            <a:off x="1134227" y="2204864"/>
            <a:ext cx="7163577"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he-IL"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דביר בוסקילה</a:t>
            </a:r>
          </a:p>
          <a:p>
            <a:pPr algn="ctr"/>
            <a:r>
              <a:rPr lang="he-IL"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וסבו שלום בוסקילה</a:t>
            </a:r>
            <a:endParaRPr lang="he-IL"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1" name="Picture 8" descr="http://4.bp.blogspot.com/-fS4wDpde3EE/T4cBqFAWplI/AAAAAAAAC-8/4_rjdbcvg1Y/s1600/%D7%9E%D7%95%D7%A4%D7%9C%D7%98%D7%94-%D7%9E%D7%99%D7%9E%D7%95%D7%A0%D7%94-%D7%A4%D7%A1%D7%97-.jpg"/>
          <p:cNvPicPr>
            <a:picLocks noChangeAspect="1" noChangeArrowheads="1"/>
          </p:cNvPicPr>
          <p:nvPr/>
        </p:nvPicPr>
        <p:blipFill>
          <a:blip r:embed="rId4" cstate="print"/>
          <a:srcRect/>
          <a:stretch>
            <a:fillRect/>
          </a:stretch>
        </p:blipFill>
        <p:spPr bwMode="auto">
          <a:xfrm rot="1195215">
            <a:off x="5019586" y="4207458"/>
            <a:ext cx="3102369" cy="2326777"/>
          </a:xfrm>
          <a:prstGeom prst="rect">
            <a:avLst/>
          </a:prstGeom>
          <a:noFill/>
          <a:scene3d>
            <a:camera prst="orthographicFront"/>
            <a:lightRig rig="threePt" dir="t"/>
          </a:scene3d>
          <a:sp3d prstMaterial="plastic"/>
        </p:spPr>
      </p:pic>
      <p:pic>
        <p:nvPicPr>
          <p:cNvPr id="1026" name="Picture 2" descr="C:\Users\Buskila\Desktop\המסורת המרוקאית\IMG_2474.JPG"/>
          <p:cNvPicPr>
            <a:picLocks noChangeAspect="1" noChangeArrowheads="1"/>
          </p:cNvPicPr>
          <p:nvPr/>
        </p:nvPicPr>
        <p:blipFill>
          <a:blip r:embed="rId5" cstate="print"/>
          <a:srcRect t="8259" r="2740" b="-1848"/>
          <a:stretch>
            <a:fillRect/>
          </a:stretch>
        </p:blipFill>
        <p:spPr bwMode="auto">
          <a:xfrm>
            <a:off x="251520" y="3861048"/>
            <a:ext cx="4040920" cy="2592288"/>
          </a:xfrm>
          <a:prstGeom prst="ellipse">
            <a:avLst/>
          </a:prstGeom>
          <a:ln w="63500" cap="rnd">
            <a:solidFill>
              <a:srgbClr val="333333"/>
            </a:solidFill>
          </a:ln>
          <a:effectLst>
            <a:outerShdw blurRad="381000" dist="292100" dir="5400000" sx="-80000" sy="-18000" rotWithShape="0">
              <a:srgbClr val="000000">
                <a:alpha val="22000"/>
              </a:srgbClr>
            </a:outerShdw>
            <a:softEdge rad="3175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02649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2771800" y="764704"/>
            <a:ext cx="5400600" cy="701040"/>
          </a:xfrm>
          <a:ln w="76200"/>
        </p:spPr>
        <p:style>
          <a:lnRef idx="1">
            <a:schemeClr val="accent6"/>
          </a:lnRef>
          <a:fillRef idx="2">
            <a:schemeClr val="accent6"/>
          </a:fillRef>
          <a:effectRef idx="1">
            <a:schemeClr val="accent6"/>
          </a:effectRef>
          <a:fontRef idx="minor">
            <a:schemeClr val="dk1"/>
          </a:fontRef>
        </p:style>
        <p:txBody>
          <a:bodyPr>
            <a:normAutofit/>
          </a:bodyPr>
          <a:lstStyle/>
          <a:p>
            <a:r>
              <a:rPr lang="he-IL" sz="3600" dirty="0" smtClean="0">
                <a:ln>
                  <a:solidFill>
                    <a:srgbClr val="8064A2">
                      <a:lumMod val="75000"/>
                    </a:srgbClr>
                  </a:solidFill>
                </a:ln>
                <a:solidFill>
                  <a:srgbClr val="EDC9DE"/>
                </a:solidFill>
                <a:cs typeface="Arial"/>
              </a:rPr>
              <a:t>מעט על מנהגי יהדות מרוקו </a:t>
            </a:r>
            <a:endParaRPr lang="he-IL" sz="4800" dirty="0">
              <a:solidFill>
                <a:srgbClr val="EDC9DE"/>
              </a:solidFill>
            </a:endParaRPr>
          </a:p>
        </p:txBody>
      </p:sp>
      <p:sp>
        <p:nvSpPr>
          <p:cNvPr id="6" name="מלבן 5"/>
          <p:cNvSpPr/>
          <p:nvPr/>
        </p:nvSpPr>
        <p:spPr>
          <a:xfrm>
            <a:off x="683568" y="1700808"/>
            <a:ext cx="7848872" cy="6063198"/>
          </a:xfrm>
          <a:prstGeom prst="rect">
            <a:avLst/>
          </a:prstGeom>
        </p:spPr>
        <p:txBody>
          <a:bodyPr wrap="square">
            <a:spAutoFit/>
          </a:bodyPr>
          <a:lstStyle/>
          <a:p>
            <a:pPr marL="342900" lvl="0" indent="-274320">
              <a:spcBef>
                <a:spcPct val="20000"/>
              </a:spcBef>
              <a:buClr>
                <a:srgbClr val="873624"/>
              </a:buClr>
              <a:buSzPct val="76000"/>
              <a:buFont typeface="Wingdings 2" pitchFamily="18" charset="2"/>
              <a:buChar char=""/>
            </a:pPr>
            <a:r>
              <a:rPr lang="he-IL" sz="2400" b="1" dirty="0" smtClean="0">
                <a:solidFill>
                  <a:schemeClr val="tx2">
                    <a:lumMod val="75000"/>
                  </a:schemeClr>
                </a:solidFill>
              </a:rPr>
              <a:t>                   </a:t>
            </a:r>
            <a:r>
              <a:rPr lang="he-IL" sz="2000" b="1" u="sng" dirty="0" smtClean="0">
                <a:solidFill>
                  <a:schemeClr val="tx2">
                    <a:lumMod val="75000"/>
                  </a:schemeClr>
                </a:solidFill>
              </a:rPr>
              <a:t>בחג </a:t>
            </a:r>
            <a:r>
              <a:rPr lang="he-IL" sz="2000" b="1" u="sng" dirty="0">
                <a:solidFill>
                  <a:schemeClr val="tx2">
                    <a:lumMod val="75000"/>
                  </a:schemeClr>
                </a:solidFill>
              </a:rPr>
              <a:t>החנוכה </a:t>
            </a:r>
            <a:endParaRPr lang="he-IL" sz="2000" b="1" u="sng" dirty="0" smtClean="0">
              <a:solidFill>
                <a:schemeClr val="tx2">
                  <a:lumMod val="75000"/>
                </a:schemeClr>
              </a:solidFill>
            </a:endParaRPr>
          </a:p>
          <a:p>
            <a:pPr marL="68580" lvl="0">
              <a:spcBef>
                <a:spcPct val="20000"/>
              </a:spcBef>
              <a:buClr>
                <a:srgbClr val="873624"/>
              </a:buClr>
              <a:buSzPct val="76000"/>
            </a:pPr>
            <a:r>
              <a:rPr lang="he-IL" sz="2000" b="1" dirty="0">
                <a:solidFill>
                  <a:schemeClr val="tx2">
                    <a:lumMod val="75000"/>
                  </a:schemeClr>
                </a:solidFill>
              </a:rPr>
              <a:t> </a:t>
            </a:r>
            <a:r>
              <a:rPr lang="he-IL" sz="2000" b="1" dirty="0" smtClean="0">
                <a:solidFill>
                  <a:schemeClr val="tx2">
                    <a:lumMod val="75000"/>
                  </a:schemeClr>
                </a:solidFill>
              </a:rPr>
              <a:t>                 כאשר </a:t>
            </a:r>
            <a:r>
              <a:rPr lang="he-IL" sz="2000" b="1" dirty="0">
                <a:solidFill>
                  <a:schemeClr val="tx2">
                    <a:lumMod val="75000"/>
                  </a:schemeClr>
                </a:solidFill>
              </a:rPr>
              <a:t>כולם אוכלים סופגניות מסורתיות עם ריבה אנו </a:t>
            </a:r>
            <a:r>
              <a:rPr lang="he-IL" sz="2000" b="1" dirty="0" smtClean="0">
                <a:solidFill>
                  <a:schemeClr val="tx2">
                    <a:lumMod val="75000"/>
                  </a:schemeClr>
                </a:solidFill>
              </a:rPr>
              <a:t> המרוקאים </a:t>
            </a:r>
            <a:r>
              <a:rPr lang="he-IL" sz="2000" b="1" dirty="0">
                <a:solidFill>
                  <a:schemeClr val="tx2">
                    <a:lumMod val="75000"/>
                  </a:schemeClr>
                </a:solidFill>
              </a:rPr>
              <a:t>מכינים </a:t>
            </a:r>
            <a:r>
              <a:rPr lang="he-IL" sz="2000" b="1" dirty="0" err="1">
                <a:solidFill>
                  <a:schemeClr val="tx2">
                    <a:lumMod val="75000"/>
                  </a:schemeClr>
                </a:solidFill>
              </a:rPr>
              <a:t>ספינג</a:t>
            </a:r>
            <a:r>
              <a:rPr lang="he-IL" sz="2000" b="1" dirty="0">
                <a:solidFill>
                  <a:schemeClr val="tx2">
                    <a:lumMod val="75000"/>
                  </a:schemeClr>
                </a:solidFill>
              </a:rPr>
              <a:t>'- הלביבות הלאומיות שלנו. במשך ימות החג עם הדלקת הנרות וכמה שיותר אנשים כך יותר טוב, מכינים את </a:t>
            </a:r>
            <a:r>
              <a:rPr lang="he-IL" sz="2000" b="1" dirty="0" err="1">
                <a:solidFill>
                  <a:schemeClr val="tx2">
                    <a:lumMod val="75000"/>
                  </a:schemeClr>
                </a:solidFill>
              </a:rPr>
              <a:t>הספינג</a:t>
            </a:r>
            <a:r>
              <a:rPr lang="he-IL" sz="2000" b="1" dirty="0">
                <a:solidFill>
                  <a:schemeClr val="tx2">
                    <a:lumMod val="75000"/>
                  </a:schemeClr>
                </a:solidFill>
              </a:rPr>
              <a:t>' ואוכלים אותם עם סוכר או אבקת סוכר. </a:t>
            </a:r>
            <a:r>
              <a:rPr lang="he-IL" sz="2000" b="1" dirty="0" smtClean="0">
                <a:solidFill>
                  <a:schemeClr val="tx2">
                    <a:lumMod val="75000"/>
                  </a:schemeClr>
                </a:solidFill>
              </a:rPr>
              <a:t>פורים</a:t>
            </a:r>
            <a:endParaRPr lang="he-IL" sz="2000" b="1" dirty="0">
              <a:solidFill>
                <a:schemeClr val="tx2">
                  <a:lumMod val="75000"/>
                </a:schemeClr>
              </a:solidFill>
            </a:endParaRPr>
          </a:p>
          <a:p>
            <a:pPr marL="68580" lvl="0">
              <a:spcBef>
                <a:spcPct val="20000"/>
              </a:spcBef>
              <a:buClr>
                <a:srgbClr val="873624"/>
              </a:buClr>
              <a:buSzPct val="76000"/>
            </a:pPr>
            <a:r>
              <a:rPr lang="he-IL" sz="2000" b="1" dirty="0" smtClean="0">
                <a:solidFill>
                  <a:schemeClr val="tx2">
                    <a:lumMod val="75000"/>
                  </a:schemeClr>
                </a:solidFill>
              </a:rPr>
              <a:t>    </a:t>
            </a:r>
            <a:r>
              <a:rPr lang="he-IL" sz="2000" b="1" u="sng" dirty="0" smtClean="0">
                <a:solidFill>
                  <a:schemeClr val="tx2">
                    <a:lumMod val="75000"/>
                  </a:schemeClr>
                </a:solidFill>
              </a:rPr>
              <a:t>בחג הפורים </a:t>
            </a:r>
          </a:p>
          <a:p>
            <a:pPr marL="68580" lvl="0">
              <a:spcBef>
                <a:spcPct val="20000"/>
              </a:spcBef>
              <a:buClr>
                <a:srgbClr val="873624"/>
              </a:buClr>
              <a:buSzPct val="76000"/>
            </a:pPr>
            <a:r>
              <a:rPr lang="he-IL" sz="2000" b="1" dirty="0" smtClean="0">
                <a:solidFill>
                  <a:schemeClr val="tx2">
                    <a:lumMod val="75000"/>
                  </a:schemeClr>
                </a:solidFill>
              </a:rPr>
              <a:t>מעבר </a:t>
            </a:r>
            <a:r>
              <a:rPr lang="he-IL" sz="2000" b="1" dirty="0" err="1">
                <a:solidFill>
                  <a:schemeClr val="tx2">
                    <a:lumMod val="75000"/>
                  </a:schemeClr>
                </a:solidFill>
              </a:rPr>
              <a:t>לעינין</a:t>
            </a:r>
            <a:r>
              <a:rPr lang="he-IL" sz="2000" b="1" dirty="0">
                <a:solidFill>
                  <a:schemeClr val="tx2">
                    <a:lumMod val="75000"/>
                  </a:schemeClr>
                </a:solidFill>
              </a:rPr>
              <a:t> התחפושות, במרוקו נהגו לשלוח מנות לכל השכנים והמכרים ובהן היו מיטב העוגיות מעשה ידי השולחת.</a:t>
            </a:r>
          </a:p>
          <a:p>
            <a:pPr marL="68580" lvl="0">
              <a:spcBef>
                <a:spcPct val="20000"/>
              </a:spcBef>
              <a:buClr>
                <a:srgbClr val="873624"/>
              </a:buClr>
              <a:buSzPct val="76000"/>
            </a:pPr>
            <a:r>
              <a:rPr lang="he-IL" sz="2000" b="1" dirty="0" smtClean="0">
                <a:solidFill>
                  <a:schemeClr val="tx2">
                    <a:lumMod val="75000"/>
                  </a:schemeClr>
                </a:solidFill>
              </a:rPr>
              <a:t>נהגו </a:t>
            </a:r>
            <a:r>
              <a:rPr lang="he-IL" sz="2000" b="1" dirty="0">
                <a:solidFill>
                  <a:schemeClr val="tx2">
                    <a:lumMod val="75000"/>
                  </a:schemeClr>
                </a:solidFill>
              </a:rPr>
              <a:t>להכין "נגולה" - זהו לחם בית אפוי עם ביצה שלמה מעל אשר רצועות בצק מחזיקות אותה ובעיקר נתנו לבנים לאכול אותו.</a:t>
            </a:r>
          </a:p>
          <a:p>
            <a:pPr marL="68580" lvl="0">
              <a:spcBef>
                <a:spcPct val="20000"/>
              </a:spcBef>
              <a:buClr>
                <a:srgbClr val="873624"/>
              </a:buClr>
              <a:buSzPct val="76000"/>
            </a:pPr>
            <a:r>
              <a:rPr lang="he-IL" sz="2000" b="1" dirty="0" smtClean="0">
                <a:solidFill>
                  <a:schemeClr val="tx2">
                    <a:lumMod val="75000"/>
                  </a:schemeClr>
                </a:solidFill>
              </a:rPr>
              <a:t>קוסקוס </a:t>
            </a:r>
            <a:r>
              <a:rPr lang="he-IL" sz="2000" b="1" dirty="0">
                <a:solidFill>
                  <a:schemeClr val="tx2">
                    <a:lumMod val="75000"/>
                  </a:schemeClr>
                </a:solidFill>
              </a:rPr>
              <a:t>חלבי- </a:t>
            </a:r>
            <a:r>
              <a:rPr lang="he-IL" sz="2000" b="1" dirty="0" err="1">
                <a:solidFill>
                  <a:schemeClr val="tx2">
                    <a:lumMod val="75000"/>
                  </a:schemeClr>
                </a:solidFill>
              </a:rPr>
              <a:t>ברקוקש</a:t>
            </a:r>
            <a:r>
              <a:rPr lang="he-IL" sz="2000" b="1" dirty="0">
                <a:solidFill>
                  <a:schemeClr val="tx2">
                    <a:lumMod val="75000"/>
                  </a:schemeClr>
                </a:solidFill>
              </a:rPr>
              <a:t>- נהגו להכין </a:t>
            </a:r>
            <a:r>
              <a:rPr lang="he-IL" sz="2000" b="1" dirty="0" err="1">
                <a:solidFill>
                  <a:schemeClr val="tx2">
                    <a:lumMod val="75000"/>
                  </a:schemeClr>
                </a:solidFill>
              </a:rPr>
              <a:t>ברקוקש</a:t>
            </a:r>
            <a:r>
              <a:rPr lang="he-IL" sz="2000" b="1" dirty="0">
                <a:solidFill>
                  <a:schemeClr val="tx2">
                    <a:lumMod val="75000"/>
                  </a:schemeClr>
                </a:solidFill>
              </a:rPr>
              <a:t> </a:t>
            </a:r>
            <a:r>
              <a:rPr lang="he-IL" sz="2000" b="1" dirty="0" smtClean="0">
                <a:solidFill>
                  <a:schemeClr val="tx2">
                    <a:lumMod val="75000"/>
                  </a:schemeClr>
                </a:solidFill>
              </a:rPr>
              <a:t>שהמרקם</a:t>
            </a:r>
          </a:p>
          <a:p>
            <a:pPr marL="68580" lvl="0">
              <a:spcBef>
                <a:spcPct val="20000"/>
              </a:spcBef>
              <a:buClr>
                <a:srgbClr val="873624"/>
              </a:buClr>
              <a:buSzPct val="76000"/>
            </a:pPr>
            <a:r>
              <a:rPr lang="he-IL" sz="2000" b="1" dirty="0" smtClean="0">
                <a:solidFill>
                  <a:schemeClr val="tx2">
                    <a:lumMod val="75000"/>
                  </a:schemeClr>
                </a:solidFill>
              </a:rPr>
              <a:t> </a:t>
            </a:r>
            <a:r>
              <a:rPr lang="he-IL" sz="2000" b="1" dirty="0">
                <a:solidFill>
                  <a:schemeClr val="tx2">
                    <a:lumMod val="75000"/>
                  </a:schemeClr>
                </a:solidFill>
              </a:rPr>
              <a:t>שלו הוא גושי קוסקוס מסולת  הוא מורתח </a:t>
            </a:r>
            <a:endParaRPr lang="he-IL" sz="2000" b="1" dirty="0" smtClean="0">
              <a:solidFill>
                <a:schemeClr val="tx2">
                  <a:lumMod val="75000"/>
                </a:schemeClr>
              </a:solidFill>
            </a:endParaRPr>
          </a:p>
          <a:p>
            <a:pPr marL="68580" lvl="0">
              <a:spcBef>
                <a:spcPct val="20000"/>
              </a:spcBef>
              <a:buClr>
                <a:srgbClr val="873624"/>
              </a:buClr>
              <a:buSzPct val="76000"/>
            </a:pPr>
            <a:r>
              <a:rPr lang="he-IL" sz="2000" b="1" dirty="0" smtClean="0">
                <a:solidFill>
                  <a:schemeClr val="tx2">
                    <a:lumMod val="75000"/>
                  </a:schemeClr>
                </a:solidFill>
              </a:rPr>
              <a:t>עם </a:t>
            </a:r>
            <a:r>
              <a:rPr lang="he-IL" sz="2000" b="1" dirty="0">
                <a:solidFill>
                  <a:schemeClr val="tx2">
                    <a:lumMod val="75000"/>
                  </a:schemeClr>
                </a:solidFill>
              </a:rPr>
              <a:t>חלב חמאה ומלח.</a:t>
            </a:r>
          </a:p>
          <a:p>
            <a:pPr marL="68580" lvl="0">
              <a:spcBef>
                <a:spcPct val="20000"/>
              </a:spcBef>
              <a:buClr>
                <a:srgbClr val="873624"/>
              </a:buClr>
              <a:buSzPct val="76000"/>
            </a:pPr>
            <a:endParaRPr lang="he-IL" sz="2000" dirty="0">
              <a:solidFill>
                <a:schemeClr val="tx2">
                  <a:lumMod val="75000"/>
                </a:schemeClr>
              </a:solidFill>
            </a:endParaRPr>
          </a:p>
          <a:p>
            <a:pPr marL="342900" lvl="0" indent="-274320">
              <a:spcBef>
                <a:spcPct val="20000"/>
              </a:spcBef>
              <a:buClr>
                <a:srgbClr val="873624"/>
              </a:buClr>
              <a:buSzPct val="76000"/>
              <a:buFont typeface="Wingdings 2" pitchFamily="18" charset="2"/>
              <a:buChar char=""/>
            </a:pPr>
            <a:endParaRPr lang="he-IL" sz="1200" dirty="0">
              <a:solidFill>
                <a:schemeClr val="tx2">
                  <a:lumMod val="75000"/>
                </a:schemeClr>
              </a:solidFill>
            </a:endParaRPr>
          </a:p>
          <a:p>
            <a:pPr marL="342900" lvl="0" indent="-274320">
              <a:spcBef>
                <a:spcPct val="20000"/>
              </a:spcBef>
              <a:buClr>
                <a:srgbClr val="873624"/>
              </a:buClr>
              <a:buSzPct val="76000"/>
              <a:buFont typeface="Wingdings 2" pitchFamily="18" charset="2"/>
              <a:buChar char=""/>
            </a:pPr>
            <a:endParaRPr lang="he-IL" sz="2400" dirty="0">
              <a:solidFill>
                <a:schemeClr val="tx2">
                  <a:lumMod val="75000"/>
                </a:schemeClr>
              </a:solidFill>
            </a:endParaRPr>
          </a:p>
          <a:p>
            <a:pPr marL="342900" lvl="0" indent="-274320">
              <a:spcBef>
                <a:spcPct val="20000"/>
              </a:spcBef>
              <a:buClr>
                <a:srgbClr val="873624"/>
              </a:buClr>
              <a:buSzPct val="76000"/>
              <a:buFont typeface="Wingdings 2" pitchFamily="18" charset="2"/>
              <a:buChar char=""/>
            </a:pPr>
            <a:endParaRPr lang="he-IL" sz="2400" dirty="0">
              <a:solidFill>
                <a:schemeClr val="tx2">
                  <a:lumMod val="75000"/>
                </a:schemeClr>
              </a:solidFill>
            </a:endParaRPr>
          </a:p>
        </p:txBody>
      </p:sp>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94" b="98454" l="3475" r="95367">
                        <a14:foregroundMark x1="28958" y1="82990" x2="28958" y2="82990"/>
                        <a14:foregroundMark x1="28958" y1="82990" x2="28958" y2="82990"/>
                        <a14:foregroundMark x1="21236" y1="73711" x2="21236" y2="73711"/>
                        <a14:foregroundMark x1="21236" y1="73711" x2="21236" y2="73711"/>
                        <a14:foregroundMark x1="11969" y1="60825" x2="11969" y2="60825"/>
                        <a14:foregroundMark x1="11969" y1="60825" x2="11969" y2="60825"/>
                        <a14:foregroundMark x1="14286" y1="36082" x2="14286" y2="36082"/>
                        <a14:foregroundMark x1="15058" y1="35567" x2="15058" y2="35567"/>
                        <a14:foregroundMark x1="92664" y1="46907" x2="92664" y2="46907"/>
                        <a14:foregroundMark x1="70656" y1="83505" x2="70656" y2="83505"/>
                        <a14:foregroundMark x1="74903" y1="86082" x2="74903" y2="86082"/>
                        <a14:foregroundMark x1="75676" y1="88660" x2="75676" y2="88660"/>
                        <a14:foregroundMark x1="75676" y1="88660" x2="75676" y2="88660"/>
                        <a14:foregroundMark x1="37066" y1="86082" x2="37066" y2="86082"/>
                        <a14:foregroundMark x1="21236" y1="87629" x2="21236" y2="87629"/>
                        <a14:foregroundMark x1="21622" y1="87629" x2="21622" y2="87629"/>
                        <a14:foregroundMark x1="16988" y1="79381" x2="16988" y2="79381"/>
                        <a14:foregroundMark x1="16988" y1="79381" x2="16988" y2="79381"/>
                        <a14:foregroundMark x1="14286" y1="68041" x2="14286" y2="68041"/>
                        <a14:foregroundMark x1="14286" y1="68041" x2="14286" y2="68041"/>
                        <a14:foregroundMark x1="11969" y1="45876" x2="11969" y2="45876"/>
                        <a14:foregroundMark x1="11969" y1="45876" x2="11969" y2="45876"/>
                        <a14:foregroundMark x1="33977" y1="77835" x2="33977" y2="77835"/>
                        <a14:foregroundMark x1="33977" y1="77835" x2="33977" y2="77835"/>
                        <a14:foregroundMark x1="73745" y1="92784" x2="73745" y2="92784"/>
                        <a14:foregroundMark x1="73745" y1="92784" x2="73745" y2="92784"/>
                        <a14:foregroundMark x1="81853" y1="89175" x2="81853" y2="89175"/>
                        <a14:foregroundMark x1="81853" y1="89175" x2="81853" y2="89175"/>
                        <a14:foregroundMark x1="86100" y1="86082" x2="86100" y2="86082"/>
                        <a14:foregroundMark x1="86100" y1="86082" x2="86100" y2="86082"/>
                        <a14:foregroundMark x1="95367" y1="73196" x2="95367" y2="73196"/>
                        <a14:foregroundMark x1="95367" y1="73196" x2="95367" y2="73196"/>
                        <a14:foregroundMark x1="3475" y1="52577" x2="3475" y2="52577"/>
                        <a14:foregroundMark x1="3475" y1="52577" x2="3475" y2="52577"/>
                      </a14:backgroundRemoval>
                    </a14:imgEffect>
                  </a14:imgLayer>
                </a14:imgProps>
              </a:ext>
              <a:ext uri="{28A0092B-C50C-407E-A947-70E740481C1C}">
                <a14:useLocalDpi xmlns:a14="http://schemas.microsoft.com/office/drawing/2010/main" val="0"/>
              </a:ext>
            </a:extLst>
          </a:blip>
          <a:srcRect/>
          <a:stretch>
            <a:fillRect/>
          </a:stretch>
        </p:blipFill>
        <p:spPr bwMode="auto">
          <a:xfrm>
            <a:off x="7102639" y="1340768"/>
            <a:ext cx="1541215" cy="115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81" b="96512" l="1429" r="98929"/>
                    </a14:imgEffect>
                  </a14:imgLayer>
                </a14:imgProps>
              </a:ext>
              <a:ext uri="{28A0092B-C50C-407E-A947-70E740481C1C}">
                <a14:useLocalDpi xmlns:a14="http://schemas.microsoft.com/office/drawing/2010/main" val="0"/>
              </a:ext>
            </a:extLst>
          </a:blip>
          <a:srcRect/>
          <a:stretch>
            <a:fillRect/>
          </a:stretch>
        </p:blipFill>
        <p:spPr bwMode="auto">
          <a:xfrm>
            <a:off x="323528" y="5013176"/>
            <a:ext cx="2133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395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2771800" y="764704"/>
            <a:ext cx="5400600" cy="701040"/>
          </a:xfrm>
          <a:ln w="76200"/>
        </p:spPr>
        <p:style>
          <a:lnRef idx="1">
            <a:schemeClr val="accent6"/>
          </a:lnRef>
          <a:fillRef idx="2">
            <a:schemeClr val="accent6"/>
          </a:fillRef>
          <a:effectRef idx="1">
            <a:schemeClr val="accent6"/>
          </a:effectRef>
          <a:fontRef idx="minor">
            <a:schemeClr val="dk1"/>
          </a:fontRef>
        </p:style>
        <p:txBody>
          <a:bodyPr>
            <a:normAutofit/>
          </a:bodyPr>
          <a:lstStyle/>
          <a:p>
            <a:r>
              <a:rPr lang="he-IL" sz="3600" dirty="0" smtClean="0">
                <a:ln>
                  <a:solidFill>
                    <a:srgbClr val="8064A2">
                      <a:lumMod val="75000"/>
                    </a:srgbClr>
                  </a:solidFill>
                </a:ln>
                <a:solidFill>
                  <a:srgbClr val="EDC9DE"/>
                </a:solidFill>
                <a:cs typeface="Arial"/>
              </a:rPr>
              <a:t>חגיגות המימונה</a:t>
            </a:r>
            <a:endParaRPr lang="he-IL" sz="4800" dirty="0">
              <a:solidFill>
                <a:srgbClr val="EDC9DE"/>
              </a:solidFill>
            </a:endParaRPr>
          </a:p>
        </p:txBody>
      </p:sp>
      <p:sp>
        <p:nvSpPr>
          <p:cNvPr id="3" name="מציין מיקום תוכן 2"/>
          <p:cNvSpPr>
            <a:spLocks noGrp="1"/>
          </p:cNvSpPr>
          <p:nvPr>
            <p:ph idx="1"/>
          </p:nvPr>
        </p:nvSpPr>
        <p:spPr>
          <a:xfrm>
            <a:off x="2034605" y="1844824"/>
            <a:ext cx="6578408" cy="3508977"/>
          </a:xfrm>
        </p:spPr>
        <p:txBody>
          <a:bodyPr>
            <a:noAutofit/>
          </a:bodyPr>
          <a:lstStyle/>
          <a:p>
            <a:r>
              <a:rPr lang="he-IL" sz="2200" b="1" dirty="0" smtClean="0">
                <a:solidFill>
                  <a:schemeClr val="tx2">
                    <a:lumMod val="75000"/>
                  </a:schemeClr>
                </a:solidFill>
              </a:rPr>
              <a:t>החג המזוהה ביותר עם יהודי מרוקו הוא "המימונה" הנחגג במוצאי החג השני של פסח. מקור השם הוא במילה המרוקאית "מימון"- אושר ומזל. רוב סמלי החג ומנהגיו קשורים באושר ומזל כגון: ברכת החג "</a:t>
            </a:r>
            <a:r>
              <a:rPr lang="he-IL" sz="2200" b="1" dirty="0" err="1" smtClean="0">
                <a:solidFill>
                  <a:schemeClr val="tx2">
                    <a:lumMod val="75000"/>
                  </a:schemeClr>
                </a:solidFill>
              </a:rPr>
              <a:t>תרבחו</a:t>
            </a:r>
            <a:r>
              <a:rPr lang="he-IL" sz="2200" b="1" dirty="0" smtClean="0">
                <a:solidFill>
                  <a:schemeClr val="tx2">
                    <a:lumMod val="75000"/>
                  </a:schemeClr>
                </a:solidFill>
              </a:rPr>
              <a:t> ותסעדו", על השולחן שמים שיבולת, ירק סמל לברכה, דג חי לפוריות, עוגיות מכל הצבעים והמינים ועוד. </a:t>
            </a:r>
          </a:p>
          <a:p>
            <a:r>
              <a:rPr lang="he-IL" sz="2200" b="1" dirty="0" smtClean="0">
                <a:solidFill>
                  <a:schemeClr val="tx2">
                    <a:lumMod val="75000"/>
                  </a:schemeClr>
                </a:solidFill>
              </a:rPr>
              <a:t>חג המימונה מלא בהנאה ושמחה. מספרים שבמרוקו איש לא נעל את הבית שלו וכל המשפחות שיצאו "למימונה" מבית לבית, נכנסו, טעמו, ברכו ויצאו להמשיך בסיבוב.</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65452"/>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02691">
            <a:off x="62555" y="3642583"/>
            <a:ext cx="2232248" cy="20539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17434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3635896" y="692696"/>
            <a:ext cx="5400600" cy="701040"/>
          </a:xfrm>
          <a:ln w="76200"/>
        </p:spPr>
        <p:style>
          <a:lnRef idx="1">
            <a:schemeClr val="accent6"/>
          </a:lnRef>
          <a:fillRef idx="2">
            <a:schemeClr val="accent6"/>
          </a:fillRef>
          <a:effectRef idx="1">
            <a:schemeClr val="accent6"/>
          </a:effectRef>
          <a:fontRef idx="minor">
            <a:schemeClr val="dk1"/>
          </a:fontRef>
        </p:style>
        <p:txBody>
          <a:bodyPr>
            <a:normAutofit/>
          </a:bodyPr>
          <a:lstStyle/>
          <a:p>
            <a:r>
              <a:rPr lang="he-IL" sz="3600" dirty="0" smtClean="0">
                <a:ln>
                  <a:solidFill>
                    <a:srgbClr val="8064A2">
                      <a:lumMod val="75000"/>
                    </a:srgbClr>
                  </a:solidFill>
                </a:ln>
                <a:solidFill>
                  <a:srgbClr val="EDC9DE"/>
                </a:solidFill>
                <a:cs typeface="Arial"/>
              </a:rPr>
              <a:t>חגיגות המימונה</a:t>
            </a:r>
            <a:endParaRPr lang="he-IL" sz="4800" dirty="0">
              <a:solidFill>
                <a:srgbClr val="EDC9DE"/>
              </a:solidFill>
            </a:endParaRPr>
          </a:p>
        </p:txBody>
      </p:sp>
      <p:sp>
        <p:nvSpPr>
          <p:cNvPr id="3" name="מציין מיקום תוכן 2"/>
          <p:cNvSpPr>
            <a:spLocks noGrp="1"/>
          </p:cNvSpPr>
          <p:nvPr>
            <p:ph idx="1"/>
          </p:nvPr>
        </p:nvSpPr>
        <p:spPr>
          <a:xfrm>
            <a:off x="3059832" y="1628801"/>
            <a:ext cx="5599633" cy="2736304"/>
          </a:xfrm>
        </p:spPr>
        <p:txBody>
          <a:bodyPr>
            <a:normAutofit/>
          </a:bodyPr>
          <a:lstStyle/>
          <a:p>
            <a:pPr lvl="1"/>
            <a:r>
              <a:rPr lang="he-IL" b="1" dirty="0" smtClean="0">
                <a:solidFill>
                  <a:schemeClr val="tx2">
                    <a:lumMod val="75000"/>
                  </a:schemeClr>
                </a:solidFill>
              </a:rPr>
              <a:t>תלבושות המימונה - הגברים </a:t>
            </a:r>
            <a:r>
              <a:rPr lang="he-IL" b="1" dirty="0">
                <a:solidFill>
                  <a:schemeClr val="tx2">
                    <a:lumMod val="75000"/>
                  </a:schemeClr>
                </a:solidFill>
              </a:rPr>
              <a:t>לובשים את </a:t>
            </a:r>
            <a:r>
              <a:rPr lang="he-IL" b="1" dirty="0" err="1">
                <a:solidFill>
                  <a:schemeClr val="tx2">
                    <a:lumMod val="75000"/>
                  </a:schemeClr>
                </a:solidFill>
              </a:rPr>
              <a:t>הג'אלביה</a:t>
            </a:r>
            <a:r>
              <a:rPr lang="he-IL" b="1" dirty="0">
                <a:solidFill>
                  <a:schemeClr val="tx2">
                    <a:lumMod val="75000"/>
                  </a:schemeClr>
                </a:solidFill>
              </a:rPr>
              <a:t> המסורתית, חובשים </a:t>
            </a:r>
            <a:r>
              <a:rPr lang="he-IL" b="1" dirty="0" smtClean="0">
                <a:solidFill>
                  <a:schemeClr val="tx2">
                    <a:lumMod val="75000"/>
                  </a:schemeClr>
                </a:solidFill>
              </a:rPr>
              <a:t>תרבוש </a:t>
            </a:r>
            <a:r>
              <a:rPr lang="he-IL" b="1" dirty="0">
                <a:solidFill>
                  <a:schemeClr val="tx2">
                    <a:lumMod val="75000"/>
                  </a:schemeClr>
                </a:solidFill>
              </a:rPr>
              <a:t>לראשם ונועלים את </a:t>
            </a:r>
            <a:r>
              <a:rPr lang="he-IL" b="1" dirty="0" err="1">
                <a:solidFill>
                  <a:schemeClr val="tx2">
                    <a:lumMod val="75000"/>
                  </a:schemeClr>
                </a:solidFill>
              </a:rPr>
              <a:t>הפאנטוף</a:t>
            </a:r>
            <a:r>
              <a:rPr lang="he-IL" b="1" dirty="0">
                <a:solidFill>
                  <a:schemeClr val="tx2">
                    <a:lumMod val="75000"/>
                  </a:schemeClr>
                </a:solidFill>
              </a:rPr>
              <a:t>- נעלי בית גבריים. הנשים לובשות </a:t>
            </a:r>
            <a:r>
              <a:rPr lang="he-IL" b="1" dirty="0" err="1">
                <a:solidFill>
                  <a:schemeClr val="tx2">
                    <a:lumMod val="75000"/>
                  </a:schemeClr>
                </a:solidFill>
              </a:rPr>
              <a:t>כאפתן</a:t>
            </a:r>
            <a:r>
              <a:rPr lang="he-IL" b="1" dirty="0">
                <a:solidFill>
                  <a:schemeClr val="tx2">
                    <a:lumMod val="75000"/>
                  </a:schemeClr>
                </a:solidFill>
              </a:rPr>
              <a:t> חגיגי גם אם הן עדיין מכינות את </a:t>
            </a:r>
            <a:r>
              <a:rPr lang="he-IL" b="1" dirty="0" err="1">
                <a:solidFill>
                  <a:schemeClr val="tx2">
                    <a:lumMod val="75000"/>
                  </a:schemeClr>
                </a:solidFill>
              </a:rPr>
              <a:t>המופלטה</a:t>
            </a:r>
            <a:r>
              <a:rPr lang="he-IL" b="1" dirty="0" smtClean="0">
                <a:solidFill>
                  <a:schemeClr val="tx2">
                    <a:lumMod val="75000"/>
                  </a:schemeClr>
                </a:solidFill>
              </a:rPr>
              <a:t>.</a:t>
            </a:r>
            <a:endParaRPr lang="he-IL" b="1" dirty="0">
              <a:solidFill>
                <a:schemeClr val="tx2">
                  <a:lumMod val="75000"/>
                </a:schemeClr>
              </a:solidFill>
            </a:endParaRPr>
          </a:p>
        </p:txBody>
      </p:sp>
      <p:pic>
        <p:nvPicPr>
          <p:cNvPr id="2050" name="Picture 2" descr="C:\Users\Buskila\Desktop\המסורת המרוקאית\IMG_5467.JPG"/>
          <p:cNvPicPr>
            <a:picLocks noChangeAspect="1" noChangeArrowheads="1"/>
          </p:cNvPicPr>
          <p:nvPr/>
        </p:nvPicPr>
        <p:blipFill>
          <a:blip r:embed="rId3" cstate="print"/>
          <a:srcRect r="29534"/>
          <a:stretch>
            <a:fillRect/>
          </a:stretch>
        </p:blipFill>
        <p:spPr bwMode="auto">
          <a:xfrm>
            <a:off x="251520" y="260649"/>
            <a:ext cx="2736304" cy="25887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077072"/>
            <a:ext cx="27432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03648" y="3501008"/>
            <a:ext cx="4539952" cy="2308324"/>
          </a:xfrm>
          <a:prstGeom prst="rect">
            <a:avLst/>
          </a:prstGeom>
          <a:noFill/>
        </p:spPr>
        <p:txBody>
          <a:bodyPr wrap="square" rtlCol="1">
            <a:spAutoFit/>
          </a:bodyPr>
          <a:lstStyle/>
          <a:p>
            <a:r>
              <a:rPr lang="he-IL" sz="2400" b="1" dirty="0">
                <a:solidFill>
                  <a:schemeClr val="tx2">
                    <a:lumMod val="75000"/>
                  </a:schemeClr>
                </a:solidFill>
              </a:rPr>
              <a:t>כאשר מגיעים האורחים מוציאים את הדרבוקה- תוף מרוקאי- מתופפים, שרים ושמחים. כאשר לא מתופפים, מתנגנת ברקע מוסיקה מרוקאית שמחה </a:t>
            </a:r>
            <a:r>
              <a:rPr lang="he-IL" sz="2400" b="1" dirty="0" err="1">
                <a:solidFill>
                  <a:schemeClr val="tx2">
                    <a:lumMod val="75000"/>
                  </a:schemeClr>
                </a:solidFill>
              </a:rPr>
              <a:t>וקיצבית</a:t>
            </a:r>
            <a:r>
              <a:rPr lang="he-IL" sz="2400" b="1" dirty="0">
                <a:solidFill>
                  <a:schemeClr val="tx2">
                    <a:lumMod val="75000"/>
                  </a:schemeClr>
                </a:solidFill>
              </a:rPr>
              <a:t>.</a:t>
            </a:r>
          </a:p>
        </p:txBody>
      </p:sp>
    </p:spTree>
    <p:extLst>
      <p:ext uri="{BB962C8B-B14F-4D97-AF65-F5344CB8AC3E}">
        <p14:creationId xmlns:p14="http://schemas.microsoft.com/office/powerpoint/2010/main" val="1387622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755577" y="1556792"/>
            <a:ext cx="7668142" cy="4536504"/>
          </a:xfrm>
          <a:prstGeom prst="rect">
            <a:avLst/>
          </a:prstGeom>
        </p:spPr>
        <p:txBody>
          <a:bodyPr wrap="square">
            <a:spAutoFit/>
          </a:bodyPr>
          <a:lstStyle/>
          <a:p>
            <a:r>
              <a:rPr lang="he-IL" sz="2000" b="1" dirty="0" smtClean="0">
                <a:solidFill>
                  <a:schemeClr val="tx2">
                    <a:lumMod val="75000"/>
                  </a:schemeClr>
                </a:solidFill>
              </a:rPr>
              <a:t>שולחן חג המימונה ערוך בצורה מרהיבה והינו צבעוני ומגוון. עיקר החומרים בהם השתמשו להכנת העוגיות והמאכלים היו: חלב, דבש, ביצים, קוקוס, אגוזים, שקדים, תמרים ודברי מתיקה . כמובן שאת "המופלטה" מכינים מקמח שמשיגים באותו ערב. כפי שצוין כבר, במימונה פשוט מסתובבים מבית לבית, מברכים "</a:t>
            </a:r>
            <a:r>
              <a:rPr lang="he-IL" sz="2000" b="1" dirty="0" err="1" smtClean="0">
                <a:solidFill>
                  <a:schemeClr val="tx2">
                    <a:lumMod val="75000"/>
                  </a:schemeClr>
                </a:solidFill>
              </a:rPr>
              <a:t>תרבחו</a:t>
            </a:r>
            <a:r>
              <a:rPr lang="he-IL" sz="2000" b="1" dirty="0" smtClean="0">
                <a:solidFill>
                  <a:schemeClr val="tx2">
                    <a:lumMod val="75000"/>
                  </a:schemeClr>
                </a:solidFill>
              </a:rPr>
              <a:t> ותסעדו", אוכלים, שותים ובעיקר שמחים.</a:t>
            </a:r>
          </a:p>
          <a:p>
            <a:r>
              <a:rPr lang="he-IL" sz="2000" b="1" dirty="0" smtClean="0">
                <a:solidFill>
                  <a:schemeClr val="tx2">
                    <a:lumMod val="75000"/>
                  </a:schemeClr>
                </a:solidFill>
              </a:rPr>
              <a:t>כל המאכלים המונחים על השולחן רובם ככולם מתוקים, כדי לסמל איחולי בריאות ואושר לכולם.</a:t>
            </a:r>
            <a:br>
              <a:rPr lang="he-IL" sz="2000" b="1" dirty="0" smtClean="0">
                <a:solidFill>
                  <a:schemeClr val="tx2">
                    <a:lumMod val="75000"/>
                  </a:schemeClr>
                </a:solidFill>
              </a:rPr>
            </a:br>
            <a:r>
              <a:rPr lang="he-IL" sz="2000" b="1" dirty="0" smtClean="0">
                <a:solidFill>
                  <a:schemeClr val="tx2">
                    <a:lumMod val="75000"/>
                  </a:schemeClr>
                </a:solidFill>
              </a:rPr>
              <a:t>כל המאכלים של המימונה הם למעשה עוגיות, ריבות ופיצוחים אשר ניתן להכין אותם במהלך חול המועד וכולם עשויים מחומרים הכשרים לפסח וחלביים כגון קוקוס, ביצים, פיצוחים ופירות .</a:t>
            </a:r>
          </a:p>
          <a:p>
            <a:r>
              <a:rPr lang="he-IL" sz="2000" b="1" dirty="0" smtClean="0">
                <a:solidFill>
                  <a:schemeClr val="tx2">
                    <a:lumMod val="75000"/>
                  </a:schemeClr>
                </a:solidFill>
              </a:rPr>
              <a:t>המופלטה מסמלת את הקמח- את כניסת החמץ הביתה כאשר אוכלים אותה מרוחה בחמאה ודבש, שוב מזון מתוק למתיקות, אושר ועושר.</a:t>
            </a:r>
            <a:endParaRPr lang="he-IL" sz="2000" b="1" dirty="0">
              <a:solidFill>
                <a:schemeClr val="tx2">
                  <a:lumMod val="75000"/>
                </a:schemeClr>
              </a:solidFill>
            </a:endParaRPr>
          </a:p>
        </p:txBody>
      </p:sp>
      <p:pic>
        <p:nvPicPr>
          <p:cNvPr id="5" name="Picture 2" descr="C:\תמונות\2012\IMG_5446.JPG"/>
          <p:cNvPicPr>
            <a:picLocks noChangeAspect="1" noChangeArrowheads="1"/>
          </p:cNvPicPr>
          <p:nvPr/>
        </p:nvPicPr>
        <p:blipFill>
          <a:blip r:embed="rId2" cstate="print"/>
          <a:srcRect t="20693"/>
          <a:stretch>
            <a:fillRect/>
          </a:stretch>
        </p:blipFill>
        <p:spPr bwMode="auto">
          <a:xfrm>
            <a:off x="-32869" y="93413"/>
            <a:ext cx="2808312" cy="14847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כותרת 1"/>
          <p:cNvSpPr>
            <a:spLocks noGrp="1"/>
          </p:cNvSpPr>
          <p:nvPr>
            <p:ph type="title"/>
          </p:nvPr>
        </p:nvSpPr>
        <p:spPr>
          <a:xfrm>
            <a:off x="3275856" y="764704"/>
            <a:ext cx="5400600" cy="701040"/>
          </a:xfrm>
          <a:ln w="76200"/>
        </p:spPr>
        <p:style>
          <a:lnRef idx="1">
            <a:schemeClr val="accent6"/>
          </a:lnRef>
          <a:fillRef idx="2">
            <a:schemeClr val="accent6"/>
          </a:fillRef>
          <a:effectRef idx="1">
            <a:schemeClr val="accent6"/>
          </a:effectRef>
          <a:fontRef idx="minor">
            <a:schemeClr val="dk1"/>
          </a:fontRef>
        </p:style>
        <p:txBody>
          <a:bodyPr>
            <a:normAutofit/>
          </a:bodyPr>
          <a:lstStyle/>
          <a:p>
            <a:r>
              <a:rPr lang="he-IL" sz="3600" dirty="0" smtClean="0">
                <a:ln>
                  <a:solidFill>
                    <a:srgbClr val="8064A2">
                      <a:lumMod val="75000"/>
                    </a:srgbClr>
                  </a:solidFill>
                </a:ln>
                <a:solidFill>
                  <a:srgbClr val="EDC9DE"/>
                </a:solidFill>
                <a:cs typeface="Arial"/>
              </a:rPr>
              <a:t>שולחן חג המימונה</a:t>
            </a:r>
            <a:endParaRPr lang="he-IL" sz="4800" dirty="0">
              <a:solidFill>
                <a:srgbClr val="EDC9DE"/>
              </a:solidFill>
            </a:endParaRPr>
          </a:p>
        </p:txBody>
      </p:sp>
    </p:spTree>
    <p:extLst>
      <p:ext uri="{BB962C8B-B14F-4D97-AF65-F5344CB8AC3E}">
        <p14:creationId xmlns:p14="http://schemas.microsoft.com/office/powerpoint/2010/main" val="2050670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63688" y="260648"/>
            <a:ext cx="4824536" cy="936104"/>
          </a:xfrm>
          <a:ln w="76200"/>
        </p:spPr>
        <p:style>
          <a:lnRef idx="1">
            <a:schemeClr val="accent6"/>
          </a:lnRef>
          <a:fillRef idx="2">
            <a:schemeClr val="accent6"/>
          </a:fillRef>
          <a:effectRef idx="1">
            <a:schemeClr val="accent6"/>
          </a:effectRef>
          <a:fontRef idx="minor">
            <a:schemeClr val="dk1"/>
          </a:fontRef>
        </p:style>
        <p:txBody>
          <a:bodyPr>
            <a:normAutofit/>
          </a:bodyPr>
          <a:lstStyle/>
          <a:p>
            <a:r>
              <a:rPr lang="he-IL" sz="3600" dirty="0" smtClean="0">
                <a:ln>
                  <a:solidFill>
                    <a:srgbClr val="8064A2">
                      <a:lumMod val="75000"/>
                    </a:srgbClr>
                  </a:solidFill>
                </a:ln>
                <a:solidFill>
                  <a:srgbClr val="EDC9DE"/>
                </a:solidFill>
                <a:cs typeface="Arial"/>
              </a:rPr>
              <a:t>על המשפחה....</a:t>
            </a:r>
            <a:endParaRPr lang="he-IL" sz="4800" dirty="0">
              <a:solidFill>
                <a:srgbClr val="EDC9DE"/>
              </a:solidFill>
            </a:endParaRPr>
          </a:p>
        </p:txBody>
      </p:sp>
      <p:sp>
        <p:nvSpPr>
          <p:cNvPr id="3" name="מלבן 2"/>
          <p:cNvSpPr/>
          <p:nvPr/>
        </p:nvSpPr>
        <p:spPr>
          <a:xfrm>
            <a:off x="4067944" y="1271855"/>
            <a:ext cx="4427984" cy="4862870"/>
          </a:xfrm>
          <a:prstGeom prst="rect">
            <a:avLst/>
          </a:prstGeom>
        </p:spPr>
        <p:txBody>
          <a:bodyPr wrap="square">
            <a:spAutoFit/>
          </a:bodyPr>
          <a:lstStyle/>
          <a:p>
            <a:r>
              <a:rPr lang="he-IL" sz="2200" b="1" dirty="0" smtClean="0">
                <a:solidFill>
                  <a:schemeClr val="tx2">
                    <a:lumMod val="75000"/>
                  </a:schemeClr>
                </a:solidFill>
              </a:rPr>
              <a:t>מותה של יהודית אשתי   לפני כתשע שנים הווה משבר גדול בחיינו . מתוך חסרונה  הגדול של אשתי, שהיוותה את החוט המקשר למסורת התקשינו בתחילה לחגוג חגיגות שקשורות למסורת , כמו המימונה.</a:t>
            </a:r>
          </a:p>
          <a:p>
            <a:r>
              <a:rPr lang="he-IL" sz="2200" b="1" dirty="0" smtClean="0">
                <a:solidFill>
                  <a:schemeClr val="tx2">
                    <a:lumMod val="75000"/>
                  </a:schemeClr>
                </a:solidFill>
              </a:rPr>
              <a:t>עם הזמן בזכות האחדות והמשפחה המגובשת , אנו מצליחים למען ובזכותה של יהודית להמשיך ולהנציח את המסורת...</a:t>
            </a:r>
          </a:p>
          <a:p>
            <a:endParaRPr lang="he-IL" sz="2200" dirty="0"/>
          </a:p>
          <a:p>
            <a:r>
              <a:rPr lang="he-IL" sz="2200" dirty="0" smtClean="0"/>
              <a:t> </a:t>
            </a:r>
          </a:p>
          <a:p>
            <a:endParaRPr lang="he-IL"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3492766" cy="467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706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768"/>
            <a:ext cx="8604448" cy="50405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כותרת 1"/>
          <p:cNvSpPr>
            <a:spLocks noGrp="1"/>
          </p:cNvSpPr>
          <p:nvPr>
            <p:ph type="title"/>
          </p:nvPr>
        </p:nvSpPr>
        <p:spPr>
          <a:xfrm>
            <a:off x="2051720" y="872716"/>
            <a:ext cx="5976664" cy="936104"/>
          </a:xfrm>
          <a:ln w="76200"/>
        </p:spPr>
        <p:style>
          <a:lnRef idx="1">
            <a:schemeClr val="accent6"/>
          </a:lnRef>
          <a:fillRef idx="2">
            <a:schemeClr val="accent6"/>
          </a:fillRef>
          <a:effectRef idx="1">
            <a:schemeClr val="accent6"/>
          </a:effectRef>
          <a:fontRef idx="minor">
            <a:schemeClr val="dk1"/>
          </a:fontRef>
        </p:style>
        <p:txBody>
          <a:bodyPr>
            <a:normAutofit fontScale="90000"/>
          </a:bodyPr>
          <a:lstStyle/>
          <a:p>
            <a:r>
              <a:rPr lang="he-IL" sz="3600" dirty="0" smtClean="0">
                <a:ln>
                  <a:solidFill>
                    <a:srgbClr val="8064A2">
                      <a:lumMod val="75000"/>
                    </a:srgbClr>
                  </a:solidFill>
                </a:ln>
                <a:solidFill>
                  <a:srgbClr val="EDC9DE"/>
                </a:solidFill>
                <a:cs typeface="Arial"/>
              </a:rPr>
              <a:t>סבא שלום </a:t>
            </a:r>
            <a:r>
              <a:rPr lang="he-IL" sz="2200" dirty="0" smtClean="0">
                <a:ln>
                  <a:solidFill>
                    <a:srgbClr val="8064A2">
                      <a:lumMod val="75000"/>
                    </a:srgbClr>
                  </a:solidFill>
                </a:ln>
                <a:solidFill>
                  <a:srgbClr val="EDC9DE"/>
                </a:solidFill>
                <a:cs typeface="Arial"/>
              </a:rPr>
              <a:t>שיבדל לחיים ארוכים</a:t>
            </a:r>
            <a:r>
              <a:rPr lang="he-IL" sz="3600" dirty="0" smtClean="0">
                <a:ln>
                  <a:solidFill>
                    <a:srgbClr val="8064A2">
                      <a:lumMod val="75000"/>
                    </a:srgbClr>
                  </a:solidFill>
                </a:ln>
                <a:solidFill>
                  <a:srgbClr val="EDC9DE"/>
                </a:solidFill>
                <a:cs typeface="Arial"/>
              </a:rPr>
              <a:t/>
            </a:r>
            <a:br>
              <a:rPr lang="he-IL" sz="3600" dirty="0" smtClean="0">
                <a:ln>
                  <a:solidFill>
                    <a:srgbClr val="8064A2">
                      <a:lumMod val="75000"/>
                    </a:srgbClr>
                  </a:solidFill>
                </a:ln>
                <a:solidFill>
                  <a:srgbClr val="EDC9DE"/>
                </a:solidFill>
                <a:cs typeface="Arial"/>
              </a:rPr>
            </a:br>
            <a:r>
              <a:rPr lang="he-IL" sz="3600" dirty="0" smtClean="0">
                <a:ln>
                  <a:solidFill>
                    <a:srgbClr val="8064A2">
                      <a:lumMod val="75000"/>
                    </a:srgbClr>
                  </a:solidFill>
                </a:ln>
                <a:solidFill>
                  <a:srgbClr val="EDC9DE"/>
                </a:solidFill>
                <a:cs typeface="Arial"/>
              </a:rPr>
              <a:t> עם נכדיו ונכדותיו</a:t>
            </a:r>
            <a:endParaRPr lang="he-IL" sz="4800" dirty="0">
              <a:solidFill>
                <a:srgbClr val="EDC9DE"/>
              </a:solidFill>
            </a:endParaRPr>
          </a:p>
        </p:txBody>
      </p:sp>
    </p:spTree>
    <p:extLst>
      <p:ext uri="{BB962C8B-B14F-4D97-AF65-F5344CB8AC3E}">
        <p14:creationId xmlns:p14="http://schemas.microsoft.com/office/powerpoint/2010/main" val="2878099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16697" y="404664"/>
            <a:ext cx="6912768" cy="936104"/>
          </a:xfrm>
          <a:ln w="76200"/>
        </p:spPr>
        <p:style>
          <a:lnRef idx="1">
            <a:schemeClr val="accent6"/>
          </a:lnRef>
          <a:fillRef idx="2">
            <a:schemeClr val="accent6"/>
          </a:fillRef>
          <a:effectRef idx="1">
            <a:schemeClr val="accent6"/>
          </a:effectRef>
          <a:fontRef idx="minor">
            <a:schemeClr val="dk1"/>
          </a:fontRef>
        </p:style>
        <p:txBody>
          <a:bodyPr>
            <a:noAutofit/>
          </a:bodyPr>
          <a:lstStyle/>
          <a:p>
            <a:pPr algn="ctr"/>
            <a:r>
              <a:rPr lang="he-IL" sz="2800" i="1" dirty="0">
                <a:ln>
                  <a:solidFill>
                    <a:srgbClr val="8064A2">
                      <a:lumMod val="75000"/>
                    </a:srgbClr>
                  </a:solidFill>
                </a:ln>
                <a:solidFill>
                  <a:srgbClr val="EDC9DE"/>
                </a:solidFill>
                <a:cs typeface="Arial"/>
              </a:rPr>
              <a:t>לזכרה של </a:t>
            </a:r>
            <a:r>
              <a:rPr lang="he-IL" sz="2800" i="1" dirty="0" smtClean="0">
                <a:ln>
                  <a:solidFill>
                    <a:srgbClr val="8064A2">
                      <a:lumMod val="75000"/>
                    </a:srgbClr>
                  </a:solidFill>
                </a:ln>
                <a:solidFill>
                  <a:srgbClr val="EDC9DE"/>
                </a:solidFill>
                <a:cs typeface="Arial"/>
              </a:rPr>
              <a:t>סבתי </a:t>
            </a:r>
            <a:r>
              <a:rPr lang="he-IL" sz="2800" i="1" dirty="0">
                <a:ln>
                  <a:solidFill>
                    <a:srgbClr val="8064A2">
                      <a:lumMod val="75000"/>
                    </a:srgbClr>
                  </a:solidFill>
                </a:ln>
                <a:solidFill>
                  <a:srgbClr val="EDC9DE"/>
                </a:solidFill>
                <a:cs typeface="Arial"/>
              </a:rPr>
              <a:t>יהודית בת חנה ז"ל </a:t>
            </a:r>
            <a:r>
              <a:rPr lang="he-IL" sz="2800" i="1" dirty="0" smtClean="0">
                <a:ln>
                  <a:solidFill>
                    <a:srgbClr val="8064A2">
                      <a:lumMod val="75000"/>
                    </a:srgbClr>
                  </a:solidFill>
                </a:ln>
                <a:solidFill>
                  <a:srgbClr val="EDC9DE"/>
                </a:solidFill>
                <a:cs typeface="Arial"/>
              </a:rPr>
              <a:t/>
            </a:r>
            <a:br>
              <a:rPr lang="he-IL" sz="2800" i="1" dirty="0" smtClean="0">
                <a:ln>
                  <a:solidFill>
                    <a:srgbClr val="8064A2">
                      <a:lumMod val="75000"/>
                    </a:srgbClr>
                  </a:solidFill>
                </a:ln>
                <a:solidFill>
                  <a:srgbClr val="EDC9DE"/>
                </a:solidFill>
                <a:cs typeface="Arial"/>
              </a:rPr>
            </a:br>
            <a:r>
              <a:rPr lang="he-IL" sz="2800" i="1" dirty="0" smtClean="0">
                <a:ln>
                  <a:solidFill>
                    <a:srgbClr val="8064A2">
                      <a:lumMod val="75000"/>
                    </a:srgbClr>
                  </a:solidFill>
                </a:ln>
                <a:solidFill>
                  <a:srgbClr val="EDC9DE"/>
                </a:solidFill>
                <a:cs typeface="Arial"/>
              </a:rPr>
              <a:t>ומוקדש לסבי </a:t>
            </a:r>
            <a:r>
              <a:rPr lang="he-IL" sz="2800" i="1" dirty="0">
                <a:ln>
                  <a:solidFill>
                    <a:srgbClr val="8064A2">
                      <a:lumMod val="75000"/>
                    </a:srgbClr>
                  </a:solidFill>
                </a:ln>
                <a:solidFill>
                  <a:srgbClr val="EDC9DE"/>
                </a:solidFill>
                <a:cs typeface="Arial"/>
              </a:rPr>
              <a:t>שלום בוסקילה שיבדל לחיים ארוכים</a:t>
            </a:r>
            <a:endParaRPr lang="he-IL" sz="2800" i="1" dirty="0">
              <a:solidFill>
                <a:srgbClr val="EDC9DE"/>
              </a:solidFill>
            </a:endParaRP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3056" b="39742" l="68125" r="92396">
                        <a14:foregroundMark x1="86250" y1="22525" x2="86250" y2="22525"/>
                        <a14:foregroundMark x1="86250" y1="22525" x2="86250" y2="22525"/>
                        <a14:foregroundMark x1="86250" y1="22525" x2="86250" y2="22525"/>
                        <a14:foregroundMark x1="85313" y1="18077" x2="85313" y2="18077"/>
                        <a14:foregroundMark x1="85313" y1="18077" x2="85313" y2="18077"/>
                        <a14:foregroundMark x1="87083" y1="31420" x2="87083" y2="31420"/>
                        <a14:foregroundMark x1="87083" y1="31420" x2="87083" y2="31420"/>
                        <a14:foregroundMark x1="88021" y1="33572" x2="88021" y2="33572"/>
                        <a14:foregroundMark x1="88021" y1="33572" x2="88021" y2="33572"/>
                        <a14:foregroundMark x1="88021" y1="33572" x2="88021" y2="33572"/>
                        <a14:foregroundMark x1="86354" y1="33572" x2="86354" y2="33572"/>
                        <a14:foregroundMark x1="86354" y1="33572" x2="86354" y2="33572"/>
                        <a14:foregroundMark x1="88646" y1="30846" x2="88646" y2="30846"/>
                        <a14:foregroundMark x1="88646" y1="30846" x2="88646" y2="30846"/>
                        <a14:foregroundMark x1="88542" y1="28407" x2="88542" y2="28407"/>
                        <a14:foregroundMark x1="88542" y1="28407" x2="88542" y2="28407"/>
                        <a14:foregroundMark x1="89167" y1="25968" x2="89167" y2="25968"/>
                        <a14:foregroundMark x1="89167" y1="25968" x2="89167" y2="25968"/>
                        <a14:foregroundMark x1="83646" y1="31994" x2="83646" y2="31994"/>
                        <a14:foregroundMark x1="83646" y1="31994" x2="83646" y2="31994"/>
                        <a14:foregroundMark x1="82500" y1="29842" x2="82500" y2="29842"/>
                        <a14:foregroundMark x1="82500" y1="29842" x2="82500" y2="29842"/>
                        <a14:foregroundMark x1="78333" y1="35725" x2="78333" y2="35725"/>
                        <a14:foregroundMark x1="78333" y1="35725" x2="78333" y2="35725"/>
                        <a14:foregroundMark x1="76563" y1="35294" x2="76563" y2="35294"/>
                        <a14:foregroundMark x1="76563" y1="35294" x2="76563" y2="35294"/>
                        <a14:foregroundMark x1="75104" y1="35294" x2="75104" y2="35294"/>
                        <a14:foregroundMark x1="75104" y1="35294" x2="75104" y2="35294"/>
                        <a14:foregroundMark x1="87083" y1="15208" x2="87083" y2="15208"/>
                        <a14:foregroundMark x1="87083" y1="15208" x2="87083" y2="15208"/>
                        <a14:foregroundMark x1="86354" y1="24821" x2="86354" y2="24821"/>
                        <a14:foregroundMark x1="86354" y1="24821" x2="86354" y2="24821"/>
                        <a14:foregroundMark x1="85521" y1="16212" x2="85521" y2="16212"/>
                        <a14:foregroundMark x1="85521" y1="16212" x2="85521" y2="16212"/>
                        <a14:foregroundMark x1="85521" y1="16212" x2="85521" y2="16212"/>
                        <a14:foregroundMark x1="85521" y1="16212" x2="85521" y2="16212"/>
                        <a14:foregroundMark x1="85729" y1="16212" x2="85729" y2="16212"/>
                        <a14:foregroundMark x1="85729" y1="16212" x2="85729" y2="16212"/>
                        <a14:foregroundMark x1="83333" y1="17934" x2="83333" y2="17934"/>
                        <a14:foregroundMark x1="83333" y1="17934" x2="83333" y2="17934"/>
                        <a14:foregroundMark x1="86771" y1="14778" x2="86771" y2="14778"/>
                        <a14:foregroundMark x1="86771" y1="14778" x2="86771" y2="14778"/>
                        <a14:foregroundMark x1="81875" y1="14347" x2="81875" y2="14347"/>
                        <a14:foregroundMark x1="81875" y1="14347" x2="81875" y2="14347"/>
                        <a14:foregroundMark x1="81875" y1="15782" x2="81875" y2="15782"/>
                        <a14:foregroundMark x1="81875" y1="15782" x2="81875" y2="15782"/>
                        <a14:foregroundMark x1="89167" y1="34290" x2="89167" y2="34290"/>
                        <a14:foregroundMark x1="89167" y1="34290" x2="89167" y2="34290"/>
                        <a14:foregroundMark x1="77500" y1="16786" x2="77500" y2="16786"/>
                        <a14:foregroundMark x1="90625" y1="27116" x2="90625" y2="27116"/>
                        <a14:foregroundMark x1="90625" y1="27116" x2="90625" y2="27116"/>
                        <a14:foregroundMark x1="85000" y1="13773" x2="85000" y2="13773"/>
                        <a14:foregroundMark x1="83333" y1="18364" x2="83333" y2="18364"/>
                        <a14:foregroundMark x1="83854" y1="16499" x2="83854" y2="16499"/>
                        <a14:foregroundMark x1="90521" y1="29268" x2="90521" y2="29268"/>
                        <a14:foregroundMark x1="90521" y1="29268" x2="90521" y2="29268"/>
                        <a14:backgroundMark x1="90417" y1="18077" x2="90417" y2="18077"/>
                        <a14:backgroundMark x1="90417" y1="18077" x2="90417" y2="18077"/>
                        <a14:backgroundMark x1="85521" y1="18508" x2="85521" y2="18508"/>
                        <a14:backgroundMark x1="85729" y1="18508" x2="85729" y2="18508"/>
                        <a14:backgroundMark x1="82500" y1="14347" x2="82500" y2="14347"/>
                        <a14:backgroundMark x1="82500" y1="14347" x2="82500" y2="14347"/>
                        <a14:backgroundMark x1="91458" y1="20516" x2="91458" y2="20516"/>
                        <a14:backgroundMark x1="91458" y1="20516" x2="91458" y2="20516"/>
                        <a14:backgroundMark x1="88750" y1="19656" x2="88750" y2="19656"/>
                        <a14:backgroundMark x1="88750" y1="19656" x2="88750" y2="19656"/>
                        <a14:backgroundMark x1="82500" y1="17073" x2="82500" y2="17073"/>
                        <a14:backgroundMark x1="80625" y1="13773" x2="80625" y2="13773"/>
                      </a14:backgroundRemoval>
                    </a14:imgEffect>
                  </a14:imgLayer>
                </a14:imgProps>
              </a:ext>
              <a:ext uri="{28A0092B-C50C-407E-A947-70E740481C1C}">
                <a14:useLocalDpi xmlns:a14="http://schemas.microsoft.com/office/drawing/2010/main" val="0"/>
              </a:ext>
            </a:extLst>
          </a:blip>
          <a:srcRect l="67655" t="10291" r="7732" b="59539"/>
          <a:stretch/>
        </p:blipFill>
        <p:spPr bwMode="auto">
          <a:xfrm>
            <a:off x="2843808" y="4164182"/>
            <a:ext cx="2621361" cy="23331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958" b="28125" l="24642" r="46132">
                        <a14:foregroundMark x1="42120" y1="24271" x2="42120" y2="24271"/>
                        <a14:foregroundMark x1="42120" y1="24271" x2="42120" y2="24271"/>
                        <a14:foregroundMark x1="39828" y1="23854" x2="39828" y2="23854"/>
                        <a14:foregroundMark x1="39828" y1="23854" x2="39828" y2="23854"/>
                        <a14:foregroundMark x1="41691" y1="8229" x2="41691" y2="8229"/>
                        <a14:foregroundMark x1="41691" y1="8229" x2="41691" y2="8229"/>
                        <a14:foregroundMark x1="41117" y1="6250" x2="41117" y2="6250"/>
                        <a14:foregroundMark x1="41117" y1="6250" x2="41117" y2="6250"/>
                        <a14:foregroundMark x1="39112" y1="6458" x2="39112" y2="6458"/>
                        <a14:foregroundMark x1="39112" y1="6458" x2="39112" y2="6458"/>
                        <a14:foregroundMark x1="35387" y1="7083" x2="35387" y2="7083"/>
                        <a14:foregroundMark x1="35387" y1="7083" x2="35387" y2="7083"/>
                        <a14:foregroundMark x1="34814" y1="6458" x2="34814" y2="6458"/>
                        <a14:foregroundMark x1="34814" y1="6458" x2="34814" y2="6458"/>
                      </a14:backgroundRemoval>
                    </a14:imgEffect>
                  </a14:imgLayer>
                </a14:imgProps>
              </a:ext>
              <a:ext uri="{28A0092B-C50C-407E-A947-70E740481C1C}">
                <a14:useLocalDpi xmlns:a14="http://schemas.microsoft.com/office/drawing/2010/main" val="0"/>
              </a:ext>
            </a:extLst>
          </a:blip>
          <a:srcRect l="23520" t="2165" r="52959" b="71457"/>
          <a:stretch/>
        </p:blipFill>
        <p:spPr bwMode="auto">
          <a:xfrm>
            <a:off x="390237" y="1628800"/>
            <a:ext cx="2016224" cy="29103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65333" t="1950" r="1091" b="17656"/>
          <a:stretch/>
        </p:blipFill>
        <p:spPr bwMode="auto">
          <a:xfrm>
            <a:off x="5812632" y="1539710"/>
            <a:ext cx="2611225" cy="427034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029" name="Picture 5" descr="C:\Users\Buskila\Documents\Scanned Documents\תמונה (9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5523" t="19809" r="9022" b="29530"/>
          <a:stretch/>
        </p:blipFill>
        <p:spPr bwMode="auto">
          <a:xfrm>
            <a:off x="2419448" y="1541337"/>
            <a:ext cx="3220283" cy="260741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4115344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35696" y="188640"/>
            <a:ext cx="5184576" cy="792088"/>
          </a:xfrm>
          <a:ln w="76200"/>
        </p:spPr>
        <p:style>
          <a:lnRef idx="1">
            <a:schemeClr val="accent6"/>
          </a:lnRef>
          <a:fillRef idx="2">
            <a:schemeClr val="accent6"/>
          </a:fillRef>
          <a:effectRef idx="1">
            <a:schemeClr val="accent6"/>
          </a:effectRef>
          <a:fontRef idx="minor">
            <a:schemeClr val="dk1"/>
          </a:fontRef>
        </p:style>
        <p:txBody>
          <a:bodyPr>
            <a:normAutofit/>
          </a:bodyPr>
          <a:lstStyle/>
          <a:p>
            <a:r>
              <a:rPr lang="he-IL" sz="3600" dirty="0">
                <a:ln>
                  <a:solidFill>
                    <a:srgbClr val="8064A2">
                      <a:lumMod val="75000"/>
                    </a:srgbClr>
                  </a:solidFill>
                </a:ln>
                <a:solidFill>
                  <a:srgbClr val="EDC9DE"/>
                </a:solidFill>
                <a:cs typeface="Arial"/>
              </a:rPr>
              <a:t>מבוא – יהודי מרוקו</a:t>
            </a:r>
            <a:endParaRPr lang="he-IL" sz="4800" dirty="0">
              <a:solidFill>
                <a:srgbClr val="EDC9DE"/>
              </a:solidFill>
            </a:endParaRPr>
          </a:p>
        </p:txBody>
      </p:sp>
      <p:sp>
        <p:nvSpPr>
          <p:cNvPr id="3" name="מלבן 2"/>
          <p:cNvSpPr/>
          <p:nvPr/>
        </p:nvSpPr>
        <p:spPr>
          <a:xfrm>
            <a:off x="761512" y="1196752"/>
            <a:ext cx="7842935" cy="3600986"/>
          </a:xfrm>
          <a:prstGeom prst="rect">
            <a:avLst/>
          </a:prstGeom>
        </p:spPr>
        <p:txBody>
          <a:bodyPr wrap="square">
            <a:spAutoFit/>
          </a:bodyPr>
          <a:lstStyle/>
          <a:p>
            <a:r>
              <a:rPr lang="he-IL" sz="2000" b="1" dirty="0" smtClean="0">
                <a:solidFill>
                  <a:schemeClr val="tx2">
                    <a:lumMod val="75000"/>
                  </a:schemeClr>
                </a:solidFill>
                <a:sym typeface="Wingdings"/>
              </a:rPr>
              <a:t></a:t>
            </a:r>
            <a:r>
              <a:rPr lang="he-IL" sz="2000" b="1" dirty="0" smtClean="0">
                <a:solidFill>
                  <a:schemeClr val="tx2">
                    <a:lumMod val="75000"/>
                  </a:schemeClr>
                </a:solidFill>
              </a:rPr>
              <a:t>קהילת </a:t>
            </a:r>
            <a:r>
              <a:rPr lang="he-IL" sz="2000" b="1" dirty="0">
                <a:solidFill>
                  <a:schemeClr val="tx2">
                    <a:lumMod val="75000"/>
                  </a:schemeClr>
                </a:solidFill>
              </a:rPr>
              <a:t>יהודי מרוקו היא מן הגדולות והעתיקות בקהילות ישראל. </a:t>
            </a:r>
            <a:endParaRPr lang="he-IL" sz="2000" b="1" dirty="0" smtClean="0">
              <a:solidFill>
                <a:schemeClr val="tx2">
                  <a:lumMod val="75000"/>
                </a:schemeClr>
              </a:solidFill>
            </a:endParaRPr>
          </a:p>
          <a:p>
            <a:r>
              <a:rPr lang="he-IL" sz="2000" b="1" dirty="0" smtClean="0">
                <a:solidFill>
                  <a:schemeClr val="tx2">
                    <a:lumMod val="75000"/>
                  </a:schemeClr>
                </a:solidFill>
                <a:sym typeface="Wingdings"/>
              </a:rPr>
              <a:t></a:t>
            </a:r>
            <a:r>
              <a:rPr lang="he-IL" sz="2000" b="1" dirty="0" smtClean="0">
                <a:solidFill>
                  <a:schemeClr val="tx2">
                    <a:lumMod val="75000"/>
                  </a:schemeClr>
                </a:solidFill>
              </a:rPr>
              <a:t>רוב </a:t>
            </a:r>
            <a:r>
              <a:rPr lang="he-IL" sz="2000" b="1" dirty="0">
                <a:solidFill>
                  <a:schemeClr val="tx2">
                    <a:lumMod val="75000"/>
                  </a:schemeClr>
                </a:solidFill>
              </a:rPr>
              <a:t>בניה הגיעו לישראל בשנות החמישים והשישים. </a:t>
            </a:r>
            <a:endParaRPr lang="he-IL" sz="2000" b="1" dirty="0" smtClean="0">
              <a:solidFill>
                <a:schemeClr val="tx2">
                  <a:lumMod val="75000"/>
                </a:schemeClr>
              </a:solidFill>
            </a:endParaRPr>
          </a:p>
          <a:p>
            <a:r>
              <a:rPr lang="he-IL" sz="2000" b="1" dirty="0" smtClean="0">
                <a:solidFill>
                  <a:schemeClr val="tx2">
                    <a:lumMod val="75000"/>
                  </a:schemeClr>
                </a:solidFill>
                <a:sym typeface="Wingdings"/>
              </a:rPr>
              <a:t></a:t>
            </a:r>
            <a:r>
              <a:rPr lang="he-IL" sz="2000" b="1" dirty="0" smtClean="0">
                <a:solidFill>
                  <a:schemeClr val="tx2">
                    <a:lumMod val="75000"/>
                  </a:schemeClr>
                </a:solidFill>
              </a:rPr>
              <a:t>במרוקו </a:t>
            </a:r>
            <a:r>
              <a:rPr lang="he-IL" sz="2000" b="1" dirty="0">
                <a:solidFill>
                  <a:schemeClr val="tx2">
                    <a:lumMod val="75000"/>
                  </a:schemeClr>
                </a:solidFill>
              </a:rPr>
              <a:t>היו יהודים הן בכפרים והן בערים ועסקו במסחר, מלאכה וחקלאות. </a:t>
            </a:r>
          </a:p>
          <a:p>
            <a:endParaRPr lang="he-IL" sz="800" b="1" dirty="0">
              <a:solidFill>
                <a:schemeClr val="tx2">
                  <a:lumMod val="75000"/>
                </a:schemeClr>
              </a:solidFill>
            </a:endParaRPr>
          </a:p>
          <a:p>
            <a:r>
              <a:rPr lang="he-IL" sz="2000" b="1" dirty="0" smtClean="0">
                <a:solidFill>
                  <a:schemeClr val="tx2">
                    <a:lumMod val="75000"/>
                  </a:schemeClr>
                </a:solidFill>
              </a:rPr>
              <a:t>בעת </a:t>
            </a:r>
            <a:r>
              <a:rPr lang="he-IL" sz="2000" b="1" dirty="0">
                <a:solidFill>
                  <a:schemeClr val="tx2">
                    <a:lumMod val="75000"/>
                  </a:schemeClr>
                </a:solidFill>
              </a:rPr>
              <a:t>שהוקמה מדינת ישראל, בשנת 1948, חיו במרוקו קרוב לרבע מיליון </a:t>
            </a:r>
            <a:r>
              <a:rPr lang="he-IL" sz="2000" b="1" dirty="0" smtClean="0">
                <a:solidFill>
                  <a:schemeClr val="tx2">
                    <a:lumMod val="75000"/>
                  </a:schemeClr>
                </a:solidFill>
              </a:rPr>
              <a:t>יהודים. </a:t>
            </a:r>
            <a:r>
              <a:rPr lang="he-IL" sz="2000" b="1" dirty="0">
                <a:solidFill>
                  <a:schemeClr val="tx2">
                    <a:lumMod val="75000"/>
                  </a:schemeClr>
                </a:solidFill>
              </a:rPr>
              <a:t>מלחמת העצמאות בישראל</a:t>
            </a:r>
            <a:r>
              <a:rPr lang="he-IL" sz="2000" b="1" dirty="0" smtClean="0">
                <a:solidFill>
                  <a:schemeClr val="tx2">
                    <a:lumMod val="75000"/>
                  </a:schemeClr>
                </a:solidFill>
              </a:rPr>
              <a:t>, השפיעה </a:t>
            </a:r>
            <a:r>
              <a:rPr lang="he-IL" sz="2000" b="1" dirty="0">
                <a:solidFill>
                  <a:schemeClr val="tx2">
                    <a:lumMod val="75000"/>
                  </a:schemeClr>
                </a:solidFill>
              </a:rPr>
              <a:t>רבות ובאופן שלילי, על </a:t>
            </a:r>
            <a:r>
              <a:rPr lang="he-IL" sz="2000" b="1" dirty="0" smtClean="0">
                <a:solidFill>
                  <a:schemeClr val="tx2">
                    <a:lumMod val="75000"/>
                  </a:schemeClr>
                </a:solidFill>
              </a:rPr>
              <a:t>היחסים </a:t>
            </a:r>
            <a:r>
              <a:rPr lang="he-IL" sz="2000" b="1" dirty="0">
                <a:solidFill>
                  <a:schemeClr val="tx2">
                    <a:lumMod val="75000"/>
                  </a:schemeClr>
                </a:solidFill>
              </a:rPr>
              <a:t>בין הערבים ליהודים במרוקו. השפעה זו, גררה תגובות קשות של הערבים שהחלו לפגוע ביהודי מרוקו. שינוי מצבם הפוליטי-חברתי של היהודים במרוקו השפיע על רבים מיהודי מרוקו והם בחרו לעלות למדינת ישראל שזה עתה קמה. </a:t>
            </a:r>
            <a:endParaRPr lang="he-IL" sz="2000" b="1" dirty="0" smtClean="0">
              <a:solidFill>
                <a:schemeClr val="tx2">
                  <a:lumMod val="75000"/>
                </a:schemeClr>
              </a:solidFill>
            </a:endParaRPr>
          </a:p>
          <a:p>
            <a:endParaRPr lang="he-IL"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93477"/>
            <a:ext cx="5976664" cy="1800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795210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35696" y="188640"/>
            <a:ext cx="5184576" cy="936104"/>
          </a:xfrm>
          <a:ln w="76200"/>
        </p:spPr>
        <p:style>
          <a:lnRef idx="1">
            <a:schemeClr val="accent6"/>
          </a:lnRef>
          <a:fillRef idx="2">
            <a:schemeClr val="accent6"/>
          </a:fillRef>
          <a:effectRef idx="1">
            <a:schemeClr val="accent6"/>
          </a:effectRef>
          <a:fontRef idx="minor">
            <a:schemeClr val="dk1"/>
          </a:fontRef>
        </p:style>
        <p:txBody>
          <a:bodyPr>
            <a:normAutofit/>
          </a:bodyPr>
          <a:lstStyle/>
          <a:p>
            <a:r>
              <a:rPr lang="he-IL" sz="3600" dirty="0">
                <a:ln>
                  <a:solidFill>
                    <a:srgbClr val="8064A2">
                      <a:lumMod val="75000"/>
                    </a:srgbClr>
                  </a:solidFill>
                </a:ln>
                <a:solidFill>
                  <a:srgbClr val="EDC9DE"/>
                </a:solidFill>
                <a:cs typeface="Arial"/>
              </a:rPr>
              <a:t>מבוא – יהודי מרוקו</a:t>
            </a:r>
            <a:endParaRPr lang="he-IL" sz="4800" dirty="0">
              <a:solidFill>
                <a:srgbClr val="EDC9DE"/>
              </a:solidFill>
            </a:endParaRPr>
          </a:p>
        </p:txBody>
      </p:sp>
      <p:sp>
        <p:nvSpPr>
          <p:cNvPr id="3" name="מלבן 2"/>
          <p:cNvSpPr/>
          <p:nvPr/>
        </p:nvSpPr>
        <p:spPr>
          <a:xfrm>
            <a:off x="4139952" y="1271855"/>
            <a:ext cx="4355976" cy="4154984"/>
          </a:xfrm>
          <a:prstGeom prst="rect">
            <a:avLst/>
          </a:prstGeom>
        </p:spPr>
        <p:txBody>
          <a:bodyPr wrap="square">
            <a:spAutoFit/>
          </a:bodyPr>
          <a:lstStyle/>
          <a:p>
            <a:r>
              <a:rPr lang="he-IL" sz="2400" b="1" dirty="0" smtClean="0">
                <a:solidFill>
                  <a:schemeClr val="tx2">
                    <a:lumMod val="75000"/>
                  </a:schemeClr>
                </a:solidFill>
              </a:rPr>
              <a:t>לאחר </a:t>
            </a:r>
            <a:r>
              <a:rPr lang="he-IL" sz="2400" b="1" dirty="0">
                <a:solidFill>
                  <a:schemeClr val="tx2">
                    <a:lumMod val="75000"/>
                  </a:schemeClr>
                </a:solidFill>
              </a:rPr>
              <a:t>הקמת המדינה, בשנות ה-50', עלתה מרבית יהדות מרוקו לארץ ישראל, והשאירה מאחוריה את כל התרבות העשירה של אלפי השנים ,את בתי הכנסת המפוארים, את ספרי הקודש והספרים הרבים והנוספים שנכתבו </a:t>
            </a:r>
            <a:r>
              <a:rPr lang="he-IL" sz="2400" b="1" dirty="0" smtClean="0">
                <a:solidFill>
                  <a:schemeClr val="tx2">
                    <a:lumMod val="75000"/>
                  </a:schemeClr>
                </a:solidFill>
              </a:rPr>
              <a:t>בערבית </a:t>
            </a:r>
            <a:r>
              <a:rPr lang="he-IL" sz="2400" b="1" dirty="0">
                <a:solidFill>
                  <a:schemeClr val="tx2">
                    <a:lumMod val="75000"/>
                  </a:schemeClr>
                </a:solidFill>
              </a:rPr>
              <a:t>- מרוקאית ובעברית. חלק גדול מהספרים היגיע לידי מוסלמים שמכרו אותם בחנויות לתיירים.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3600400" cy="48965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210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35696" y="188640"/>
            <a:ext cx="5184576" cy="936104"/>
          </a:xfrm>
          <a:ln w="76200"/>
        </p:spPr>
        <p:style>
          <a:lnRef idx="1">
            <a:schemeClr val="accent6"/>
          </a:lnRef>
          <a:fillRef idx="2">
            <a:schemeClr val="accent6"/>
          </a:fillRef>
          <a:effectRef idx="1">
            <a:schemeClr val="accent6"/>
          </a:effectRef>
          <a:fontRef idx="minor">
            <a:schemeClr val="dk1"/>
          </a:fontRef>
        </p:style>
        <p:txBody>
          <a:bodyPr>
            <a:normAutofit/>
          </a:bodyPr>
          <a:lstStyle/>
          <a:p>
            <a:r>
              <a:rPr lang="he-IL" sz="3600" dirty="0">
                <a:ln>
                  <a:solidFill>
                    <a:srgbClr val="8064A2">
                      <a:lumMod val="75000"/>
                    </a:srgbClr>
                  </a:solidFill>
                </a:ln>
                <a:solidFill>
                  <a:srgbClr val="EDC9DE"/>
                </a:solidFill>
                <a:cs typeface="Arial"/>
              </a:rPr>
              <a:t>מבוא – יהודי מרוקו</a:t>
            </a:r>
            <a:endParaRPr lang="he-IL" sz="4800" dirty="0">
              <a:solidFill>
                <a:srgbClr val="EDC9DE"/>
              </a:solidFill>
            </a:endParaRPr>
          </a:p>
        </p:txBody>
      </p:sp>
      <p:sp>
        <p:nvSpPr>
          <p:cNvPr id="3" name="מלבן 2"/>
          <p:cNvSpPr/>
          <p:nvPr/>
        </p:nvSpPr>
        <p:spPr>
          <a:xfrm>
            <a:off x="1259632" y="1271855"/>
            <a:ext cx="7236296" cy="1200329"/>
          </a:xfrm>
          <a:prstGeom prst="rect">
            <a:avLst/>
          </a:prstGeom>
        </p:spPr>
        <p:txBody>
          <a:bodyPr wrap="square">
            <a:spAutoFit/>
          </a:bodyPr>
          <a:lstStyle/>
          <a:p>
            <a:r>
              <a:rPr lang="he-IL" b="1" dirty="0" smtClean="0">
                <a:solidFill>
                  <a:schemeClr val="tx2">
                    <a:lumMod val="75000"/>
                  </a:schemeClr>
                </a:solidFill>
              </a:rPr>
              <a:t>שמי שלום בוסקילה. נולדתי בשנת 1944 במרקש שבמרוקו.</a:t>
            </a:r>
          </a:p>
          <a:p>
            <a:r>
              <a:rPr lang="he-IL" b="1" dirty="0" smtClean="0">
                <a:solidFill>
                  <a:schemeClr val="tx2">
                    <a:lumMod val="75000"/>
                  </a:schemeClr>
                </a:solidFill>
              </a:rPr>
              <a:t>בשנת 1957 , בהיותי בן 12 אבי הודיע למשפחה שעלינו לעזוב את מרוקו ולעלות לארץ ישראל.</a:t>
            </a:r>
          </a:p>
          <a:p>
            <a:r>
              <a:rPr lang="he-IL" b="1" dirty="0" smtClean="0">
                <a:solidFill>
                  <a:schemeClr val="tx2">
                    <a:lumMod val="75000"/>
                  </a:schemeClr>
                </a:solidFill>
              </a:rPr>
              <a:t>הדרך הייתה ארוכה , קשה ומלווה בקשיים ותלאות.</a:t>
            </a:r>
            <a:endParaRPr lang="he-IL" b="1" dirty="0">
              <a:solidFill>
                <a:schemeClr val="tx2">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4108029"/>
            <a:ext cx="4913100" cy="27499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2" y="2564904"/>
            <a:ext cx="7596336" cy="2862322"/>
          </a:xfrm>
          <a:prstGeom prst="rect">
            <a:avLst/>
          </a:prstGeom>
          <a:noFill/>
        </p:spPr>
        <p:txBody>
          <a:bodyPr wrap="square" rtlCol="1">
            <a:spAutoFit/>
          </a:bodyPr>
          <a:lstStyle/>
          <a:p>
            <a:r>
              <a:rPr lang="he-IL" b="1" dirty="0">
                <a:solidFill>
                  <a:schemeClr val="tx2">
                    <a:lumMod val="75000"/>
                  </a:schemeClr>
                </a:solidFill>
              </a:rPr>
              <a:t>ארזנו מעט מחפצינו , נאלצנו לנטוש את ביתנו , אבא עזב את מקום עבודתו , אך כולנו היינו מלאי התרגשות לקראת העלייה לארץ ישראל.</a:t>
            </a:r>
          </a:p>
          <a:p>
            <a:r>
              <a:rPr lang="he-IL" b="1" dirty="0">
                <a:solidFill>
                  <a:schemeClr val="tx2">
                    <a:lumMod val="75000"/>
                  </a:schemeClr>
                </a:solidFill>
              </a:rPr>
              <a:t>היציאה לכוון הארץ נעשתה בחשאיות רבה , למרות שארץ ישראל כבר הוקמה.</a:t>
            </a:r>
          </a:p>
          <a:p>
            <a:r>
              <a:rPr lang="he-IL" b="1" dirty="0">
                <a:solidFill>
                  <a:schemeClr val="tx2">
                    <a:lumMod val="75000"/>
                  </a:schemeClr>
                </a:solidFill>
              </a:rPr>
              <a:t>בתחילה נסענו ברכבות ואוטובוסים לכוון </a:t>
            </a:r>
            <a:r>
              <a:rPr lang="he-IL" b="1" dirty="0" err="1">
                <a:solidFill>
                  <a:schemeClr val="tx2">
                    <a:lumMod val="75000"/>
                  </a:schemeClr>
                </a:solidFill>
              </a:rPr>
              <a:t>סאותה</a:t>
            </a:r>
            <a:r>
              <a:rPr lang="he-IL" b="1" dirty="0">
                <a:solidFill>
                  <a:schemeClr val="tx2">
                    <a:lumMod val="75000"/>
                  </a:schemeClr>
                </a:solidFill>
              </a:rPr>
              <a:t> שבספרד.</a:t>
            </a:r>
          </a:p>
          <a:p>
            <a:r>
              <a:rPr lang="he-IL" b="1" dirty="0">
                <a:solidFill>
                  <a:schemeClr val="tx2">
                    <a:lumMod val="75000"/>
                  </a:schemeClr>
                </a:solidFill>
              </a:rPr>
              <a:t>שם חיכינו לאישור להמשך הדרך . המשכנו במעבורת ולאחר מכן </a:t>
            </a:r>
            <a:r>
              <a:rPr lang="he-IL" b="1" dirty="0" err="1">
                <a:solidFill>
                  <a:schemeClr val="tx2">
                    <a:lumMod val="75000"/>
                  </a:schemeClr>
                </a:solidFill>
              </a:rPr>
              <a:t>באוניה</a:t>
            </a:r>
            <a:r>
              <a:rPr lang="he-IL" b="1" dirty="0">
                <a:solidFill>
                  <a:schemeClr val="tx2">
                    <a:lumMod val="75000"/>
                  </a:schemeClr>
                </a:solidFill>
              </a:rPr>
              <a:t> </a:t>
            </a:r>
            <a:r>
              <a:rPr lang="he-IL" b="1" dirty="0" err="1">
                <a:solidFill>
                  <a:schemeClr val="tx2">
                    <a:lumMod val="75000"/>
                  </a:schemeClr>
                </a:solidFill>
              </a:rPr>
              <a:t>למרסיי</a:t>
            </a:r>
            <a:r>
              <a:rPr lang="he-IL" b="1" dirty="0">
                <a:solidFill>
                  <a:schemeClr val="tx2">
                    <a:lumMod val="75000"/>
                  </a:schemeClr>
                </a:solidFill>
              </a:rPr>
              <a:t> שבצרפת. לאחר תקופה יצנו בשעה טובה לכוון נמל חיפה.</a:t>
            </a:r>
          </a:p>
          <a:p>
            <a:r>
              <a:rPr lang="he-IL" b="1" dirty="0">
                <a:solidFill>
                  <a:schemeClr val="tx2">
                    <a:lumMod val="75000"/>
                  </a:schemeClr>
                </a:solidFill>
              </a:rPr>
              <a:t>בחיפה העלו את העולים בצפיפות רבה במשאיות והחלו לפזרם ברחבי הארץ. את הוריי יחד עם ארבעת ילדיהם הורידו ביבנה. </a:t>
            </a:r>
            <a:endParaRPr lang="he-IL" b="1" dirty="0" smtClean="0">
              <a:solidFill>
                <a:schemeClr val="tx2">
                  <a:lumMod val="75000"/>
                </a:schemeClr>
              </a:solidFill>
            </a:endParaRPr>
          </a:p>
          <a:p>
            <a:r>
              <a:rPr lang="he-IL" b="1" dirty="0" smtClean="0">
                <a:solidFill>
                  <a:schemeClr val="tx2">
                    <a:lumMod val="75000"/>
                  </a:schemeClr>
                </a:solidFill>
              </a:rPr>
              <a:t>שם </a:t>
            </a:r>
            <a:r>
              <a:rPr lang="he-IL" b="1" dirty="0">
                <a:solidFill>
                  <a:schemeClr val="tx2">
                    <a:lumMod val="75000"/>
                  </a:schemeClr>
                </a:solidFill>
              </a:rPr>
              <a:t>החלו </a:t>
            </a:r>
            <a:r>
              <a:rPr lang="he-IL" b="1" dirty="0" smtClean="0">
                <a:solidFill>
                  <a:schemeClr val="tx2">
                    <a:lumMod val="75000"/>
                  </a:schemeClr>
                </a:solidFill>
              </a:rPr>
              <a:t>חיינו....</a:t>
            </a:r>
            <a:endParaRPr lang="he-IL" b="1" dirty="0">
              <a:solidFill>
                <a:schemeClr val="tx2">
                  <a:lumMod val="75000"/>
                </a:schemeClr>
              </a:solidFill>
            </a:endParaRPr>
          </a:p>
        </p:txBody>
      </p:sp>
    </p:spTree>
    <p:extLst>
      <p:ext uri="{BB962C8B-B14F-4D97-AF65-F5344CB8AC3E}">
        <p14:creationId xmlns:p14="http://schemas.microsoft.com/office/powerpoint/2010/main" val="998941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63688" y="260648"/>
            <a:ext cx="4824536" cy="936104"/>
          </a:xfrm>
          <a:ln w="76200"/>
        </p:spPr>
        <p:style>
          <a:lnRef idx="1">
            <a:schemeClr val="accent6"/>
          </a:lnRef>
          <a:fillRef idx="2">
            <a:schemeClr val="accent6"/>
          </a:fillRef>
          <a:effectRef idx="1">
            <a:schemeClr val="accent6"/>
          </a:effectRef>
          <a:fontRef idx="minor">
            <a:schemeClr val="dk1"/>
          </a:fontRef>
        </p:style>
        <p:txBody>
          <a:bodyPr>
            <a:normAutofit/>
          </a:bodyPr>
          <a:lstStyle/>
          <a:p>
            <a:r>
              <a:rPr lang="he-IL" sz="3600" dirty="0" smtClean="0">
                <a:ln>
                  <a:solidFill>
                    <a:srgbClr val="8064A2">
                      <a:lumMod val="75000"/>
                    </a:srgbClr>
                  </a:solidFill>
                </a:ln>
                <a:solidFill>
                  <a:srgbClr val="EDC9DE"/>
                </a:solidFill>
                <a:cs typeface="Arial"/>
              </a:rPr>
              <a:t>על המשפחה....</a:t>
            </a:r>
            <a:endParaRPr lang="he-IL" sz="4800" dirty="0">
              <a:solidFill>
                <a:srgbClr val="EDC9DE"/>
              </a:solidFill>
            </a:endParaRPr>
          </a:p>
        </p:txBody>
      </p:sp>
      <p:sp>
        <p:nvSpPr>
          <p:cNvPr id="3" name="מלבן 2"/>
          <p:cNvSpPr/>
          <p:nvPr/>
        </p:nvSpPr>
        <p:spPr>
          <a:xfrm>
            <a:off x="4067944" y="1271855"/>
            <a:ext cx="4427984" cy="5632311"/>
          </a:xfrm>
          <a:prstGeom prst="rect">
            <a:avLst/>
          </a:prstGeom>
        </p:spPr>
        <p:txBody>
          <a:bodyPr wrap="square">
            <a:spAutoFit/>
          </a:bodyPr>
          <a:lstStyle/>
          <a:p>
            <a:r>
              <a:rPr lang="he-IL" sz="2400" b="1" dirty="0" smtClean="0">
                <a:solidFill>
                  <a:schemeClr val="tx2">
                    <a:lumMod val="75000"/>
                  </a:schemeClr>
                </a:solidFill>
              </a:rPr>
              <a:t>בשנת 1964 נשאתי ליהודית , ז"ל ונולדו לנו חמישה ילדים : ג'וסיה, אילן , יחיאל , כפיר וחן . את ילדינו גידלנו ביבנה , שם אני גר עד היום. לאורך השנים, יחד עם הילדים, הכלות, החתן ונכדים והנכדות  שמרנו על מנהגים במסורת המרוקאית היהודית שכללו חגיגות מימונה, חינה , ארוחות המלוות במאכלים מרוקאים כגון הקוסקוס  ועוד... </a:t>
            </a:r>
          </a:p>
          <a:p>
            <a:endParaRPr lang="he-IL" sz="2400" dirty="0"/>
          </a:p>
          <a:p>
            <a:r>
              <a:rPr lang="he-IL" sz="2400" dirty="0" smtClean="0"/>
              <a:t> </a:t>
            </a:r>
          </a:p>
          <a:p>
            <a:endParaRPr lang="he-IL" sz="2400" dirty="0"/>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057935"/>
            <a:ext cx="3384376" cy="36693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81603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2771800" y="764704"/>
            <a:ext cx="5400600" cy="701040"/>
          </a:xfrm>
          <a:ln w="76200"/>
        </p:spPr>
        <p:style>
          <a:lnRef idx="1">
            <a:schemeClr val="accent6"/>
          </a:lnRef>
          <a:fillRef idx="2">
            <a:schemeClr val="accent6"/>
          </a:fillRef>
          <a:effectRef idx="1">
            <a:schemeClr val="accent6"/>
          </a:effectRef>
          <a:fontRef idx="minor">
            <a:schemeClr val="dk1"/>
          </a:fontRef>
        </p:style>
        <p:txBody>
          <a:bodyPr>
            <a:normAutofit/>
          </a:bodyPr>
          <a:lstStyle/>
          <a:p>
            <a:r>
              <a:rPr lang="he-IL" sz="3600" dirty="0" smtClean="0">
                <a:ln>
                  <a:solidFill>
                    <a:srgbClr val="8064A2">
                      <a:lumMod val="75000"/>
                    </a:srgbClr>
                  </a:solidFill>
                </a:ln>
                <a:solidFill>
                  <a:srgbClr val="EDC9DE"/>
                </a:solidFill>
                <a:cs typeface="Arial"/>
              </a:rPr>
              <a:t>טקס החינה בעדה המרוקאית</a:t>
            </a:r>
            <a:endParaRPr lang="he-IL" sz="4800" dirty="0">
              <a:solidFill>
                <a:srgbClr val="EDC9DE"/>
              </a:solidFill>
            </a:endParaRPr>
          </a:p>
        </p:txBody>
      </p:sp>
      <p:sp>
        <p:nvSpPr>
          <p:cNvPr id="2" name="מלבן 1"/>
          <p:cNvSpPr/>
          <p:nvPr/>
        </p:nvSpPr>
        <p:spPr>
          <a:xfrm>
            <a:off x="2555776" y="1628800"/>
            <a:ext cx="5960030" cy="4832092"/>
          </a:xfrm>
          <a:prstGeom prst="rect">
            <a:avLst/>
          </a:prstGeom>
        </p:spPr>
        <p:txBody>
          <a:bodyPr wrap="square">
            <a:spAutoFit/>
          </a:bodyPr>
          <a:lstStyle/>
          <a:p>
            <a:r>
              <a:rPr lang="he-IL" sz="2200" b="1" dirty="0" smtClean="0">
                <a:solidFill>
                  <a:schemeClr val="tx2">
                    <a:lumMod val="75000"/>
                  </a:schemeClr>
                </a:solidFill>
              </a:rPr>
              <a:t>על </a:t>
            </a:r>
            <a:r>
              <a:rPr lang="he-IL" sz="2200" b="1" dirty="0">
                <a:solidFill>
                  <a:schemeClr val="tx2">
                    <a:lumMod val="75000"/>
                  </a:schemeClr>
                </a:solidFill>
              </a:rPr>
              <a:t>פי המנהג המרוקאי, נהוג לחגוג את טקס החינה יום לפני </a:t>
            </a:r>
            <a:r>
              <a:rPr lang="he-IL" sz="2200" b="1" dirty="0" smtClean="0">
                <a:solidFill>
                  <a:schemeClr val="tx2">
                    <a:lumMod val="75000"/>
                  </a:schemeClr>
                </a:solidFill>
              </a:rPr>
              <a:t>החתונה. הערב </a:t>
            </a:r>
            <a:r>
              <a:rPr lang="he-IL" sz="2200" b="1" dirty="0">
                <a:solidFill>
                  <a:schemeClr val="tx2">
                    <a:lumMod val="75000"/>
                  </a:schemeClr>
                </a:solidFill>
              </a:rPr>
              <a:t>כולו מלווה במוזיקה מרוקאית מקורית ובתלבושות אותנטיות גם לגברים וגם לנשים. בטקס עצמו הנשים לובשות תלבושות ושמלות (כפתן) מבדים מבריקים ויקרים, הרקומים באלמנטים וברקמות מוזהבות ותכשיטים ואביזרים עשירים למיניהם, על ראשיהן כתרים או סרטי שיער תואמים. הגברים, אף הם לובשים כפתן וחובשים לראשיהם כובע בצבע ארגמן הנקרא תרבוש. הערב כולו מוקדש לחתן ולכלה. הזוג יושב יחד, בלבוש מרוקאי מסורתי ואורחיהם משמחים אותם, מברכים, רוקדים ושרים לפניהם</a:t>
            </a:r>
            <a:r>
              <a:rPr lang="he-IL" sz="2200" b="1" dirty="0" smtClean="0">
                <a:solidFill>
                  <a:schemeClr val="tx2">
                    <a:lumMod val="75000"/>
                  </a:schemeClr>
                </a:solidFill>
              </a:rPr>
              <a:t>.</a:t>
            </a:r>
            <a:endParaRPr lang="he-IL" sz="2200" b="1" dirty="0">
              <a:solidFill>
                <a:schemeClr val="tx2">
                  <a:lumMod val="75000"/>
                </a:schemeClr>
              </a:solidFill>
            </a:endParaRPr>
          </a:p>
        </p:txBody>
      </p:sp>
      <p:pic>
        <p:nvPicPr>
          <p:cNvPr id="3" name="תמונה 2"/>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142" b="98874" l="12109" r="97411">
                        <a14:foregroundMark x1="44426" y1="83817" x2="44426" y2="83817"/>
                        <a14:foregroundMark x1="44426" y1="83817" x2="44426" y2="83817"/>
                        <a14:foregroundMark x1="55115" y1="39715" x2="55115" y2="39715"/>
                        <a14:foregroundMark x1="56785" y1="45702" x2="56785" y2="45702"/>
                        <a14:foregroundMark x1="56284" y1="58566" x2="56284" y2="58566"/>
                        <a14:foregroundMark x1="58455" y1="58566" x2="58455" y2="58566"/>
                        <a14:foregroundMark x1="43967" y1="42205" x2="43967" y2="42205"/>
                        <a14:foregroundMark x1="44676" y1="49140" x2="44676" y2="49140"/>
                        <a14:foregroundMark x1="46806" y1="41909" x2="46806" y2="41909"/>
                        <a14:foregroundMark x1="45595" y1="38115" x2="45595" y2="38115"/>
                        <a14:foregroundMark x1="43215" y1="34321" x2="43215" y2="34321"/>
                        <a14:foregroundMark x1="57954" y1="31476" x2="57954" y2="31476"/>
                        <a14:foregroundMark x1="57954" y1="31476" x2="57954" y2="31476"/>
                        <a14:foregroundMark x1="55574" y1="32780" x2="55574" y2="32780"/>
                        <a14:backgroundMark x1="74363" y1="10729" x2="74363" y2="10729"/>
                        <a14:backgroundMark x1="71733" y1="4090" x2="71733" y2="4090"/>
                        <a14:backgroundMark x1="70063" y1="11678" x2="70063" y2="11678"/>
                      </a14:backgroundRemoval>
                    </a14:imgEffect>
                  </a14:imgLayer>
                </a14:imgProps>
              </a:ext>
              <a:ext uri="{28A0092B-C50C-407E-A947-70E740481C1C}">
                <a14:useLocalDpi xmlns:a14="http://schemas.microsoft.com/office/drawing/2010/main" val="0"/>
              </a:ext>
            </a:extLst>
          </a:blip>
          <a:srcRect l="15677" t="2517" r="3556"/>
          <a:stretch/>
        </p:blipFill>
        <p:spPr>
          <a:xfrm>
            <a:off x="433632" y="263950"/>
            <a:ext cx="3205113" cy="5181274"/>
          </a:xfrm>
          <a:prstGeom prst="rect">
            <a:avLst/>
          </a:prstGeom>
        </p:spPr>
      </p:pic>
    </p:spTree>
    <p:extLst>
      <p:ext uri="{BB962C8B-B14F-4D97-AF65-F5344CB8AC3E}">
        <p14:creationId xmlns:p14="http://schemas.microsoft.com/office/powerpoint/2010/main" val="516471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2771800" y="764704"/>
            <a:ext cx="5400600" cy="701040"/>
          </a:xfrm>
          <a:ln w="76200"/>
        </p:spPr>
        <p:style>
          <a:lnRef idx="1">
            <a:schemeClr val="accent6"/>
          </a:lnRef>
          <a:fillRef idx="2">
            <a:schemeClr val="accent6"/>
          </a:fillRef>
          <a:effectRef idx="1">
            <a:schemeClr val="accent6"/>
          </a:effectRef>
          <a:fontRef idx="minor">
            <a:schemeClr val="dk1"/>
          </a:fontRef>
        </p:style>
        <p:txBody>
          <a:bodyPr>
            <a:normAutofit/>
          </a:bodyPr>
          <a:lstStyle/>
          <a:p>
            <a:r>
              <a:rPr lang="he-IL" sz="3600" dirty="0" smtClean="0">
                <a:ln>
                  <a:solidFill>
                    <a:srgbClr val="8064A2">
                      <a:lumMod val="75000"/>
                    </a:srgbClr>
                  </a:solidFill>
                </a:ln>
                <a:solidFill>
                  <a:srgbClr val="EDC9DE"/>
                </a:solidFill>
                <a:cs typeface="Arial"/>
              </a:rPr>
              <a:t>מאפייני מוסיקת יהדות מרוקו</a:t>
            </a:r>
            <a:endParaRPr lang="he-IL" sz="4800" dirty="0">
              <a:solidFill>
                <a:srgbClr val="EDC9DE"/>
              </a:solidFill>
            </a:endParaRPr>
          </a:p>
        </p:txBody>
      </p:sp>
      <p:sp>
        <p:nvSpPr>
          <p:cNvPr id="6" name="מלבן 5"/>
          <p:cNvSpPr/>
          <p:nvPr/>
        </p:nvSpPr>
        <p:spPr>
          <a:xfrm>
            <a:off x="539552" y="2060848"/>
            <a:ext cx="7848872" cy="3194721"/>
          </a:xfrm>
          <a:prstGeom prst="rect">
            <a:avLst/>
          </a:prstGeom>
        </p:spPr>
        <p:txBody>
          <a:bodyPr wrap="square">
            <a:spAutoFit/>
          </a:bodyPr>
          <a:lstStyle/>
          <a:p>
            <a:pPr marL="342900" lvl="0" indent="-274320">
              <a:spcBef>
                <a:spcPct val="20000"/>
              </a:spcBef>
              <a:buClr>
                <a:srgbClr val="873624"/>
              </a:buClr>
              <a:buSzPct val="76000"/>
              <a:buFont typeface="Wingdings 2" pitchFamily="18" charset="2"/>
              <a:buChar char=""/>
            </a:pPr>
            <a:r>
              <a:rPr lang="he-IL" sz="2400" dirty="0">
                <a:solidFill>
                  <a:schemeClr val="tx2">
                    <a:lumMod val="75000"/>
                  </a:schemeClr>
                </a:solidFill>
              </a:rPr>
              <a:t>מסורות המוסיקה של יהודי מרוקו מצטיינות בגיוון מרשים ובעושר מוסיקלי רב. </a:t>
            </a:r>
            <a:endParaRPr lang="he-IL" sz="2400" dirty="0" smtClean="0">
              <a:solidFill>
                <a:schemeClr val="tx2">
                  <a:lumMod val="75000"/>
                </a:schemeClr>
              </a:solidFill>
            </a:endParaRPr>
          </a:p>
          <a:p>
            <a:pPr marL="342900" lvl="0" indent="-274320">
              <a:spcBef>
                <a:spcPct val="20000"/>
              </a:spcBef>
              <a:buClr>
                <a:srgbClr val="873624"/>
              </a:buClr>
              <a:buSzPct val="76000"/>
              <a:buFont typeface="Wingdings 2" pitchFamily="18" charset="2"/>
              <a:buChar char=""/>
            </a:pPr>
            <a:r>
              <a:rPr lang="he-IL" sz="2400" dirty="0" smtClean="0">
                <a:solidFill>
                  <a:schemeClr val="tx2">
                    <a:lumMod val="75000"/>
                  </a:schemeClr>
                </a:solidFill>
              </a:rPr>
              <a:t>מסורות </a:t>
            </a:r>
            <a:r>
              <a:rPr lang="he-IL" sz="2400" dirty="0">
                <a:solidFill>
                  <a:schemeClr val="tx2">
                    <a:lumMod val="75000"/>
                  </a:schemeClr>
                </a:solidFill>
              </a:rPr>
              <a:t>אלו התפתחו במשך מאות שנים בקרב קהילות היהודים במרוקו, והן כוללות </a:t>
            </a:r>
            <a:r>
              <a:rPr lang="he-IL" sz="2400" dirty="0" smtClean="0">
                <a:solidFill>
                  <a:schemeClr val="tx2">
                    <a:lumMod val="75000"/>
                  </a:schemeClr>
                </a:solidFill>
              </a:rPr>
              <a:t>מוסיקת תפילה, פיוטים המוסיקה </a:t>
            </a:r>
            <a:r>
              <a:rPr lang="he-IL" sz="2400" dirty="0">
                <a:solidFill>
                  <a:schemeClr val="tx2">
                    <a:lumMod val="75000"/>
                  </a:schemeClr>
                </a:solidFill>
              </a:rPr>
              <a:t>האנדלוסית והמוסיקה העממית. מסורות מוסיקליות אלו הגיעו לישראל בעקבות עלייתם של יהודי מרוקו </a:t>
            </a:r>
            <a:r>
              <a:rPr lang="he-IL" sz="2400" dirty="0" smtClean="0">
                <a:solidFill>
                  <a:schemeClr val="tx2">
                    <a:lumMod val="75000"/>
                  </a:schemeClr>
                </a:solidFill>
              </a:rPr>
              <a:t>בשנים 1950 – 1960.</a:t>
            </a:r>
            <a:endParaRPr lang="he-IL" sz="2400" dirty="0">
              <a:solidFill>
                <a:schemeClr val="tx2">
                  <a:lumMod val="75000"/>
                </a:schemeClr>
              </a:solidFill>
            </a:endParaRPr>
          </a:p>
          <a:p>
            <a:pPr marL="342900" lvl="0" indent="-274320">
              <a:spcBef>
                <a:spcPct val="20000"/>
              </a:spcBef>
              <a:buClr>
                <a:srgbClr val="873624"/>
              </a:buClr>
              <a:buSzPct val="76000"/>
              <a:buFont typeface="Wingdings 2" pitchFamily="18" charset="2"/>
              <a:buChar char=""/>
            </a:pPr>
            <a:r>
              <a:rPr lang="he-IL" sz="2400" dirty="0" smtClean="0">
                <a:solidFill>
                  <a:schemeClr val="tx2">
                    <a:lumMod val="75000"/>
                  </a:schemeClr>
                </a:solidFill>
              </a:rPr>
              <a:t>כיום </a:t>
            </a:r>
            <a:r>
              <a:rPr lang="he-IL" sz="2400" dirty="0">
                <a:solidFill>
                  <a:schemeClr val="tx2">
                    <a:lumMod val="75000"/>
                  </a:schemeClr>
                </a:solidFill>
              </a:rPr>
              <a:t>יש תחייה של המסורות המוסיקליות של יהודי מרוקו.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808" y="346348"/>
            <a:ext cx="17145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012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גזירת מסך"/>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07376">
            <a:off x="400508" y="644128"/>
            <a:ext cx="3148752" cy="1458147"/>
          </a:xfrm>
          <a:prstGeom prst="rect">
            <a:avLst/>
          </a:prstGeom>
        </p:spPr>
      </p:pic>
      <p:graphicFrame>
        <p:nvGraphicFramePr>
          <p:cNvPr id="4" name="מציין מיקום תוכן 3"/>
          <p:cNvGraphicFramePr>
            <a:graphicFrameLocks noGrp="1"/>
          </p:cNvGraphicFramePr>
          <p:nvPr>
            <p:ph idx="1"/>
            <p:extLst>
              <p:ext uri="{D42A27DB-BD31-4B8C-83A1-F6EECF244321}">
                <p14:modId xmlns:p14="http://schemas.microsoft.com/office/powerpoint/2010/main" val="3578722961"/>
              </p:ext>
            </p:extLst>
          </p:nvPr>
        </p:nvGraphicFramePr>
        <p:xfrm>
          <a:off x="1042988" y="2324100"/>
          <a:ext cx="6777037"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כותרת 1"/>
          <p:cNvSpPr>
            <a:spLocks noGrp="1"/>
          </p:cNvSpPr>
          <p:nvPr>
            <p:ph type="title"/>
          </p:nvPr>
        </p:nvSpPr>
        <p:spPr>
          <a:xfrm>
            <a:off x="3266201" y="980728"/>
            <a:ext cx="4114800" cy="701040"/>
          </a:xfrm>
          <a:ln w="76200"/>
        </p:spPr>
        <p:style>
          <a:lnRef idx="1">
            <a:schemeClr val="accent6"/>
          </a:lnRef>
          <a:fillRef idx="2">
            <a:schemeClr val="accent6"/>
          </a:fillRef>
          <a:effectRef idx="1">
            <a:schemeClr val="accent6"/>
          </a:effectRef>
          <a:fontRef idx="minor">
            <a:schemeClr val="dk1"/>
          </a:fontRef>
        </p:style>
        <p:txBody>
          <a:bodyPr>
            <a:normAutofit/>
          </a:bodyPr>
          <a:lstStyle/>
          <a:p>
            <a:r>
              <a:rPr lang="he-IL" sz="3600" dirty="0" smtClean="0">
                <a:ln>
                  <a:solidFill>
                    <a:srgbClr val="8064A2">
                      <a:lumMod val="75000"/>
                    </a:srgbClr>
                  </a:solidFill>
                </a:ln>
                <a:solidFill>
                  <a:srgbClr val="EDC9DE"/>
                </a:solidFill>
                <a:cs typeface="Arial"/>
              </a:rPr>
              <a:t>כלי נגינה אותנטיים</a:t>
            </a:r>
            <a:endParaRPr lang="he-IL" sz="4800" dirty="0">
              <a:solidFill>
                <a:srgbClr val="EDC9DE"/>
              </a:solidFill>
            </a:endParaRPr>
          </a:p>
        </p:txBody>
      </p:sp>
      <p:pic>
        <p:nvPicPr>
          <p:cNvPr id="2" name="תמונה 1" descr="גזירת מסך"/>
          <p:cNvPicPr>
            <a:picLocks noChangeAspect="1"/>
          </p:cNvPicPr>
          <p:nvPr/>
        </p:nvPicPr>
        <p:blipFill>
          <a:blip r:embed="rId8"/>
          <a:stretch>
            <a:fillRect/>
          </a:stretch>
        </p:blipFill>
        <p:spPr>
          <a:xfrm>
            <a:off x="4471973" y="3424237"/>
            <a:ext cx="200053" cy="9526"/>
          </a:xfrm>
          <a:prstGeom prst="rect">
            <a:avLst/>
          </a:prstGeom>
        </p:spPr>
      </p:pic>
    </p:spTree>
    <p:extLst>
      <p:ext uri="{BB962C8B-B14F-4D97-AF65-F5344CB8AC3E}">
        <p14:creationId xmlns:p14="http://schemas.microsoft.com/office/powerpoint/2010/main" val="115407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2771800" y="764704"/>
            <a:ext cx="5400600" cy="701040"/>
          </a:xfrm>
          <a:ln w="76200"/>
        </p:spPr>
        <p:style>
          <a:lnRef idx="1">
            <a:schemeClr val="accent6"/>
          </a:lnRef>
          <a:fillRef idx="2">
            <a:schemeClr val="accent6"/>
          </a:fillRef>
          <a:effectRef idx="1">
            <a:schemeClr val="accent6"/>
          </a:effectRef>
          <a:fontRef idx="minor">
            <a:schemeClr val="dk1"/>
          </a:fontRef>
        </p:style>
        <p:txBody>
          <a:bodyPr>
            <a:normAutofit/>
          </a:bodyPr>
          <a:lstStyle/>
          <a:p>
            <a:r>
              <a:rPr lang="he-IL" sz="3600" dirty="0" smtClean="0">
                <a:ln>
                  <a:solidFill>
                    <a:srgbClr val="8064A2">
                      <a:lumMod val="75000"/>
                    </a:srgbClr>
                  </a:solidFill>
                </a:ln>
                <a:solidFill>
                  <a:srgbClr val="EDC9DE"/>
                </a:solidFill>
                <a:cs typeface="Arial"/>
              </a:rPr>
              <a:t>מעט על מנהגי יהדות מרוקו </a:t>
            </a:r>
            <a:endParaRPr lang="he-IL" sz="4800" dirty="0">
              <a:solidFill>
                <a:srgbClr val="EDC9DE"/>
              </a:solidFill>
            </a:endParaRPr>
          </a:p>
        </p:txBody>
      </p:sp>
      <p:sp>
        <p:nvSpPr>
          <p:cNvPr id="6" name="מלבן 5"/>
          <p:cNvSpPr/>
          <p:nvPr/>
        </p:nvSpPr>
        <p:spPr>
          <a:xfrm>
            <a:off x="683568" y="1700808"/>
            <a:ext cx="7848872" cy="5632311"/>
          </a:xfrm>
          <a:prstGeom prst="rect">
            <a:avLst/>
          </a:prstGeom>
        </p:spPr>
        <p:txBody>
          <a:bodyPr wrap="square">
            <a:spAutoFit/>
          </a:bodyPr>
          <a:lstStyle/>
          <a:p>
            <a:pPr marL="342900" lvl="0" indent="-274320">
              <a:spcBef>
                <a:spcPct val="20000"/>
              </a:spcBef>
              <a:buClr>
                <a:srgbClr val="873624"/>
              </a:buClr>
              <a:buSzPct val="76000"/>
              <a:buFont typeface="Wingdings 2" pitchFamily="18" charset="2"/>
              <a:buChar char=""/>
            </a:pPr>
            <a:r>
              <a:rPr lang="he-IL" sz="2400" dirty="0" smtClean="0">
                <a:solidFill>
                  <a:schemeClr val="tx2">
                    <a:lumMod val="75000"/>
                  </a:schemeClr>
                </a:solidFill>
              </a:rPr>
              <a:t>                 </a:t>
            </a:r>
            <a:r>
              <a:rPr lang="he-IL" sz="2400" b="1" dirty="0" smtClean="0">
                <a:solidFill>
                  <a:schemeClr val="tx2">
                    <a:lumMod val="75000"/>
                  </a:schemeClr>
                </a:solidFill>
              </a:rPr>
              <a:t>דג- </a:t>
            </a:r>
            <a:r>
              <a:rPr lang="he-IL" sz="2400" b="1" dirty="0">
                <a:solidFill>
                  <a:schemeClr val="tx2">
                    <a:lumMod val="75000"/>
                  </a:schemeClr>
                </a:solidFill>
              </a:rPr>
              <a:t>הדג מייצג את השפע והברכה באוכל ולכן בכל ערב שישי , יש בארוחת הערב, מנת דג - מבושלת או </a:t>
            </a:r>
            <a:r>
              <a:rPr lang="he-IL" sz="2400" b="1" dirty="0" smtClean="0">
                <a:solidFill>
                  <a:schemeClr val="tx2">
                    <a:lumMod val="75000"/>
                  </a:schemeClr>
                </a:solidFill>
              </a:rPr>
              <a:t>מטוגנת</a:t>
            </a:r>
          </a:p>
          <a:p>
            <a:pPr marL="342900" lvl="0" indent="-274320">
              <a:spcBef>
                <a:spcPct val="20000"/>
              </a:spcBef>
              <a:buClr>
                <a:srgbClr val="873624"/>
              </a:buClr>
              <a:buSzPct val="76000"/>
              <a:buFont typeface="Wingdings 2" pitchFamily="18" charset="2"/>
              <a:buChar char=""/>
            </a:pPr>
            <a:endParaRPr lang="he-IL" sz="2400" dirty="0" smtClean="0">
              <a:solidFill>
                <a:schemeClr val="tx2">
                  <a:lumMod val="75000"/>
                </a:schemeClr>
              </a:solidFill>
            </a:endParaRPr>
          </a:p>
          <a:p>
            <a:pPr marL="342900" lvl="0" indent="-274320">
              <a:spcBef>
                <a:spcPct val="20000"/>
              </a:spcBef>
              <a:buClr>
                <a:srgbClr val="873624"/>
              </a:buClr>
              <a:buSzPct val="76000"/>
              <a:buFont typeface="Wingdings 2" pitchFamily="18" charset="2"/>
              <a:buChar char=""/>
            </a:pPr>
            <a:r>
              <a:rPr lang="he-IL" sz="2400" dirty="0" smtClean="0">
                <a:solidFill>
                  <a:schemeClr val="tx2">
                    <a:lumMod val="75000"/>
                  </a:schemeClr>
                </a:solidFill>
              </a:rPr>
              <a:t>           </a:t>
            </a:r>
            <a:r>
              <a:rPr lang="he-IL" sz="2400" b="1" dirty="0" smtClean="0">
                <a:solidFill>
                  <a:schemeClr val="tx2">
                    <a:lumMod val="75000"/>
                  </a:schemeClr>
                </a:solidFill>
              </a:rPr>
              <a:t>כשבאים </a:t>
            </a:r>
            <a:r>
              <a:rPr lang="he-IL" sz="2400" b="1" dirty="0">
                <a:solidFill>
                  <a:schemeClr val="tx2">
                    <a:lumMod val="75000"/>
                  </a:schemeClr>
                </a:solidFill>
              </a:rPr>
              <a:t>לספר חלום מיד לפני כן </a:t>
            </a:r>
            <a:r>
              <a:rPr lang="he-IL" sz="2400" b="1" dirty="0" smtClean="0">
                <a:solidFill>
                  <a:schemeClr val="tx2">
                    <a:lumMod val="75000"/>
                  </a:schemeClr>
                </a:solidFill>
              </a:rPr>
              <a:t>אומרים-"חלום   טוב  חלום שלום"</a:t>
            </a:r>
          </a:p>
          <a:p>
            <a:pPr marL="342900" lvl="0" indent="-274320">
              <a:spcBef>
                <a:spcPct val="20000"/>
              </a:spcBef>
              <a:buClr>
                <a:srgbClr val="873624"/>
              </a:buClr>
              <a:buSzPct val="76000"/>
              <a:buFont typeface="Wingdings 2" pitchFamily="18" charset="2"/>
              <a:buChar char=""/>
            </a:pPr>
            <a:endParaRPr lang="he-IL" sz="2400" b="1" dirty="0" smtClean="0">
              <a:solidFill>
                <a:schemeClr val="tx2">
                  <a:lumMod val="75000"/>
                </a:schemeClr>
              </a:solidFill>
            </a:endParaRPr>
          </a:p>
          <a:p>
            <a:pPr marL="342900" lvl="0" indent="-274320">
              <a:spcBef>
                <a:spcPct val="20000"/>
              </a:spcBef>
              <a:buClr>
                <a:srgbClr val="873624"/>
              </a:buClr>
              <a:buSzPct val="76000"/>
              <a:buFont typeface="Wingdings 2" pitchFamily="18" charset="2"/>
              <a:buChar char=""/>
            </a:pPr>
            <a:r>
              <a:rPr lang="he-IL" sz="2400" dirty="0" smtClean="0">
                <a:solidFill>
                  <a:schemeClr val="tx2">
                    <a:lumMod val="75000"/>
                  </a:schemeClr>
                </a:solidFill>
              </a:rPr>
              <a:t>            </a:t>
            </a:r>
            <a:r>
              <a:rPr lang="he-IL" sz="2400" b="1" dirty="0" smtClean="0">
                <a:solidFill>
                  <a:schemeClr val="tx2">
                    <a:lumMod val="75000"/>
                  </a:schemeClr>
                </a:solidFill>
              </a:rPr>
              <a:t>כשנכנסים לבית חדש, נהוג להכין קוסקוס ומעט ממנו           מערבבים עם סוכר ומניחים בפינות הבית- מביא מזל טוב וברכה לבית ולשוכניו</a:t>
            </a:r>
          </a:p>
          <a:p>
            <a:pPr marL="342900" lvl="0" indent="-274320">
              <a:spcBef>
                <a:spcPct val="20000"/>
              </a:spcBef>
              <a:buClr>
                <a:srgbClr val="873624"/>
              </a:buClr>
              <a:buSzPct val="76000"/>
              <a:buFont typeface="Wingdings 2" pitchFamily="18" charset="2"/>
              <a:buChar char=""/>
            </a:pPr>
            <a:endParaRPr lang="he-IL" sz="2400" b="1" dirty="0">
              <a:solidFill>
                <a:schemeClr val="tx2">
                  <a:lumMod val="75000"/>
                </a:schemeClr>
              </a:solidFill>
            </a:endParaRPr>
          </a:p>
          <a:p>
            <a:pPr marL="342900" lvl="0" indent="-274320">
              <a:spcBef>
                <a:spcPct val="20000"/>
              </a:spcBef>
              <a:buClr>
                <a:srgbClr val="873624"/>
              </a:buClr>
              <a:buSzPct val="76000"/>
              <a:buFont typeface="Wingdings 2" pitchFamily="18" charset="2"/>
              <a:buChar char=""/>
            </a:pPr>
            <a:endParaRPr lang="he-IL" sz="1200" dirty="0">
              <a:solidFill>
                <a:schemeClr val="tx2">
                  <a:lumMod val="75000"/>
                </a:schemeClr>
              </a:solidFill>
            </a:endParaRPr>
          </a:p>
          <a:p>
            <a:pPr marL="342900" lvl="0" indent="-274320">
              <a:spcBef>
                <a:spcPct val="20000"/>
              </a:spcBef>
              <a:buClr>
                <a:srgbClr val="873624"/>
              </a:buClr>
              <a:buSzPct val="76000"/>
              <a:buFont typeface="Wingdings 2" pitchFamily="18" charset="2"/>
              <a:buChar char=""/>
            </a:pPr>
            <a:endParaRPr lang="he-IL" sz="2400" dirty="0">
              <a:solidFill>
                <a:schemeClr val="tx2">
                  <a:lumMod val="75000"/>
                </a:schemeClr>
              </a:solidFill>
            </a:endParaRPr>
          </a:p>
          <a:p>
            <a:pPr marL="342900" lvl="0" indent="-274320">
              <a:spcBef>
                <a:spcPct val="20000"/>
              </a:spcBef>
              <a:buClr>
                <a:srgbClr val="873624"/>
              </a:buClr>
              <a:buSzPct val="76000"/>
              <a:buFont typeface="Wingdings 2" pitchFamily="18" charset="2"/>
              <a:buChar char=""/>
            </a:pPr>
            <a:endParaRPr lang="he-IL" sz="2400" dirty="0">
              <a:solidFill>
                <a:schemeClr val="tx2">
                  <a:lumMod val="75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6426" y="4221088"/>
            <a:ext cx="1185164" cy="79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061" r="93939">
                        <a14:foregroundMark x1="83502" y1="47059" x2="83502" y2="47059"/>
                        <a14:foregroundMark x1="82828" y1="63529" x2="82828" y2="63529"/>
                        <a14:foregroundMark x1="82828" y1="77647" x2="82828" y2="77647"/>
                        <a14:foregroundMark x1="94276" y1="65882" x2="94276" y2="65882"/>
                        <a14:foregroundMark x1="71044" y1="32353" x2="71044" y2="32353"/>
                        <a14:foregroundMark x1="39731" y1="15882" x2="39731" y2="15882"/>
                        <a14:foregroundMark x1="37037" y1="15882" x2="37037" y2="15882"/>
                        <a14:foregroundMark x1="30640" y1="19412" x2="30640" y2="19412"/>
                        <a14:foregroundMark x1="22559" y1="25294" x2="22559" y2="25294"/>
                        <a14:foregroundMark x1="16498" y1="22941" x2="16498" y2="22941"/>
                        <a14:foregroundMark x1="12458" y1="30000" x2="12458" y2="30000"/>
                        <a14:foregroundMark x1="11785" y1="50588" x2="11785" y2="50588"/>
                        <a14:foregroundMark x1="21886" y1="62353" x2="21886" y2="62353"/>
                        <a14:foregroundMark x1="22559" y1="70588" x2="22559" y2="70588"/>
                        <a14:foregroundMark x1="6061" y1="31176" x2="6061" y2="31176"/>
                        <a14:foregroundMark x1="77778" y1="52941" x2="77778" y2="52941"/>
                        <a14:foregroundMark x1="77778" y1="52941" x2="77778" y2="52941"/>
                        <a14:foregroundMark x1="71717" y1="61176" x2="71717" y2="61176"/>
                        <a14:foregroundMark x1="82828" y1="74118" x2="82828" y2="74118"/>
                        <a14:foregroundMark x1="82828" y1="74118" x2="82828" y2="74118"/>
                        <a14:foregroundMark x1="51852" y1="77647" x2="51852" y2="77647"/>
                        <a14:foregroundMark x1="51852" y1="78824" x2="51852" y2="78824"/>
                        <a14:foregroundMark x1="81481" y1="75294" x2="81481" y2="75294"/>
                        <a14:foregroundMark x1="81481" y1="75294" x2="81481" y2="75294"/>
                      </a14:backgroundRemoval>
                    </a14:imgEffect>
                  </a14:imgLayer>
                </a14:imgProps>
              </a:ext>
              <a:ext uri="{28A0092B-C50C-407E-A947-70E740481C1C}">
                <a14:useLocalDpi xmlns:a14="http://schemas.microsoft.com/office/drawing/2010/main" val="0"/>
              </a:ext>
            </a:extLst>
          </a:blip>
          <a:srcRect/>
          <a:stretch>
            <a:fillRect/>
          </a:stretch>
        </p:blipFill>
        <p:spPr bwMode="auto">
          <a:xfrm>
            <a:off x="7099048" y="1425509"/>
            <a:ext cx="1419920" cy="81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4458" y="3112430"/>
            <a:ext cx="897132" cy="66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0887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אוסטין">
  <a:themeElements>
    <a:clrScheme name="כריכה קשה">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אוסטין">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אוסטין">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1018</TotalTime>
  <Words>1074</Words>
  <Application>Microsoft Office PowerPoint</Application>
  <PresentationFormat>‫הצגה על המסך (4:3)</PresentationFormat>
  <Paragraphs>76</Paragraphs>
  <Slides>16</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אוסטין</vt:lpstr>
      <vt:lpstr>מצגת של PowerPoint</vt:lpstr>
      <vt:lpstr>מבוא – יהודי מרוקו</vt:lpstr>
      <vt:lpstr>מבוא – יהודי מרוקו</vt:lpstr>
      <vt:lpstr>מבוא – יהודי מרוקו</vt:lpstr>
      <vt:lpstr>על המשפחה....</vt:lpstr>
      <vt:lpstr>טקס החינה בעדה המרוקאית</vt:lpstr>
      <vt:lpstr>מאפייני מוסיקת יהדות מרוקו</vt:lpstr>
      <vt:lpstr>כלי נגינה אותנטיים</vt:lpstr>
      <vt:lpstr>מעט על מנהגי יהדות מרוקו </vt:lpstr>
      <vt:lpstr>מעט על מנהגי יהדות מרוקו </vt:lpstr>
      <vt:lpstr>חגיגות המימונה</vt:lpstr>
      <vt:lpstr>חגיגות המימונה</vt:lpstr>
      <vt:lpstr>שולחן חג המימונה</vt:lpstr>
      <vt:lpstr>על המשפחה....</vt:lpstr>
      <vt:lpstr>סבא שלום שיבדל לחיים ארוכים  עם נכדיו ונכדותיו</vt:lpstr>
      <vt:lpstr>לזכרה של סבתי יהודית בת חנה ז"ל  ומוקדש לסבי שלום בוסקילה שיבדל לחיים ארוכים</vt:lpstr>
    </vt:vector>
  </TitlesOfParts>
  <Company>המרכז לעובדי הוראה במדעים וטכנולוגיה, שלומי</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S201103313S</dc:creator>
  <cp:lastModifiedBy>מיטל בוסקילה</cp:lastModifiedBy>
  <cp:revision>74</cp:revision>
  <dcterms:created xsi:type="dcterms:W3CDTF">2012-12-30T14:10:57Z</dcterms:created>
  <dcterms:modified xsi:type="dcterms:W3CDTF">2016-11-13T17:11:52Z</dcterms:modified>
</cp:coreProperties>
</file>