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sldIdLst>
    <p:sldId id="256" r:id="rId2"/>
    <p:sldId id="257" r:id="rId3"/>
    <p:sldId id="258" r:id="rId4"/>
    <p:sldId id="259" r:id="rId5"/>
    <p:sldId id="261" r:id="rId6"/>
    <p:sldId id="262" r:id="rId7"/>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013" autoAdjust="0"/>
    <p:restoredTop sz="94660"/>
  </p:normalViewPr>
  <p:slideViewPr>
    <p:cSldViewPr snapToGrid="0">
      <p:cViewPr varScale="1">
        <p:scale>
          <a:sx n="81" d="100"/>
          <a:sy n="81" d="100"/>
        </p:scale>
        <p:origin x="62" y="53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he-IL" smtClean="0"/>
              <a:t>לחץ כדי לערוך סגנון כותרת של תבנית בסיס</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smtClean="0"/>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466F2148-5779-43C3-A75C-DC8FAA393943}" type="datetimeFigureOut">
              <a:rPr lang="he-IL" smtClean="0"/>
              <a:t>כ"ה/טבת/תשע"ז</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42AC2F71-80C8-4C49-A9BB-2B9F4793EA75}" type="slidenum">
              <a:rPr lang="he-IL" smtClean="0"/>
              <a:t>‹#›</a:t>
            </a:fld>
            <a:endParaRPr lang="he-IL"/>
          </a:p>
        </p:txBody>
      </p:sp>
    </p:spTree>
    <p:extLst>
      <p:ext uri="{BB962C8B-B14F-4D97-AF65-F5344CB8AC3E}">
        <p14:creationId xmlns:p14="http://schemas.microsoft.com/office/powerpoint/2010/main" val="1736786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תמונה פנורמית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he-IL" smtClean="0"/>
              <a:t>לחץ כדי לערוך סגנון כותרת של תבנית בסיס</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smtClean="0"/>
              <a:t>לחץ על הסמל כדי להוסיף תמונה</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466F2148-5779-43C3-A75C-DC8FAA393943}" type="datetimeFigureOut">
              <a:rPr lang="he-IL" smtClean="0"/>
              <a:t>כ"ה/טבת/תשע"ז</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42AC2F71-80C8-4C49-A9BB-2B9F4793EA75}" type="slidenum">
              <a:rPr lang="he-IL" smtClean="0"/>
              <a:t>‹#›</a:t>
            </a:fld>
            <a:endParaRPr lang="he-IL"/>
          </a:p>
        </p:txBody>
      </p:sp>
    </p:spTree>
    <p:extLst>
      <p:ext uri="{BB962C8B-B14F-4D97-AF65-F5344CB8AC3E}">
        <p14:creationId xmlns:p14="http://schemas.microsoft.com/office/powerpoint/2010/main" val="2043391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כותרת וכיתוב">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he-IL" smtClean="0"/>
              <a:t>לחץ כדי לערוך סגנון כותרת של תבנית בסיס</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466F2148-5779-43C3-A75C-DC8FAA393943}" type="datetimeFigureOut">
              <a:rPr lang="he-IL" smtClean="0"/>
              <a:t>כ"ה/טבת/תשע"ז</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42AC2F71-80C8-4C49-A9BB-2B9F4793EA75}" type="slidenum">
              <a:rPr lang="he-IL" smtClean="0"/>
              <a:t>‹#›</a:t>
            </a:fld>
            <a:endParaRPr lang="he-IL"/>
          </a:p>
        </p:txBody>
      </p:sp>
    </p:spTree>
    <p:extLst>
      <p:ext uri="{BB962C8B-B14F-4D97-AF65-F5344CB8AC3E}">
        <p14:creationId xmlns:p14="http://schemas.microsoft.com/office/powerpoint/2010/main" val="10029684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ציטוט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he-IL" smtClean="0"/>
              <a:t>לחץ כדי לערוך סגנון כותרת של תבנית בסיס</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466F2148-5779-43C3-A75C-DC8FAA393943}" type="datetimeFigureOut">
              <a:rPr lang="he-IL" smtClean="0"/>
              <a:t>כ"ה/טבת/תשע"ז</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42AC2F71-80C8-4C49-A9BB-2B9F4793EA75}" type="slidenum">
              <a:rPr lang="he-IL" smtClean="0"/>
              <a:t>‹#›</a:t>
            </a:fld>
            <a:endParaRPr lang="he-IL"/>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2998842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כרטיס שם">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he-IL" smtClean="0"/>
              <a:t>לחץ כדי לערוך סגנון כותרת של תבנית בסיס</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466F2148-5779-43C3-A75C-DC8FAA393943}" type="datetimeFigureOut">
              <a:rPr lang="he-IL" smtClean="0"/>
              <a:t>כ"ה/טבת/תשע"ז</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42AC2F71-80C8-4C49-A9BB-2B9F4793EA75}" type="slidenum">
              <a:rPr lang="he-IL" smtClean="0"/>
              <a:t>‹#›</a:t>
            </a:fld>
            <a:endParaRPr lang="he-IL"/>
          </a:p>
        </p:txBody>
      </p:sp>
    </p:spTree>
    <p:extLst>
      <p:ext uri="{BB962C8B-B14F-4D97-AF65-F5344CB8AC3E}">
        <p14:creationId xmlns:p14="http://schemas.microsoft.com/office/powerpoint/2010/main" val="22221849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עמודות">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he-IL" smtClean="0"/>
              <a:t>לחץ כדי לערוך סגנון כותרת של תבנית בסיס</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3" name="Date Placeholder 2"/>
          <p:cNvSpPr>
            <a:spLocks noGrp="1"/>
          </p:cNvSpPr>
          <p:nvPr>
            <p:ph type="dt" sz="half" idx="10"/>
          </p:nvPr>
        </p:nvSpPr>
        <p:spPr/>
        <p:txBody>
          <a:bodyPr/>
          <a:lstStyle/>
          <a:p>
            <a:fld id="{466F2148-5779-43C3-A75C-DC8FAA393943}" type="datetimeFigureOut">
              <a:rPr lang="he-IL" smtClean="0"/>
              <a:t>כ"ה/טבת/תשע"ז</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42AC2F71-80C8-4C49-A9BB-2B9F4793EA75}" type="slidenum">
              <a:rPr lang="he-IL" smtClean="0"/>
              <a:t>‹#›</a:t>
            </a:fld>
            <a:endParaRPr lang="he-IL"/>
          </a:p>
        </p:txBody>
      </p:sp>
    </p:spTree>
    <p:extLst>
      <p:ext uri="{BB962C8B-B14F-4D97-AF65-F5344CB8AC3E}">
        <p14:creationId xmlns:p14="http://schemas.microsoft.com/office/powerpoint/2010/main" val="9572719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עמודת 3 תמונות">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he-IL" smtClean="0"/>
              <a:t>לחץ כדי לערוך סגנון כותרת של תבנית בסיס</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smtClean="0"/>
              <a:t>לחץ על הסמל כדי להוסיף תמונה</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smtClean="0"/>
              <a:t>לחץ על הסמל כדי להוסיף תמונה</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smtClean="0"/>
              <a:t>לחץ על הסמל כדי להוסיף תמונה</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3" name="Date Placeholder 2"/>
          <p:cNvSpPr>
            <a:spLocks noGrp="1"/>
          </p:cNvSpPr>
          <p:nvPr>
            <p:ph type="dt" sz="half" idx="10"/>
          </p:nvPr>
        </p:nvSpPr>
        <p:spPr/>
        <p:txBody>
          <a:bodyPr/>
          <a:lstStyle/>
          <a:p>
            <a:fld id="{466F2148-5779-43C3-A75C-DC8FAA393943}" type="datetimeFigureOut">
              <a:rPr lang="he-IL" smtClean="0"/>
              <a:t>כ"ה/טבת/תשע"ז</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42AC2F71-80C8-4C49-A9BB-2B9F4793EA75}" type="slidenum">
              <a:rPr lang="he-IL" smtClean="0"/>
              <a:t>‹#›</a:t>
            </a:fld>
            <a:endParaRPr lang="he-IL"/>
          </a:p>
        </p:txBody>
      </p:sp>
    </p:spTree>
    <p:extLst>
      <p:ext uri="{BB962C8B-B14F-4D97-AF65-F5344CB8AC3E}">
        <p14:creationId xmlns:p14="http://schemas.microsoft.com/office/powerpoint/2010/main" val="4297517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466F2148-5779-43C3-A75C-DC8FAA393943}" type="datetimeFigureOut">
              <a:rPr lang="he-IL" smtClean="0"/>
              <a:t>כ"ה/טבת/תשע"ז</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42AC2F71-80C8-4C49-A9BB-2B9F4793EA75}" type="slidenum">
              <a:rPr lang="he-IL" smtClean="0"/>
              <a:t>‹#›</a:t>
            </a:fld>
            <a:endParaRPr lang="he-IL"/>
          </a:p>
        </p:txBody>
      </p:sp>
    </p:spTree>
    <p:extLst>
      <p:ext uri="{BB962C8B-B14F-4D97-AF65-F5344CB8AC3E}">
        <p14:creationId xmlns:p14="http://schemas.microsoft.com/office/powerpoint/2010/main" val="38566547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466F2148-5779-43C3-A75C-DC8FAA393943}" type="datetimeFigureOut">
              <a:rPr lang="he-IL" smtClean="0"/>
              <a:t>כ"ה/טבת/תשע"ז</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42AC2F71-80C8-4C49-A9BB-2B9F4793EA75}" type="slidenum">
              <a:rPr lang="he-IL" smtClean="0"/>
              <a:t>‹#›</a:t>
            </a:fld>
            <a:endParaRPr lang="he-IL"/>
          </a:p>
        </p:txBody>
      </p:sp>
    </p:spTree>
    <p:extLst>
      <p:ext uri="{BB962C8B-B14F-4D97-AF65-F5344CB8AC3E}">
        <p14:creationId xmlns:p14="http://schemas.microsoft.com/office/powerpoint/2010/main" val="2143627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466F2148-5779-43C3-A75C-DC8FAA393943}" type="datetimeFigureOut">
              <a:rPr lang="he-IL" smtClean="0"/>
              <a:t>כ"ה/טבת/תשע"ז</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42AC2F71-80C8-4C49-A9BB-2B9F4793EA75}" type="slidenum">
              <a:rPr lang="he-IL" smtClean="0"/>
              <a:t>‹#›</a:t>
            </a:fld>
            <a:endParaRPr lang="he-IL"/>
          </a:p>
        </p:txBody>
      </p:sp>
    </p:spTree>
    <p:extLst>
      <p:ext uri="{BB962C8B-B14F-4D97-AF65-F5344CB8AC3E}">
        <p14:creationId xmlns:p14="http://schemas.microsoft.com/office/powerpoint/2010/main" val="719938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466F2148-5779-43C3-A75C-DC8FAA393943}" type="datetimeFigureOut">
              <a:rPr lang="he-IL" smtClean="0"/>
              <a:t>כ"ה/טבת/תשע"ז</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42AC2F71-80C8-4C49-A9BB-2B9F4793EA75}" type="slidenum">
              <a:rPr lang="he-IL" smtClean="0"/>
              <a:t>‹#›</a:t>
            </a:fld>
            <a:endParaRPr lang="he-IL"/>
          </a:p>
        </p:txBody>
      </p:sp>
    </p:spTree>
    <p:extLst>
      <p:ext uri="{BB962C8B-B14F-4D97-AF65-F5344CB8AC3E}">
        <p14:creationId xmlns:p14="http://schemas.microsoft.com/office/powerpoint/2010/main" val="2801632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he-IL" smtClean="0"/>
              <a:t>לחץ כדי לערוך סגנון כותרת של תבנית בסיס</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Date Placeholder 4"/>
          <p:cNvSpPr>
            <a:spLocks noGrp="1"/>
          </p:cNvSpPr>
          <p:nvPr>
            <p:ph type="dt" sz="half" idx="10"/>
          </p:nvPr>
        </p:nvSpPr>
        <p:spPr/>
        <p:txBody>
          <a:bodyPr/>
          <a:lstStyle/>
          <a:p>
            <a:fld id="{466F2148-5779-43C3-A75C-DC8FAA393943}" type="datetimeFigureOut">
              <a:rPr lang="he-IL" smtClean="0"/>
              <a:t>כ"ה/טבת/תשע"ז</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42AC2F71-80C8-4C49-A9BB-2B9F4793EA75}" type="slidenum">
              <a:rPr lang="he-IL" smtClean="0"/>
              <a:t>‹#›</a:t>
            </a:fld>
            <a:endParaRPr lang="he-IL"/>
          </a:p>
        </p:txBody>
      </p:sp>
    </p:spTree>
    <p:extLst>
      <p:ext uri="{BB962C8B-B14F-4D97-AF65-F5344CB8AC3E}">
        <p14:creationId xmlns:p14="http://schemas.microsoft.com/office/powerpoint/2010/main" val="1930655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Content Placeholder 3"/>
          <p:cNvSpPr>
            <a:spLocks noGrp="1"/>
          </p:cNvSpPr>
          <p:nvPr>
            <p:ph sz="half" idx="2"/>
          </p:nvPr>
        </p:nvSpPr>
        <p:spPr>
          <a:xfrm>
            <a:off x="913795" y="2912232"/>
            <a:ext cx="5107208" cy="287896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Content Placeholder 5"/>
          <p:cNvSpPr>
            <a:spLocks noGrp="1"/>
          </p:cNvSpPr>
          <p:nvPr>
            <p:ph sz="quarter" idx="4"/>
          </p:nvPr>
        </p:nvSpPr>
        <p:spPr>
          <a:xfrm>
            <a:off x="6172200" y="2912232"/>
            <a:ext cx="5095357" cy="287896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7" name="Date Placeholder 6"/>
          <p:cNvSpPr>
            <a:spLocks noGrp="1"/>
          </p:cNvSpPr>
          <p:nvPr>
            <p:ph type="dt" sz="half" idx="10"/>
          </p:nvPr>
        </p:nvSpPr>
        <p:spPr/>
        <p:txBody>
          <a:bodyPr/>
          <a:lstStyle/>
          <a:p>
            <a:fld id="{466F2148-5779-43C3-A75C-DC8FAA393943}" type="datetimeFigureOut">
              <a:rPr lang="he-IL" smtClean="0"/>
              <a:t>כ"ה/טבת/תשע"ז</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42AC2F71-80C8-4C49-A9BB-2B9F4793EA75}" type="slidenum">
              <a:rPr lang="he-IL" smtClean="0"/>
              <a:t>‹#›</a:t>
            </a:fld>
            <a:endParaRPr lang="he-IL"/>
          </a:p>
        </p:txBody>
      </p:sp>
    </p:spTree>
    <p:extLst>
      <p:ext uri="{BB962C8B-B14F-4D97-AF65-F5344CB8AC3E}">
        <p14:creationId xmlns:p14="http://schemas.microsoft.com/office/powerpoint/2010/main" val="1298782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466F2148-5779-43C3-A75C-DC8FAA393943}" type="datetimeFigureOut">
              <a:rPr lang="he-IL" smtClean="0"/>
              <a:t>כ"ה/טבת/תשע"ז</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42AC2F71-80C8-4C49-A9BB-2B9F4793EA75}" type="slidenum">
              <a:rPr lang="he-IL" smtClean="0"/>
              <a:t>‹#›</a:t>
            </a:fld>
            <a:endParaRPr lang="he-IL"/>
          </a:p>
        </p:txBody>
      </p:sp>
    </p:spTree>
    <p:extLst>
      <p:ext uri="{BB962C8B-B14F-4D97-AF65-F5344CB8AC3E}">
        <p14:creationId xmlns:p14="http://schemas.microsoft.com/office/powerpoint/2010/main" val="2423810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6F2148-5779-43C3-A75C-DC8FAA393943}" type="datetimeFigureOut">
              <a:rPr lang="he-IL" smtClean="0"/>
              <a:t>כ"ה/טבת/תשע"ז</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42AC2F71-80C8-4C49-A9BB-2B9F4793EA75}" type="slidenum">
              <a:rPr lang="he-IL" smtClean="0"/>
              <a:t>‹#›</a:t>
            </a:fld>
            <a:endParaRPr lang="he-IL"/>
          </a:p>
        </p:txBody>
      </p:sp>
    </p:spTree>
    <p:extLst>
      <p:ext uri="{BB962C8B-B14F-4D97-AF65-F5344CB8AC3E}">
        <p14:creationId xmlns:p14="http://schemas.microsoft.com/office/powerpoint/2010/main" val="719667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466F2148-5779-43C3-A75C-DC8FAA393943}" type="datetimeFigureOut">
              <a:rPr lang="he-IL" smtClean="0"/>
              <a:t>כ"ה/טבת/תשע"ז</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42AC2F71-80C8-4C49-A9BB-2B9F4793EA75}" type="slidenum">
              <a:rPr lang="he-IL" smtClean="0"/>
              <a:t>‹#›</a:t>
            </a:fld>
            <a:endParaRPr lang="he-IL"/>
          </a:p>
        </p:txBody>
      </p:sp>
    </p:spTree>
    <p:extLst>
      <p:ext uri="{BB962C8B-B14F-4D97-AF65-F5344CB8AC3E}">
        <p14:creationId xmlns:p14="http://schemas.microsoft.com/office/powerpoint/2010/main" val="4204749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he-IL" smtClean="0"/>
              <a:t>לחץ כדי לערוך סגנון כותרת של תבנית בסיס</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smtClean="0"/>
              <a:t>לחץ על הסמל כדי להוסיף תמונה</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466F2148-5779-43C3-A75C-DC8FAA393943}" type="datetimeFigureOut">
              <a:rPr lang="he-IL" smtClean="0"/>
              <a:t>כ"ה/טבת/תשע"ז</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42AC2F71-80C8-4C49-A9BB-2B9F4793EA75}" type="slidenum">
              <a:rPr lang="he-IL" smtClean="0"/>
              <a:t>‹#›</a:t>
            </a:fld>
            <a:endParaRPr lang="he-IL"/>
          </a:p>
        </p:txBody>
      </p:sp>
    </p:spTree>
    <p:extLst>
      <p:ext uri="{BB962C8B-B14F-4D97-AF65-F5344CB8AC3E}">
        <p14:creationId xmlns:p14="http://schemas.microsoft.com/office/powerpoint/2010/main" val="1272736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66F2148-5779-43C3-A75C-DC8FAA393943}" type="datetimeFigureOut">
              <a:rPr lang="he-IL" smtClean="0"/>
              <a:t>כ"ה/טבת/תשע"ז</a:t>
            </a:fld>
            <a:endParaRPr lang="he-IL"/>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he-IL"/>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2AC2F71-80C8-4C49-A9BB-2B9F4793EA75}" type="slidenum">
              <a:rPr lang="he-IL" smtClean="0"/>
              <a:t>‹#›</a:t>
            </a:fld>
            <a:endParaRPr lang="he-IL"/>
          </a:p>
        </p:txBody>
      </p:sp>
    </p:spTree>
    <p:extLst>
      <p:ext uri="{BB962C8B-B14F-4D97-AF65-F5344CB8AC3E}">
        <p14:creationId xmlns:p14="http://schemas.microsoft.com/office/powerpoint/2010/main" val="2383706991"/>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914400" rtl="1"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r" defTabSz="914400" rtl="1"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r" defTabSz="914400" rtl="1"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r" defTabSz="914400" rtl="1"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r" defTabSz="914400" rtl="1"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r" defTabSz="914400" rtl="1"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r" defTabSz="914400" rtl="1"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r" defTabSz="914400" rtl="1"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r" defTabSz="914400" rtl="1"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r" defTabSz="914400" rtl="1"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1595269" y="656999"/>
            <a:ext cx="9001462" cy="2387600"/>
          </a:xfrm>
        </p:spPr>
        <p:txBody>
          <a:bodyPr>
            <a:normAutofit/>
          </a:bodyPr>
          <a:lstStyle/>
          <a:p>
            <a:r>
              <a:rPr lang="he-IL" sz="5400" u="sng" dirty="0">
                <a:effectLst/>
              </a:rPr>
              <a:t>זיכרונות סבא</a:t>
            </a:r>
            <a:r>
              <a:rPr lang="en-US" sz="5400" u="sng" dirty="0">
                <a:effectLst/>
              </a:rPr>
              <a:t/>
            </a:r>
            <a:br>
              <a:rPr lang="en-US" sz="5400" u="sng" dirty="0">
                <a:effectLst/>
              </a:rPr>
            </a:br>
            <a:endParaRPr lang="he-IL" sz="5400" u="sng" dirty="0">
              <a:effectLst/>
            </a:endParaRPr>
          </a:p>
        </p:txBody>
      </p:sp>
      <p:sp>
        <p:nvSpPr>
          <p:cNvPr id="3" name="כותרת משנה 2"/>
          <p:cNvSpPr>
            <a:spLocks noGrp="1"/>
          </p:cNvSpPr>
          <p:nvPr>
            <p:ph type="subTitle" idx="1"/>
          </p:nvPr>
        </p:nvSpPr>
        <p:spPr>
          <a:xfrm>
            <a:off x="1595269" y="2908074"/>
            <a:ext cx="9001462" cy="3435576"/>
          </a:xfrm>
        </p:spPr>
        <p:txBody>
          <a:bodyPr>
            <a:normAutofit/>
          </a:bodyPr>
          <a:lstStyle/>
          <a:p>
            <a:pPr algn="r"/>
            <a:r>
              <a:rPr lang="he-IL" sz="2000" dirty="0" smtClean="0"/>
              <a:t>שם: עידו לבבי</a:t>
            </a:r>
          </a:p>
          <a:p>
            <a:pPr algn="r"/>
            <a:r>
              <a:rPr lang="he-IL" sz="2000" dirty="0" smtClean="0"/>
              <a:t>שם המספר: סבא אברהם</a:t>
            </a:r>
          </a:p>
          <a:p>
            <a:pPr algn="r"/>
            <a:r>
              <a:rPr lang="he-IL" sz="2000" dirty="0" smtClean="0"/>
              <a:t>מורה מובילה: לילך אייזן</a:t>
            </a:r>
          </a:p>
          <a:p>
            <a:pPr algn="r"/>
            <a:r>
              <a:rPr lang="he-IL" sz="2000" dirty="0" smtClean="0"/>
              <a:t>כיתה: ה"3 </a:t>
            </a:r>
          </a:p>
          <a:p>
            <a:pPr algn="r"/>
            <a:r>
              <a:rPr lang="he-IL" sz="2000" dirty="0" smtClean="0"/>
              <a:t>בי"ס: הבילויים </a:t>
            </a:r>
          </a:p>
          <a:p>
            <a:pPr algn="r"/>
            <a:r>
              <a:rPr lang="he-IL" sz="2000" dirty="0" smtClean="0"/>
              <a:t>שם המחנכת: מירי יעקב </a:t>
            </a:r>
          </a:p>
          <a:p>
            <a:pPr algn="r"/>
            <a:r>
              <a:rPr lang="he-IL" sz="2000" dirty="0" smtClean="0"/>
              <a:t>שנת לידה של המספר: 1931 </a:t>
            </a:r>
            <a:endParaRPr lang="he-IL" sz="2000" dirty="0"/>
          </a:p>
        </p:txBody>
      </p:sp>
      <p:pic>
        <p:nvPicPr>
          <p:cNvPr id="4" name="תמונה 3" descr="1שורת-לוגו-עברית"/>
          <p:cNvPicPr/>
          <p:nvPr/>
        </p:nvPicPr>
        <p:blipFill rotWithShape="1">
          <a:blip r:embed="rId2">
            <a:extLst>
              <a:ext uri="{28A0092B-C50C-407E-A947-70E740481C1C}">
                <a14:useLocalDpi xmlns:a14="http://schemas.microsoft.com/office/drawing/2010/main" val="0"/>
              </a:ext>
            </a:extLst>
          </a:blip>
          <a:srcRect r="18744"/>
          <a:stretch/>
        </p:blipFill>
        <p:spPr bwMode="auto">
          <a:xfrm>
            <a:off x="2090530" y="164744"/>
            <a:ext cx="8010939" cy="1249501"/>
          </a:xfrm>
          <a:prstGeom prst="rect">
            <a:avLst/>
          </a:prstGeom>
          <a:noFill/>
          <a:ln>
            <a:noFill/>
          </a:ln>
        </p:spPr>
      </p:pic>
      <p:pic>
        <p:nvPicPr>
          <p:cNvPr id="5" name="תמונה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2235" y="2535811"/>
            <a:ext cx="4887797" cy="3665848"/>
          </a:xfrm>
          <a:prstGeom prst="rect">
            <a:avLst/>
          </a:prstGeom>
        </p:spPr>
      </p:pic>
    </p:spTree>
    <p:extLst>
      <p:ext uri="{BB962C8B-B14F-4D97-AF65-F5344CB8AC3E}">
        <p14:creationId xmlns:p14="http://schemas.microsoft.com/office/powerpoint/2010/main" val="27346110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sz="5400" dirty="0" smtClean="0"/>
              <a:t>מעשי ידי סבא לתפארת</a:t>
            </a:r>
            <a:endParaRPr lang="he-IL" sz="5400" dirty="0"/>
          </a:p>
        </p:txBody>
      </p:sp>
      <p:sp>
        <p:nvSpPr>
          <p:cNvPr id="3" name="מציין מיקום תוכן 2"/>
          <p:cNvSpPr>
            <a:spLocks noGrp="1"/>
          </p:cNvSpPr>
          <p:nvPr>
            <p:ph idx="1"/>
          </p:nvPr>
        </p:nvSpPr>
        <p:spPr>
          <a:xfrm>
            <a:off x="3331029" y="2202199"/>
            <a:ext cx="7936527" cy="1210472"/>
          </a:xfrm>
        </p:spPr>
        <p:txBody>
          <a:bodyPr>
            <a:normAutofit/>
          </a:bodyPr>
          <a:lstStyle/>
          <a:p>
            <a:r>
              <a:rPr lang="he-IL" b="1" dirty="0">
                <a:effectLst/>
              </a:rPr>
              <a:t>היום ילדים צעירים רוצים צעצועים פונים להורים אשר הולכים לחנות וקונים. בזמני צעצועים עשינו לבד כמו, קורקינט, עגלה מארגז תפוזים מעץ, קוביות מהנגר מה שבניסור נופל ואין בו צורך וכן הלאה והלאה.</a:t>
            </a:r>
            <a:endParaRPr lang="he-IL" dirty="0"/>
          </a:p>
        </p:txBody>
      </p:sp>
      <p:sp>
        <p:nvSpPr>
          <p:cNvPr id="4" name="AutoShape 2" descr="תוצאת תמונה עבור צעצוע"/>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pic>
        <p:nvPicPr>
          <p:cNvPr id="5" name="תמונה 4"/>
          <p:cNvPicPr>
            <a:picLocks noChangeAspect="1"/>
          </p:cNvPicPr>
          <p:nvPr/>
        </p:nvPicPr>
        <p:blipFill>
          <a:blip r:embed="rId2"/>
          <a:stretch>
            <a:fillRect/>
          </a:stretch>
        </p:blipFill>
        <p:spPr>
          <a:xfrm>
            <a:off x="7734980" y="4439330"/>
            <a:ext cx="2143125" cy="2143125"/>
          </a:xfrm>
          <a:prstGeom prst="rect">
            <a:avLst/>
          </a:prstGeom>
        </p:spPr>
      </p:pic>
      <p:sp>
        <p:nvSpPr>
          <p:cNvPr id="6" name="TextBox 5"/>
          <p:cNvSpPr txBox="1"/>
          <p:nvPr/>
        </p:nvSpPr>
        <p:spPr>
          <a:xfrm>
            <a:off x="7734979" y="4069998"/>
            <a:ext cx="2143125" cy="369332"/>
          </a:xfrm>
          <a:prstGeom prst="rect">
            <a:avLst/>
          </a:prstGeom>
          <a:noFill/>
        </p:spPr>
        <p:txBody>
          <a:bodyPr wrap="square" rtlCol="1">
            <a:spAutoFit/>
          </a:bodyPr>
          <a:lstStyle/>
          <a:p>
            <a:pPr algn="ctr"/>
            <a:r>
              <a:rPr lang="he-IL" dirty="0" smtClean="0"/>
              <a:t>צעצוע של היום</a:t>
            </a:r>
            <a:endParaRPr lang="he-IL" dirty="0"/>
          </a:p>
        </p:txBody>
      </p:sp>
      <p:pic>
        <p:nvPicPr>
          <p:cNvPr id="7" name="תמונה 6"/>
          <p:cNvPicPr>
            <a:picLocks noChangeAspect="1"/>
          </p:cNvPicPr>
          <p:nvPr/>
        </p:nvPicPr>
        <p:blipFill>
          <a:blip r:embed="rId3"/>
          <a:stretch>
            <a:fillRect/>
          </a:stretch>
        </p:blipFill>
        <p:spPr>
          <a:xfrm>
            <a:off x="2549979" y="4439329"/>
            <a:ext cx="2857500" cy="2143125"/>
          </a:xfrm>
          <a:prstGeom prst="rect">
            <a:avLst/>
          </a:prstGeom>
        </p:spPr>
      </p:pic>
      <p:sp>
        <p:nvSpPr>
          <p:cNvPr id="8" name="TextBox 7"/>
          <p:cNvSpPr txBox="1"/>
          <p:nvPr/>
        </p:nvSpPr>
        <p:spPr>
          <a:xfrm>
            <a:off x="2549978" y="4069997"/>
            <a:ext cx="2857501" cy="369332"/>
          </a:xfrm>
          <a:prstGeom prst="rect">
            <a:avLst/>
          </a:prstGeom>
          <a:noFill/>
        </p:spPr>
        <p:txBody>
          <a:bodyPr wrap="square" rtlCol="1">
            <a:spAutoFit/>
          </a:bodyPr>
          <a:lstStyle/>
          <a:p>
            <a:pPr algn="ctr"/>
            <a:r>
              <a:rPr lang="he-IL" dirty="0" smtClean="0"/>
              <a:t>צעצוע של פעם</a:t>
            </a:r>
            <a:endParaRPr lang="he-IL" dirty="0"/>
          </a:p>
        </p:txBody>
      </p:sp>
    </p:spTree>
    <p:extLst>
      <p:ext uri="{BB962C8B-B14F-4D97-AF65-F5344CB8AC3E}">
        <p14:creationId xmlns:p14="http://schemas.microsoft.com/office/powerpoint/2010/main" val="210235490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sz="5400" dirty="0" smtClean="0"/>
              <a:t>סבא בהגנה                     </a:t>
            </a:r>
            <a:endParaRPr lang="he-IL" sz="5400" dirty="0"/>
          </a:p>
        </p:txBody>
      </p:sp>
      <p:sp>
        <p:nvSpPr>
          <p:cNvPr id="3" name="מציין מיקום תוכן 2"/>
          <p:cNvSpPr>
            <a:spLocks noGrp="1"/>
          </p:cNvSpPr>
          <p:nvPr>
            <p:ph idx="1"/>
          </p:nvPr>
        </p:nvSpPr>
        <p:spPr>
          <a:xfrm>
            <a:off x="4712645" y="1935921"/>
            <a:ext cx="6956814" cy="2353472"/>
          </a:xfrm>
        </p:spPr>
        <p:txBody>
          <a:bodyPr>
            <a:normAutofit lnSpcReduction="10000"/>
          </a:bodyPr>
          <a:lstStyle/>
          <a:p>
            <a:r>
              <a:rPr lang="he-IL" b="1" dirty="0">
                <a:effectLst/>
              </a:rPr>
              <a:t>בגיל 12 גויסתי להגנה בהגנה היו כל מיני משימות בתחילה הדבקתי כרוזים שנקראו החומה שהיה כעיתון לאזרחים. לאחר מכן לאבטח את המדביקים. לאחר מכן לימוד נשק ושמירה על הנשק בסליקים (סליק - מחבוא)</a:t>
            </a:r>
            <a:endParaRPr lang="en-US" dirty="0">
              <a:effectLst/>
            </a:endParaRPr>
          </a:p>
          <a:p>
            <a:r>
              <a:rPr lang="he-IL" b="1" dirty="0">
                <a:effectLst/>
              </a:rPr>
              <a:t>לדוגמא הלכנו ברגל מרמת גן לקיבוץ רמת הכובש בגלל ידיעה שהאנגלים עומדים לחפש את הסליקים שהיו שם. </a:t>
            </a:r>
            <a:endParaRPr lang="he-IL" dirty="0"/>
          </a:p>
        </p:txBody>
      </p:sp>
      <p:pic>
        <p:nvPicPr>
          <p:cNvPr id="4" name="תמונה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198" y="786289"/>
            <a:ext cx="4279618" cy="2975005"/>
          </a:xfrm>
          <a:prstGeom prst="rect">
            <a:avLst/>
          </a:prstGeom>
        </p:spPr>
      </p:pic>
      <p:pic>
        <p:nvPicPr>
          <p:cNvPr id="5" name="תמונה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783" y="4022765"/>
            <a:ext cx="4355033" cy="2678093"/>
          </a:xfrm>
          <a:prstGeom prst="rect">
            <a:avLst/>
          </a:prstGeom>
        </p:spPr>
      </p:pic>
    </p:spTree>
    <p:extLst>
      <p:ext uri="{BB962C8B-B14F-4D97-AF65-F5344CB8AC3E}">
        <p14:creationId xmlns:p14="http://schemas.microsoft.com/office/powerpoint/2010/main" val="1218724263"/>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sz="5400" dirty="0" smtClean="0"/>
              <a:t>הייתי </a:t>
            </a:r>
            <a:r>
              <a:rPr lang="he-IL" sz="5400" dirty="0" err="1" smtClean="0"/>
              <a:t>מהמיסדים</a:t>
            </a:r>
            <a:r>
              <a:rPr lang="he-IL" sz="5400" dirty="0" smtClean="0"/>
              <a:t> של שייטת 13</a:t>
            </a:r>
            <a:endParaRPr lang="he-IL" sz="5400" dirty="0"/>
          </a:p>
        </p:txBody>
      </p:sp>
      <p:sp>
        <p:nvSpPr>
          <p:cNvPr id="3" name="מציין מיקום תוכן 2"/>
          <p:cNvSpPr>
            <a:spLocks noGrp="1"/>
          </p:cNvSpPr>
          <p:nvPr>
            <p:ph idx="1"/>
          </p:nvPr>
        </p:nvSpPr>
        <p:spPr>
          <a:xfrm>
            <a:off x="6787299" y="2096064"/>
            <a:ext cx="4480258" cy="4163334"/>
          </a:xfrm>
        </p:spPr>
        <p:txBody>
          <a:bodyPr/>
          <a:lstStyle/>
          <a:p>
            <a:r>
              <a:rPr lang="he-IL" b="1" dirty="0">
                <a:effectLst/>
              </a:rPr>
              <a:t>התנדבתי לצבא! כאשר הייתי במחנה קליטה בא עליי מבוגר ממני ושאל אותי אם אני לבבי אברהם וכאשר אישרתי זאת הוא הציע לי להתנדב ליחדה מיוחדת שעוסקים בהקמתה, ברור שהסכמתי, מידית לקח אותי ועוד נער כמוני שהיה חבר לי למחנה הזמני ביפו ורק שם נודע לי כי היה זה שקרא לי יוחאי בן נון.</a:t>
            </a:r>
            <a:endParaRPr lang="he-IL" dirty="0"/>
          </a:p>
        </p:txBody>
      </p:sp>
      <p:pic>
        <p:nvPicPr>
          <p:cNvPr id="4" name="תמונה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3795" y="1935920"/>
            <a:ext cx="5128786" cy="3573997"/>
          </a:xfrm>
          <a:prstGeom prst="rect">
            <a:avLst/>
          </a:prstGeom>
        </p:spPr>
      </p:pic>
    </p:spTree>
    <p:extLst>
      <p:ext uri="{BB962C8B-B14F-4D97-AF65-F5344CB8AC3E}">
        <p14:creationId xmlns:p14="http://schemas.microsoft.com/office/powerpoint/2010/main" val="259841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4496586" y="618786"/>
            <a:ext cx="7554012" cy="5826210"/>
          </a:xfrm>
          <a:prstGeom prst="rect">
            <a:avLst/>
          </a:prstGeom>
        </p:spPr>
        <p:txBody>
          <a:bodyPr wrap="square">
            <a:spAutoFit/>
          </a:bodyPr>
          <a:lstStyle/>
          <a:p>
            <a:pPr marL="228600">
              <a:lnSpc>
                <a:spcPct val="115000"/>
              </a:lnSpc>
            </a:pPr>
            <a:r>
              <a:rPr lang="he-IL" b="1" dirty="0">
                <a:latin typeface="Arial" panose="020B0604020202020204" pitchFamily="34" charset="0"/>
                <a:ea typeface="David" panose="020E0502060401010101" pitchFamily="34" charset="-79"/>
              </a:rPr>
              <a:t>יחידה זאת קיבלה את השם שייטת 13 שבה באימונים היו קשים מאוד, תוך כדי האימונים יצאנו גם למשימות קרביות מידי פעם בפעם. לדוגמא: המפקד יוחאי בן נון ועוד אחד מהבוגרים יותר </a:t>
            </a:r>
            <a:r>
              <a:rPr lang="he-IL" b="1" dirty="0" err="1">
                <a:latin typeface="Arial" panose="020B0604020202020204" pitchFamily="34" charset="0"/>
                <a:ea typeface="David" panose="020E0502060401010101" pitchFamily="34" charset="-79"/>
              </a:rPr>
              <a:t>נישלחו</a:t>
            </a:r>
            <a:r>
              <a:rPr lang="he-IL" b="1" dirty="0">
                <a:latin typeface="Arial" panose="020B0604020202020204" pitchFamily="34" charset="0"/>
                <a:ea typeface="David" panose="020E0502060401010101" pitchFamily="34" charset="-79"/>
              </a:rPr>
              <a:t> להטביע בנמל עזה את </a:t>
            </a:r>
            <a:r>
              <a:rPr lang="he-IL" b="1" dirty="0" err="1">
                <a:latin typeface="Arial" panose="020B0604020202020204" pitchFamily="34" charset="0"/>
                <a:ea typeface="David" panose="020E0502060401010101" pitchFamily="34" charset="-79"/>
              </a:rPr>
              <a:t>אונית</a:t>
            </a:r>
            <a:r>
              <a:rPr lang="he-IL" b="1" dirty="0">
                <a:latin typeface="Arial" panose="020B0604020202020204" pitchFamily="34" charset="0"/>
                <a:ea typeface="David" panose="020E0502060401010101" pitchFamily="34" charset="-79"/>
              </a:rPr>
              <a:t> הדגל המצרית "המלך פרוק" אנחנו כמה חברים שהיינו אנשי צפרדע חיכינו לראות באם המשימה מצליחה ואם לא המשימה הייתה להגיע </a:t>
            </a:r>
            <a:r>
              <a:rPr lang="he-IL" b="1" dirty="0" err="1">
                <a:latin typeface="Arial" panose="020B0604020202020204" pitchFamily="34" charset="0"/>
                <a:ea typeface="David" panose="020E0502060401010101" pitchFamily="34" charset="-79"/>
              </a:rPr>
              <a:t>לאוניה</a:t>
            </a:r>
            <a:r>
              <a:rPr lang="he-IL" b="1" dirty="0">
                <a:latin typeface="Arial" panose="020B0604020202020204" pitchFamily="34" charset="0"/>
                <a:ea typeface="David" panose="020E0502060401010101" pitchFamily="34" charset="-79"/>
              </a:rPr>
              <a:t> אם סירות נפץ במקרה ולא הצליח היינו צריכים לרדת מהספינה לים להגיע </a:t>
            </a:r>
            <a:r>
              <a:rPr lang="he-IL" b="1" dirty="0" err="1">
                <a:latin typeface="Arial" panose="020B0604020202020204" pitchFamily="34" charset="0"/>
                <a:ea typeface="David" panose="020E0502060401010101" pitchFamily="34" charset="-79"/>
              </a:rPr>
              <a:t>לאונייה</a:t>
            </a:r>
            <a:r>
              <a:rPr lang="he-IL" b="1" dirty="0">
                <a:latin typeface="Arial" panose="020B0604020202020204" pitchFamily="34" charset="0"/>
                <a:ea typeface="David" panose="020E0502060401010101" pitchFamily="34" charset="-79"/>
              </a:rPr>
              <a:t> הוא להדביק עליה מוקשים הוא לפוצץ אותה בדרך זו, אבל המשימה של סירות הנפץ הצליחה. ועוד כל מיני משימות שביצענו. כאשר השתחררתי מהצבא התקבלתי לעבוד בתעשיית הנשק שבה אחת המשימות היה לעשות תת מקלה חדש שתוכנן על ידי בחור בשם עוזי שהנשק נקרא על שמו עוזי כעבור תקופה </a:t>
            </a:r>
            <a:r>
              <a:rPr lang="he-IL" b="1" dirty="0" err="1">
                <a:latin typeface="Arial" panose="020B0604020202020204" pitchFamily="34" charset="0"/>
                <a:ea typeface="David" panose="020E0502060401010101" pitchFamily="34" charset="-79"/>
              </a:rPr>
              <a:t>נישאלתי</a:t>
            </a:r>
            <a:r>
              <a:rPr lang="he-IL" b="1" dirty="0">
                <a:latin typeface="Arial" panose="020B0604020202020204" pitchFamily="34" charset="0"/>
                <a:ea typeface="David" panose="020E0502060401010101" pitchFamily="34" charset="-79"/>
              </a:rPr>
              <a:t> ואם אני רוצה להיכנס לקורס מכונאי מטוסים באל על הסכמתי ונרשמתי לקורס לאחר שנתיים פוטרתי פיטורי אלה של אל על, וכאשר הגעתי חיכה לי מכתב לבוא להתקבל מחדש לא הלכתי והנה נתקבלתי לעבוד במפעלי מים שתפקידנו היה לקדוח ולמצוא מקורות מים בקרקע. אבי שעבד בדן </a:t>
            </a:r>
            <a:r>
              <a:rPr lang="he-IL" b="1" dirty="0" err="1">
                <a:latin typeface="Arial" panose="020B0604020202020204" pitchFamily="34" charset="0"/>
                <a:ea typeface="David" panose="020E0502060401010101" pitchFamily="34" charset="-79"/>
              </a:rPr>
              <a:t>ואימי</a:t>
            </a:r>
            <a:r>
              <a:rPr lang="he-IL" b="1" dirty="0">
                <a:latin typeface="Arial" panose="020B0604020202020204" pitchFamily="34" charset="0"/>
                <a:ea typeface="David" panose="020E0502060401010101" pitchFamily="34" charset="-79"/>
              </a:rPr>
              <a:t> ביקשו ממני להיכנס </a:t>
            </a:r>
            <a:r>
              <a:rPr lang="he-IL" b="1" dirty="0" err="1">
                <a:latin typeface="Arial" panose="020B0604020202020204" pitchFamily="34" charset="0"/>
                <a:ea typeface="David" panose="020E0502060401010101" pitchFamily="34" charset="-79"/>
              </a:rPr>
              <a:t>לקואפרטיק</a:t>
            </a:r>
            <a:r>
              <a:rPr lang="he-IL" b="1" dirty="0">
                <a:latin typeface="Arial" panose="020B0604020202020204" pitchFamily="34" charset="0"/>
                <a:ea typeface="David" panose="020E0502060401010101" pitchFamily="34" charset="-79"/>
              </a:rPr>
              <a:t> דן ולא להתרוצץ בכל המדינה לקידוחים לבסוף </a:t>
            </a:r>
            <a:r>
              <a:rPr lang="he-IL" b="1" dirty="0" err="1">
                <a:latin typeface="Arial" panose="020B0604020202020204" pitchFamily="34" charset="0"/>
                <a:ea typeface="David" panose="020E0502060401010101" pitchFamily="34" charset="-79"/>
              </a:rPr>
              <a:t>היסכמתי</a:t>
            </a:r>
            <a:r>
              <a:rPr lang="he-IL" b="1" dirty="0">
                <a:latin typeface="Arial" panose="020B0604020202020204" pitchFamily="34" charset="0"/>
                <a:ea typeface="David" panose="020E0502060401010101" pitchFamily="34" charset="-79"/>
              </a:rPr>
              <a:t> אבי דאג להכניסני שבו עבדתי 35 שנים אלו פחות או יותר קורות חיי.</a:t>
            </a:r>
            <a:endParaRPr lang="en-US" dirty="0">
              <a:latin typeface="Arial" panose="020B0604020202020204" pitchFamily="34" charset="0"/>
              <a:ea typeface="Arial" panose="020B0604020202020204" pitchFamily="34" charset="0"/>
            </a:endParaRPr>
          </a:p>
          <a:p>
            <a:pPr marL="228600">
              <a:lnSpc>
                <a:spcPct val="115000"/>
              </a:lnSpc>
            </a:pPr>
            <a:r>
              <a:rPr lang="he-IL" b="1" dirty="0">
                <a:latin typeface="Arial" panose="020B0604020202020204" pitchFamily="34" charset="0"/>
                <a:ea typeface="David" panose="020E0502060401010101" pitchFamily="34" charset="-79"/>
              </a:rPr>
              <a:t> </a:t>
            </a:r>
            <a:endParaRPr lang="en-US" dirty="0">
              <a:latin typeface="Arial" panose="020B0604020202020204" pitchFamily="34" charset="0"/>
              <a:ea typeface="Arial" panose="020B0604020202020204" pitchFamily="34" charset="0"/>
            </a:endParaRPr>
          </a:p>
          <a:p>
            <a:pPr>
              <a:lnSpc>
                <a:spcPct val="115000"/>
              </a:lnSpc>
            </a:pPr>
            <a:r>
              <a:rPr lang="he-IL" b="1" dirty="0">
                <a:latin typeface="Arial" panose="020B0604020202020204" pitchFamily="34" charset="0"/>
                <a:ea typeface="David" panose="020E0502060401010101" pitchFamily="34" charset="-79"/>
              </a:rPr>
              <a:t> </a:t>
            </a:r>
            <a:endParaRPr lang="en-US" dirty="0">
              <a:effectLst/>
              <a:latin typeface="Arial" panose="020B0604020202020204" pitchFamily="34" charset="0"/>
              <a:ea typeface="Arial" panose="020B0604020202020204" pitchFamily="34" charset="0"/>
            </a:endParaRPr>
          </a:p>
        </p:txBody>
      </p:sp>
      <p:pic>
        <p:nvPicPr>
          <p:cNvPr id="3" name="תמונה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5660" y="1300899"/>
            <a:ext cx="4350926" cy="3016578"/>
          </a:xfrm>
          <a:prstGeom prst="rect">
            <a:avLst/>
          </a:prstGeom>
        </p:spPr>
      </p:pic>
    </p:spTree>
    <p:extLst>
      <p:ext uri="{BB962C8B-B14F-4D97-AF65-F5344CB8AC3E}">
        <p14:creationId xmlns:p14="http://schemas.microsoft.com/office/powerpoint/2010/main" val="1349078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3010292" y="831886"/>
            <a:ext cx="8688371" cy="5507662"/>
          </a:xfrm>
          <a:prstGeom prst="rect">
            <a:avLst/>
          </a:prstGeom>
        </p:spPr>
        <p:txBody>
          <a:bodyPr wrap="square">
            <a:spAutoFit/>
          </a:bodyPr>
          <a:lstStyle/>
          <a:p>
            <a:pPr marL="228600">
              <a:lnSpc>
                <a:spcPct val="115000"/>
              </a:lnSpc>
            </a:pPr>
            <a:r>
              <a:rPr lang="he-IL" b="1" dirty="0">
                <a:latin typeface="Arial" panose="020B0604020202020204" pitchFamily="34" charset="0"/>
                <a:ea typeface="David" panose="020E0502060401010101" pitchFamily="34" charset="-79"/>
              </a:rPr>
              <a:t>סיפור סבתא </a:t>
            </a:r>
            <a:r>
              <a:rPr lang="he-IL" b="1" dirty="0" err="1">
                <a:latin typeface="Arial" panose="020B0604020202020204" pitchFamily="34" charset="0"/>
                <a:ea typeface="David" panose="020E0502060401010101" pitchFamily="34" charset="-79"/>
              </a:rPr>
              <a:t>מוסיה</a:t>
            </a:r>
            <a:endParaRPr lang="en-US" dirty="0">
              <a:latin typeface="Arial" panose="020B0604020202020204" pitchFamily="34" charset="0"/>
              <a:ea typeface="Arial" panose="020B0604020202020204" pitchFamily="34" charset="0"/>
            </a:endParaRPr>
          </a:p>
          <a:p>
            <a:pPr marL="228600">
              <a:lnSpc>
                <a:spcPct val="115000"/>
              </a:lnSpc>
            </a:pPr>
            <a:r>
              <a:rPr lang="he-IL" b="1" dirty="0">
                <a:latin typeface="Arial" panose="020B0604020202020204" pitchFamily="34" charset="0"/>
                <a:ea typeface="David" panose="020E0502060401010101" pitchFamily="34" charset="-79"/>
              </a:rPr>
              <a:t> </a:t>
            </a:r>
            <a:endParaRPr lang="en-US" dirty="0">
              <a:latin typeface="Arial" panose="020B0604020202020204" pitchFamily="34" charset="0"/>
              <a:ea typeface="Arial" panose="020B0604020202020204" pitchFamily="34" charset="0"/>
            </a:endParaRPr>
          </a:p>
          <a:p>
            <a:pPr marL="228600">
              <a:lnSpc>
                <a:spcPct val="115000"/>
              </a:lnSpc>
            </a:pPr>
            <a:r>
              <a:rPr lang="he-IL" b="1" dirty="0">
                <a:latin typeface="Arial" panose="020B0604020202020204" pitchFamily="34" charset="0"/>
                <a:ea typeface="David" panose="020E0502060401010101" pitchFamily="34" charset="-79"/>
              </a:rPr>
              <a:t>סבתא </a:t>
            </a:r>
            <a:r>
              <a:rPr lang="he-IL" b="1" dirty="0" err="1">
                <a:latin typeface="Arial" panose="020B0604020202020204" pitchFamily="34" charset="0"/>
                <a:ea typeface="David" panose="020E0502060401010101" pitchFamily="34" charset="-79"/>
              </a:rPr>
              <a:t>מוסיה</a:t>
            </a:r>
            <a:r>
              <a:rPr lang="he-IL" b="1" dirty="0">
                <a:latin typeface="Arial" panose="020B0604020202020204" pitchFamily="34" charset="0"/>
                <a:ea typeface="David" panose="020E0502060401010101" pitchFamily="34" charset="-79"/>
              </a:rPr>
              <a:t> הייתה </a:t>
            </a:r>
            <a:r>
              <a:rPr lang="he-IL" b="1" dirty="0" smtClean="0">
                <a:latin typeface="Arial" panose="020B0604020202020204" pitchFamily="34" charset="0"/>
                <a:ea typeface="David" panose="020E0502060401010101" pitchFamily="34" charset="-79"/>
              </a:rPr>
              <a:t>מוערכת </a:t>
            </a:r>
            <a:r>
              <a:rPr lang="he-IL" b="1" dirty="0">
                <a:latin typeface="Arial" panose="020B0604020202020204" pitchFamily="34" charset="0"/>
                <a:ea typeface="David" panose="020E0502060401010101" pitchFamily="34" charset="-79"/>
              </a:rPr>
              <a:t>מאוד ברמת גן אש גידלה 42 דורות של ילדים וגם תלמידות </a:t>
            </a:r>
            <a:r>
              <a:rPr lang="he-IL" b="1" dirty="0" err="1">
                <a:latin typeface="Arial" panose="020B0604020202020204" pitchFamily="34" charset="0"/>
                <a:ea typeface="David" panose="020E0502060401010101" pitchFamily="34" charset="-79"/>
              </a:rPr>
              <a:t>סימינר</a:t>
            </a:r>
            <a:r>
              <a:rPr lang="he-IL" b="1" dirty="0">
                <a:latin typeface="Arial" panose="020B0604020202020204" pitchFamily="34" charset="0"/>
                <a:ea typeface="David" panose="020E0502060401010101" pitchFamily="34" charset="-79"/>
              </a:rPr>
              <a:t> בעת </a:t>
            </a:r>
            <a:r>
              <a:rPr lang="he-IL" b="1" dirty="0" err="1">
                <a:latin typeface="Arial" panose="020B0604020202020204" pitchFamily="34" charset="0"/>
                <a:ea typeface="David" panose="020E0502060401010101" pitchFamily="34" charset="-79"/>
              </a:rPr>
              <a:t>לימודיתן</a:t>
            </a:r>
            <a:r>
              <a:rPr lang="he-IL" b="1" dirty="0">
                <a:latin typeface="Arial" panose="020B0604020202020204" pitchFamily="34" charset="0"/>
                <a:ea typeface="David" panose="020E0502060401010101" pitchFamily="34" charset="-79"/>
              </a:rPr>
              <a:t>. הן היו נשלחות </a:t>
            </a:r>
            <a:r>
              <a:rPr lang="he-IL" b="1" dirty="0" err="1">
                <a:latin typeface="Arial" panose="020B0604020202020204" pitchFamily="34" charset="0"/>
                <a:ea typeface="David" panose="020E0502060401010101" pitchFamily="34" charset="-79"/>
              </a:rPr>
              <a:t>מהסימינר</a:t>
            </a:r>
            <a:r>
              <a:rPr lang="he-IL" b="1" dirty="0">
                <a:latin typeface="Arial" panose="020B0604020202020204" pitchFamily="34" charset="0"/>
                <a:ea typeface="David" panose="020E0502060401010101" pitchFamily="34" charset="-79"/>
              </a:rPr>
              <a:t> לגנה לקבל ניסיון מעשי. הגננת </a:t>
            </a:r>
            <a:r>
              <a:rPr lang="he-IL" b="1" dirty="0" err="1">
                <a:latin typeface="Arial" panose="020B0604020202020204" pitchFamily="34" charset="0"/>
                <a:ea typeface="David" panose="020E0502060401010101" pitchFamily="34" charset="-79"/>
              </a:rPr>
              <a:t>מוסיה</a:t>
            </a:r>
            <a:r>
              <a:rPr lang="he-IL" b="1" dirty="0">
                <a:latin typeface="Arial" panose="020B0604020202020204" pitchFamily="34" charset="0"/>
                <a:ea typeface="David" panose="020E0502060401010101" pitchFamily="34" charset="-79"/>
              </a:rPr>
              <a:t> </a:t>
            </a:r>
            <a:r>
              <a:rPr lang="he-IL" b="1" dirty="0" err="1">
                <a:latin typeface="Arial" panose="020B0604020202020204" pitchFamily="34" charset="0"/>
                <a:ea typeface="David" panose="020E0502060401010101" pitchFamily="34" charset="-79"/>
              </a:rPr>
              <a:t>סבתאך</a:t>
            </a:r>
            <a:r>
              <a:rPr lang="he-IL" b="1" dirty="0">
                <a:latin typeface="Arial" panose="020B0604020202020204" pitchFamily="34" charset="0"/>
                <a:ea typeface="David" panose="020E0502060401010101" pitchFamily="34" charset="-79"/>
              </a:rPr>
              <a:t> </a:t>
            </a:r>
            <a:r>
              <a:rPr lang="he-IL" b="1" dirty="0" err="1">
                <a:latin typeface="Arial" panose="020B0604020202020204" pitchFamily="34" charset="0"/>
                <a:ea typeface="David" panose="020E0502060401010101" pitchFamily="34" charset="-79"/>
              </a:rPr>
              <a:t>היתה</a:t>
            </a:r>
            <a:r>
              <a:rPr lang="he-IL" b="1" dirty="0">
                <a:latin typeface="Arial" panose="020B0604020202020204" pitchFamily="34" charset="0"/>
                <a:ea typeface="David" panose="020E0502060401010101" pitchFamily="34" charset="-79"/>
              </a:rPr>
              <a:t> מסורה לעבודתה בכל נשמתה ובעבודה את בעלה אני סבא. הייתי בא לגינה לכל חגיגה וחגיגה. הייתי עוסק בתיקונים שונים בגן כמו תיקון כסאות שולחנות ארוכות בקיצור כל מה שהיה נחוץ. הייתי עובר בנגריות ואוסף חתיכות עצים לעבודה לילדים לכל ילד לפי בחירתו. סבתא הייתה מבקשת לבנות עבור הגן כל מה שעיריה לא נתנה היו בונים בבית. ולדינה הדס ואלון היו עוזרים. ואני זוכר שבאחד מחגי חנוכה בנינו סביבון ענק שאחותה של סבתא רחל הייתה בתוכו וחילקה דמי חנוכה מפתח שהיה בסביבון לכל ילדי הגן בזמן חגיגת חנוכה </a:t>
            </a:r>
            <a:r>
              <a:rPr lang="he-IL" b="1" dirty="0" err="1">
                <a:latin typeface="Arial" panose="020B0604020202020204" pitchFamily="34" charset="0"/>
                <a:ea typeface="David" panose="020E0502060401010101" pitchFamily="34" charset="-79"/>
              </a:rPr>
              <a:t>והשימחה</a:t>
            </a:r>
            <a:r>
              <a:rPr lang="he-IL" b="1" dirty="0">
                <a:latin typeface="Arial" panose="020B0604020202020204" pitchFamily="34" charset="0"/>
                <a:ea typeface="David" panose="020E0502060401010101" pitchFamily="34" charset="-79"/>
              </a:rPr>
              <a:t> הייתה גדולה מאוד. אני גם זוכר את אשפות ההורים. וגם את מפגשי גננות סבים וסבתות בליווי נכדיהם. בקיצור סבתא השקיעה בעבודת הגן המון אבל לא חסכה מילדיה ובעלה מזמנה הייתה הולכת לכל חגיגה בגן של ילידנו ולאחר מכן בבתי הספר וגם מסיבות בבית בקיצו </a:t>
            </a:r>
            <a:r>
              <a:rPr lang="he-IL" b="1" dirty="0" err="1">
                <a:latin typeface="Arial" panose="020B0604020202020204" pitchFamily="34" charset="0"/>
                <a:ea typeface="David" panose="020E0502060401010101" pitchFamily="34" charset="-79"/>
              </a:rPr>
              <a:t>אמא</a:t>
            </a:r>
            <a:r>
              <a:rPr lang="he-IL" b="1" dirty="0">
                <a:latin typeface="Arial" panose="020B0604020202020204" pitchFamily="34" charset="0"/>
                <a:ea typeface="David" panose="020E0502060401010101" pitchFamily="34" charset="-79"/>
              </a:rPr>
              <a:t> בכל </a:t>
            </a:r>
            <a:r>
              <a:rPr lang="he-IL" b="1" dirty="0" smtClean="0">
                <a:latin typeface="Arial" panose="020B0604020202020204" pitchFamily="34" charset="0"/>
                <a:ea typeface="David" panose="020E0502060401010101" pitchFamily="34" charset="-79"/>
              </a:rPr>
              <a:t>רמ"ח </a:t>
            </a:r>
            <a:r>
              <a:rPr lang="he-IL" b="1" dirty="0" err="1">
                <a:latin typeface="Arial" panose="020B0604020202020204" pitchFamily="34" charset="0"/>
                <a:ea typeface="David" panose="020E0502060401010101" pitchFamily="34" charset="-79"/>
              </a:rPr>
              <a:t>עיבריה</a:t>
            </a:r>
            <a:r>
              <a:rPr lang="he-IL" b="1" dirty="0">
                <a:latin typeface="Arial" panose="020B0604020202020204" pitchFamily="34" charset="0"/>
                <a:ea typeface="David" panose="020E0502060401010101" pitchFamily="34" charset="-79"/>
              </a:rPr>
              <a:t>. וגם את בעלה לא הפקירה הייתי מבטיח כמה שכולנו בקולנוע ובתאטרון. ובמסיבות חברים היינו מוזמנים גם לאירועים של ילדים בוגרי הגן וברי מצווה, חתונות, בריתות ועוד. זכרוני מסיבות פורים שבהם התחפשתי וזה היה נפלא!</a:t>
            </a:r>
            <a:endParaRPr lang="en-US" dirty="0">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11314007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TM04033921[[fn=אריג דמשק]]</Template>
  <TotalTime>52</TotalTime>
  <Words>404</Words>
  <Application>Microsoft Office PowerPoint</Application>
  <PresentationFormat>מסך רחב</PresentationFormat>
  <Paragraphs>23</Paragraphs>
  <Slides>6</Slides>
  <Notes>0</Notes>
  <HiddenSlides>0</HiddenSlides>
  <MMClips>0</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6</vt:i4>
      </vt:variant>
    </vt:vector>
  </HeadingPairs>
  <TitlesOfParts>
    <vt:vector size="12" baseType="lpstr">
      <vt:lpstr>Arial</vt:lpstr>
      <vt:lpstr>Bookman Old Style</vt:lpstr>
      <vt:lpstr>David</vt:lpstr>
      <vt:lpstr>Rockwell</vt:lpstr>
      <vt:lpstr>Times New Roman</vt:lpstr>
      <vt:lpstr>Damask</vt:lpstr>
      <vt:lpstr>זיכרונות סבא </vt:lpstr>
      <vt:lpstr>מעשי ידי סבא לתפארת</vt:lpstr>
      <vt:lpstr>סבא בהגנה                     </vt:lpstr>
      <vt:lpstr>הייתי מהמיסדים של שייטת 13</vt:lpstr>
      <vt:lpstr>מצגת של PowerPoint</vt:lpstr>
      <vt:lpstr>מצגת של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User</dc:creator>
  <cp:lastModifiedBy>User</cp:lastModifiedBy>
  <cp:revision>8</cp:revision>
  <dcterms:created xsi:type="dcterms:W3CDTF">2016-11-16T23:56:51Z</dcterms:created>
  <dcterms:modified xsi:type="dcterms:W3CDTF">2017-01-23T08:49:08Z</dcterms:modified>
</cp:coreProperties>
</file>